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9" r:id="rId3"/>
    <p:sldId id="257" r:id="rId4"/>
    <p:sldId id="259" r:id="rId5"/>
    <p:sldId id="261" r:id="rId6"/>
    <p:sldId id="265" r:id="rId7"/>
    <p:sldId id="274" r:id="rId8"/>
    <p:sldId id="296" r:id="rId9"/>
    <p:sldId id="297" r:id="rId10"/>
    <p:sldId id="298" r:id="rId11"/>
    <p:sldId id="299" r:id="rId12"/>
    <p:sldId id="300" r:id="rId13"/>
    <p:sldId id="283" r:id="rId14"/>
    <p:sldId id="285" r:id="rId15"/>
    <p:sldId id="301" r:id="rId16"/>
    <p:sldId id="304" r:id="rId17"/>
    <p:sldId id="303" r:id="rId18"/>
    <p:sldId id="305" r:id="rId19"/>
    <p:sldId id="307" r:id="rId20"/>
    <p:sldId id="306" r:id="rId21"/>
    <p:sldId id="308" r:id="rId22"/>
    <p:sldId id="290" r:id="rId23"/>
    <p:sldId id="309" r:id="rId24"/>
    <p:sldId id="291" r:id="rId25"/>
    <p:sldId id="292" r:id="rId26"/>
    <p:sldId id="293" r:id="rId27"/>
    <p:sldId id="294" r:id="rId28"/>
    <p:sldId id="295" r:id="rId29"/>
    <p:sldId id="280" r:id="rId30"/>
  </p:sldIdLst>
  <p:sldSz cx="9144000" cy="5715000" type="screen16x10"/>
  <p:notesSz cx="6858000" cy="9144000"/>
  <p:custDataLst>
    <p:tags r:id="rId3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4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04464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56669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Ελεγκτική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4000" dirty="0" smtClean="0"/>
              <a:t>Σώμα Ορκωτών Λογιστών</a:t>
            </a:r>
          </a:p>
          <a:p>
            <a:r>
              <a:rPr lang="el-GR" sz="2800" dirty="0" err="1" smtClean="0"/>
              <a:t>Διακομιχάλης</a:t>
            </a:r>
            <a:r>
              <a:rPr lang="el-GR" sz="2800" dirty="0" smtClean="0"/>
              <a:t> Μιχαήλ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Σώμα Ορκωτών Λογιστών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  <a:defRPr/>
            </a:pPr>
            <a:r>
              <a:rPr lang="el-GR" sz="2800" dirty="0" smtClean="0"/>
              <a:t>ΑΠΑΡΧΗ ΕΛΕΓΧΟΥ ΣΤΗΝ ΕΛΛΑΔΑ</a:t>
            </a:r>
            <a:endParaRPr lang="el-GR" sz="2800" u="sng" dirty="0" smtClean="0"/>
          </a:p>
          <a:p>
            <a:pPr algn="ctr">
              <a:buNone/>
              <a:defRPr/>
            </a:pPr>
            <a:r>
              <a:rPr lang="el-GR" sz="2800" u="sng" dirty="0" smtClean="0"/>
              <a:t>1821 – 1918: </a:t>
            </a:r>
            <a:r>
              <a:rPr lang="en-US" sz="2800" i="1" u="sng" dirty="0" smtClean="0"/>
              <a:t>Laissez Faire</a:t>
            </a:r>
            <a:r>
              <a:rPr lang="el-GR" sz="2800" i="1" u="sng" dirty="0" smtClean="0"/>
              <a:t> </a:t>
            </a:r>
          </a:p>
          <a:p>
            <a:pPr algn="ctr">
              <a:buNone/>
              <a:defRPr/>
            </a:pPr>
            <a:r>
              <a:rPr lang="el-GR" sz="1800" i="1" u="sng" dirty="0" smtClean="0"/>
              <a:t>(μη ανάμειξη κράτους στην  οικονομία)</a:t>
            </a:r>
            <a:endParaRPr lang="el-GR" sz="1800" dirty="0" smtClean="0"/>
          </a:p>
          <a:p>
            <a:pPr>
              <a:defRPr/>
            </a:pPr>
            <a:r>
              <a:rPr lang="el-GR" sz="2800" dirty="0" smtClean="0"/>
              <a:t>Όψιμη βιομηχανική επανάσταση</a:t>
            </a:r>
          </a:p>
          <a:p>
            <a:pPr>
              <a:defRPr/>
            </a:pPr>
            <a:r>
              <a:rPr lang="el-GR" sz="2800" dirty="0" smtClean="0"/>
              <a:t>Ίδρυση αρκετών Α.Ε. (τράπεζες, ασφάλειες)</a:t>
            </a:r>
          </a:p>
          <a:p>
            <a:pPr>
              <a:defRPr/>
            </a:pPr>
            <a:r>
              <a:rPr lang="el-GR" sz="2800" dirty="0" smtClean="0"/>
              <a:t>Υψηλή θνησιμότητα</a:t>
            </a:r>
          </a:p>
          <a:p>
            <a:pPr>
              <a:defRPr/>
            </a:pPr>
            <a:r>
              <a:rPr lang="el-GR" sz="2800" dirty="0" smtClean="0"/>
              <a:t>Σκάνδαλα, λογιστική αναρχία</a:t>
            </a:r>
          </a:p>
          <a:p>
            <a:pPr>
              <a:defRPr/>
            </a:pPr>
            <a:r>
              <a:rPr lang="el-GR" sz="2800" dirty="0" smtClean="0"/>
              <a:t>Αποτυχημένες κρατικές παρεμβάσεις</a:t>
            </a:r>
            <a:endParaRPr lang="en-GB" sz="2800" dirty="0" smtClean="0"/>
          </a:p>
          <a:p>
            <a:pPr marL="0" indent="0">
              <a:lnSpc>
                <a:spcPct val="110000"/>
              </a:lnSpc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Σώμα Ορκωτών Λογιστών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l-GR" sz="2800" dirty="0" smtClean="0">
                <a:latin typeface="+mj-lt"/>
              </a:rPr>
              <a:t>ΠΡΟΣΠΑΘΕΙΑ ΙΔΡΥΣΗΣ ΣΩΜΑΤΟΣ ΕΛΕΓΚΤΩΝ, 1918 - 1931</a:t>
            </a:r>
          </a:p>
          <a:p>
            <a:pPr>
              <a:defRPr/>
            </a:pPr>
            <a:r>
              <a:rPr lang="el-GR" sz="2800" dirty="0" smtClean="0"/>
              <a:t>Ν. 1348/1918</a:t>
            </a:r>
          </a:p>
          <a:p>
            <a:pPr lvl="1">
              <a:defRPr/>
            </a:pPr>
            <a:r>
              <a:rPr lang="el-GR" sz="2400" dirty="0" smtClean="0"/>
              <a:t>Εισαγωγή βασικών λογιστικών κανόνων</a:t>
            </a:r>
          </a:p>
          <a:p>
            <a:pPr lvl="1">
              <a:defRPr/>
            </a:pPr>
            <a:r>
              <a:rPr lang="el-GR" sz="2400" dirty="0" smtClean="0"/>
              <a:t>Κρατική εποπτεία</a:t>
            </a:r>
          </a:p>
          <a:p>
            <a:pPr>
              <a:defRPr/>
            </a:pPr>
            <a:r>
              <a:rPr lang="el-GR" sz="2800" dirty="0" smtClean="0"/>
              <a:t>Ν. 2190/1920</a:t>
            </a:r>
            <a:r>
              <a:rPr lang="en-US" sz="2800" dirty="0" smtClean="0"/>
              <a:t> (</a:t>
            </a:r>
            <a:r>
              <a:rPr lang="el-GR" sz="2800" dirty="0" smtClean="0"/>
              <a:t>Βενιζέλος)</a:t>
            </a:r>
          </a:p>
          <a:p>
            <a:pPr lvl="1">
              <a:defRPr/>
            </a:pPr>
            <a:r>
              <a:rPr lang="el-GR" sz="2400" dirty="0" smtClean="0"/>
              <a:t>Ρύθμιση διαφόρων εταιρικών θεμάτων</a:t>
            </a:r>
          </a:p>
          <a:p>
            <a:pPr lvl="1">
              <a:defRPr/>
            </a:pPr>
            <a:r>
              <a:rPr lang="el-GR" sz="2400" dirty="0" smtClean="0"/>
              <a:t>Υποχρέωση ορισμού ελεγκτών (</a:t>
            </a:r>
            <a:r>
              <a:rPr lang="el-GR" sz="2400" dirty="0" err="1" smtClean="0"/>
              <a:t>άρ</a:t>
            </a:r>
            <a:r>
              <a:rPr lang="el-GR" sz="2400" dirty="0" smtClean="0"/>
              <a:t>. 36)</a:t>
            </a:r>
          </a:p>
          <a:p>
            <a:pPr lvl="1">
              <a:defRPr/>
            </a:pPr>
            <a:r>
              <a:rPr lang="el-GR" sz="2400" dirty="0" smtClean="0"/>
              <a:t>δικαίωμα πρόσβασης ελεγκτών σε εταιρικά στοιχεία και βιβλία (</a:t>
            </a:r>
            <a:r>
              <a:rPr lang="el-GR" sz="2400" dirty="0" err="1" smtClean="0"/>
              <a:t>άρ</a:t>
            </a:r>
            <a:r>
              <a:rPr lang="el-GR" sz="2400" dirty="0" smtClean="0"/>
              <a:t>. 37)</a:t>
            </a:r>
            <a:endParaRPr lang="en-GB" sz="2400" dirty="0" smtClean="0"/>
          </a:p>
          <a:p>
            <a:pPr marL="0" indent="0">
              <a:lnSpc>
                <a:spcPct val="110000"/>
              </a:lnSpc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Σώμα Ορκωτών Λογιστών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l-GR" dirty="0" smtClean="0"/>
              <a:t>Σειρά σκανδάλων, απατών και πτωχεύσεων (δεκαετία 1920 – μικρασιατική καταστροφή)</a:t>
            </a:r>
          </a:p>
          <a:p>
            <a:pPr lvl="1">
              <a:buNone/>
            </a:pPr>
            <a:r>
              <a:rPr lang="el-GR" dirty="0" smtClean="0"/>
              <a:t>    Πλήρης αποτυχία θεσμού ελέγχου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« ... ο έλεγχος </a:t>
            </a:r>
            <a:r>
              <a:rPr lang="el-GR" dirty="0" err="1" smtClean="0"/>
              <a:t>κατήντησεν</a:t>
            </a:r>
            <a:r>
              <a:rPr lang="el-GR" dirty="0" smtClean="0"/>
              <a:t> ... </a:t>
            </a:r>
            <a:r>
              <a:rPr lang="el-GR" dirty="0" err="1" smtClean="0"/>
              <a:t>πράξις</a:t>
            </a:r>
            <a:r>
              <a:rPr lang="el-GR" dirty="0" smtClean="0"/>
              <a:t> καθαρώς τυπική, αποτελούσα </a:t>
            </a:r>
            <a:r>
              <a:rPr lang="el-GR" dirty="0" err="1" smtClean="0"/>
              <a:t>ειρωνείαν</a:t>
            </a:r>
            <a:r>
              <a:rPr lang="el-GR" dirty="0" smtClean="0"/>
              <a:t>... έναντι της πολιτείας και των μετόχων...» (</a:t>
            </a:r>
            <a:r>
              <a:rPr lang="el-GR" dirty="0" err="1" smtClean="0"/>
              <a:t>Καραβάς</a:t>
            </a:r>
            <a:r>
              <a:rPr lang="el-GR" dirty="0" smtClean="0"/>
              <a:t>, 1930, σ. 19)</a:t>
            </a:r>
          </a:p>
          <a:p>
            <a:pPr marL="0" indent="0">
              <a:lnSpc>
                <a:spcPct val="110000"/>
              </a:lnSpc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87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Σώμα Ορκωτών Λογιστών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3771636"/>
          </a:xfrm>
        </p:spPr>
        <p:txBody>
          <a:bodyPr>
            <a:noAutofit/>
          </a:bodyPr>
          <a:lstStyle/>
          <a:p>
            <a:pPr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l-GR" sz="2600" dirty="0" smtClean="0"/>
              <a:t>Ν. 5076/1931 (ΒΕΝΙΖΕΛΟΣ)</a:t>
            </a:r>
          </a:p>
          <a:p>
            <a:pPr>
              <a:defRPr/>
            </a:pPr>
            <a:r>
              <a:rPr lang="el-GR" sz="2400" dirty="0" smtClean="0"/>
              <a:t>Προτάσεις σε δημόσια συζήτηση:</a:t>
            </a:r>
          </a:p>
          <a:p>
            <a:pPr lvl="1">
              <a:defRPr/>
            </a:pPr>
            <a:r>
              <a:rPr lang="el-GR" sz="2400" dirty="0" smtClean="0"/>
              <a:t>Δημιουργία σώματος κρατικών ελεγκτών</a:t>
            </a:r>
          </a:p>
          <a:p>
            <a:pPr lvl="1">
              <a:buNone/>
              <a:defRPr/>
            </a:pPr>
            <a:r>
              <a:rPr lang="el-GR" sz="2400" dirty="0" smtClean="0"/>
              <a:t>  ή</a:t>
            </a:r>
          </a:p>
          <a:p>
            <a:pPr lvl="1">
              <a:defRPr/>
            </a:pPr>
            <a:r>
              <a:rPr lang="el-GR" sz="2400" dirty="0" smtClean="0"/>
              <a:t>Ελάχιστος ή καθόλου κρατικός έλεγχος (φιλελεύθερη αντίληψη)</a:t>
            </a:r>
          </a:p>
          <a:p>
            <a:pPr>
              <a:defRPr/>
            </a:pPr>
            <a:r>
              <a:rPr lang="el-GR" sz="2400" dirty="0" smtClean="0"/>
              <a:t>Επιλογή Βενιζέλου:</a:t>
            </a:r>
          </a:p>
          <a:p>
            <a:pPr lvl="1">
              <a:defRPr/>
            </a:pPr>
            <a:r>
              <a:rPr lang="el-GR" sz="2400" dirty="0" smtClean="0"/>
              <a:t>ενδιάμεση θέση</a:t>
            </a:r>
          </a:p>
          <a:p>
            <a:pPr>
              <a:lnSpc>
                <a:spcPct val="80000"/>
              </a:lnSpc>
              <a:buNone/>
            </a:pPr>
            <a:endParaRPr lang="en-GB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87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Σώμα Ορκωτών Λογιστών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9878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sz="2200" dirty="0" smtClean="0"/>
              <a:t>Ίδρυση Σώματος </a:t>
            </a:r>
            <a:r>
              <a:rPr lang="el-GR" sz="2200" dirty="0" err="1" smtClean="0"/>
              <a:t>Ορκ</a:t>
            </a:r>
            <a:r>
              <a:rPr lang="el-GR" sz="2200" dirty="0" smtClean="0"/>
              <a:t>. Λογιστών (ΣΟΛ)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200" dirty="0" smtClean="0"/>
              <a:t>Σώμα με δημόσιο κύρος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200" dirty="0" smtClean="0"/>
              <a:t>Κλειστό επάγγελμα / κρατική κηδεμονία</a:t>
            </a:r>
          </a:p>
          <a:p>
            <a:pPr>
              <a:lnSpc>
                <a:spcPct val="90000"/>
              </a:lnSpc>
              <a:defRPr/>
            </a:pPr>
            <a:r>
              <a:rPr lang="el-GR" sz="2200" dirty="0" smtClean="0"/>
              <a:t>Χαρακτηριστικά Σ.Ο.Λ.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200" dirty="0" smtClean="0"/>
              <a:t>Διοίκηση ΣΟΛ από κρατικά ελεγχόμενο Εποπτικό Συμβούλιο (ΕΣ) και εκπροσώπηση εταιρειών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200" dirty="0" smtClean="0"/>
              <a:t>Αρχικά, προαιρετικής χρησιμοποίησης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200" dirty="0" smtClean="0"/>
              <a:t>Αμοιβές ελέγχου καθοριζόμενες από Ε.Σ.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200" dirty="0" smtClean="0"/>
              <a:t>Αριθμός ελεγκτών – μελών ΣΟΛ κλειστός</a:t>
            </a:r>
            <a:endParaRPr lang="en-GB" sz="2200" dirty="0" smtClean="0"/>
          </a:p>
          <a:p>
            <a:pPr marL="514350" indent="-514350">
              <a:buNone/>
            </a:pPr>
            <a:endParaRPr lang="el-GR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76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Σώμα Ορκωτών Λογιστών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l-GR" sz="3100" dirty="0" smtClean="0"/>
              <a:t>ΑΛΛΑ:</a:t>
            </a:r>
          </a:p>
          <a:p>
            <a:pPr>
              <a:defRPr/>
            </a:pPr>
            <a:r>
              <a:rPr lang="el-GR" dirty="0" smtClean="0"/>
              <a:t>Πολιτική αλλαγή (ήττα Βενιζέλου)</a:t>
            </a:r>
          </a:p>
          <a:p>
            <a:pPr>
              <a:defRPr/>
            </a:pPr>
            <a:r>
              <a:rPr lang="el-GR" dirty="0" smtClean="0"/>
              <a:t>Εγκατάλειψη υλοποίησης σχεδίου</a:t>
            </a:r>
          </a:p>
          <a:p>
            <a:pPr>
              <a:buNone/>
              <a:defRPr/>
            </a:pPr>
            <a:r>
              <a:rPr lang="el-GR" dirty="0" smtClean="0"/>
              <a:t>Έτσι:</a:t>
            </a:r>
          </a:p>
          <a:p>
            <a:pPr>
              <a:defRPr/>
            </a:pPr>
            <a:r>
              <a:rPr lang="el-GR" dirty="0" smtClean="0"/>
              <a:t>«ο έλεγχος είναι εν τη πράξει σκιώδης … (διότι) οι ελεγκτές εκλέγονται υπό της ελεγχόμενης πλειοψηφίας … το διοικητικό συμβούλιο ελέγχει εαυτό δια προσώπων της  εμπιστοσύνης του» (</a:t>
            </a:r>
            <a:r>
              <a:rPr lang="el-GR" dirty="0" err="1" smtClean="0"/>
              <a:t>Τσιριντάνης</a:t>
            </a:r>
            <a:r>
              <a:rPr lang="el-GR" dirty="0" smtClean="0"/>
              <a:t>, 1960, σ. 151)</a:t>
            </a:r>
            <a:endParaRPr lang="en-GB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Σώμα Ορκωτών Λογιστών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ΙΔΡΥΣΗ ΤΟΥ ΣΟΛ</a:t>
            </a:r>
          </a:p>
          <a:p>
            <a:pPr>
              <a:defRPr/>
            </a:pPr>
            <a:r>
              <a:rPr lang="el-GR" dirty="0" smtClean="0"/>
              <a:t>Κατοχή, εμφύλιος, καταστροφή</a:t>
            </a:r>
          </a:p>
          <a:p>
            <a:pPr>
              <a:defRPr/>
            </a:pPr>
            <a:r>
              <a:rPr lang="el-GR" dirty="0" smtClean="0"/>
              <a:t>1944 – 1947, Βρετανική επικυριαρχία</a:t>
            </a:r>
          </a:p>
          <a:p>
            <a:pPr lvl="1">
              <a:defRPr/>
            </a:pPr>
            <a:r>
              <a:rPr lang="el-GR" dirty="0" smtClean="0"/>
              <a:t>Στρατιωτική στήριξη</a:t>
            </a:r>
          </a:p>
          <a:p>
            <a:pPr lvl="1">
              <a:defRPr/>
            </a:pPr>
            <a:r>
              <a:rPr lang="el-GR" dirty="0" smtClean="0"/>
              <a:t>Οικονομική βοήθεια</a:t>
            </a:r>
          </a:p>
          <a:p>
            <a:pPr lvl="1">
              <a:defRPr/>
            </a:pPr>
            <a:r>
              <a:rPr lang="el-GR" dirty="0" smtClean="0"/>
              <a:t>Τεχνογνωσία / διοικητική συνδρομή</a:t>
            </a:r>
          </a:p>
          <a:p>
            <a:pPr lvl="1">
              <a:defRPr/>
            </a:pPr>
            <a:r>
              <a:rPr lang="el-GR" dirty="0" smtClean="0"/>
              <a:t>Βοήθεια σε Λογιστική / ελεγκτική</a:t>
            </a:r>
            <a:r>
              <a:rPr lang="en-US" dirty="0" smtClean="0"/>
              <a:t>   </a:t>
            </a:r>
            <a:r>
              <a:rPr lang="el-GR" dirty="0" smtClean="0"/>
              <a:t>(βρετανοί ορκωτοί ελεγκτές – μέλη του </a:t>
            </a:r>
            <a:r>
              <a:rPr lang="en-US" dirty="0" smtClean="0"/>
              <a:t>British Economic Mission)</a:t>
            </a:r>
            <a:endParaRPr lang="el-G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Σώμα Ορκωτών Λογιστών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/>
              <a:t>1947, Αμερικανική προστασία</a:t>
            </a:r>
          </a:p>
          <a:p>
            <a:pPr lvl="1">
              <a:defRPr/>
            </a:pPr>
            <a:r>
              <a:rPr lang="el-GR" sz="2400" dirty="0" smtClean="0"/>
              <a:t>Σχέδιο </a:t>
            </a:r>
            <a:r>
              <a:rPr lang="en-US" sz="2400" dirty="0" smtClean="0"/>
              <a:t>Marshall (Truman Doctrine)</a:t>
            </a:r>
            <a:endParaRPr lang="el-GR" sz="2400" dirty="0" smtClean="0"/>
          </a:p>
          <a:p>
            <a:pPr lvl="1">
              <a:defRPr/>
            </a:pPr>
            <a:r>
              <a:rPr lang="el-GR" sz="2400" dirty="0" smtClean="0"/>
              <a:t>Προϋπόθεση βοήθειας</a:t>
            </a:r>
            <a:r>
              <a:rPr lang="en-US" sz="2400" dirty="0" smtClean="0"/>
              <a:t>:</a:t>
            </a:r>
          </a:p>
          <a:p>
            <a:pPr lvl="2">
              <a:defRPr/>
            </a:pPr>
            <a:r>
              <a:rPr lang="el-GR" dirty="0" smtClean="0"/>
              <a:t>Λογιστικοί έλεγχοι</a:t>
            </a:r>
            <a:endParaRPr lang="en-US" dirty="0" smtClean="0"/>
          </a:p>
          <a:p>
            <a:pPr lvl="2">
              <a:defRPr/>
            </a:pPr>
            <a:r>
              <a:rPr lang="el-GR" dirty="0" smtClean="0"/>
              <a:t>Δημιουργία Σώματος </a:t>
            </a:r>
            <a:r>
              <a:rPr lang="el-GR" dirty="0" err="1" smtClean="0"/>
              <a:t>Ορκ</a:t>
            </a:r>
            <a:r>
              <a:rPr lang="el-GR" dirty="0" smtClean="0"/>
              <a:t>. Λογιστών</a:t>
            </a:r>
            <a:endParaRPr lang="el-GR" sz="2400" dirty="0" smtClean="0"/>
          </a:p>
          <a:p>
            <a:pPr lvl="1">
              <a:defRPr/>
            </a:pPr>
            <a:r>
              <a:rPr lang="el-GR" sz="2400" dirty="0" smtClean="0"/>
              <a:t>Χρήση βρετανών πραγματογνωμόνων</a:t>
            </a:r>
            <a:endParaRPr lang="en-GB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Σώμα Ορκωτών Λογιστών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l-GR" sz="2800" dirty="0" smtClean="0"/>
              <a:t>1949: επιτροπή για σύσταση ΣΟΛ </a:t>
            </a:r>
          </a:p>
          <a:p>
            <a:pPr>
              <a:buNone/>
              <a:defRPr/>
            </a:pPr>
            <a:r>
              <a:rPr lang="el-GR" sz="2800" dirty="0" smtClean="0"/>
              <a:t>            </a:t>
            </a:r>
            <a:r>
              <a:rPr lang="el-GR" sz="2400" dirty="0" smtClean="0"/>
              <a:t>(βρετανοί – έλληνες)</a:t>
            </a:r>
            <a:endParaRPr lang="el-GR" sz="2800" dirty="0" smtClean="0"/>
          </a:p>
          <a:p>
            <a:pPr>
              <a:defRPr/>
            </a:pPr>
            <a:r>
              <a:rPr lang="el-GR" sz="2800" dirty="0" smtClean="0"/>
              <a:t>Διάσταση απόψεων:</a:t>
            </a:r>
          </a:p>
          <a:p>
            <a:pPr lvl="1">
              <a:defRPr/>
            </a:pPr>
            <a:r>
              <a:rPr lang="el-GR" sz="2400" dirty="0" smtClean="0"/>
              <a:t>κρατική εποπτεία (</a:t>
            </a:r>
            <a:r>
              <a:rPr lang="el-GR" sz="2400" dirty="0" err="1" smtClean="0"/>
              <a:t>κρατιστές</a:t>
            </a:r>
            <a:r>
              <a:rPr lang="el-GR" sz="2400" dirty="0" smtClean="0"/>
              <a:t>)</a:t>
            </a:r>
          </a:p>
          <a:p>
            <a:pPr lvl="1">
              <a:defRPr/>
            </a:pPr>
            <a:r>
              <a:rPr lang="el-GR" sz="2400" dirty="0" smtClean="0"/>
              <a:t>αγγλικό μοντέλο (φιλελεύθεροι)</a:t>
            </a:r>
            <a:endParaRPr lang="el-GR" sz="2800" dirty="0" smtClean="0"/>
          </a:p>
          <a:p>
            <a:pPr>
              <a:defRPr/>
            </a:pPr>
            <a:r>
              <a:rPr lang="el-GR" sz="2800" dirty="0" smtClean="0"/>
              <a:t>1952: συμβιβαστικές προτάσεις,  </a:t>
            </a:r>
          </a:p>
          <a:p>
            <a:pPr>
              <a:buNone/>
              <a:defRPr/>
            </a:pPr>
            <a:r>
              <a:rPr lang="el-GR" sz="2800" dirty="0" smtClean="0"/>
              <a:t>            απορρίφθηκαν από Μαρκεζίνη</a:t>
            </a:r>
          </a:p>
          <a:p>
            <a:pPr>
              <a:defRPr/>
            </a:pPr>
            <a:r>
              <a:rPr lang="el-GR" sz="2800" dirty="0" smtClean="0"/>
              <a:t>1953: προτάσεις βρετανών, αγγλικό </a:t>
            </a:r>
          </a:p>
          <a:p>
            <a:pPr>
              <a:buNone/>
              <a:defRPr/>
            </a:pPr>
            <a:r>
              <a:rPr lang="el-GR" sz="2800" dirty="0" smtClean="0"/>
              <a:t>            μοντέλο </a:t>
            </a:r>
            <a:endParaRPr lang="en-GB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Σώμα Ορκωτών Λογιστών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l-GR" sz="2800" dirty="0" smtClean="0"/>
              <a:t>1954:</a:t>
            </a:r>
          </a:p>
          <a:p>
            <a:pPr lvl="1">
              <a:defRPr/>
            </a:pPr>
            <a:r>
              <a:rPr lang="el-GR" sz="2400" dirty="0" smtClean="0"/>
              <a:t>Αλλαγή υπουργού                </a:t>
            </a:r>
          </a:p>
          <a:p>
            <a:pPr lvl="1">
              <a:defRPr/>
            </a:pPr>
            <a:r>
              <a:rPr lang="el-GR" sz="2400" dirty="0" smtClean="0"/>
              <a:t>(Μαρκεζίνης </a:t>
            </a:r>
            <a:r>
              <a:rPr lang="el-GR" sz="2400" dirty="0" smtClean="0">
                <a:sym typeface="Wingdings 3" pitchFamily="18" charset="2"/>
              </a:rPr>
              <a:t></a:t>
            </a:r>
            <a:r>
              <a:rPr lang="el-GR" sz="2400" dirty="0" smtClean="0"/>
              <a:t> </a:t>
            </a:r>
            <a:r>
              <a:rPr lang="el-GR" sz="2400" dirty="0" err="1" smtClean="0"/>
              <a:t>Παπαληγούρας</a:t>
            </a:r>
            <a:r>
              <a:rPr lang="el-GR" sz="2400" dirty="0" smtClean="0"/>
              <a:t>)</a:t>
            </a:r>
          </a:p>
          <a:p>
            <a:pPr lvl="1">
              <a:defRPr/>
            </a:pPr>
            <a:r>
              <a:rPr lang="el-GR" sz="2400" dirty="0" smtClean="0"/>
              <a:t>Εγκατάλειψη σχεδίου</a:t>
            </a:r>
          </a:p>
          <a:p>
            <a:pPr>
              <a:defRPr/>
            </a:pPr>
            <a:r>
              <a:rPr lang="el-GR" sz="2800" dirty="0" smtClean="0"/>
              <a:t>1955, ίδρυση ΣΟΛ, ΝΔ 3329</a:t>
            </a:r>
          </a:p>
          <a:p>
            <a:pPr lvl="1">
              <a:defRPr/>
            </a:pPr>
            <a:r>
              <a:rPr lang="el-GR" sz="2400" dirty="0" smtClean="0"/>
              <a:t>Υπερίσχυση </a:t>
            </a:r>
            <a:r>
              <a:rPr lang="el-GR" sz="2400" dirty="0" err="1" smtClean="0"/>
              <a:t>κορπορατισμού</a:t>
            </a:r>
            <a:endParaRPr lang="el-GR" sz="2400" dirty="0" smtClean="0"/>
          </a:p>
          <a:p>
            <a:pPr lvl="1">
              <a:defRPr/>
            </a:pPr>
            <a:r>
              <a:rPr lang="el-GR" sz="2400" dirty="0" smtClean="0"/>
              <a:t>ΣΟΛ υπό κρατική εποπτεία</a:t>
            </a:r>
          </a:p>
          <a:p>
            <a:pPr lvl="1">
              <a:defRPr/>
            </a:pPr>
            <a:r>
              <a:rPr lang="el-GR" sz="2400" dirty="0" smtClean="0"/>
              <a:t>Αλλά και δυνατότητα απελευθέρωσης</a:t>
            </a:r>
            <a:endParaRPr lang="en-GB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3000" b="1" dirty="0" smtClean="0"/>
              <a:t>Ελεγκτική</a:t>
            </a:r>
          </a:p>
          <a:p>
            <a:pPr algn="l"/>
            <a:r>
              <a:rPr lang="el-GR" sz="2800" b="1" dirty="0" smtClean="0"/>
              <a:t>Ενότητα 4:</a:t>
            </a:r>
            <a:r>
              <a:rPr lang="en-US" sz="2800" dirty="0" smtClean="0"/>
              <a:t> </a:t>
            </a:r>
            <a:r>
              <a:rPr lang="el-GR" sz="2800" dirty="0" smtClean="0"/>
              <a:t>Σώμα Ορκωτών Λογιστών</a:t>
            </a:r>
            <a:endParaRPr lang="en-US" sz="2800" dirty="0" smtClean="0"/>
          </a:p>
          <a:p>
            <a:pPr algn="l"/>
            <a:r>
              <a:rPr lang="el-GR" sz="2800" dirty="0" err="1" smtClean="0"/>
              <a:t>Διακομιχάλης</a:t>
            </a:r>
            <a:r>
              <a:rPr lang="el-GR" sz="2800" dirty="0" smtClean="0"/>
              <a:t> Μιχαήλ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Σώμα Ορκωτών Λογιστών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Γιατί έχασε το φιλελεύθερο μοντέλο;</a:t>
            </a:r>
          </a:p>
          <a:p>
            <a:pPr lvl="1"/>
            <a:r>
              <a:rPr lang="el-GR" sz="2400" dirty="0" smtClean="0"/>
              <a:t>Κρατικός </a:t>
            </a:r>
            <a:r>
              <a:rPr lang="el-GR" sz="2400" dirty="0" err="1" smtClean="0"/>
              <a:t>κορπορατισμός</a:t>
            </a:r>
            <a:r>
              <a:rPr lang="el-GR" sz="2400" dirty="0" smtClean="0"/>
              <a:t> κυρίαρχος</a:t>
            </a:r>
          </a:p>
          <a:p>
            <a:pPr lvl="1"/>
            <a:r>
              <a:rPr lang="el-GR" sz="2400" dirty="0" smtClean="0"/>
              <a:t>Αδήριτες κρατικές ανάγκες</a:t>
            </a:r>
          </a:p>
          <a:p>
            <a:pPr lvl="1"/>
            <a:r>
              <a:rPr lang="el-GR" sz="2400" dirty="0" smtClean="0"/>
              <a:t>Διεθνής παράγων αδιάφορος για μοντέλο οργάνωσης επαγγέλματος</a:t>
            </a:r>
          </a:p>
          <a:p>
            <a:pPr lvl="1"/>
            <a:r>
              <a:rPr lang="el-GR" sz="2400" dirty="0" smtClean="0"/>
              <a:t>Διεθνές ελεγκτικό επάγγελμα αδύναμο, χωρίς παρουσία - ανάμειξη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Σώμα Ορκωτών Λογιστών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376829" y="1330448"/>
            <a:ext cx="2209038" cy="6147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dirty="0" err="1"/>
              <a:t>Επ</a:t>
            </a:r>
            <a:r>
              <a:rPr lang="el-GR" dirty="0"/>
              <a:t>. Συμβούλιο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29018" y="3174634"/>
            <a:ext cx="2209038" cy="6147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dirty="0"/>
              <a:t>Πρόεδρος ΣΟΛ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447094" y="3174634"/>
            <a:ext cx="2718816" cy="6147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dirty="0"/>
              <a:t>Διοικούσα Επιτροπή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115616" y="4801716"/>
            <a:ext cx="7136892" cy="592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sz="1200" dirty="0"/>
          </a:p>
          <a:p>
            <a:pPr algn="ctr"/>
            <a:r>
              <a:rPr lang="el-GR" dirty="0"/>
              <a:t>Γενική Συνέλευση των μελών του ΣΟΛ</a:t>
            </a: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H="1">
            <a:off x="2048574" y="1945176"/>
            <a:ext cx="2378964" cy="12294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4427538" y="1945176"/>
            <a:ext cx="2548890" cy="12294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4427538" y="1945176"/>
            <a:ext cx="0" cy="28687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H="1" flipV="1">
            <a:off x="2218500" y="3789363"/>
            <a:ext cx="1189482" cy="10245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V="1">
            <a:off x="5447094" y="3789363"/>
            <a:ext cx="1359408" cy="10245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ΕΛΛΗΝΙΚΗ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Αισιοπούλου</a:t>
            </a:r>
            <a:r>
              <a:rPr lang="el-GR" sz="1400" dirty="0" smtClean="0"/>
              <a:t> Κ. (1980) «Το Σύστημα Εσωτερικού Ελέγχου»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Γρηγοράκου</a:t>
            </a:r>
            <a:r>
              <a:rPr lang="el-GR" sz="1400" dirty="0" smtClean="0"/>
              <a:t> Θ. (1989) «Γενικές Αρχές Ελεγκτικής»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Καζαντζής Χρήστος,  (2006) Ελεγκτική &amp; Εσωτερικός Έλεγχος, Εκδόσεις </a:t>
            </a:r>
            <a:r>
              <a:rPr lang="el-GR" sz="1400" dirty="0" err="1" smtClean="0"/>
              <a:t>Business</a:t>
            </a:r>
            <a:r>
              <a:rPr lang="el-GR" sz="1400" dirty="0" smtClean="0"/>
              <a:t> </a:t>
            </a:r>
            <a:r>
              <a:rPr lang="el-GR" sz="1400" dirty="0" err="1" smtClean="0"/>
              <a:t>plus</a:t>
            </a:r>
            <a:endParaRPr lang="el-GR" sz="1400" dirty="0" smtClean="0"/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Κάντζος</a:t>
            </a:r>
            <a:r>
              <a:rPr lang="el-GR" sz="1400" dirty="0" smtClean="0"/>
              <a:t> Κωνσταντίνος, </a:t>
            </a:r>
            <a:r>
              <a:rPr lang="el-GR" sz="1400" dirty="0" err="1" smtClean="0"/>
              <a:t>Χονδράκη</a:t>
            </a:r>
            <a:r>
              <a:rPr lang="el-GR" sz="1400" dirty="0" smtClean="0"/>
              <a:t> Αθηνά (2006)  «Ελεγκτική - Θεωρία και πρακτική» Εκδόσεις </a:t>
            </a:r>
            <a:r>
              <a:rPr lang="el-GR" sz="1400" dirty="0" err="1" smtClean="0"/>
              <a:t>Σταμούλη</a:t>
            </a:r>
            <a:r>
              <a:rPr lang="el-GR" sz="1400" dirty="0" smtClean="0"/>
              <a:t>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Κάντζου</a:t>
            </a:r>
            <a:r>
              <a:rPr lang="el-GR" sz="1400" dirty="0" smtClean="0"/>
              <a:t> Κ. (1998) «Ελεγκτική- Θεωρία και Πρακτική»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Καραγιάννη Δ. (1980) «Παραδείγματα εφαρμογής και Ανάλυσης του Γ.Λ.Σ.»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Καραμάνης</a:t>
            </a:r>
            <a:r>
              <a:rPr lang="el-GR" sz="1400" dirty="0" smtClean="0"/>
              <a:t> Κωνσταντίνος, (2008) «Σύγχρονη Ελεγκτική» Εκδόσεις ΟΠΑ,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Νεγκάκης</a:t>
            </a:r>
            <a:r>
              <a:rPr lang="el-GR" sz="1400" dirty="0" smtClean="0"/>
              <a:t> Χρ.,</a:t>
            </a:r>
            <a:r>
              <a:rPr lang="en-US" sz="1400" dirty="0" smtClean="0"/>
              <a:t> </a:t>
            </a:r>
            <a:r>
              <a:rPr lang="el-GR" sz="1400" dirty="0" err="1" smtClean="0"/>
              <a:t>Ταχυνάκης</a:t>
            </a:r>
            <a:r>
              <a:rPr lang="el-GR" sz="1400" dirty="0" smtClean="0"/>
              <a:t> Παν., (2012)  «Σύγχρονα Θέματα Ελεγκτικής και Εσωτερικού Ελέγχου» , Εκδόσεις Α. Κοντού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Παπά Α. (1990) «Ελεγκτική»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Παπαδάτου Θεοδώρα, (2005) «Εσωτερικός και εξωτερικός έλεγχος ανωνύμων εταιρειών», Εκδόσεις </a:t>
            </a:r>
            <a:r>
              <a:rPr lang="el-GR" sz="1400" dirty="0" err="1" smtClean="0"/>
              <a:t>Σάκουλα</a:t>
            </a:r>
            <a:r>
              <a:rPr lang="el-GR" sz="1400" dirty="0" smtClean="0"/>
              <a:t>, Αθήνα</a:t>
            </a:r>
          </a:p>
          <a:p>
            <a:pPr marL="447675" indent="-447675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 smtClean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2500"/>
          </a:xfrm>
        </p:spPr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913284"/>
            <a:ext cx="8240150" cy="3852804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ΕΛΛΗΝΙΚΗ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Παπαδοπούλου Ε. (1982) «Φοροδιαφυγή-</a:t>
            </a:r>
            <a:r>
              <a:rPr lang="el-GR" sz="1400" dirty="0" err="1" smtClean="0"/>
              <a:t>Φορολογικ</a:t>
            </a:r>
            <a:r>
              <a:rPr lang="el-GR" sz="1400" dirty="0" smtClean="0"/>
              <a:t>ή Λογιστική-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Σακκκέλη</a:t>
            </a:r>
            <a:r>
              <a:rPr lang="el-GR" sz="1400" dirty="0" smtClean="0"/>
              <a:t> Ε. (1987) «Λογιστική και Ελεγκτική των Εμπορικών Τραπεζών» , Εκδόσεις</a:t>
            </a:r>
            <a:r>
              <a:rPr lang="en-US" sz="1400" dirty="0" smtClean="0"/>
              <a:t> </a:t>
            </a:r>
            <a:r>
              <a:rPr lang="el-GR" sz="1400" dirty="0" err="1" smtClean="0"/>
              <a:t>Βρύκους</a:t>
            </a:r>
            <a:r>
              <a:rPr lang="el-GR" sz="1400" dirty="0" smtClean="0"/>
              <a:t>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Σκόρδου Β. (1987)«Φορολογική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Τερζάκη Γ. (1985) «Φορολογική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Τσακλάγκανου</a:t>
            </a:r>
            <a:r>
              <a:rPr lang="el-GR" sz="1400" dirty="0" smtClean="0"/>
              <a:t> Α. (1994) «Ελεγκτική» Θεσσαλονίκη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Φίλιου Β. (1984) «Η Κοινωνικοοικονομική Λογιστική» , Εκδόσεις ΚΕΠΕ, Αθήνα</a:t>
            </a:r>
            <a:endParaRPr lang="en-US" sz="1400" dirty="0" smtClean="0"/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ΞΕΝΗ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 </a:t>
            </a:r>
            <a:r>
              <a:rPr lang="en-US" sz="1400" dirty="0" smtClean="0"/>
              <a:t>James van Horne “Fundamentals of Financial Management”  N.Y. 1980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err="1" smtClean="0"/>
              <a:t>Meigs</a:t>
            </a:r>
            <a:r>
              <a:rPr lang="en-US" sz="1400" dirty="0" smtClean="0"/>
              <a:t> </a:t>
            </a:r>
            <a:r>
              <a:rPr lang="en-US" sz="1400" dirty="0" err="1" smtClean="0"/>
              <a:t>W.,Larsen</a:t>
            </a:r>
            <a:r>
              <a:rPr lang="en-US" sz="1400" dirty="0" smtClean="0"/>
              <a:t> J., </a:t>
            </a:r>
            <a:r>
              <a:rPr lang="en-US" sz="1400" dirty="0" err="1" smtClean="0"/>
              <a:t>Meigs</a:t>
            </a:r>
            <a:r>
              <a:rPr lang="en-US" sz="1400" dirty="0" smtClean="0"/>
              <a:t> R. , “Principles of Auditing”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Miller m., Bailey L., “GAAS-Guide”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err="1" smtClean="0"/>
              <a:t>Ricchiute</a:t>
            </a:r>
            <a:r>
              <a:rPr lang="en-US" sz="1400" dirty="0" smtClean="0"/>
              <a:t> D., “Auditing” N.Y. 1989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Sawyer L.B., “The Practice of Modern Internal Auditing” N.Y. 1973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Taylor D., </a:t>
            </a:r>
            <a:r>
              <a:rPr lang="en-US" sz="1400" dirty="0" err="1" smtClean="0"/>
              <a:t>Glezen</a:t>
            </a:r>
            <a:r>
              <a:rPr lang="en-US" sz="1400" dirty="0" smtClean="0"/>
              <a:t> G., “Auditing”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Wallace W.A. “Auditing” N.Y. 1986</a:t>
            </a:r>
            <a:r>
              <a:rPr lang="el-GR" sz="1400" dirty="0" smtClean="0"/>
              <a:t> 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Διακομιχάλης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Μ. (2015). Ελεγκτική.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</a:p>
          <a:p>
            <a:pPr algn="r"/>
            <a:r>
              <a:rPr lang="el-GR" sz="2900" smtClean="0"/>
              <a:t>Πρέβεζα, 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l-GR" dirty="0" smtClean="0"/>
              <a:t>Στην ενότητα αυτή γίνεται ιστορική αναδρομή της ιδρύσεως του σώματος ορκωτών λογιστών ( ΣΟΛ ) καθώς και τις διάφορες κατηγοριοποιήσεις  του.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Σώμα Ορκωτών Λογιστών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  <a:defRPr/>
            </a:pPr>
            <a:r>
              <a:rPr lang="el-GR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l-GR" sz="2800" b="1" u="sng" dirty="0" smtClean="0">
                <a:cs typeface="Times New Roman" charset="0"/>
              </a:rPr>
              <a:t>Τα πρότυπα </a:t>
            </a:r>
            <a:r>
              <a:rPr lang="el-GR" sz="2800" b="1" u="sng" dirty="0" smtClean="0"/>
              <a:t>της </a:t>
            </a:r>
            <a:r>
              <a:rPr lang="el-GR" sz="2800" b="1" u="sng" dirty="0" smtClean="0">
                <a:cs typeface="Times New Roman" charset="0"/>
              </a:rPr>
              <a:t>διεθνούς ομοσπονδίας ελεγκτών</a:t>
            </a:r>
            <a:r>
              <a:rPr lang="el-GR" sz="2800" u="sng" dirty="0" smtClean="0">
                <a:cs typeface="Times New Roman" charset="0"/>
              </a:rPr>
              <a:t> ( </a:t>
            </a:r>
            <a:r>
              <a:rPr lang="en-US" sz="2800" u="sng" dirty="0" smtClean="0">
                <a:cs typeface="Times New Roman" charset="0"/>
              </a:rPr>
              <a:t>International</a:t>
            </a:r>
            <a:r>
              <a:rPr lang="el-GR" sz="2800" u="sng" dirty="0" smtClean="0">
                <a:cs typeface="Times New Roman" charset="0"/>
              </a:rPr>
              <a:t> </a:t>
            </a:r>
            <a:r>
              <a:rPr lang="en-US" sz="2800" u="sng" dirty="0" smtClean="0">
                <a:cs typeface="Times New Roman" charset="0"/>
              </a:rPr>
              <a:t>Federation</a:t>
            </a:r>
            <a:r>
              <a:rPr lang="el-GR" sz="2800" u="sng" dirty="0" smtClean="0">
                <a:cs typeface="Times New Roman" charset="0"/>
              </a:rPr>
              <a:t> </a:t>
            </a:r>
            <a:r>
              <a:rPr lang="en-US" sz="2800" u="sng" dirty="0" smtClean="0">
                <a:cs typeface="Times New Roman" charset="0"/>
              </a:rPr>
              <a:t>of Accountants</a:t>
            </a:r>
            <a:r>
              <a:rPr lang="el-GR" sz="2800" u="sng" dirty="0" smtClean="0">
                <a:cs typeface="Times New Roman" charset="0"/>
              </a:rPr>
              <a:t> – </a:t>
            </a:r>
            <a:r>
              <a:rPr lang="en-US" sz="2800" u="sng" dirty="0" smtClean="0">
                <a:cs typeface="Times New Roman" charset="0"/>
              </a:rPr>
              <a:t>I</a:t>
            </a:r>
            <a:r>
              <a:rPr lang="el-GR" sz="2800" u="sng" dirty="0" smtClean="0">
                <a:cs typeface="Times New Roman" charset="0"/>
              </a:rPr>
              <a:t>.</a:t>
            </a:r>
            <a:r>
              <a:rPr lang="en-US" sz="2800" u="sng" dirty="0" smtClean="0">
                <a:cs typeface="Times New Roman" charset="0"/>
              </a:rPr>
              <a:t>F</a:t>
            </a:r>
            <a:r>
              <a:rPr lang="el-GR" sz="2800" u="sng" dirty="0" smtClean="0">
                <a:cs typeface="Times New Roman" charset="0"/>
              </a:rPr>
              <a:t>.</a:t>
            </a:r>
            <a:r>
              <a:rPr lang="en-US" sz="2800" u="sng" dirty="0" smtClean="0">
                <a:cs typeface="Times New Roman" charset="0"/>
              </a:rPr>
              <a:t>F</a:t>
            </a:r>
            <a:r>
              <a:rPr lang="el-GR" sz="2800" u="sng" dirty="0" smtClean="0">
                <a:cs typeface="Times New Roman" charset="0"/>
              </a:rPr>
              <a:t>.</a:t>
            </a:r>
            <a:r>
              <a:rPr lang="en-US" sz="2800" u="sng" dirty="0" smtClean="0">
                <a:cs typeface="Times New Roman" charset="0"/>
              </a:rPr>
              <a:t>A</a:t>
            </a:r>
            <a:r>
              <a:rPr lang="el-GR" sz="2800" u="sng" dirty="0" smtClean="0">
                <a:cs typeface="Times New Roman" charset="0"/>
              </a:rPr>
              <a:t>. )</a:t>
            </a:r>
            <a:r>
              <a:rPr lang="el-GR" sz="2800" u="sng" dirty="0" smtClean="0"/>
              <a:t> </a:t>
            </a:r>
            <a:r>
              <a:rPr lang="el-GR" sz="2800" dirty="0" smtClean="0">
                <a:cs typeface="Times New Roman" charset="0"/>
              </a:rPr>
              <a:t>διακρίνονται σε</a:t>
            </a:r>
            <a:r>
              <a:rPr lang="en-US" sz="2800" dirty="0" smtClean="0">
                <a:cs typeface="Times New Roman" charset="0"/>
              </a:rPr>
              <a:t>:</a:t>
            </a:r>
            <a:r>
              <a:rPr lang="el-GR" sz="2800" dirty="0" smtClean="0">
                <a:cs typeface="Times New Roman" charset="0"/>
              </a:rPr>
              <a:t> </a:t>
            </a:r>
            <a:endParaRPr lang="el-GR" sz="2800" dirty="0" smtClean="0"/>
          </a:p>
          <a:p>
            <a:pPr algn="just">
              <a:buNone/>
              <a:defRPr/>
            </a:pPr>
            <a:r>
              <a:rPr lang="el-GR" sz="2800" i="1" dirty="0" smtClean="0"/>
              <a:t> </a:t>
            </a:r>
            <a:r>
              <a:rPr lang="el-GR" sz="2800" dirty="0" smtClean="0"/>
              <a:t>1) Γ</a:t>
            </a:r>
            <a:r>
              <a:rPr lang="el-GR" sz="2800" dirty="0" smtClean="0">
                <a:cs typeface="Times New Roman" charset="0"/>
              </a:rPr>
              <a:t>ενικά πρότυπα , </a:t>
            </a:r>
            <a:endParaRPr lang="el-GR" sz="2800" dirty="0" smtClean="0"/>
          </a:p>
          <a:p>
            <a:pPr algn="just">
              <a:buNone/>
              <a:defRPr/>
            </a:pPr>
            <a:r>
              <a:rPr lang="el-GR" sz="2800" dirty="0" smtClean="0"/>
              <a:t> 2) Π</a:t>
            </a:r>
            <a:r>
              <a:rPr lang="el-GR" sz="2800" dirty="0" smtClean="0">
                <a:cs typeface="Times New Roman" charset="0"/>
              </a:rPr>
              <a:t>ρότυπα ελεγκτικής εργασίας  </a:t>
            </a:r>
            <a:endParaRPr lang="el-GR" sz="2800" dirty="0" smtClean="0"/>
          </a:p>
          <a:p>
            <a:pPr algn="just">
              <a:buNone/>
              <a:defRPr/>
            </a:pPr>
            <a:r>
              <a:rPr lang="el-GR" sz="2800" dirty="0" smtClean="0"/>
              <a:t> 3) Π</a:t>
            </a:r>
            <a:r>
              <a:rPr lang="el-GR" sz="2800" dirty="0" smtClean="0">
                <a:cs typeface="Times New Roman" charset="0"/>
              </a:rPr>
              <a:t>ρότυπα εκθέσεως πορίσματος ελέγχου </a:t>
            </a:r>
            <a:endParaRPr lang="el-GR" sz="28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Σώμα Ορκωτών Λογιστών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el-GR" u="sng" dirty="0" smtClean="0"/>
              <a:t>Τα π</a:t>
            </a:r>
            <a:r>
              <a:rPr lang="el-GR" u="sng" dirty="0" smtClean="0">
                <a:cs typeface="Times New Roman" charset="0"/>
              </a:rPr>
              <a:t>ρότυπα του Σ.Ο.Λ. ομαδοποιούνται στις κατώτερες τέσσερις κατηγορίες: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l-GR" dirty="0" smtClean="0">
                <a:cs typeface="Times New Roman" charset="0"/>
              </a:rPr>
              <a:t>Τα βασικά πρότυπα που αναφέρονται γενικά στους σκοπούς των ελέγχων , στα</a:t>
            </a:r>
            <a:r>
              <a:rPr lang="el-GR" dirty="0" smtClean="0"/>
              <a:t> </a:t>
            </a:r>
            <a:r>
              <a:rPr lang="el-GR" dirty="0" smtClean="0">
                <a:cs typeface="Times New Roman" charset="0"/>
              </a:rPr>
              <a:t>προσόντα και τις ευθύνες του ελεγκτή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l-GR" dirty="0" smtClean="0">
                <a:cs typeface="Times New Roman" charset="0"/>
              </a:rPr>
              <a:t>Τα πρότυπα καλής εκτελέσεως που αφορούν την τεχνική του εξωτερικού ελέγχου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l-GR" dirty="0" smtClean="0">
                <a:cs typeface="Times New Roman" charset="0"/>
              </a:rPr>
              <a:t>Τα πρότυπα εκθέσεως που πραγματεύονται τη σύνταξη και το περιεχόμενο του πιστοποιητικού ελέγχου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l-GR" dirty="0" smtClean="0">
                <a:cs typeface="Times New Roman" charset="0"/>
              </a:rPr>
              <a:t>Τα πρότυπα επαγγελματικής δεοντολογίας που αφορούν τις βασικές αρχές συμπεριφοράς </a:t>
            </a:r>
            <a:r>
              <a:rPr lang="el-GR" i="1" dirty="0" smtClean="0">
                <a:cs typeface="Times New Roman" charset="0"/>
              </a:rPr>
              <a:t>του ελεγκτή </a:t>
            </a:r>
          </a:p>
          <a:p>
            <a:pPr marL="0" indent="0">
              <a:lnSpc>
                <a:spcPct val="90000"/>
              </a:lnSpc>
              <a:buNone/>
            </a:pPr>
            <a:endParaRPr lang="el-GR" dirty="0">
              <a:latin typeface="+mj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Σώμα Ορκωτών Λογιστών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057300"/>
            <a:ext cx="8229600" cy="31801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000" dirty="0" smtClean="0">
                <a:latin typeface="+mj-lt"/>
              </a:rPr>
              <a:t>ΣΩΜΑ ΟΡΚΩΤΩΝ ΛΟΓΙΣΤΩΝ</a:t>
            </a:r>
          </a:p>
          <a:p>
            <a:pPr>
              <a:buNone/>
            </a:pPr>
            <a:r>
              <a:rPr lang="el-GR" sz="2000" dirty="0" smtClean="0"/>
              <a:t>Σύμφωνα με </a:t>
            </a:r>
            <a:r>
              <a:rPr lang="el-GR" sz="2000" dirty="0" smtClean="0">
                <a:cs typeface="Times New Roman" pitchFamily="18" charset="0"/>
              </a:rPr>
              <a:t>το άρθρο 10 του Ν.Δ. 3329/55 και το άρθρο 2 παρ. 5 του Π.Δ. 737/1961 </a:t>
            </a:r>
            <a:r>
              <a:rPr lang="el-GR" sz="2000" b="1" dirty="0" smtClean="0">
                <a:cs typeface="Times New Roman" pitchFamily="18" charset="0"/>
              </a:rPr>
              <a:t>)  « ορκωτοί </a:t>
            </a:r>
            <a:r>
              <a:rPr lang="el-GR" sz="2000" b="1" dirty="0" err="1" smtClean="0">
                <a:cs typeface="Times New Roman" pitchFamily="18" charset="0"/>
              </a:rPr>
              <a:t>λογισταί</a:t>
            </a:r>
            <a:r>
              <a:rPr lang="el-GR" sz="2000" b="1" dirty="0" smtClean="0">
                <a:cs typeface="Times New Roman" pitchFamily="18" charset="0"/>
              </a:rPr>
              <a:t> , βοηθοί ορκωτοί </a:t>
            </a:r>
            <a:r>
              <a:rPr lang="el-GR" sz="2000" b="1" dirty="0" err="1" smtClean="0">
                <a:cs typeface="Times New Roman" pitchFamily="18" charset="0"/>
              </a:rPr>
              <a:t>λογισταί</a:t>
            </a:r>
            <a:r>
              <a:rPr lang="el-GR" sz="2000" b="1" dirty="0" smtClean="0">
                <a:cs typeface="Times New Roman" pitchFamily="18" charset="0"/>
              </a:rPr>
              <a:t> και δόκιμοι ορκωτοί  </a:t>
            </a:r>
            <a:r>
              <a:rPr lang="el-GR" sz="2000" b="1" dirty="0" err="1" smtClean="0">
                <a:cs typeface="Times New Roman" pitchFamily="18" charset="0"/>
              </a:rPr>
              <a:t>λογισταί</a:t>
            </a:r>
            <a:r>
              <a:rPr lang="el-GR" sz="2000" b="1" dirty="0" smtClean="0">
                <a:cs typeface="Times New Roman" pitchFamily="18" charset="0"/>
              </a:rPr>
              <a:t> Α και </a:t>
            </a:r>
            <a:r>
              <a:rPr lang="el-GR" sz="2000" b="1" dirty="0" smtClean="0"/>
              <a:t> Β </a:t>
            </a:r>
            <a:r>
              <a:rPr lang="el-GR" sz="2000" b="1" dirty="0" smtClean="0">
                <a:cs typeface="Times New Roman" pitchFamily="18" charset="0"/>
              </a:rPr>
              <a:t>τάξεως διορίζονται εκ προσώπων εχόντων πλην των ανωτέρω ειδικών προσόντων</a:t>
            </a:r>
            <a:r>
              <a:rPr lang="el-GR" sz="2000" b="1" dirty="0" smtClean="0"/>
              <a:t> </a:t>
            </a:r>
            <a:r>
              <a:rPr lang="el-GR" sz="2000" b="1" dirty="0" smtClean="0">
                <a:cs typeface="Times New Roman" pitchFamily="18" charset="0"/>
              </a:rPr>
              <a:t> δηλ. πτυχίων Ανώτατης Σχολής, Προϋπηρεσία, Επιτυχία εις </a:t>
            </a:r>
            <a:r>
              <a:rPr lang="el-GR" sz="2000" b="1" dirty="0" err="1" smtClean="0">
                <a:cs typeface="Times New Roman" pitchFamily="18" charset="0"/>
              </a:rPr>
              <a:t>Διαγωνισμόν</a:t>
            </a:r>
            <a:r>
              <a:rPr lang="el-GR" sz="2000" b="1" dirty="0" smtClean="0">
                <a:cs typeface="Times New Roman" pitchFamily="18" charset="0"/>
              </a:rPr>
              <a:t> –</a:t>
            </a:r>
            <a:r>
              <a:rPr lang="el-GR" sz="2000" b="1" dirty="0" smtClean="0"/>
              <a:t> π</a:t>
            </a:r>
            <a:r>
              <a:rPr lang="el-GR" sz="2000" b="1" dirty="0" smtClean="0">
                <a:cs typeface="Times New Roman" pitchFamily="18" charset="0"/>
              </a:rPr>
              <a:t>ρωτίστως </a:t>
            </a:r>
            <a:r>
              <a:rPr lang="el-GR" sz="2000" b="1" dirty="0" err="1" smtClean="0">
                <a:cs typeface="Times New Roman" pitchFamily="18" charset="0"/>
              </a:rPr>
              <a:t>ανεπίλεπτον</a:t>
            </a:r>
            <a:r>
              <a:rPr lang="el-GR" sz="2000" b="1" dirty="0" smtClean="0">
                <a:cs typeface="Times New Roman" pitchFamily="18" charset="0"/>
              </a:rPr>
              <a:t> ήθος  και </a:t>
            </a:r>
            <a:r>
              <a:rPr lang="el-GR" sz="2000" b="1" dirty="0" err="1" smtClean="0">
                <a:cs typeface="Times New Roman" pitchFamily="18" charset="0"/>
              </a:rPr>
              <a:t>αναμφισβήτητον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el-GR" sz="2000" b="1" dirty="0" err="1" smtClean="0">
                <a:cs typeface="Times New Roman" pitchFamily="18" charset="0"/>
              </a:rPr>
              <a:t>αρετήν</a:t>
            </a:r>
            <a:r>
              <a:rPr lang="el-GR" sz="2000" b="1" dirty="0" smtClean="0">
                <a:cs typeface="Times New Roman" pitchFamily="18" charset="0"/>
              </a:rPr>
              <a:t> » </a:t>
            </a: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Σ</a:t>
            </a:r>
            <a:r>
              <a:rPr lang="el-GR" sz="2000" dirty="0" smtClean="0">
                <a:cs typeface="Times New Roman" pitchFamily="18" charset="0"/>
              </a:rPr>
              <a:t>τα άρθρα </a:t>
            </a:r>
            <a:r>
              <a:rPr lang="el-GR" sz="2000" b="1" dirty="0" smtClean="0">
                <a:cs typeface="Times New Roman" pitchFamily="18" charset="0"/>
              </a:rPr>
              <a:t>12 παρ 2 του Ν. 3329/1955 </a:t>
            </a:r>
            <a:r>
              <a:rPr lang="el-GR" sz="2000" dirty="0" smtClean="0">
                <a:cs typeface="Times New Roman" pitchFamily="18" charset="0"/>
              </a:rPr>
              <a:t>«</a:t>
            </a:r>
            <a:r>
              <a:rPr lang="el-GR" sz="2000" dirty="0" smtClean="0"/>
              <a:t>π</a:t>
            </a:r>
            <a:r>
              <a:rPr lang="el-GR" sz="2000" b="1" dirty="0" smtClean="0">
                <a:cs typeface="Times New Roman" pitchFamily="18" charset="0"/>
              </a:rPr>
              <a:t>ερί συστάσεως σώματος ορκωτών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sz="2000" b="1" dirty="0" smtClean="0">
                <a:cs typeface="Times New Roman" pitchFamily="18" charset="0"/>
              </a:rPr>
              <a:t>λογιστών» </a:t>
            </a:r>
            <a:r>
              <a:rPr lang="el-GR" sz="2000" dirty="0" smtClean="0">
                <a:cs typeface="Times New Roman" pitchFamily="18" charset="0"/>
              </a:rPr>
              <a:t>τονίζεται</a:t>
            </a:r>
            <a:r>
              <a:rPr lang="el-GR" sz="2000" dirty="0" smtClean="0"/>
              <a:t> </a:t>
            </a:r>
            <a:r>
              <a:rPr lang="el-GR" sz="2000" dirty="0" smtClean="0">
                <a:cs typeface="Times New Roman" pitchFamily="18" charset="0"/>
              </a:rPr>
              <a:t>ότι</a:t>
            </a:r>
            <a:r>
              <a:rPr lang="en-US" sz="2000" dirty="0" smtClean="0">
                <a:cs typeface="Times New Roman" pitchFamily="18" charset="0"/>
              </a:rPr>
              <a:t>: </a:t>
            </a:r>
            <a:r>
              <a:rPr lang="el-GR" sz="2000" dirty="0" smtClean="0"/>
              <a:t> …</a:t>
            </a:r>
            <a:r>
              <a:rPr lang="el-GR" sz="2000" b="1" dirty="0" smtClean="0">
                <a:cs typeface="Times New Roman" pitchFamily="18" charset="0"/>
              </a:rPr>
              <a:t>οι ενεργούντες ελέγχου ή πραγματογνωμοσύνης …. Ορκωτοί λογιστές έχουν το δικαίωμα κατά τη διάρκεια της ασκήσεως του έργου των και οποτεδήποτε, να λαμβάνουν γνώσιν και να ελέγχουν  οιαδήποτε βιβλία , λογαριασμούς και άλλα στοιχεία της  εταιρείας , επιχειρήσεως ή οργανισμού για την κατάρτιση   του πορίσματος των .</a:t>
            </a:r>
          </a:p>
          <a:p>
            <a:pPr marL="0" indent="0">
              <a:buNone/>
            </a:pPr>
            <a:endParaRPr lang="el-GR" sz="2000" dirty="0">
              <a:latin typeface="+mj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Σώμα Ορκωτών Λογιστών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972272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l-GR" sz="2400" dirty="0" smtClean="0">
                <a:cs typeface="Times New Roman" pitchFamily="18" charset="0"/>
              </a:rPr>
              <a:t>Πιο κάτω στο άρθρο  37 παρ. 1 του Ν. 2190/1920  </a:t>
            </a:r>
            <a:r>
              <a:rPr lang="el-GR" sz="2400" b="1" dirty="0" smtClean="0">
                <a:cs typeface="Times New Roman" pitchFamily="18" charset="0"/>
              </a:rPr>
              <a:t>περί ανώνυμων εταιρειών  </a:t>
            </a:r>
            <a:r>
              <a:rPr lang="el-GR" sz="2400" dirty="0" smtClean="0">
                <a:cs typeface="Times New Roman" pitchFamily="18" charset="0"/>
              </a:rPr>
              <a:t>ορίζεται ότι οι ελεγκτές δικαιούνται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l-GR" sz="2400" dirty="0" smtClean="0">
                <a:cs typeface="Times New Roman" pitchFamily="18" charset="0"/>
              </a:rPr>
              <a:t>«να λαβώσει γνώση οιουδήποτε βιβλίου,  λογαριασμού ή έγγραφου περιλαμβανομένων και των πρακτικών γενικής συνέλευσης εις αυτούς και πληροφορίας, ως έχουν ανάγκη προς εκτέλεση του έργου των » </a:t>
            </a:r>
            <a:endParaRPr lang="el-GR" sz="2400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el-GR" sz="2400" dirty="0" smtClean="0">
                <a:cs typeface="Times New Roman" pitchFamily="18" charset="0"/>
              </a:rPr>
              <a:t>Στο άρθρο 12 παρ. 5 του Ν. 3329/1955  «περί συστάσεως σώματος ορκωτών λογιστών » ορίζει ότι : Ο ορκωτός λογιστής , ο βοηθός ορκωτού λογιστή και ο δόκιμος ορκωτός λογιστής, υποχρεούνται να τηρούν αυστηρά εχεμύθεια περί των όσων θέλουν να λάβουν γνώση κατά την άσκηση των καθηκόντων τους .</a:t>
            </a:r>
            <a:r>
              <a:rPr lang="el-GR" sz="2400" dirty="0" smtClean="0"/>
              <a:t>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l-GR" sz="1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1373</TotalTime>
  <Words>1276</Words>
  <Application>Microsoft Office PowerPoint</Application>
  <PresentationFormat>Προβολή στην οθόνη (16:10)</PresentationFormat>
  <Paragraphs>239</Paragraphs>
  <Slides>29</Slides>
  <Notes>22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Θέμα του Office</vt:lpstr>
      <vt:lpstr>Ελεγκτική</vt:lpstr>
      <vt:lpstr>Διαφάνεια 2</vt:lpstr>
      <vt:lpstr>Άδειες Χρήσης</vt:lpstr>
      <vt:lpstr>Χρηματοδότηση</vt:lpstr>
      <vt:lpstr>Σκοποί  ενότητας</vt:lpstr>
      <vt:lpstr>Σώμα Ορκωτών Λογιστών</vt:lpstr>
      <vt:lpstr>Σώμα Ορκωτών Λογιστών</vt:lpstr>
      <vt:lpstr>Σώμα Ορκωτών Λογιστών</vt:lpstr>
      <vt:lpstr>Σώμα Ορκωτών Λογιστών</vt:lpstr>
      <vt:lpstr>Σώμα Ορκωτών Λογιστών</vt:lpstr>
      <vt:lpstr>Σώμα Ορκωτών Λογιστών</vt:lpstr>
      <vt:lpstr>Σώμα Ορκωτών Λογιστών</vt:lpstr>
      <vt:lpstr>Σώμα Ορκωτών Λογιστών</vt:lpstr>
      <vt:lpstr>Σώμα Ορκωτών Λογιστών</vt:lpstr>
      <vt:lpstr>Σώμα Ορκωτών Λογιστών</vt:lpstr>
      <vt:lpstr>Σώμα Ορκωτών Λογιστών</vt:lpstr>
      <vt:lpstr>Σώμα Ορκωτών Λογιστών</vt:lpstr>
      <vt:lpstr>Σώμα Ορκωτών Λογιστών</vt:lpstr>
      <vt:lpstr>Σώμα Ορκωτών Λογιστών</vt:lpstr>
      <vt:lpstr>Σώμα Ορκωτών Λογιστών</vt:lpstr>
      <vt:lpstr>Σώμα Ορκωτών Λογιστών</vt:lpstr>
      <vt:lpstr>Βιβλιογραφία</vt:lpstr>
      <vt:lpstr>Βιβλιογραφία</vt:lpstr>
      <vt:lpstr>Σημείωμα Αναφοράς</vt:lpstr>
      <vt:lpstr>Σημείωμα Αδειοδότησης</vt:lpstr>
      <vt:lpstr>Διαφάνεια 26</vt:lpstr>
      <vt:lpstr>Διαφάνεια 27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187</cp:revision>
  <dcterms:created xsi:type="dcterms:W3CDTF">2012-09-06T09:03:05Z</dcterms:created>
  <dcterms:modified xsi:type="dcterms:W3CDTF">2015-11-02T17:32:40Z</dcterms:modified>
</cp:coreProperties>
</file>