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handoutMasterIdLst>
    <p:handoutMasterId r:id="rId52"/>
  </p:handoutMasterIdLst>
  <p:sldIdLst>
    <p:sldId id="257" r:id="rId4"/>
    <p:sldId id="258" r:id="rId5"/>
    <p:sldId id="595" r:id="rId6"/>
    <p:sldId id="596" r:id="rId7"/>
    <p:sldId id="259" r:id="rId8"/>
    <p:sldId id="320" r:id="rId9"/>
    <p:sldId id="261" r:id="rId10"/>
    <p:sldId id="262" r:id="rId11"/>
    <p:sldId id="560" r:id="rId12"/>
    <p:sldId id="562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3" r:id="rId22"/>
    <p:sldId id="574" r:id="rId23"/>
    <p:sldId id="575" r:id="rId24"/>
    <p:sldId id="576" r:id="rId25"/>
    <p:sldId id="577" r:id="rId26"/>
    <p:sldId id="578" r:id="rId27"/>
    <p:sldId id="579" r:id="rId28"/>
    <p:sldId id="580" r:id="rId29"/>
    <p:sldId id="581" r:id="rId30"/>
    <p:sldId id="582" r:id="rId31"/>
    <p:sldId id="583" r:id="rId32"/>
    <p:sldId id="584" r:id="rId33"/>
    <p:sldId id="585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7" r:id="rId44"/>
    <p:sldId id="598" r:id="rId45"/>
    <p:sldId id="599" r:id="rId46"/>
    <p:sldId id="600" r:id="rId47"/>
    <p:sldId id="601" r:id="rId48"/>
    <p:sldId id="291" r:id="rId49"/>
    <p:sldId id="279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41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44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2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2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2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1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1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6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4C0D-1E14-4645-9436-74A1C79C65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2CA3-9EAE-41C8-9FD3-B26734C894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7" y="6559388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1" y="6559384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ats.gla.ac.uk/steps/glossary/probability_distributions.html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l-GR" sz="2800" dirty="0" smtClean="0">
                <a:solidFill>
                  <a:schemeClr val="tx1"/>
                </a:solidFill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Θεωρητικές κατανομές πιθανότητας 	</a:t>
            </a:r>
          </a:p>
          <a:p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2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7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Κατάλληλη θεωρητική κατανομή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827213"/>
            <a:ext cx="8820472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>
                <a:latin typeface="Arial" charset="0"/>
              </a:rPr>
              <a:t>  </a:t>
            </a:r>
            <a:r>
              <a:rPr lang="el-GR" altLang="el-GR" dirty="0" smtClean="0">
                <a:latin typeface="Arial" charset="0"/>
              </a:rPr>
              <a:t>Εάν</a:t>
            </a:r>
            <a:r>
              <a:rPr lang="en-US" altLang="el-GR" dirty="0" smtClean="0">
                <a:latin typeface="Arial" charset="0"/>
              </a:rPr>
              <a:t>:</a:t>
            </a:r>
            <a:endParaRPr lang="en-US" altLang="el-GR" sz="32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1. </a:t>
            </a:r>
            <a:r>
              <a:rPr lang="el-GR" altLang="el-GR" sz="3200" dirty="0" smtClean="0">
                <a:latin typeface="Arial" charset="0"/>
              </a:rPr>
              <a:t>αν οι υποθέσεις της θεωρητικής κατανομής ισχύουν, με καλή προσέγγιση </a:t>
            </a:r>
          </a:p>
          <a:p>
            <a:pPr>
              <a:buNone/>
            </a:pPr>
            <a:r>
              <a:rPr lang="el-GR" altLang="el-GR" sz="3200" dirty="0" smtClean="0">
                <a:latin typeface="Arial" charset="0"/>
              </a:rPr>
              <a:t>  2. αν οδηγήσει </a:t>
            </a:r>
            <a:r>
              <a:rPr lang="el-GR" altLang="el-GR" sz="3200" dirty="0" err="1" smtClean="0">
                <a:latin typeface="Arial" charset="0"/>
              </a:rPr>
              <a:t>σ’αυτό</a:t>
            </a:r>
            <a:r>
              <a:rPr lang="el-GR" altLang="el-GR" sz="3200" dirty="0" smtClean="0">
                <a:latin typeface="Arial" charset="0"/>
              </a:rPr>
              <a:t> το συμπέρασμα ο στατιστικός έλεγχος καλής προσαρμογής (βλ.κεφ.14)</a:t>
            </a:r>
            <a:r>
              <a:rPr lang="en-US" altLang="el-GR" sz="3200" dirty="0" smtClean="0">
                <a:latin typeface="Arial" charset="0"/>
              </a:rPr>
              <a:t>, </a:t>
            </a:r>
            <a:endParaRPr lang="el-GR" altLang="el-GR" sz="3200" dirty="0" smtClean="0">
              <a:latin typeface="Arial" charset="0"/>
            </a:endParaRPr>
          </a:p>
          <a:p>
            <a:pPr>
              <a:buNone/>
            </a:pPr>
            <a:r>
              <a:rPr lang="el-GR" altLang="el-GR" dirty="0" smtClean="0">
                <a:latin typeface="Arial" charset="0"/>
              </a:rPr>
              <a:t>   </a:t>
            </a:r>
            <a:r>
              <a:rPr lang="el-GR" altLang="el-GR" sz="3200" dirty="0" smtClean="0">
                <a:latin typeface="Arial" charset="0"/>
              </a:rPr>
              <a:t>τότε η </a:t>
            </a:r>
            <a:r>
              <a:rPr lang="el-GR" altLang="el-GR" dirty="0" smtClean="0"/>
              <a:t>θεωρητική κατανομή είναι κατάλληλη να περιγράψει την </a:t>
            </a:r>
            <a:r>
              <a:rPr lang="el-GR" altLang="el-GR" dirty="0" err="1" smtClean="0"/>
              <a:t>τ.μ</a:t>
            </a:r>
            <a:r>
              <a:rPr lang="el-GR" altLang="el-GR" dirty="0" smtClean="0"/>
              <a:t>. που μας ενδιαφέρει</a:t>
            </a:r>
            <a:endParaRPr lang="el-GR" altLang="el-GR" sz="3200" dirty="0" smtClean="0"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1625"/>
            <a:ext cx="7856537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Η </a:t>
            </a:r>
            <a:r>
              <a:rPr lang="el-GR" altLang="el-GR" b="1" dirty="0" err="1" smtClean="0"/>
              <a:t>Δυωνυμική</a:t>
            </a:r>
            <a:r>
              <a:rPr lang="el-GR" altLang="el-GR" b="1" dirty="0" smtClean="0"/>
              <a:t> κατανομή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b="1" smtClean="0"/>
          </a:p>
          <a:p>
            <a:pPr eaLnBrk="1" hangingPunct="1"/>
            <a:endParaRPr lang="el-GR" altLang="el-GR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7088" y="1557338"/>
            <a:ext cx="82089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 u="sng" dirty="0" smtClean="0"/>
              <a:t>Συνθήκες</a:t>
            </a:r>
            <a:endParaRPr lang="el-GR" altLang="el-GR" sz="3200" b="1" u="sng" dirty="0"/>
          </a:p>
          <a:p>
            <a:pPr>
              <a:buFontTx/>
              <a:buChar char="•"/>
            </a:pPr>
            <a:r>
              <a:rPr lang="el-GR" altLang="el-GR" sz="3200" b="1" dirty="0">
                <a:latin typeface="Arial" charset="0"/>
              </a:rPr>
              <a:t> </a:t>
            </a:r>
            <a:r>
              <a:rPr lang="el-GR" altLang="el-GR" sz="3200" dirty="0">
                <a:latin typeface="Arial" charset="0"/>
              </a:rPr>
              <a:t>τυχαίο πείραμα με δύο δυνατά αποτελέσματα: «επιτυχία», «αποτυχία»</a:t>
            </a:r>
          </a:p>
          <a:p>
            <a:pPr>
              <a:buFontTx/>
              <a:buChar char="•"/>
            </a:pPr>
            <a:r>
              <a:rPr lang="el-GR" altLang="el-GR" sz="3200" dirty="0">
                <a:latin typeface="Arial" charset="0"/>
              </a:rPr>
              <a:t> </a:t>
            </a:r>
            <a:r>
              <a:rPr lang="en-US" altLang="el-GR" sz="3200" b="1" dirty="0">
                <a:latin typeface="Arial" charset="0"/>
              </a:rPr>
              <a:t>p</a:t>
            </a:r>
            <a:r>
              <a:rPr lang="el-GR" altLang="el-GR" sz="3200" dirty="0">
                <a:latin typeface="Arial" charset="0"/>
              </a:rPr>
              <a:t> </a:t>
            </a:r>
            <a:r>
              <a:rPr lang="en-US" altLang="el-GR" sz="3200" dirty="0">
                <a:latin typeface="Arial" charset="0"/>
              </a:rPr>
              <a:t> </a:t>
            </a:r>
            <a:r>
              <a:rPr lang="el-GR" altLang="el-GR" sz="3200" dirty="0">
                <a:latin typeface="Arial" charset="0"/>
              </a:rPr>
              <a:t>η </a:t>
            </a:r>
            <a:r>
              <a:rPr lang="el-GR" altLang="el-GR" sz="3200" b="1" dirty="0">
                <a:latin typeface="Arial" charset="0"/>
              </a:rPr>
              <a:t>πιθανότητα επιτυχίας</a:t>
            </a:r>
            <a:r>
              <a:rPr lang="en-US" altLang="el-GR" sz="3200" b="1" dirty="0">
                <a:latin typeface="Arial" charset="0"/>
              </a:rPr>
              <a:t> </a:t>
            </a:r>
            <a:r>
              <a:rPr lang="el-GR" altLang="el-GR" sz="3200" dirty="0">
                <a:latin typeface="Arial" charset="0"/>
              </a:rPr>
              <a:t>-ίδια σε κάθε επανάληψη του πειράματος</a:t>
            </a:r>
          </a:p>
          <a:p>
            <a:pPr>
              <a:buFontTx/>
              <a:buChar char="•"/>
            </a:pPr>
            <a:r>
              <a:rPr lang="el-GR" altLang="el-GR" sz="3200" dirty="0">
                <a:latin typeface="Arial" charset="0"/>
              </a:rPr>
              <a:t> </a:t>
            </a:r>
            <a:r>
              <a:rPr lang="el-GR" altLang="el-GR" sz="3200" b="1" dirty="0">
                <a:latin typeface="Arial" charset="0"/>
              </a:rPr>
              <a:t>Χ</a:t>
            </a:r>
            <a:r>
              <a:rPr lang="el-GR" altLang="el-GR" sz="3200" dirty="0">
                <a:latin typeface="Arial" charset="0"/>
              </a:rPr>
              <a:t> ο </a:t>
            </a:r>
            <a:r>
              <a:rPr lang="el-GR" altLang="el-GR" sz="3200" b="1" dirty="0">
                <a:latin typeface="Arial" charset="0"/>
              </a:rPr>
              <a:t>αριθμός των «επιτυχιών» </a:t>
            </a:r>
            <a:r>
              <a:rPr lang="el-GR" altLang="el-GR" sz="3200" dirty="0">
                <a:latin typeface="Arial" charset="0"/>
              </a:rPr>
              <a:t>σε  </a:t>
            </a:r>
            <a:r>
              <a:rPr lang="en-US" altLang="el-GR" sz="3200" dirty="0">
                <a:latin typeface="Arial" charset="0"/>
              </a:rPr>
              <a:t>n </a:t>
            </a:r>
            <a:r>
              <a:rPr lang="el-GR" altLang="el-GR" sz="3200" dirty="0">
                <a:latin typeface="Arial" charset="0"/>
              </a:rPr>
              <a:t>ανεξάρτητες επαναλήψεις του πειράματος</a:t>
            </a:r>
          </a:p>
          <a:p>
            <a:endParaRPr lang="el-GR" altLang="el-GR" sz="3200" b="1" dirty="0">
              <a:latin typeface="Arial" charset="0"/>
            </a:endParaRPr>
          </a:p>
          <a:p>
            <a:endParaRPr lang="el-GR" altLang="el-GR" sz="3200" b="1" dirty="0">
              <a:latin typeface="Arial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93037" cy="647700"/>
          </a:xfrm>
        </p:spPr>
        <p:txBody>
          <a:bodyPr>
            <a:normAutofit fontScale="90000"/>
          </a:bodyPr>
          <a:lstStyle/>
          <a:p>
            <a:r>
              <a:rPr lang="el-GR" altLang="el-GR" sz="3200" dirty="0" smtClean="0"/>
              <a:t/>
            </a:r>
            <a:br>
              <a:rPr lang="el-GR" altLang="el-GR" sz="3200" dirty="0" smtClean="0"/>
            </a:br>
            <a:endParaRPr lang="el-GR" altLang="el-GR" sz="3200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136904" cy="4384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Η</a:t>
            </a:r>
            <a:r>
              <a:rPr lang="el-GR" altLang="el-GR" b="1" dirty="0" smtClean="0"/>
              <a:t> Χ </a:t>
            </a:r>
            <a:r>
              <a:rPr lang="el-GR" altLang="el-GR" dirty="0" smtClean="0"/>
              <a:t>μπορεί να είναι:</a:t>
            </a:r>
          </a:p>
          <a:p>
            <a:pPr>
              <a:lnSpc>
                <a:spcPct val="90000"/>
              </a:lnSpc>
            </a:pPr>
            <a:r>
              <a:rPr lang="el-GR" altLang="el-GR" sz="3200" dirty="0" smtClean="0"/>
              <a:t>Ο αριθμός των κοριτσιών σε  5 γεννήσεις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3200" dirty="0" smtClean="0"/>
              <a:t>Ο αριθμός των ελαττωματικών σε τυχαίο δείγμα </a:t>
            </a:r>
            <a:r>
              <a:rPr lang="en-US" altLang="el-GR" sz="3200" dirty="0" smtClean="0"/>
              <a:t>n</a:t>
            </a:r>
            <a:r>
              <a:rPr lang="el-GR" altLang="el-GR" sz="3200" dirty="0" smtClean="0"/>
              <a:t> προϊόντων από μια πάρα πολύ μεγάλη παρτίδα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3200" dirty="0" smtClean="0"/>
              <a:t>Ο αριθμός των καπνιστών σε τυχαίο δείγμα </a:t>
            </a:r>
            <a:r>
              <a:rPr lang="en-US" altLang="el-GR" sz="3200" dirty="0" smtClean="0"/>
              <a:t>n</a:t>
            </a:r>
            <a:r>
              <a:rPr lang="el-GR" altLang="el-GR" sz="3200" dirty="0" smtClean="0"/>
              <a:t> φοιτητών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 </a:t>
            </a:r>
            <a:endParaRPr lang="en-US" altLang="el-GR" sz="32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3200" b="1" dirty="0" smtClean="0"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27088" y="301625"/>
            <a:ext cx="78565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</a:t>
            </a:r>
            <a:r>
              <a:rPr kumimoji="0" lang="el-GR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Δυωνυμική</a:t>
            </a: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κατανομή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κατανομή πιθανοτήτων της Χ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96752"/>
            <a:ext cx="8243887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 dirty="0" smtClean="0">
                <a:latin typeface="Arial" charset="0"/>
              </a:rPr>
              <a:t>  </a:t>
            </a:r>
            <a:endParaRPr lang="en-US" altLang="el-GR" sz="28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dirty="0" smtClean="0">
                <a:latin typeface="Arial" charset="0"/>
              </a:rPr>
              <a:t>  </a:t>
            </a:r>
            <a:r>
              <a:rPr lang="el-GR" altLang="el-GR" dirty="0" smtClean="0">
                <a:latin typeface="Arial" charset="0"/>
              </a:rPr>
              <a:t>Η κατανομή πιθανοτήτων της Χ</a:t>
            </a:r>
            <a:r>
              <a:rPr lang="en-US" altLang="el-GR" dirty="0" smtClean="0">
                <a:latin typeface="Arial" charset="0"/>
              </a:rPr>
              <a:t> </a:t>
            </a:r>
            <a:r>
              <a:rPr lang="el-GR" altLang="el-GR" dirty="0" smtClean="0">
                <a:latin typeface="Arial" charset="0"/>
              </a:rPr>
              <a:t>ορίζεται από την συνάρτηση</a:t>
            </a:r>
            <a:endParaRPr lang="en-US" altLang="el-GR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l-GR" sz="28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8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 smtClean="0">
                <a:latin typeface="Arial" charset="0"/>
              </a:rPr>
              <a:t>   </a:t>
            </a:r>
            <a:r>
              <a:rPr lang="en-US" altLang="el-GR" sz="2400" dirty="0" smtClean="0">
                <a:latin typeface="Arial" charset="0"/>
              </a:rPr>
              <a:t>                                                                         </a:t>
            </a:r>
            <a:r>
              <a:rPr lang="en-US" altLang="el-GR" sz="2000" dirty="0" smtClean="0">
                <a:latin typeface="Arial" charset="0"/>
              </a:rPr>
              <a:t>x=0,1,2,….n</a:t>
            </a:r>
            <a:endParaRPr lang="el-GR" altLang="el-G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l-G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l-G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 smtClean="0">
                <a:latin typeface="Arial" charset="0"/>
              </a:rPr>
              <a:t>                                      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 smtClean="0">
                <a:latin typeface="Arial" charset="0"/>
              </a:rPr>
              <a:t>                                                             </a:t>
            </a:r>
            <a:endParaRPr lang="el-GR" altLang="el-GR" sz="2000" dirty="0" smtClean="0">
              <a:latin typeface="Arial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1403350" y="3068638"/>
          <a:ext cx="6553200" cy="1339850"/>
        </p:xfrm>
        <a:graphic>
          <a:graphicData uri="http://schemas.openxmlformats.org/presentationml/2006/ole">
            <p:oleObj spid="_x0000_s581634" r:id="rId3" imgW="1943100" imgH="393700" progId="">
              <p:embed/>
            </p:oleObj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>
            <a:off x="3851275" y="5661025"/>
            <a:ext cx="3889375" cy="792163"/>
          </a:xfrm>
          <a:prstGeom prst="wedgeRectCallout">
            <a:avLst>
              <a:gd name="adj1" fmla="val -47796"/>
              <a:gd name="adj2" fmla="val -261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dirty="0"/>
              <a:t>Η πιθανότητα που αντιστοιχεί σε κάθε τέτοιον τρόπο</a:t>
            </a: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5795963" y="4076700"/>
            <a:ext cx="2016125" cy="15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9225" name="AutoShape 10"/>
          <p:cNvCxnSpPr>
            <a:cxnSpLocks noChangeShapeType="1"/>
          </p:cNvCxnSpPr>
          <p:nvPr/>
        </p:nvCxnSpPr>
        <p:spPr bwMode="auto">
          <a:xfrm flipH="1">
            <a:off x="2339752" y="4005064"/>
            <a:ext cx="2520950" cy="148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26" name="AutoShape 11"/>
          <p:cNvSpPr>
            <a:spLocks noChangeArrowheads="1"/>
          </p:cNvSpPr>
          <p:nvPr/>
        </p:nvSpPr>
        <p:spPr bwMode="auto">
          <a:xfrm>
            <a:off x="179388" y="5373688"/>
            <a:ext cx="3313112" cy="1223962"/>
          </a:xfrm>
          <a:prstGeom prst="wedgeRectCallout">
            <a:avLst>
              <a:gd name="adj1" fmla="val -27861"/>
              <a:gd name="adj2" fmla="val -11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dirty="0"/>
              <a:t>Με τόσους τρόπους μπορεί να </a:t>
            </a:r>
            <a:r>
              <a:rPr lang="el-GR" altLang="el-GR" dirty="0" err="1"/>
              <a:t>εμφανιστουν</a:t>
            </a:r>
            <a:r>
              <a:rPr lang="el-GR" altLang="el-GR" dirty="0"/>
              <a:t> </a:t>
            </a:r>
            <a:r>
              <a:rPr lang="en-US" altLang="el-GR" dirty="0"/>
              <a:t>x</a:t>
            </a:r>
            <a:r>
              <a:rPr lang="el-GR" altLang="el-GR" dirty="0"/>
              <a:t> «επιτυχίες» και </a:t>
            </a:r>
            <a:r>
              <a:rPr lang="en-US" altLang="el-GR" dirty="0"/>
              <a:t>n-x </a:t>
            </a:r>
            <a:r>
              <a:rPr lang="el-GR" altLang="el-GR" dirty="0"/>
              <a:t>«αποτυχίες»</a:t>
            </a:r>
          </a:p>
        </p:txBody>
      </p:sp>
      <p:cxnSp>
        <p:nvCxnSpPr>
          <p:cNvPr id="9227" name="AutoShape 12"/>
          <p:cNvCxnSpPr>
            <a:cxnSpLocks noChangeShapeType="1"/>
          </p:cNvCxnSpPr>
          <p:nvPr/>
        </p:nvCxnSpPr>
        <p:spPr bwMode="auto">
          <a:xfrm flipH="1">
            <a:off x="4643438" y="4149725"/>
            <a:ext cx="2520950" cy="148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1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κατανομή πιθανοτήτων της 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783512" cy="41148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latin typeface="Arial" charset="0"/>
              </a:rPr>
              <a:t>Η </a:t>
            </a:r>
            <a:r>
              <a:rPr lang="el-GR" altLang="el-GR" sz="3200" b="1" dirty="0" err="1" smtClean="0">
                <a:latin typeface="Arial" charset="0"/>
              </a:rPr>
              <a:t>δυωνυμική</a:t>
            </a:r>
            <a:r>
              <a:rPr lang="el-GR" altLang="el-GR" sz="3200" b="1" dirty="0" smtClean="0">
                <a:latin typeface="Arial" charset="0"/>
              </a:rPr>
              <a:t> κατανομή προσδιορίζεται πλήρως από τις παραμέτρους n και p.</a:t>
            </a:r>
            <a:endParaRPr lang="en-US" altLang="el-GR" sz="3200" b="1" dirty="0" smtClean="0">
              <a:latin typeface="Arial" charset="0"/>
            </a:endParaRPr>
          </a:p>
          <a:p>
            <a:pPr eaLnBrk="1" hangingPunct="1"/>
            <a:r>
              <a:rPr lang="el-GR" altLang="el-GR" sz="3200" b="1" dirty="0" smtClean="0">
                <a:latin typeface="Arial" charset="0"/>
              </a:rPr>
              <a:t>Γράφουμε Χ</a:t>
            </a:r>
            <a:r>
              <a:rPr lang="el-GR" altLang="el-GR" sz="3200" b="1" dirty="0" smtClean="0">
                <a:latin typeface="Arial" charset="0"/>
                <a:sym typeface="Symbol" pitchFamily="18" charset="2"/>
              </a:rPr>
              <a:t></a:t>
            </a:r>
            <a:r>
              <a:rPr lang="el-GR" altLang="el-GR" sz="3200" b="1" dirty="0" smtClean="0">
                <a:latin typeface="Arial" charset="0"/>
              </a:rPr>
              <a:t>Β(n, p) και διαβάζουμε “</a:t>
            </a:r>
            <a:r>
              <a:rPr lang="el-GR" altLang="el-GR" sz="3200" i="1" dirty="0" smtClean="0">
                <a:latin typeface="Arial" charset="0"/>
              </a:rPr>
              <a:t>η Χ ακολουθεί τη </a:t>
            </a:r>
            <a:r>
              <a:rPr lang="el-GR" altLang="el-GR" sz="3200" i="1" dirty="0" err="1" smtClean="0">
                <a:latin typeface="Arial" charset="0"/>
              </a:rPr>
              <a:t>δυωνυμική</a:t>
            </a:r>
            <a:r>
              <a:rPr lang="el-GR" altLang="el-GR" sz="3200" i="1" dirty="0" smtClean="0">
                <a:latin typeface="Arial" charset="0"/>
              </a:rPr>
              <a:t> κατανομή με παραμέτρους n και p</a:t>
            </a:r>
            <a:r>
              <a:rPr lang="el-GR" altLang="el-GR" sz="3200" b="1" dirty="0" smtClean="0">
                <a:latin typeface="Arial" charset="0"/>
              </a:rPr>
              <a:t>”.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172450" cy="1143000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Το γράφημα της </a:t>
            </a:r>
            <a:r>
              <a:rPr lang="el-GR" altLang="el-GR" sz="3200" dirty="0" err="1" smtClean="0"/>
              <a:t>Δυωνυμικής</a:t>
            </a:r>
            <a:r>
              <a:rPr lang="el-GR" altLang="el-GR" sz="3200" dirty="0" smtClean="0"/>
              <a:t> κατανομής όταν n </a:t>
            </a:r>
            <a:r>
              <a:rPr lang="el-GR" altLang="el-GR" sz="3200" dirty="0" smtClean="0">
                <a:sym typeface="Symbol" pitchFamily="18" charset="2"/>
              </a:rPr>
              <a:t></a:t>
            </a:r>
            <a:r>
              <a:rPr lang="el-GR" altLang="el-GR" sz="3200" dirty="0" smtClean="0"/>
              <a:t> 4, για p </a:t>
            </a:r>
            <a:r>
              <a:rPr lang="el-GR" altLang="el-GR" sz="3200" dirty="0" smtClean="0">
                <a:sym typeface="Symbol" pitchFamily="18" charset="2"/>
              </a:rPr>
              <a:t></a:t>
            </a:r>
            <a:r>
              <a:rPr lang="el-GR" altLang="el-GR" sz="3200" dirty="0" smtClean="0"/>
              <a:t> 0.2 και p </a:t>
            </a:r>
            <a:r>
              <a:rPr lang="el-GR" altLang="el-GR" sz="3200" dirty="0" smtClean="0">
                <a:sym typeface="Symbol" pitchFamily="18" charset="2"/>
              </a:rPr>
              <a:t></a:t>
            </a:r>
            <a:r>
              <a:rPr lang="el-GR" altLang="el-GR" sz="3200" dirty="0" smtClean="0"/>
              <a:t> 0.5. </a:t>
            </a:r>
          </a:p>
        </p:txBody>
      </p:sp>
      <p:pic>
        <p:nvPicPr>
          <p:cNvPr id="11267" name="Picture 4" descr="9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06588"/>
            <a:ext cx="7885112" cy="3786187"/>
          </a:xfrm>
          <a:solidFill>
            <a:schemeClr val="accent1"/>
          </a:solidFill>
        </p:spPr>
      </p:pic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hlink"/>
                </a:solidFill>
                <a:latin typeface="Arial" charset="0"/>
              </a:rPr>
              <a:t>   </a:t>
            </a:r>
            <a:endParaRPr lang="el-GR" altLang="el-GR" sz="3200" b="1" dirty="0" smtClean="0">
              <a:latin typeface="Arial" charset="0"/>
            </a:endParaRPr>
          </a:p>
          <a:p>
            <a:r>
              <a:rPr lang="el-GR" altLang="el-GR" sz="3200" b="1" dirty="0" smtClean="0">
                <a:latin typeface="Arial" charset="0"/>
              </a:rPr>
              <a:t>   Για p </a:t>
            </a:r>
            <a:r>
              <a:rPr lang="el-GR" altLang="el-GR" sz="3200" b="1" dirty="0" smtClean="0">
                <a:latin typeface="Arial" charset="0"/>
                <a:sym typeface="Symbol" pitchFamily="18" charset="2"/>
              </a:rPr>
              <a:t></a:t>
            </a:r>
            <a:r>
              <a:rPr lang="el-GR" altLang="el-GR" sz="3200" b="1" dirty="0" smtClean="0">
                <a:latin typeface="Arial" charset="0"/>
              </a:rPr>
              <a:t> 0.5 η </a:t>
            </a:r>
            <a:r>
              <a:rPr lang="el-GR" altLang="el-GR" sz="3200" b="1" dirty="0" err="1" smtClean="0">
                <a:latin typeface="Arial" charset="0"/>
              </a:rPr>
              <a:t>δυωνυμική</a:t>
            </a:r>
            <a:r>
              <a:rPr lang="el-GR" altLang="el-GR" sz="3200" b="1" dirty="0" smtClean="0">
                <a:latin typeface="Arial" charset="0"/>
              </a:rPr>
              <a:t> κατανομή είναι συμμετρική.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760"/>
            <a:ext cx="9036050" cy="4114800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Οι συνδυασμοί των </a:t>
            </a:r>
            <a:r>
              <a:rPr lang="en-US" altLang="el-GR" sz="3200" b="1" dirty="0" smtClean="0">
                <a:latin typeface="Arial" charset="0"/>
              </a:rPr>
              <a:t>n </a:t>
            </a:r>
            <a:r>
              <a:rPr lang="el-GR" altLang="el-GR" sz="3200" b="1" dirty="0" smtClean="0">
                <a:latin typeface="Arial" charset="0"/>
              </a:rPr>
              <a:t>πραγμάτων </a:t>
            </a:r>
            <a:r>
              <a:rPr lang="el-GR" altLang="el-GR" sz="3200" b="1" dirty="0" err="1" smtClean="0">
                <a:latin typeface="Arial" charset="0"/>
              </a:rPr>
              <a:t>ανα</a:t>
            </a:r>
            <a:r>
              <a:rPr lang="el-GR" altLang="el-GR" sz="3200" b="1" dirty="0" smtClean="0">
                <a:latin typeface="Arial" charset="0"/>
              </a:rPr>
              <a:t> </a:t>
            </a:r>
            <a:r>
              <a:rPr lang="en-US" altLang="el-GR" sz="3200" b="1" dirty="0" smtClean="0">
                <a:latin typeface="Arial" charset="0"/>
              </a:rPr>
              <a:t>x</a:t>
            </a:r>
            <a:endParaRPr lang="el-GR" altLang="el-GR" sz="3200" b="1" dirty="0" smtClean="0">
              <a:latin typeface="Arial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700338" y="4652963"/>
          <a:ext cx="6192837" cy="1296987"/>
        </p:xfrm>
        <a:graphic>
          <a:graphicData uri="http://schemas.openxmlformats.org/presentationml/2006/ole">
            <p:oleObj spid="_x0000_s582658" name="Equation" r:id="rId3" imgW="2438400" imgH="419100" progId="Equation.3">
              <p:embed/>
            </p:oleObj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468313" y="3068638"/>
          <a:ext cx="4319587" cy="1412875"/>
        </p:xfrm>
        <a:graphic>
          <a:graphicData uri="http://schemas.openxmlformats.org/presentationml/2006/ole">
            <p:oleObj spid="_x0000_s582659" name="Equation" r:id="rId4" imgW="1397000" imgH="4572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>
                <a:solidFill>
                  <a:schemeClr val="tx1"/>
                </a:solidFill>
              </a:rPr>
              <a:t>Αθροιστική συνάρτηση πιθανότητας της </a:t>
            </a:r>
            <a:r>
              <a:rPr lang="el-GR" altLang="el-GR" sz="4000" b="1" dirty="0" err="1" smtClean="0">
                <a:solidFill>
                  <a:schemeClr val="tx1"/>
                </a:solidFill>
              </a:rPr>
              <a:t>Διωνυμικής</a:t>
            </a:r>
            <a:r>
              <a:rPr lang="el-GR" altLang="el-GR" sz="4000" b="1" dirty="0" smtClean="0">
                <a:solidFill>
                  <a:schemeClr val="tx1"/>
                </a:solidFill>
              </a:rPr>
              <a:t> κατανομής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 idx="1"/>
          </p:nvPr>
        </p:nvGraphicFramePr>
        <p:xfrm>
          <a:off x="251520" y="2636912"/>
          <a:ext cx="8748712" cy="2749550"/>
        </p:xfrm>
        <a:graphic>
          <a:graphicData uri="http://schemas.openxmlformats.org/presentationml/2006/ole">
            <p:oleObj spid="_x0000_s583682" name="Equation" r:id="rId3" imgW="3416300" imgH="8001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01625"/>
            <a:ext cx="74247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Παράδειγμα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άσκ.7</a:t>
            </a:r>
            <a:r>
              <a:rPr lang="el-GR" altLang="el-GR" dirty="0" smtClean="0"/>
              <a:t> σελ.282)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700213"/>
            <a:ext cx="8350572" cy="4906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3200" dirty="0" smtClean="0">
                <a:latin typeface="Arial" charset="0"/>
              </a:rPr>
              <a:t>Στα προϊόντα της 8Ε  που παράγονται μαζικά το 20% είναι ελαττωματικά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3200" dirty="0" smtClean="0">
                <a:latin typeface="Arial" charset="0"/>
              </a:rPr>
              <a:t>Παίρνουμε ένα τυχαίο δείγμα</a:t>
            </a:r>
            <a:r>
              <a:rPr lang="en-US" altLang="el-GR" sz="3200" dirty="0" smtClean="0">
                <a:latin typeface="Arial" charset="0"/>
              </a:rPr>
              <a:t> n=</a:t>
            </a:r>
            <a:r>
              <a:rPr lang="el-GR" altLang="el-GR" sz="3200" dirty="0" smtClean="0">
                <a:latin typeface="Arial" charset="0"/>
              </a:rPr>
              <a:t> 10 προϊόντων </a:t>
            </a:r>
            <a:r>
              <a:rPr lang="el-GR" altLang="el-GR" sz="3200" dirty="0" err="1" smtClean="0">
                <a:latin typeface="Arial" charset="0"/>
              </a:rPr>
              <a:t>απο</a:t>
            </a:r>
            <a:r>
              <a:rPr lang="el-GR" altLang="el-GR" sz="3200" dirty="0" smtClean="0">
                <a:latin typeface="Arial" charset="0"/>
              </a:rPr>
              <a:t> τη μαζική παραγωγή</a:t>
            </a:r>
            <a:endParaRPr lang="en-US" altLang="el-GR" sz="3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3200" dirty="0" smtClean="0">
                <a:latin typeface="Arial" charset="0"/>
              </a:rPr>
              <a:t>Εδώ «επιτυχία» σε μια λήψη είναι το να πάρουμε </a:t>
            </a:r>
            <a:r>
              <a:rPr lang="el-GR" altLang="el-GR" sz="3200" dirty="0" err="1" smtClean="0">
                <a:latin typeface="Arial" charset="0"/>
              </a:rPr>
              <a:t>ελατωματικό</a:t>
            </a:r>
            <a:endParaRPr lang="el-GR" altLang="el-GR" sz="3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3200" dirty="0" smtClean="0">
                <a:latin typeface="Arial" charset="0"/>
              </a:rPr>
              <a:t>Έστω Χ ο αριθμός των ελαττωματικών στο τυχαίο δείγμα των 10 προϊόντων</a:t>
            </a:r>
          </a:p>
          <a:p>
            <a:pPr eaLnBrk="1" hangingPunct="1">
              <a:lnSpc>
                <a:spcPct val="90000"/>
              </a:lnSpc>
            </a:pPr>
            <a:endParaRPr lang="el-GR" altLang="el-GR" sz="3200" b="1" dirty="0" smtClean="0"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1"/>
            <a:ext cx="7776864" cy="324281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5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Θεωρητικές κατανομές πιθανότητας 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2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7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8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8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(</a:t>
            </a:r>
            <a:r>
              <a:rPr lang="el-GR" altLang="el-GR" dirty="0" err="1" smtClean="0"/>
              <a:t>άσκ.7</a:t>
            </a:r>
            <a:r>
              <a:rPr lang="el-GR" altLang="el-GR" dirty="0" smtClean="0"/>
              <a:t> σελ.282)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775"/>
            <a:ext cx="8176964" cy="4978400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Ένα προϊόν μπορεί να είναι είτε </a:t>
            </a:r>
            <a:r>
              <a:rPr lang="el-GR" altLang="el-GR" sz="3200" dirty="0" err="1" smtClean="0"/>
              <a:t>ελατωματικό</a:t>
            </a:r>
            <a:r>
              <a:rPr lang="el-GR" altLang="el-GR" sz="3200" dirty="0" smtClean="0"/>
              <a:t> είτε καλό</a:t>
            </a:r>
          </a:p>
          <a:p>
            <a:pPr eaLnBrk="1" hangingPunct="1"/>
            <a:r>
              <a:rPr lang="el-GR" altLang="el-GR" sz="3200" dirty="0" smtClean="0"/>
              <a:t>Η πιθανότητα </a:t>
            </a:r>
            <a:r>
              <a:rPr lang="el-GR" altLang="el-GR" sz="3200" dirty="0" err="1" smtClean="0"/>
              <a:t>ελατωματικού</a:t>
            </a:r>
            <a:r>
              <a:rPr lang="el-GR" altLang="el-GR" sz="3200" dirty="0" smtClean="0"/>
              <a:t> είναι σταθερή σε κάθε λήψη (η πολύ μεγάλη παραγωγή εξασφαλίζει </a:t>
            </a:r>
            <a:r>
              <a:rPr lang="el-GR" altLang="el-GR" sz="3200" dirty="0" err="1" smtClean="0"/>
              <a:t>οτι</a:t>
            </a:r>
            <a:r>
              <a:rPr lang="el-GR" altLang="el-GR" sz="3200" dirty="0" smtClean="0"/>
              <a:t> αν πάρουμε ένα </a:t>
            </a:r>
            <a:r>
              <a:rPr lang="el-GR" altLang="el-GR" sz="3200" dirty="0" err="1" smtClean="0"/>
              <a:t>ελατωματικό</a:t>
            </a:r>
            <a:r>
              <a:rPr lang="el-GR" altLang="el-GR" sz="3200" dirty="0" smtClean="0"/>
              <a:t> δεν αλλάζει το ποσοστό στα υπόλοιπα)</a:t>
            </a:r>
          </a:p>
          <a:p>
            <a:pPr eaLnBrk="1" hangingPunct="1"/>
            <a:r>
              <a:rPr lang="el-GR" altLang="el-GR" sz="3200" dirty="0" smtClean="0"/>
              <a:t>Το δείγμα είναι τυχαίο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(</a:t>
            </a:r>
            <a:r>
              <a:rPr lang="el-GR" altLang="el-GR" dirty="0" err="1" smtClean="0"/>
              <a:t>άσκ.7</a:t>
            </a:r>
            <a:r>
              <a:rPr lang="el-GR" altLang="el-GR" dirty="0" smtClean="0"/>
              <a:t> σελ.282)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7920037" cy="424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800" b="1" dirty="0" smtClean="0"/>
              <a:t>  </a:t>
            </a:r>
            <a:r>
              <a:rPr lang="el-GR" altLang="el-GR" dirty="0" err="1" smtClean="0">
                <a:latin typeface="Arial" charset="0"/>
              </a:rPr>
              <a:t>Αρα</a:t>
            </a:r>
            <a:r>
              <a:rPr lang="el-GR" altLang="el-GR" dirty="0" smtClean="0">
                <a:latin typeface="Arial" charset="0"/>
              </a:rPr>
              <a:t> η Χ ακολουθεί την Β(</a:t>
            </a:r>
            <a:r>
              <a:rPr lang="en-US" altLang="el-GR" dirty="0" err="1" smtClean="0">
                <a:latin typeface="Arial" charset="0"/>
              </a:rPr>
              <a:t>n,p</a:t>
            </a:r>
            <a:r>
              <a:rPr lang="en-US" altLang="el-GR" dirty="0" smtClean="0">
                <a:latin typeface="Arial" charset="0"/>
              </a:rPr>
              <a:t>) </a:t>
            </a:r>
            <a:r>
              <a:rPr lang="el-GR" altLang="el-GR" dirty="0" smtClean="0">
                <a:latin typeface="Arial" charset="0"/>
              </a:rPr>
              <a:t>με </a:t>
            </a:r>
            <a:r>
              <a:rPr lang="en-US" altLang="el-GR" dirty="0" smtClean="0">
                <a:latin typeface="Arial" charset="0"/>
              </a:rPr>
              <a:t>n</a:t>
            </a:r>
            <a:r>
              <a:rPr lang="el-GR" altLang="el-GR" dirty="0" smtClean="0">
                <a:latin typeface="Arial" charset="0"/>
              </a:rPr>
              <a:t>=10 και </a:t>
            </a:r>
            <a:r>
              <a:rPr lang="en-US" altLang="el-GR" dirty="0" smtClean="0">
                <a:latin typeface="Arial" charset="0"/>
              </a:rPr>
              <a:t>p</a:t>
            </a:r>
            <a:r>
              <a:rPr lang="el-GR" altLang="el-GR" dirty="0" smtClean="0">
                <a:latin typeface="Arial" charset="0"/>
              </a:rPr>
              <a:t>=0.20 </a:t>
            </a:r>
            <a:r>
              <a:rPr lang="el-GR" altLang="el-GR" dirty="0" err="1" smtClean="0">
                <a:latin typeface="Arial" charset="0"/>
              </a:rPr>
              <a:t>απ’όπου</a:t>
            </a:r>
            <a:r>
              <a:rPr lang="el-GR" altLang="el-GR" dirty="0" smtClean="0">
                <a:latin typeface="Arial" charset="0"/>
              </a:rPr>
              <a:t> υπολογίζουμε: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3528" y="2636912"/>
          <a:ext cx="8604250" cy="3910013"/>
        </p:xfrm>
        <a:graphic>
          <a:graphicData uri="http://schemas.openxmlformats.org/presentationml/2006/ole">
            <p:oleObj spid="_x0000_s584706" name="Equation" r:id="rId3" imgW="3352800" imgH="15240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(</a:t>
            </a:r>
            <a:r>
              <a:rPr lang="el-GR" altLang="el-GR" dirty="0" err="1" smtClean="0"/>
              <a:t>άσκ.7</a:t>
            </a:r>
            <a:r>
              <a:rPr lang="el-GR" altLang="el-GR" dirty="0" smtClean="0"/>
              <a:t> σελ.282)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853281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  </a:t>
            </a:r>
            <a:r>
              <a:rPr lang="el-GR" altLang="el-GR" sz="3200" dirty="0" smtClean="0">
                <a:latin typeface="Arial" charset="0"/>
              </a:rPr>
              <a:t>Τις ίδιες πιθανότητες μπορούμε να πάρουμε </a:t>
            </a:r>
            <a:r>
              <a:rPr lang="el-GR" altLang="el-GR" sz="3200" dirty="0" err="1" smtClean="0">
                <a:latin typeface="Arial" charset="0"/>
              </a:rPr>
              <a:t>απο</a:t>
            </a:r>
            <a:r>
              <a:rPr lang="el-GR" altLang="el-GR" sz="3200" dirty="0" smtClean="0">
                <a:latin typeface="Arial" charset="0"/>
              </a:rPr>
              <a:t> τον πίνακα 1 στο τέλος του βιβλίου απ’ όπου η κατανομή: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339975" y="3357563"/>
            <a:ext cx="1873250" cy="3382962"/>
          </a:xfrm>
          <a:prstGeom prst="rect">
            <a:avLst/>
          </a:prstGeom>
          <a:solidFill>
            <a:srgbClr val="FFFFFF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/>
            <a:r>
              <a:rPr lang="en-US" altLang="el-GR" sz="2000" b="1" u="sng">
                <a:latin typeface="Arial Narrow" pitchFamily="34" charset="0"/>
              </a:rPr>
              <a:t>x    P(x)</a:t>
            </a:r>
            <a:endParaRPr lang="en-US" altLang="el-GR" sz="2000" b="1">
              <a:latin typeface="Arial Narrow" pitchFamily="34" charset="0"/>
            </a:endParaRPr>
          </a:p>
          <a:p>
            <a:pPr marL="342900" indent="-342900" eaLnBrk="0" hangingPunct="0"/>
            <a:r>
              <a:rPr lang="en-US" altLang="el-GR" sz="2000" b="1">
                <a:latin typeface="Arial Narrow" pitchFamily="34" charset="0"/>
              </a:rPr>
              <a:t>0     .</a:t>
            </a:r>
            <a:r>
              <a:rPr lang="el-GR" altLang="el-GR" sz="2000" b="1">
                <a:latin typeface="Arial Narrow" pitchFamily="34" charset="0"/>
              </a:rPr>
              <a:t>10</a:t>
            </a:r>
            <a:r>
              <a:rPr lang="en-US" altLang="el-GR" sz="2000" b="1">
                <a:latin typeface="Arial Narrow" pitchFamily="34" charset="0"/>
              </a:rPr>
              <a:t>74</a:t>
            </a:r>
          </a:p>
          <a:p>
            <a:pPr marL="342900" indent="-342900" eaLnBrk="0" hangingPunct="0"/>
            <a:r>
              <a:rPr lang="en-US" altLang="el-GR" sz="2000" b="1">
                <a:latin typeface="Arial Narrow" pitchFamily="34" charset="0"/>
              </a:rPr>
              <a:t>1     .</a:t>
            </a:r>
            <a:r>
              <a:rPr lang="el-GR" altLang="el-GR" sz="2000" b="1">
                <a:latin typeface="Arial Narrow" pitchFamily="34" charset="0"/>
              </a:rPr>
              <a:t>2684</a:t>
            </a:r>
            <a:endParaRPr lang="en-US" altLang="el-GR" sz="2000" b="1">
              <a:latin typeface="Arial Narrow" pitchFamily="34" charset="0"/>
            </a:endParaRPr>
          </a:p>
          <a:p>
            <a:pPr marL="342900" indent="-342900" eaLnBrk="0" hangingPunct="0"/>
            <a:r>
              <a:rPr lang="en-US" altLang="el-GR" sz="2000" b="1">
                <a:latin typeface="Arial Narrow" pitchFamily="34" charset="0"/>
              </a:rPr>
              <a:t>2     .</a:t>
            </a:r>
            <a:r>
              <a:rPr lang="el-GR" altLang="el-GR" sz="2000" b="1">
                <a:latin typeface="Arial Narrow" pitchFamily="34" charset="0"/>
              </a:rPr>
              <a:t>3020</a:t>
            </a:r>
            <a:endParaRPr lang="en-US" altLang="el-GR" sz="2000" b="1">
              <a:latin typeface="Arial Narrow" pitchFamily="34" charset="0"/>
            </a:endParaRPr>
          </a:p>
          <a:p>
            <a:pPr marL="342900" indent="-342900" eaLnBrk="0" hangingPunct="0">
              <a:buFontTx/>
              <a:buAutoNum type="arabicPlain" startAt="3"/>
            </a:pPr>
            <a:r>
              <a:rPr lang="el-GR" altLang="el-GR" sz="2000" b="1">
                <a:latin typeface="Arial Narrow" pitchFamily="34" charset="0"/>
              </a:rPr>
              <a:t>.2013</a:t>
            </a:r>
          </a:p>
          <a:p>
            <a:pPr marL="342900" indent="-342900" eaLnBrk="0" hangingPunct="0">
              <a:buFontTx/>
              <a:buAutoNum type="arabicPlain" startAt="3"/>
            </a:pPr>
            <a:r>
              <a:rPr lang="el-GR" altLang="el-GR" sz="2000" b="1" u="sng">
                <a:latin typeface="Arial Narrow" pitchFamily="34" charset="0"/>
              </a:rPr>
              <a:t>.0881</a:t>
            </a:r>
          </a:p>
          <a:p>
            <a:pPr marL="342900" indent="-342900" eaLnBrk="0" hangingPunct="0">
              <a:buFontTx/>
              <a:buAutoNum type="arabicPlain" startAt="3"/>
            </a:pPr>
            <a:r>
              <a:rPr lang="el-GR" altLang="el-GR" sz="2000" b="1" u="sng">
                <a:latin typeface="Arial Narrow" pitchFamily="34" charset="0"/>
              </a:rPr>
              <a:t>.0264</a:t>
            </a:r>
          </a:p>
          <a:p>
            <a:pPr marL="342900" indent="-342900" eaLnBrk="0" hangingPunct="0">
              <a:buFontTx/>
              <a:buAutoNum type="arabicPlain" startAt="3"/>
            </a:pPr>
            <a:r>
              <a:rPr lang="el-GR" altLang="el-GR" sz="2000" b="1" u="sng">
                <a:latin typeface="Arial Narrow" pitchFamily="34" charset="0"/>
              </a:rPr>
              <a:t>.0055</a:t>
            </a:r>
          </a:p>
          <a:p>
            <a:pPr marL="342900" indent="-342900" eaLnBrk="0" hangingPunct="0">
              <a:buFontTx/>
              <a:buAutoNum type="arabicPlain" startAt="3"/>
            </a:pPr>
            <a:r>
              <a:rPr lang="el-GR" altLang="el-GR" sz="2000" b="1" u="sng">
                <a:latin typeface="Arial Narrow" pitchFamily="34" charset="0"/>
              </a:rPr>
              <a:t>.0008</a:t>
            </a:r>
          </a:p>
          <a:p>
            <a:pPr marL="342900" indent="-342900" eaLnBrk="0" hangingPunct="0">
              <a:buFontTx/>
              <a:buAutoNum type="arabicPlain" startAt="3"/>
            </a:pPr>
            <a:r>
              <a:rPr lang="el-GR" altLang="el-GR" sz="2000" b="1" u="sng">
                <a:latin typeface="Arial Narrow" pitchFamily="34" charset="0"/>
              </a:rPr>
              <a:t>.0001</a:t>
            </a:r>
            <a:endParaRPr lang="en-US" altLang="el-GR" sz="2000" b="1" u="sng">
              <a:latin typeface="Arial Narrow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1625"/>
            <a:ext cx="7999412" cy="1143000"/>
          </a:xfrm>
        </p:spPr>
        <p:txBody>
          <a:bodyPr/>
          <a:lstStyle/>
          <a:p>
            <a:pPr eaLnBrk="1" hangingPunct="1"/>
            <a:r>
              <a:rPr lang="en-US" altLang="el-GR" smtClean="0"/>
              <a:t> </a:t>
            </a:r>
            <a:endParaRPr lang="el-GR" altLang="el-G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12776"/>
            <a:ext cx="8280400" cy="4841875"/>
          </a:xfrm>
        </p:spPr>
        <p:txBody>
          <a:bodyPr/>
          <a:lstStyle/>
          <a:p>
            <a:pPr eaLnBrk="1" hangingPunct="1"/>
            <a:endParaRPr lang="el-GR" altLang="el-GR" sz="2500" dirty="0" smtClean="0"/>
          </a:p>
          <a:p>
            <a:pPr eaLnBrk="1" hangingPunct="1"/>
            <a:r>
              <a:rPr lang="el-GR" altLang="el-GR" sz="3200" dirty="0" smtClean="0">
                <a:latin typeface="Arial" charset="0"/>
              </a:rPr>
              <a:t>Στον πίνακα 2 στο τέλος του βιβλίου δίνεται η αθροιστική </a:t>
            </a:r>
            <a:r>
              <a:rPr lang="el-GR" altLang="el-GR" sz="3200" dirty="0" err="1" smtClean="0">
                <a:latin typeface="Arial" charset="0"/>
              </a:rPr>
              <a:t>Δυωνυμική</a:t>
            </a:r>
            <a:r>
              <a:rPr lang="el-GR" altLang="el-GR" sz="3200" dirty="0" smtClean="0">
                <a:latin typeface="Arial" charset="0"/>
              </a:rPr>
              <a:t> για διαφορετικές τιμές των </a:t>
            </a:r>
            <a:r>
              <a:rPr lang="en-US" altLang="el-GR" sz="3200" dirty="0" smtClean="0">
                <a:latin typeface="Arial" charset="0"/>
              </a:rPr>
              <a:t>n </a:t>
            </a:r>
            <a:r>
              <a:rPr lang="el-GR" altLang="el-GR" sz="3200" dirty="0" smtClean="0">
                <a:latin typeface="Arial" charset="0"/>
              </a:rPr>
              <a:t>και </a:t>
            </a:r>
            <a:r>
              <a:rPr lang="en-US" altLang="el-GR" sz="3200" dirty="0" smtClean="0">
                <a:latin typeface="Arial" charset="0"/>
              </a:rPr>
              <a:t>p</a:t>
            </a:r>
            <a:r>
              <a:rPr lang="el-GR" altLang="el-GR" sz="32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el-GR" altLang="el-GR" sz="3200" dirty="0" err="1" smtClean="0">
                <a:latin typeface="Arial" charset="0"/>
              </a:rPr>
              <a:t>Ετσι</a:t>
            </a:r>
            <a:r>
              <a:rPr lang="el-GR" altLang="el-GR" sz="3200" dirty="0" smtClean="0">
                <a:latin typeface="Arial" charset="0"/>
              </a:rPr>
              <a:t> π.χ. αν θέλουμε να υπολογίσουμε την </a:t>
            </a:r>
            <a:r>
              <a:rPr lang="el-GR" altLang="el-GR" sz="3200" dirty="0" err="1" smtClean="0">
                <a:latin typeface="Arial" charset="0"/>
              </a:rPr>
              <a:t>πιανότητα</a:t>
            </a:r>
            <a:r>
              <a:rPr lang="el-GR" altLang="el-GR" sz="3200" dirty="0" smtClean="0">
                <a:latin typeface="Arial" charset="0"/>
              </a:rPr>
              <a:t> να πάρουμε στο δείγμα </a:t>
            </a:r>
            <a:r>
              <a:rPr lang="el-GR" altLang="el-GR" sz="3200" dirty="0" err="1" smtClean="0">
                <a:latin typeface="Arial" charset="0"/>
              </a:rPr>
              <a:t>περισότερο</a:t>
            </a:r>
            <a:r>
              <a:rPr lang="el-GR" altLang="el-GR" sz="3200" dirty="0" smtClean="0">
                <a:latin typeface="Arial" charset="0"/>
              </a:rPr>
              <a:t> </a:t>
            </a:r>
            <a:r>
              <a:rPr lang="el-GR" altLang="el-GR" sz="3200" dirty="0" err="1" smtClean="0">
                <a:latin typeface="Arial" charset="0"/>
              </a:rPr>
              <a:t>απο</a:t>
            </a:r>
            <a:r>
              <a:rPr lang="el-GR" altLang="el-GR" sz="3200" dirty="0" smtClean="0">
                <a:latin typeface="Arial" charset="0"/>
              </a:rPr>
              <a:t> 2 </a:t>
            </a:r>
            <a:r>
              <a:rPr lang="el-GR" altLang="el-GR" sz="3200" dirty="0" err="1" smtClean="0">
                <a:latin typeface="Arial" charset="0"/>
              </a:rPr>
              <a:t>ελατωματικά</a:t>
            </a:r>
            <a:endParaRPr lang="el-GR" altLang="el-GR" sz="2500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2500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2500" dirty="0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0485" name="Rectangle 6"/>
          <p:cNvGraphicFramePr>
            <a:graphicFrameLocks/>
          </p:cNvGraphicFramePr>
          <p:nvPr>
            <p:ph sz="quarter" idx="3"/>
          </p:nvPr>
        </p:nvGraphicFramePr>
        <p:xfrm>
          <a:off x="5407025" y="3960813"/>
          <a:ext cx="2971800" cy="1981200"/>
        </p:xfrm>
        <a:graphic>
          <a:graphicData uri="http://schemas.openxmlformats.org/presentationml/2006/ole">
            <p:oleObj spid="_x0000_s585730" name="Equation" r:id="rId3" imgW="0" imgH="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(άσκ.7 σελ.282)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smtClean="0"/>
              <a:t>υπολογίζουμε: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>
            <p:ph type="title"/>
          </p:nvPr>
        </p:nvGraphicFramePr>
        <p:xfrm>
          <a:off x="684213" y="3141663"/>
          <a:ext cx="8280400" cy="704850"/>
        </p:xfrm>
        <a:graphic>
          <a:graphicData uri="http://schemas.openxmlformats.org/presentationml/2006/ole">
            <p:oleObj spid="_x0000_s586754" name="Equation" r:id="rId3" imgW="2755900" imgH="203200" progId="Equation.3">
              <p:embed/>
            </p:oleObj>
          </a:graphicData>
        </a:graphic>
      </p:graphicFrame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5724525" y="5589588"/>
            <a:ext cx="1871663" cy="935037"/>
          </a:xfrm>
          <a:prstGeom prst="wedgeRectCallout">
            <a:avLst>
              <a:gd name="adj1" fmla="val -23028"/>
              <a:gd name="adj2" fmla="val 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2400" b="1"/>
              <a:t>Απο τον πίνακα </a:t>
            </a:r>
            <a:r>
              <a:rPr lang="el-GR" altLang="el-GR" sz="2400" b="1">
                <a:latin typeface="Arial" charset="0"/>
              </a:rPr>
              <a:t>2</a:t>
            </a: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3492500" y="3789363"/>
            <a:ext cx="18002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1510" name="AutoShape 9"/>
          <p:cNvCxnSpPr>
            <a:cxnSpLocks noChangeShapeType="1"/>
            <a:stCxn id="21506" idx="2"/>
            <a:endCxn id="21506" idx="2"/>
          </p:cNvCxnSpPr>
          <p:nvPr/>
        </p:nvCxnSpPr>
        <p:spPr bwMode="auto">
          <a:xfrm>
            <a:off x="5027613" y="59420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1" name="AutoShape 10"/>
          <p:cNvCxnSpPr>
            <a:cxnSpLocks noChangeShapeType="1"/>
            <a:endCxn id="21508" idx="1"/>
          </p:cNvCxnSpPr>
          <p:nvPr/>
        </p:nvCxnSpPr>
        <p:spPr bwMode="auto">
          <a:xfrm>
            <a:off x="4824413" y="3846513"/>
            <a:ext cx="900112" cy="2211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9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(άσκ.7 σελ.282)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01625"/>
            <a:ext cx="7927975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Παράδειγμα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latin typeface="Arial" charset="0"/>
              </a:rPr>
              <a:t>Τα μισά από τα αυτοκίνητα που κυκλοφορούν σε μία πόλη έχουν ηλικία μεγαλύτερη των 10 ετών. </a:t>
            </a:r>
          </a:p>
          <a:p>
            <a:pPr eaLnBrk="1" hangingPunct="1"/>
            <a:r>
              <a:rPr lang="el-GR" altLang="el-GR" sz="3200" dirty="0" smtClean="0">
                <a:latin typeface="Arial" charset="0"/>
              </a:rPr>
              <a:t>Σε τυχαίο δείγμα 20 αυτοκινήτων της πόλης αυτής, ποια είναι η πιθανότητα να βρούμε περισσότερα από 10 αυτοκίνητα τόσο παλιά;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64704"/>
            <a:ext cx="66325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n-US" altLang="el-GR" sz="3200" b="1" dirty="0" smtClean="0"/>
              <a:t>p</a:t>
            </a:r>
            <a:r>
              <a:rPr lang="el-GR" altLang="el-GR" sz="3200" b="1" dirty="0" smtClean="0"/>
              <a:t>=</a:t>
            </a:r>
            <a:r>
              <a:rPr lang="en-US" altLang="el-GR" sz="3200" b="1" dirty="0" smtClean="0"/>
              <a:t>0.5 ,  n=20</a:t>
            </a:r>
            <a:br>
              <a:rPr lang="en-US" altLang="el-GR" sz="3200" b="1" dirty="0" smtClean="0"/>
            </a:br>
            <a:endParaRPr lang="el-GR" altLang="el-GR" sz="32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017713"/>
            <a:ext cx="80645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el-GR" sz="25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15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1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500" dirty="0" smtClean="0"/>
              <a:t>                                                            </a:t>
            </a:r>
            <a:r>
              <a:rPr lang="el-GR" altLang="el-GR" sz="2500" dirty="0" smtClean="0"/>
              <a:t>=</a:t>
            </a:r>
            <a:r>
              <a:rPr lang="el-GR" altLang="el-GR" sz="3200" dirty="0" smtClean="0">
                <a:latin typeface="Arial" charset="0"/>
              </a:rPr>
              <a:t>1-0.588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3200" dirty="0" smtClean="0">
                <a:latin typeface="Arial" charset="0"/>
              </a:rPr>
              <a:t>                                  </a:t>
            </a:r>
            <a:r>
              <a:rPr lang="en-US" altLang="el-GR" sz="3200" dirty="0" smtClean="0">
                <a:latin typeface="Arial" charset="0"/>
              </a:rPr>
              <a:t>  </a:t>
            </a:r>
            <a:r>
              <a:rPr lang="el-GR" altLang="el-GR" sz="3200" dirty="0" smtClean="0">
                <a:latin typeface="Arial" charset="0"/>
              </a:rPr>
              <a:t>=0.412</a:t>
            </a:r>
          </a:p>
          <a:p>
            <a:pPr eaLnBrk="1" hangingPunct="1">
              <a:lnSpc>
                <a:spcPct val="80000"/>
              </a:lnSpc>
            </a:pPr>
            <a:endParaRPr lang="el-GR" altLang="el-GR" sz="3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1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500" dirty="0" smtClean="0"/>
              <a:t>                            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627313" y="2276475"/>
          <a:ext cx="4824412" cy="647700"/>
        </p:xfrm>
        <a:graphic>
          <a:graphicData uri="http://schemas.openxmlformats.org/presentationml/2006/ole">
            <p:oleObj spid="_x0000_s587778" name="Εξίσωση" r:id="rId3" imgW="1637589" imgH="203112" progId="Equation.3">
              <p:embed/>
            </p:oleObj>
          </a:graphicData>
        </a:graphic>
      </p:graphicFrame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003800" y="4941888"/>
            <a:ext cx="3384550" cy="609600"/>
          </a:xfrm>
          <a:prstGeom prst="wedgeRoundRectCallout">
            <a:avLst>
              <a:gd name="adj1" fmla="val -36444"/>
              <a:gd name="adj2" fmla="val 91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2400" b="1"/>
              <a:t>Απο τον πίνακα 2</a:t>
            </a: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6227763" y="3213100"/>
            <a:ext cx="15843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55650" y="301625"/>
            <a:ext cx="7927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01625"/>
            <a:ext cx="77835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Παράδειγμα 3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17713"/>
            <a:ext cx="8270875" cy="4435475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latin typeface="Arial" charset="0"/>
              </a:rPr>
              <a:t>Αν σε n </a:t>
            </a:r>
            <a:r>
              <a:rPr lang="el-GR" altLang="el-GR" sz="3200" dirty="0" smtClean="0">
                <a:latin typeface="Arial" charset="0"/>
                <a:sym typeface="Symbol" pitchFamily="18" charset="2"/>
              </a:rPr>
              <a:t></a:t>
            </a:r>
            <a:r>
              <a:rPr lang="el-GR" altLang="el-GR" sz="3200" dirty="0" smtClean="0">
                <a:latin typeface="Arial" charset="0"/>
              </a:rPr>
              <a:t> 10 ρίψεις ενός νομίσματος εμφανίστηκε 2 φορές η όψη «γράμματα», ποια είναι η πιθανότητα το νόμισμα να είναι «μη </a:t>
            </a:r>
            <a:r>
              <a:rPr lang="el-GR" altLang="el-GR" sz="3200" dirty="0" err="1" smtClean="0">
                <a:latin typeface="Arial" charset="0"/>
              </a:rPr>
              <a:t>δολιευμένο</a:t>
            </a:r>
            <a:r>
              <a:rPr lang="el-GR" altLang="el-GR" sz="3200" dirty="0" smtClean="0">
                <a:latin typeface="Arial" charset="0"/>
              </a:rPr>
              <a:t>»; </a:t>
            </a:r>
          </a:p>
          <a:p>
            <a:pPr eaLnBrk="1" hangingPunct="1"/>
            <a:r>
              <a:rPr lang="el-GR" altLang="el-GR" sz="3200" dirty="0" smtClean="0">
                <a:latin typeface="Arial" charset="0"/>
              </a:rPr>
              <a:t>Ποιος είναι ο στατιστικός πληθυσμός στο πείραμα αυτό;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 3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697412"/>
          </a:xfrm>
        </p:spPr>
        <p:txBody>
          <a:bodyPr/>
          <a:lstStyle/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mtClean="0"/>
              <a:t>                      =</a:t>
            </a:r>
            <a:r>
              <a:rPr lang="el-GR" altLang="el-GR" sz="3200" smtClean="0">
                <a:latin typeface="Arial" charset="0"/>
              </a:rPr>
              <a:t>0.0439</a:t>
            </a:r>
            <a:endParaRPr lang="en-US" altLang="el-GR" sz="32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l-GR" sz="3200" smtClean="0">
                <a:latin typeface="Arial" charset="0"/>
              </a:rPr>
              <a:t>                                     </a:t>
            </a:r>
            <a:endParaRPr lang="el-GR" altLang="el-GR" sz="3200" smtClean="0">
              <a:latin typeface="Arial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476375" y="1971675"/>
          <a:ext cx="6551613" cy="1528763"/>
        </p:xfrm>
        <a:graphic>
          <a:graphicData uri="http://schemas.openxmlformats.org/presentationml/2006/ole">
            <p:oleObj spid="_x0000_s588802" name="Εξίσωση" r:id="rId3" imgW="2400300" imgH="457200" progId="Equation.3">
              <p:embed/>
            </p:oleObj>
          </a:graphicData>
        </a:graphic>
      </p:graphicFrame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851275" y="5589588"/>
            <a:ext cx="3744913" cy="935037"/>
          </a:xfrm>
          <a:prstGeom prst="wedgeRectCallout">
            <a:avLst>
              <a:gd name="adj1" fmla="val 13500"/>
              <a:gd name="adj2" fmla="val 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altLang="el-GR" sz="2400" b="1"/>
              <a:t>Ή απ’ευθείαςαπο τον πίνακα </a:t>
            </a:r>
            <a:r>
              <a:rPr lang="el-GR" altLang="el-GR" sz="2400" b="1">
                <a:latin typeface="Arial" charset="0"/>
              </a:rPr>
              <a:t>1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435600" y="4437063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74247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Παράδειγμα 4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17713"/>
            <a:ext cx="76327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smtClean="0">
                <a:latin typeface="Arial" charset="0"/>
              </a:rPr>
              <a:t>  Το 30% των στεγαστικών δανείων της  τράπεζας Β είναι επισφαλή. Σε τυχαίο δείγμα </a:t>
            </a:r>
            <a:r>
              <a:rPr lang="en-US" altLang="el-GR" sz="3200" b="1" smtClean="0">
                <a:latin typeface="Arial" charset="0"/>
              </a:rPr>
              <a:t>n</a:t>
            </a:r>
            <a:r>
              <a:rPr lang="el-GR" altLang="el-GR" sz="3200" b="1" smtClean="0">
                <a:latin typeface="Arial" charset="0"/>
              </a:rPr>
              <a:t>=12 στεγαστικών δανείων της Β ποια είναι η πιθανότητα να υπάρχουν 4 επισφαλή δάνεια;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 4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79930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smtClean="0">
                <a:latin typeface="Arial" charset="0"/>
              </a:rPr>
              <a:t>Για </a:t>
            </a:r>
            <a:r>
              <a:rPr lang="en-US" altLang="el-GR" sz="3200" b="1" smtClean="0">
                <a:latin typeface="Arial" charset="0"/>
              </a:rPr>
              <a:t>p</a:t>
            </a:r>
            <a:r>
              <a:rPr lang="el-GR" altLang="el-GR" sz="3200" b="1" smtClean="0">
                <a:latin typeface="Arial" charset="0"/>
              </a:rPr>
              <a:t>=</a:t>
            </a:r>
            <a:r>
              <a:rPr lang="en-US" altLang="el-GR" sz="3200" b="1" smtClean="0">
                <a:latin typeface="Arial" charset="0"/>
              </a:rPr>
              <a:t>0.3 </a:t>
            </a:r>
            <a:r>
              <a:rPr lang="el-GR" altLang="el-GR" sz="3200" b="1" smtClean="0">
                <a:latin typeface="Arial" charset="0"/>
              </a:rPr>
              <a:t>και</a:t>
            </a:r>
            <a:r>
              <a:rPr lang="en-US" altLang="el-GR" sz="3200" b="1" smtClean="0">
                <a:latin typeface="Arial" charset="0"/>
              </a:rPr>
              <a:t>  n=12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3200" b="1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l-GR" sz="3200" b="1" smtClean="0">
                <a:latin typeface="Arial" charset="0"/>
              </a:rPr>
              <a:t>P(X=4)=0.2311</a:t>
            </a:r>
            <a:r>
              <a:rPr lang="el-GR" altLang="el-GR" sz="3200" b="1" smtClean="0">
                <a:latin typeface="Arial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smtClean="0">
                <a:latin typeface="Arial" charset="0"/>
              </a:rPr>
              <a:t> </a:t>
            </a:r>
            <a:r>
              <a:rPr lang="el-GR" altLang="el-GR" sz="2800" b="1" smtClean="0">
                <a:latin typeface="Arial" charset="0"/>
              </a:rPr>
              <a:t>απο τον πίνακα 1 στο τέλος του βιβλίου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Μέση τιμή και Διακύμανση της </a:t>
            </a:r>
            <a:r>
              <a:rPr lang="el-GR" altLang="el-GR" sz="4000" b="1" dirty="0" err="1" smtClean="0"/>
              <a:t>Δυωνυμικής</a:t>
            </a:r>
            <a:r>
              <a:rPr lang="el-GR" altLang="el-GR" sz="4000" b="1" dirty="0" smtClean="0"/>
              <a:t> Κατανομής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latin typeface="Arial" charset="0"/>
                <a:hlinkClick r:id="rId2"/>
              </a:rPr>
              <a:t>Μέση Τιμή  </a:t>
            </a:r>
            <a:r>
              <a:rPr lang="en-GB" altLang="el-GR" sz="3200" b="1" dirty="0" smtClean="0">
                <a:latin typeface="Arial" charset="0"/>
              </a:rPr>
              <a:t> </a:t>
            </a:r>
            <a:endParaRPr lang="el-GR" altLang="el-GR" sz="32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    </a:t>
            </a:r>
            <a:r>
              <a:rPr lang="en-GB" altLang="el-GR" sz="3200" b="1" dirty="0" smtClean="0">
                <a:latin typeface="Arial" charset="0"/>
              </a:rPr>
              <a:t>E(X) = </a:t>
            </a:r>
            <a:r>
              <a:rPr lang="en-GB" altLang="el-GR" sz="3200" b="1" dirty="0" err="1" smtClean="0">
                <a:latin typeface="Arial" charset="0"/>
              </a:rPr>
              <a:t>np</a:t>
            </a:r>
            <a:r>
              <a:rPr lang="en-GB" altLang="el-GR" sz="3200" b="1" dirty="0" smtClean="0">
                <a:latin typeface="Arial" charset="0"/>
              </a:rPr>
              <a:t> </a:t>
            </a:r>
            <a:endParaRPr lang="el-GR" altLang="el-GR" sz="3200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sz="3200" b="1" dirty="0" smtClean="0">
              <a:latin typeface="Arial" charset="0"/>
            </a:endParaRPr>
          </a:p>
          <a:p>
            <a:pPr eaLnBrk="1" hangingPunct="1"/>
            <a:r>
              <a:rPr lang="el-GR" altLang="el-GR" sz="3200" b="1" u="sng" dirty="0" smtClean="0">
                <a:solidFill>
                  <a:schemeClr val="hlink"/>
                </a:solidFill>
                <a:latin typeface="Arial" charset="0"/>
              </a:rPr>
              <a:t>Διακύμανση</a:t>
            </a:r>
            <a:r>
              <a:rPr lang="en-GB" altLang="el-GR" sz="32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endParaRPr lang="el-GR" altLang="el-GR" sz="3200" b="1" dirty="0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     </a:t>
            </a:r>
            <a:r>
              <a:rPr lang="en-GB" altLang="el-GR" sz="3200" b="1" dirty="0" smtClean="0">
                <a:latin typeface="Arial" charset="0"/>
              </a:rPr>
              <a:t>V(X) = </a:t>
            </a:r>
            <a:r>
              <a:rPr lang="en-GB" altLang="el-GR" sz="3200" b="1" dirty="0" err="1" smtClean="0">
                <a:latin typeface="Arial" charset="0"/>
              </a:rPr>
              <a:t>np</a:t>
            </a:r>
            <a:r>
              <a:rPr lang="en-GB" altLang="el-GR" sz="3200" b="1" dirty="0" smtClean="0">
                <a:latin typeface="Arial" charset="0"/>
              </a:rPr>
              <a:t>(1-p</a:t>
            </a:r>
            <a:r>
              <a:rPr lang="el-GR" altLang="el-GR" sz="3200" b="1" dirty="0" smtClean="0">
                <a:latin typeface="Arial" charset="0"/>
              </a:rPr>
              <a:t>)</a:t>
            </a:r>
            <a:r>
              <a:rPr lang="el-GR" altLang="el-GR" dirty="0" smtClean="0"/>
              <a:t>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5676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Παράδειγμα 5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8208962" cy="491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mtClean="0"/>
              <a:t>  </a:t>
            </a:r>
            <a:r>
              <a:rPr lang="el-GR" altLang="el-GR" sz="3200" b="1" smtClean="0">
                <a:latin typeface="Arial" charset="0"/>
              </a:rPr>
              <a:t>Μια μηχανή παράγει μαζικά βαλβίδες από τις οποίες ποσοστό 1% είναι ελαττωματικές. Αν για τη συναρμολόγηση ενός μηχανήματος απαιτούνται 10 τέτοιες βαλβίδες, πόσες ελαττωματικές βαλβίδες θα πρέπει να περιμένουμε ότι υπάρχουν, κατά μέσο όρο, ανά μηχάνημα;</a:t>
            </a:r>
            <a:r>
              <a:rPr lang="el-GR" altLang="el-GR" smtClean="0"/>
              <a:t>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5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827213"/>
            <a:ext cx="8388350" cy="4114800"/>
          </a:xfrm>
        </p:spPr>
        <p:txBody>
          <a:bodyPr/>
          <a:lstStyle/>
          <a:p>
            <a:pPr eaLnBrk="1" hangingPunct="1"/>
            <a:r>
              <a:rPr lang="el-GR" altLang="el-GR" sz="2800" b="1" dirty="0" smtClean="0">
                <a:latin typeface="Arial" charset="0"/>
              </a:rPr>
              <a:t>Αν Χ ο αριθμός των ελαττωματικών βαλβίδων στο δείγμα των 10, η κατανομή της 	Χ είναι η     		   .  Επομένως</a:t>
            </a:r>
          </a:p>
          <a:p>
            <a:pPr eaLnBrk="1" hangingPunct="1"/>
            <a:endParaRPr lang="el-GR" altLang="el-GR" sz="2800" b="1" dirty="0" smtClean="0">
              <a:latin typeface="Arial" charset="0"/>
            </a:endParaRPr>
          </a:p>
          <a:p>
            <a:pPr eaLnBrk="1" hangingPunct="1"/>
            <a:endParaRPr lang="el-GR" altLang="el-GR" sz="2800" b="1" dirty="0" smtClean="0">
              <a:latin typeface="Arial" charset="0"/>
            </a:endParaRPr>
          </a:p>
          <a:p>
            <a:pPr eaLnBrk="1" hangingPunct="1"/>
            <a:r>
              <a:rPr lang="el-GR" altLang="el-GR" sz="2800" b="1" dirty="0" smtClean="0">
                <a:latin typeface="Arial" charset="0"/>
              </a:rPr>
              <a:t>Έτσι, σε μια παρτίδα 1000 μηχανημάτων περιμένουμε να εμφανίσουν βλάβη συνολικά τα 1000(0.1) = 10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1476375" y="3381375"/>
          <a:ext cx="5688013" cy="719138"/>
        </p:xfrm>
        <a:graphic>
          <a:graphicData uri="http://schemas.openxmlformats.org/presentationml/2006/ole">
            <p:oleObj spid="_x0000_s589826" r:id="rId3" imgW="1511300" imgH="190500" progId="">
              <p:embed/>
            </p:oleObj>
          </a:graphicData>
        </a:graphic>
      </p:graphicFrame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0727" name="Object 10"/>
          <p:cNvGraphicFramePr>
            <a:graphicFrameLocks noChangeAspect="1"/>
          </p:cNvGraphicFramePr>
          <p:nvPr/>
        </p:nvGraphicFramePr>
        <p:xfrm>
          <a:off x="1116013" y="2708275"/>
          <a:ext cx="1800225" cy="576263"/>
        </p:xfrm>
        <a:graphic>
          <a:graphicData uri="http://schemas.openxmlformats.org/presentationml/2006/ole">
            <p:oleObj spid="_x0000_s589827" name="Equation" r:id="rId4" imgW="710891" imgH="203112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594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Η αναλογία των επιτυχιών στο δείγμα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827213"/>
            <a:ext cx="8027987" cy="5030787"/>
          </a:xfrm>
        </p:spPr>
        <p:txBody>
          <a:bodyPr/>
          <a:lstStyle/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smtClean="0"/>
              <a:t>και αποδεικνύεται εύκολα οτι ισχύει: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692275" y="1700213"/>
          <a:ext cx="2519363" cy="1306512"/>
        </p:xfrm>
        <a:graphic>
          <a:graphicData uri="http://schemas.openxmlformats.org/presentationml/2006/ole">
            <p:oleObj spid="_x0000_s590850" name="Εξίσωση" r:id="rId3" imgW="520474" imgH="393529" progId="Equation.3">
              <p:embed/>
            </p:oleObj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692275" y="3644900"/>
          <a:ext cx="3240088" cy="1169988"/>
        </p:xfrm>
        <a:graphic>
          <a:graphicData uri="http://schemas.openxmlformats.org/presentationml/2006/ole">
            <p:oleObj spid="_x0000_s590851" name="Εξίσωση" r:id="rId4" imgW="1282700" imgH="393700" progId="Equation.3">
              <p:embed/>
            </p:oleObj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692275" y="5084763"/>
          <a:ext cx="5327650" cy="1184275"/>
        </p:xfrm>
        <a:graphic>
          <a:graphicData uri="http://schemas.openxmlformats.org/presentationml/2006/ole">
            <p:oleObj spid="_x0000_s590852" name="Εξίσωση" r:id="rId5" imgW="2005729" imgH="393529" progId="Equation.3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 6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820472" cy="5300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>
                <a:latin typeface="Arial" charset="0"/>
              </a:rPr>
              <a:t>Εταιρεία έρευνας της αγοράς στέλνει συχνά ερωτηματολόγια 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>
                <a:latin typeface="Arial" charset="0"/>
              </a:rPr>
              <a:t>Γενικά,   επιστρέφονται απαντημένα   το 40% των ερωτηματολογίων 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>
                <a:latin typeface="Arial" charset="0"/>
              </a:rPr>
              <a:t>Σε επαναληπτικές έρευνες των 400 ερωτηματολογίων που στέλνονται με καλά σχεδιασμένη τυχαία δειγματοληψία  περιμένουμε κατά μέσο όρο 80 αναπάντητα δηλαδή ποσοστό αναπάντητων κατά μέσο όρο 40%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Η </a:t>
            </a:r>
            <a:r>
              <a:rPr lang="el-GR" altLang="el-GR" sz="4000" b="1" dirty="0" err="1" smtClean="0"/>
              <a:t>Δυωνυμική</a:t>
            </a:r>
            <a:r>
              <a:rPr lang="el-GR" altLang="el-GR" sz="4000" b="1" dirty="0" smtClean="0"/>
              <a:t> κατανομή στη δειγματοληψία αποδοχής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3238"/>
            <a:ext cx="8459787" cy="50847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500" dirty="0" smtClean="0">
                <a:solidFill>
                  <a:srgbClr val="FF0000"/>
                </a:solidFill>
              </a:rPr>
              <a:t>  </a:t>
            </a:r>
            <a:r>
              <a:rPr lang="el-GR" altLang="el-GR" sz="3200" b="1" u="sng" dirty="0" smtClean="0">
                <a:latin typeface="Arial" charset="0"/>
              </a:rPr>
              <a:t>Παράδειγμα (</a:t>
            </a:r>
            <a:r>
              <a:rPr lang="el-GR" altLang="el-GR" sz="3200" b="1" u="sng" dirty="0" err="1" smtClean="0">
                <a:latin typeface="Arial" charset="0"/>
              </a:rPr>
              <a:t>άσκ</a:t>
            </a:r>
            <a:r>
              <a:rPr lang="el-GR" altLang="el-GR" sz="3200" b="1" u="sng" dirty="0" smtClean="0">
                <a:latin typeface="Arial" charset="0"/>
              </a:rPr>
              <a:t>. 10 σελ 282)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  </a:t>
            </a:r>
            <a:r>
              <a:rPr lang="el-GR" altLang="el-GR" sz="3200" dirty="0" smtClean="0">
                <a:latin typeface="Arial" charset="0"/>
              </a:rPr>
              <a:t>Για την αγορά μεγάλης παραγγελίας μπουκαλιών, συμφωνήθηκε η αναλογία των ελαττωματικών </a:t>
            </a:r>
            <a:r>
              <a:rPr lang="en-US" altLang="el-GR" sz="3200" dirty="0" smtClean="0">
                <a:latin typeface="Arial" charset="0"/>
              </a:rPr>
              <a:t>p</a:t>
            </a:r>
            <a:r>
              <a:rPr lang="el-GR" altLang="el-GR" sz="3200" dirty="0" smtClean="0">
                <a:latin typeface="Arial" charset="0"/>
              </a:rPr>
              <a:t> δεν θα είναι μεγαλύτερη από 10%  και μαζί η ακόλουθη δειγματοληψία αποδοχής: αν σε τυχαίο δείγμα 20 μπουκαλιών ο αγοραστής βρίσκει περισσότερα από ένα ελαττωματικά θα απορρίπτει την παραγγελία, διαφορετικά θα την δέχεται.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17688"/>
            <a:ext cx="7993063" cy="5040312"/>
          </a:xfrm>
        </p:spPr>
        <p:txBody>
          <a:bodyPr/>
          <a:lstStyle/>
          <a:p>
            <a:pPr>
              <a:buNone/>
            </a:pPr>
            <a:r>
              <a:rPr lang="el-GR" altLang="el-GR" b="1" u="sng" dirty="0" smtClean="0">
                <a:latin typeface="Arial" charset="0"/>
              </a:rPr>
              <a:t>Παράδειγμα (</a:t>
            </a:r>
            <a:r>
              <a:rPr lang="el-GR" altLang="el-GR" b="1" u="sng" dirty="0" err="1" smtClean="0">
                <a:latin typeface="Arial" charset="0"/>
              </a:rPr>
              <a:t>άσκ</a:t>
            </a:r>
            <a:r>
              <a:rPr lang="el-GR" altLang="el-GR" b="1" u="sng" dirty="0" smtClean="0">
                <a:latin typeface="Arial" charset="0"/>
              </a:rPr>
              <a:t>. 10 σελ 282) </a:t>
            </a:r>
          </a:p>
          <a:p>
            <a:r>
              <a:rPr lang="el-GR" altLang="el-GR" sz="3200" b="1" dirty="0" smtClean="0">
                <a:latin typeface="Arial" charset="0"/>
              </a:rPr>
              <a:t>Κίνδυνος του παραγωγού: </a:t>
            </a:r>
            <a:r>
              <a:rPr lang="el-GR" altLang="el-GR" sz="3200" dirty="0" smtClean="0">
                <a:latin typeface="Arial" charset="0"/>
              </a:rPr>
              <a:t>να απορρίπτεται η παραγγελία παρόλο που είναι όπως συμφωνήθηκε</a:t>
            </a:r>
          </a:p>
          <a:p>
            <a:pPr eaLnBrk="1" hangingPunct="1"/>
            <a:r>
              <a:rPr lang="el-GR" altLang="el-GR" sz="3200" b="1" dirty="0" smtClean="0">
                <a:latin typeface="Arial" charset="0"/>
              </a:rPr>
              <a:t>Κίνδυνος του αγοραστή: </a:t>
            </a:r>
            <a:r>
              <a:rPr lang="el-GR" altLang="el-GR" sz="3200" dirty="0" smtClean="0">
                <a:latin typeface="Arial" charset="0"/>
              </a:rPr>
              <a:t>να δέχεται την παραγγελία παρόλο που το ποσοστό των </a:t>
            </a:r>
            <a:r>
              <a:rPr lang="el-GR" altLang="el-GR" sz="3200" dirty="0" err="1" smtClean="0">
                <a:latin typeface="Arial" charset="0"/>
              </a:rPr>
              <a:t>ελατωμματικών</a:t>
            </a:r>
            <a:r>
              <a:rPr lang="el-GR" altLang="el-GR" sz="3200" dirty="0" smtClean="0">
                <a:latin typeface="Arial" charset="0"/>
              </a:rPr>
              <a:t> είναι πιο μεγάλο </a:t>
            </a:r>
            <a:r>
              <a:rPr lang="el-GR" altLang="el-GR" sz="3200" dirty="0" err="1" smtClean="0">
                <a:latin typeface="Arial" charset="0"/>
              </a:rPr>
              <a:t>απο</a:t>
            </a:r>
            <a:r>
              <a:rPr lang="el-GR" altLang="el-GR" sz="3200" dirty="0" smtClean="0">
                <a:latin typeface="Arial" charset="0"/>
              </a:rPr>
              <a:t> όσο συμφωνήθηκε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/>
              <a:t>Η </a:t>
            </a:r>
            <a:r>
              <a:rPr lang="el-GR" altLang="el-GR" sz="4000" b="1" dirty="0" err="1" smtClean="0"/>
              <a:t>Δυωνυμική</a:t>
            </a:r>
            <a:r>
              <a:rPr lang="el-GR" altLang="el-GR" sz="4000" b="1" dirty="0" smtClean="0"/>
              <a:t> κατανομή στη δειγματοληψία αποδοχής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08720"/>
            <a:ext cx="7712075" cy="1143000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ας υπολογίσουμε τους </a:t>
            </a:r>
            <a:r>
              <a:rPr lang="el-GR" altLang="el-GR" sz="3200" dirty="0" err="1" smtClean="0"/>
              <a:t>δυό</a:t>
            </a:r>
            <a:r>
              <a:rPr lang="el-GR" altLang="el-GR" sz="3200" dirty="0" smtClean="0"/>
              <a:t> κινδύνους...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827213"/>
            <a:ext cx="8064500" cy="4114800"/>
          </a:xfrm>
        </p:spPr>
        <p:txBody>
          <a:bodyPr/>
          <a:lstStyle/>
          <a:p>
            <a:pPr eaLnBrk="1" hangingPunct="1"/>
            <a:r>
              <a:rPr lang="el-GR" altLang="el-GR" sz="3200" dirty="0" err="1" smtClean="0">
                <a:latin typeface="Arial" charset="0"/>
              </a:rPr>
              <a:t>Εστω</a:t>
            </a:r>
            <a:r>
              <a:rPr lang="el-GR" altLang="el-GR" sz="3200" dirty="0" smtClean="0">
                <a:latin typeface="Arial" charset="0"/>
              </a:rPr>
              <a:t>  Χ ο αριθμός των ελαττωματικών στο δείγμα των 20.</a:t>
            </a:r>
          </a:p>
          <a:p>
            <a:pPr eaLnBrk="1" hangingPunct="1"/>
            <a:r>
              <a:rPr lang="el-GR" altLang="el-GR" sz="3200" dirty="0" smtClean="0">
                <a:latin typeface="Arial" charset="0"/>
              </a:rPr>
              <a:t>Αν η παραγγελία είναι όπως συμφωνήθηκε, η κατανομή της Χ είναι η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627313" y="4437063"/>
          <a:ext cx="2736850" cy="782637"/>
        </p:xfrm>
        <a:graphic>
          <a:graphicData uri="http://schemas.openxmlformats.org/presentationml/2006/ole">
            <p:oleObj spid="_x0000_s591874" name="Equation" r:id="rId3" imgW="710891" imgH="203112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755576" y="620688"/>
            <a:ext cx="597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3200" b="1" u="sng" dirty="0" smtClean="0">
                <a:solidFill>
                  <a:prstClr val="black"/>
                </a:solidFill>
                <a:latin typeface="Arial" charset="0"/>
              </a:rPr>
              <a:t>Παράδειγμα (</a:t>
            </a:r>
            <a:r>
              <a:rPr lang="el-GR" altLang="el-GR" sz="3200" b="1" u="sng" dirty="0" err="1" smtClean="0">
                <a:solidFill>
                  <a:prstClr val="black"/>
                </a:solidFill>
                <a:latin typeface="Arial" charset="0"/>
              </a:rPr>
              <a:t>άσκ</a:t>
            </a:r>
            <a:r>
              <a:rPr lang="el-GR" altLang="el-GR" sz="3200" b="1" u="sng" dirty="0" smtClean="0">
                <a:solidFill>
                  <a:prstClr val="black"/>
                </a:solidFill>
                <a:latin typeface="Arial" charset="0"/>
              </a:rPr>
              <a:t>. 10 σελ 282)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523162" cy="4114800"/>
          </a:xfrm>
        </p:spPr>
        <p:txBody>
          <a:bodyPr/>
          <a:lstStyle/>
          <a:p>
            <a:pPr eaLnBrk="1" hangingPunct="1"/>
            <a:r>
              <a:rPr lang="el-GR" altLang="el-GR" sz="3200" b="1" smtClean="0">
                <a:latin typeface="Arial" charset="0"/>
              </a:rPr>
              <a:t>Ο κίνδυνος του παραγωγού</a:t>
            </a:r>
          </a:p>
          <a:p>
            <a:pPr eaLnBrk="1" hangingPunct="1"/>
            <a:endParaRPr lang="el-GR" altLang="el-GR" sz="3200" b="1" smtClean="0">
              <a:latin typeface="Arial" charset="0"/>
            </a:endParaRPr>
          </a:p>
          <a:p>
            <a:pPr eaLnBrk="1" hangingPunct="1"/>
            <a:endParaRPr lang="el-GR" altLang="el-GR" sz="3200" b="1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smtClean="0">
                <a:latin typeface="Arial" charset="0"/>
              </a:rPr>
              <a:t>                        =1-0.392</a:t>
            </a:r>
          </a:p>
          <a:p>
            <a:pPr eaLnBrk="1" hangingPunct="1"/>
            <a:endParaRPr lang="el-GR" altLang="el-GR" sz="3200" b="1" smtClean="0">
              <a:latin typeface="Arial" charset="0"/>
            </a:endParaRPr>
          </a:p>
          <a:p>
            <a:pPr eaLnBrk="1" hangingPunct="1"/>
            <a:endParaRPr lang="el-GR" altLang="el-GR" sz="3200" b="1" smtClean="0">
              <a:latin typeface="Arial" charset="0"/>
            </a:endParaRPr>
          </a:p>
          <a:p>
            <a:pPr eaLnBrk="1" hangingPunct="1"/>
            <a:endParaRPr lang="el-GR" altLang="el-GR" sz="3200" b="1" smtClean="0">
              <a:latin typeface="Arial" charset="0"/>
            </a:endParaRPr>
          </a:p>
          <a:p>
            <a:pPr eaLnBrk="1" hangingPunct="1"/>
            <a:endParaRPr lang="el-GR" altLang="el-GR" sz="3200" b="1" smtClean="0">
              <a:latin typeface="Arial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878013" y="2636838"/>
          <a:ext cx="5313362" cy="696912"/>
        </p:xfrm>
        <a:graphic>
          <a:graphicData uri="http://schemas.openxmlformats.org/presentationml/2006/ole">
            <p:oleObj spid="_x0000_s592898" name="Equation" r:id="rId3" imgW="1548728" imgH="203112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467544" y="908720"/>
            <a:ext cx="597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3200" b="1" u="sng" dirty="0" smtClean="0">
                <a:solidFill>
                  <a:prstClr val="black"/>
                </a:solidFill>
                <a:latin typeface="Arial" charset="0"/>
              </a:rPr>
              <a:t>Παράδειγμα (</a:t>
            </a:r>
            <a:r>
              <a:rPr lang="el-GR" altLang="el-GR" sz="3200" b="1" u="sng" dirty="0" err="1" smtClean="0">
                <a:solidFill>
                  <a:prstClr val="black"/>
                </a:solidFill>
                <a:latin typeface="Arial" charset="0"/>
              </a:rPr>
              <a:t>άσκ</a:t>
            </a:r>
            <a:r>
              <a:rPr lang="el-GR" altLang="el-GR" sz="3200" b="1" u="sng" dirty="0" smtClean="0">
                <a:solidFill>
                  <a:prstClr val="black"/>
                </a:solidFill>
                <a:latin typeface="Arial" charset="0"/>
              </a:rPr>
              <a:t>. 10 σελ 282)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827213"/>
            <a:ext cx="8784530" cy="4914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3200" b="1" dirty="0" smtClean="0">
                <a:latin typeface="Arial" charset="0"/>
              </a:rPr>
              <a:t>Αν η αναλογία των </a:t>
            </a:r>
            <a:r>
              <a:rPr lang="el-GR" altLang="el-GR" sz="3200" b="1" dirty="0" err="1" smtClean="0">
                <a:latin typeface="Arial" charset="0"/>
              </a:rPr>
              <a:t>ελατωματικών</a:t>
            </a:r>
            <a:r>
              <a:rPr lang="el-GR" altLang="el-GR" sz="3200" b="1" dirty="0" smtClean="0">
                <a:latin typeface="Arial" charset="0"/>
              </a:rPr>
              <a:t> είναι μεγαλύτερη, έστω </a:t>
            </a:r>
            <a:r>
              <a:rPr lang="en-US" altLang="el-GR" sz="3200" b="1" dirty="0" smtClean="0">
                <a:latin typeface="Arial" charset="0"/>
              </a:rPr>
              <a:t>p=</a:t>
            </a:r>
            <a:r>
              <a:rPr lang="el-GR" altLang="el-GR" sz="3200" b="1" dirty="0" smtClean="0">
                <a:latin typeface="Arial" charset="0"/>
              </a:rPr>
              <a:t>0</a:t>
            </a:r>
            <a:r>
              <a:rPr lang="en-US" altLang="el-GR" sz="3200" b="1" dirty="0" smtClean="0">
                <a:latin typeface="Arial" charset="0"/>
              </a:rPr>
              <a:t>.15</a:t>
            </a:r>
            <a:r>
              <a:rPr lang="el-GR" altLang="el-GR" sz="3200" b="1" dirty="0" smtClean="0">
                <a:latin typeface="Arial" charset="0"/>
              </a:rPr>
              <a:t>, τότε ο κίνδυνος του αγοραστή είναι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32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32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3200" dirty="0" smtClean="0">
                <a:latin typeface="Arial" charset="0"/>
              </a:rPr>
              <a:t>                 =0.0388+0.1368=0.1756</a:t>
            </a:r>
            <a:endParaRPr lang="el-GR" altLang="el-GR" sz="32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32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3200" b="1" dirty="0" smtClean="0">
                <a:latin typeface="Arial" charset="0"/>
              </a:rPr>
              <a:t>    </a:t>
            </a:r>
            <a:r>
              <a:rPr lang="el-GR" altLang="el-GR" sz="3200" dirty="0" smtClean="0">
                <a:latin typeface="Arial" charset="0"/>
              </a:rPr>
              <a:t>προσδιορίστηκε </a:t>
            </a:r>
            <a:r>
              <a:rPr lang="el-GR" altLang="el-GR" sz="3200" dirty="0" err="1" smtClean="0">
                <a:latin typeface="Arial" charset="0"/>
              </a:rPr>
              <a:t>απο</a:t>
            </a:r>
            <a:r>
              <a:rPr lang="el-GR" altLang="el-GR" sz="3200" dirty="0" smtClean="0">
                <a:latin typeface="Arial" charset="0"/>
              </a:rPr>
              <a:t> την  Β(</a:t>
            </a:r>
            <a:r>
              <a:rPr lang="en-US" altLang="el-GR" sz="3200" dirty="0" smtClean="0">
                <a:latin typeface="Arial" charset="0"/>
              </a:rPr>
              <a:t>20,0.15)</a:t>
            </a:r>
            <a:endParaRPr lang="el-GR" altLang="el-GR" sz="3200" dirty="0" smtClean="0">
              <a:latin typeface="Arial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>
            <p:ph type="title"/>
          </p:nvPr>
        </p:nvGraphicFramePr>
        <p:xfrm>
          <a:off x="1692275" y="3500438"/>
          <a:ext cx="5832475" cy="568325"/>
        </p:xfrm>
        <a:graphic>
          <a:graphicData uri="http://schemas.openxmlformats.org/presentationml/2006/ole">
            <p:oleObj spid="_x0000_s593922" name="Equation" r:id="rId3" imgW="2082800" imgH="203200" progId="Equation.3">
              <p:embed/>
            </p:oleObj>
          </a:graphicData>
        </a:graphic>
      </p:graphicFrame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1331913" y="-534988"/>
          <a:ext cx="2016125" cy="1344613"/>
        </p:xfrm>
        <a:graphic>
          <a:graphicData uri="http://schemas.openxmlformats.org/presentationml/2006/ole">
            <p:oleObj spid="_x0000_s593923" name="Equation" r:id="rId4" imgW="114151" imgH="215619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539552" y="908720"/>
            <a:ext cx="597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3200" b="1" u="sng" dirty="0" smtClean="0">
                <a:latin typeface="Arial" charset="0"/>
              </a:rPr>
              <a:t>Παράδειγμα (</a:t>
            </a:r>
            <a:r>
              <a:rPr lang="el-GR" altLang="el-GR" sz="3200" b="1" u="sng" dirty="0" err="1" smtClean="0">
                <a:latin typeface="Arial" charset="0"/>
              </a:rPr>
              <a:t>άσκ</a:t>
            </a:r>
            <a:r>
              <a:rPr lang="el-GR" altLang="el-GR" sz="3200" b="1" u="sng" dirty="0" smtClean="0">
                <a:latin typeface="Arial" charset="0"/>
              </a:rPr>
              <a:t>. 10 σελ 282)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41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11188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"/>
            <a:ext cx="755650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2" y="1300164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1" y="5827937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3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Δημιουργία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και επιλογή κατάλληλων  θεωρητικών κατανομών κάτω από ορισμένες υποθέσεις για την περιγραφή τυχαίων μεταβλητών της πράξης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3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Θεωρητική κατανομή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3200" dirty="0" err="1" smtClean="0"/>
              <a:t>Δυωνυμική</a:t>
            </a:r>
            <a:r>
              <a:rPr lang="el-GR" sz="3200" dirty="0" smtClean="0"/>
              <a:t> κατανομή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Αθροιστική συνάρτηση πιθανότητας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Αναλογία των επιτυχιών στο δείγμα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Παραδείγματα-ασκήσεις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Θεωρητικές κατανομές πιθανότητας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Θεωρητικές κατανομές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43887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latin typeface="Arial" charset="0"/>
              </a:rPr>
              <a:t>προκύπτουν κάτω από ορισμένες υποθέσεις </a:t>
            </a:r>
          </a:p>
          <a:p>
            <a:pPr eaLnBrk="1" hangingPunct="1"/>
            <a:r>
              <a:rPr lang="el-GR" altLang="el-GR" sz="3200" dirty="0" smtClean="0">
                <a:latin typeface="Arial" charset="0"/>
              </a:rPr>
              <a:t>αποτελούν μαθηματικά μοντέλα για την περιγραφή τυχαίων μεταβλητών της πράξης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2284</Words>
  <Application>Microsoft Office PowerPoint</Application>
  <PresentationFormat>Προβολή στην οθόνη (4:3)</PresentationFormat>
  <Paragraphs>327</Paragraphs>
  <Slides>47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47</vt:i4>
      </vt:variant>
    </vt:vector>
  </HeadingPairs>
  <TitlesOfParts>
    <vt:vector size="52" baseType="lpstr">
      <vt:lpstr>Θέμα του Office</vt:lpstr>
      <vt:lpstr>1_Θέμα του Office</vt:lpstr>
      <vt:lpstr>2_Θέμα του Office</vt:lpstr>
      <vt:lpstr>Equation</vt:lpstr>
      <vt:lpstr>Εξίσωση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Θεωρητικές κατανομές</vt:lpstr>
      <vt:lpstr>Κατάλληλη θεωρητική κατανομή</vt:lpstr>
      <vt:lpstr>Η Δυωνυμική κατανομή</vt:lpstr>
      <vt:lpstr> </vt:lpstr>
      <vt:lpstr>Η κατανομή πιθανοτήτων της Χ</vt:lpstr>
      <vt:lpstr>Η κατανομή πιθανοτήτων της Χ</vt:lpstr>
      <vt:lpstr>Το γράφημα της Δυωνυμικής κατανομής όταν n  4, για p  0.2 και p  0.5. </vt:lpstr>
      <vt:lpstr>Διαφάνεια 16</vt:lpstr>
      <vt:lpstr>Διαφάνεια 17</vt:lpstr>
      <vt:lpstr>Αθροιστική συνάρτηση πιθανότητας της Διωνυμικής κατανομής</vt:lpstr>
      <vt:lpstr>Παράδειγμα (άσκ.7 σελ.282)</vt:lpstr>
      <vt:lpstr>Παράδειγμα (άσκ.7 σελ.282)</vt:lpstr>
      <vt:lpstr>Παράδειγμα (άσκ.7 σελ.282)</vt:lpstr>
      <vt:lpstr>Παράδειγμα (άσκ.7 σελ.282)</vt:lpstr>
      <vt:lpstr> </vt:lpstr>
      <vt:lpstr>Διαφάνεια 24</vt:lpstr>
      <vt:lpstr>Παράδειγμα 2</vt:lpstr>
      <vt:lpstr> p=0.5 ,  n=20 </vt:lpstr>
      <vt:lpstr>Παράδειγμα 3</vt:lpstr>
      <vt:lpstr>Παράδειγμα 3</vt:lpstr>
      <vt:lpstr>Παράδειγμα 4</vt:lpstr>
      <vt:lpstr>Παράδειγμα 4</vt:lpstr>
      <vt:lpstr>Μέση τιμή και Διακύμανση της Δυωνυμικής Κατανομής</vt:lpstr>
      <vt:lpstr>Παράδειγμα 5</vt:lpstr>
      <vt:lpstr>Παράδειγμα 5</vt:lpstr>
      <vt:lpstr>Η αναλογία των επιτυχιών στο δείγμα</vt:lpstr>
      <vt:lpstr>Παράδειγμα 6</vt:lpstr>
      <vt:lpstr>Η Δυωνυμική κατανομή στη δειγματοληψία αποδοχής</vt:lpstr>
      <vt:lpstr>Η Δυωνυμική κατανομή στη δειγματοληψία αποδοχής</vt:lpstr>
      <vt:lpstr>ας υπολογίσουμε τους δυό κινδύνους...</vt:lpstr>
      <vt:lpstr>Διαφάνεια 39</vt:lpstr>
      <vt:lpstr>Διαφάνεια 40</vt:lpstr>
      <vt:lpstr>Διαφάνεια 41</vt:lpstr>
      <vt:lpstr>Σημείωμα Αναφοράς</vt:lpstr>
      <vt:lpstr>Σημείωμα Αδειοδότησης</vt:lpstr>
      <vt:lpstr>Διατήρηση Σημειωμάτων</vt:lpstr>
      <vt:lpstr>Διαφάνεια 45</vt:lpstr>
      <vt:lpstr>Διαφάνεια 46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145</cp:revision>
  <dcterms:created xsi:type="dcterms:W3CDTF">2015-04-14T16:45:01Z</dcterms:created>
  <dcterms:modified xsi:type="dcterms:W3CDTF">2015-07-19T16:55:20Z</dcterms:modified>
</cp:coreProperties>
</file>