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55"/>
  </p:notesMasterIdLst>
  <p:handoutMasterIdLst>
    <p:handoutMasterId r:id="rId56"/>
  </p:handoutMasterIdLst>
  <p:sldIdLst>
    <p:sldId id="257" r:id="rId3"/>
    <p:sldId id="258" r:id="rId4"/>
    <p:sldId id="364" r:id="rId5"/>
    <p:sldId id="365" r:id="rId6"/>
    <p:sldId id="259" r:id="rId7"/>
    <p:sldId id="320" r:id="rId8"/>
    <p:sldId id="262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30" r:id="rId17"/>
    <p:sldId id="331" r:id="rId18"/>
    <p:sldId id="332" r:id="rId19"/>
    <p:sldId id="333" r:id="rId20"/>
    <p:sldId id="334" r:id="rId21"/>
    <p:sldId id="335" r:id="rId22"/>
    <p:sldId id="337" r:id="rId23"/>
    <p:sldId id="338" r:id="rId24"/>
    <p:sldId id="339" r:id="rId25"/>
    <p:sldId id="340" r:id="rId26"/>
    <p:sldId id="341" r:id="rId27"/>
    <p:sldId id="343" r:id="rId28"/>
    <p:sldId id="344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6" r:id="rId48"/>
    <p:sldId id="367" r:id="rId49"/>
    <p:sldId id="368" r:id="rId50"/>
    <p:sldId id="369" r:id="rId51"/>
    <p:sldId id="370" r:id="rId52"/>
    <p:sldId id="291" r:id="rId53"/>
    <p:sldId id="279" r:id="rId5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1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5AD1B-0DCE-4573-BC54-6A2833029370}" type="slidenum">
              <a:rPr lang="el-GR" altLang="el-GR" smtClean="0"/>
              <a:pPr/>
              <a:t>22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46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49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3"/>
            <a:ext cx="2214640" cy="12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8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Χρυσούλα Ζαχαροπούλου ΣΤΑΤΙΣΤΙΚΗ Τόμος πρώτος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5802-759F-4089-9AD9-0942051D6A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1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3" y="6559384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4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44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4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LOGO100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+mn-lt"/>
              </a:rPr>
              <a:t>Στατιστική και λογισμικά στις επιστήμες συμπεριφοράς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7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Εκτιμητική Ι</a:t>
            </a:r>
          </a:p>
          <a:p>
            <a:endParaRPr lang="el-GR" sz="2800" b="1" dirty="0" smtClean="0">
              <a:solidFill>
                <a:schemeClr val="tx1"/>
              </a:solidFill>
              <a:latin typeface="+mn-lt"/>
            </a:endParaRPr>
          </a:p>
          <a:p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8" y="5827944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8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/>
            </a:r>
            <a:b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Εκτιμητική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endParaRPr lang="el-GR" altLang="el-GR" dirty="0" smtClean="0"/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latin typeface="Arial" charset="0"/>
                <a:cs typeface="Arial" charset="0"/>
              </a:rPr>
              <a:t>Η συνάρτηση με την οποία υπολογίζεται η εκτίμηση ονομάζεται </a:t>
            </a:r>
            <a:r>
              <a:rPr lang="el-GR" altLang="el-GR" b="1" dirty="0" smtClean="0">
                <a:latin typeface="Arial" charset="0"/>
                <a:cs typeface="Arial" charset="0"/>
              </a:rPr>
              <a:t>εκτιμήτρια (</a:t>
            </a:r>
            <a:r>
              <a:rPr lang="en-US" altLang="el-GR" i="1" dirty="0" smtClean="0">
                <a:latin typeface="Arial" charset="0"/>
                <a:cs typeface="Arial" charset="0"/>
              </a:rPr>
              <a:t>estimator</a:t>
            </a:r>
            <a:r>
              <a:rPr lang="en-US" altLang="el-GR" b="1" dirty="0" smtClean="0">
                <a:latin typeface="Arial" charset="0"/>
                <a:cs typeface="Arial" charset="0"/>
              </a:rPr>
              <a:t>)</a:t>
            </a:r>
            <a:r>
              <a:rPr lang="el-GR" altLang="el-GR" b="1" dirty="0" smtClean="0">
                <a:latin typeface="Arial" charset="0"/>
                <a:cs typeface="Arial" charset="0"/>
              </a:rPr>
              <a:t> </a:t>
            </a:r>
            <a:r>
              <a:rPr lang="en-US" altLang="el-GR" b="1" dirty="0" smtClean="0">
                <a:latin typeface="Arial" charset="0"/>
                <a:cs typeface="Arial" charset="0"/>
              </a:rPr>
              <a:t>  </a:t>
            </a:r>
            <a:endParaRPr lang="el-GR" altLang="el-GR" b="1" dirty="0" smtClean="0">
              <a:latin typeface="Arial" charset="0"/>
              <a:cs typeface="Arial" charset="0"/>
            </a:endParaRPr>
          </a:p>
        </p:txBody>
      </p:sp>
      <p:sp>
        <p:nvSpPr>
          <p:cNvPr id="7" name="6 - Επεξήγηση με στρογγυλεμένο παραλληλόγραμμο"/>
          <p:cNvSpPr/>
          <p:nvPr/>
        </p:nvSpPr>
        <p:spPr>
          <a:xfrm>
            <a:off x="3203848" y="3286125"/>
            <a:ext cx="5616624" cy="2071688"/>
          </a:xfrm>
          <a:prstGeom prst="wedgeRoundRectCallout">
            <a:avLst>
              <a:gd name="adj1" fmla="val -95800"/>
              <a:gd name="adj2" fmla="val 9312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Με άλλα λόγια, ο όρος εκτιμήτρια δηλώνει τη διαδικασία υπολογισμού μιας εκτίμησης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6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1556792"/>
            <a:ext cx="8501063" cy="458569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dirty="0" smtClean="0"/>
              <a:t>   </a:t>
            </a:r>
            <a:r>
              <a:rPr lang="el-GR" altLang="el-GR" dirty="0" smtClean="0">
                <a:latin typeface="Arial" charset="0"/>
                <a:cs typeface="Arial" charset="0"/>
              </a:rPr>
              <a:t>π.χ. </a:t>
            </a:r>
          </a:p>
          <a:p>
            <a:pPr eaLnBrk="1" hangingPunct="1"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   η δειγματική μέση τιμή </a:t>
            </a:r>
          </a:p>
          <a:p>
            <a:pPr eaLnBrk="1" hangingPunct="1"/>
            <a:endParaRPr lang="el-GR" altLang="el-GR" b="1" dirty="0" smtClean="0">
              <a:latin typeface="Arial" charset="0"/>
              <a:cs typeface="Arial" charset="0"/>
            </a:endParaRPr>
          </a:p>
          <a:p>
            <a:pPr eaLnBrk="1" hangingPunct="1"/>
            <a:endParaRPr lang="el-GR" altLang="el-GR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l-GR" altLang="el-GR" b="1" dirty="0" smtClean="0">
                <a:latin typeface="Arial" charset="0"/>
                <a:cs typeface="Arial" charset="0"/>
              </a:rPr>
              <a:t>     </a:t>
            </a:r>
          </a:p>
          <a:p>
            <a:pPr eaLnBrk="1" hangingPunct="1">
              <a:buFont typeface="Arial" charset="0"/>
              <a:buNone/>
            </a:pPr>
            <a:r>
              <a:rPr lang="el-GR" altLang="el-GR" b="1" dirty="0" smtClean="0">
                <a:latin typeface="Arial" charset="0"/>
                <a:cs typeface="Arial" charset="0"/>
              </a:rPr>
              <a:t>   είναι </a:t>
            </a:r>
            <a:r>
              <a:rPr lang="el-GR" altLang="el-GR" dirty="0" smtClean="0">
                <a:latin typeface="Arial" charset="0"/>
                <a:cs typeface="Arial" charset="0"/>
              </a:rPr>
              <a:t>εκτιμήτρια (συνάρτηση) της παραμέτρου   </a:t>
            </a:r>
            <a:r>
              <a:rPr lang="el-GR" altLang="el-GR" b="1" dirty="0" smtClean="0">
                <a:latin typeface="Arial" charset="0"/>
                <a:cs typeface="Arial" charset="0"/>
              </a:rPr>
              <a:t>μ.</a:t>
            </a:r>
            <a:r>
              <a:rPr lang="el-GR" altLang="el-GR" dirty="0" smtClean="0">
                <a:latin typeface="Arial" charset="0"/>
                <a:cs typeface="Arial" charset="0"/>
              </a:rPr>
              <a:t>  Μια τιμή της </a:t>
            </a:r>
            <a:r>
              <a:rPr lang="el-GR" altLang="el-GR" dirty="0" err="1" smtClean="0">
                <a:latin typeface="Arial" charset="0"/>
                <a:cs typeface="Arial" charset="0"/>
              </a:rPr>
              <a:t>π.χ</a:t>
            </a:r>
            <a:r>
              <a:rPr lang="el-GR" altLang="el-GR" dirty="0" smtClean="0">
                <a:latin typeface="Arial" charset="0"/>
                <a:cs typeface="Arial" charset="0"/>
              </a:rPr>
              <a:t> η                     είναι μια εκτίμηση</a:t>
            </a:r>
          </a:p>
        </p:txBody>
      </p:sp>
      <p:graphicFrame>
        <p:nvGraphicFramePr>
          <p:cNvPr id="6149" name="Object 4"/>
          <p:cNvGraphicFramePr>
            <a:graphicFrameLocks noChangeAspect="1"/>
          </p:cNvGraphicFramePr>
          <p:nvPr/>
        </p:nvGraphicFramePr>
        <p:xfrm>
          <a:off x="2555776" y="2852936"/>
          <a:ext cx="1571625" cy="1497012"/>
        </p:xfrm>
        <a:graphic>
          <a:graphicData uri="http://schemas.openxmlformats.org/presentationml/2006/ole">
            <p:oleObj spid="_x0000_s770050" name="Εξίσωση" r:id="rId3" imgW="850531" imgH="609336" progId="Equation.3">
              <p:embed/>
            </p:oleObj>
          </a:graphicData>
        </a:graphic>
      </p:graphicFrame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151" name="Object 3"/>
          <p:cNvGraphicFramePr>
            <a:graphicFrameLocks noChangeAspect="1"/>
          </p:cNvGraphicFramePr>
          <p:nvPr/>
        </p:nvGraphicFramePr>
        <p:xfrm>
          <a:off x="6948264" y="4509120"/>
          <a:ext cx="1487488" cy="571500"/>
        </p:xfrm>
        <a:graphic>
          <a:graphicData uri="http://schemas.openxmlformats.org/presentationml/2006/ole">
            <p:oleObj spid="_x0000_s770051" r:id="rId4" imgW="507780" imgH="165028" progId="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- Τίτλος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Εκτιμητική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προσοχή!</a:t>
            </a:r>
          </a:p>
          <a:p>
            <a:pPr eaLnBrk="1" hangingPunct="1"/>
            <a:r>
              <a:rPr lang="el-GR" altLang="el-GR" b="1" dirty="0" smtClean="0">
                <a:latin typeface="Arial" charset="0"/>
                <a:cs typeface="Arial" charset="0"/>
              </a:rPr>
              <a:t>Η εκτιμήτρια με κεφαλαίο</a:t>
            </a:r>
          </a:p>
          <a:p>
            <a:pPr eaLnBrk="1" hangingPunct="1"/>
            <a:r>
              <a:rPr lang="el-GR" altLang="el-GR" b="1" dirty="0" smtClean="0">
                <a:latin typeface="Arial" charset="0"/>
                <a:cs typeface="Arial" charset="0"/>
              </a:rPr>
              <a:t>Η εκτίμηση με πεζό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/>
            </a:r>
            <a:b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Εκτιμητική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endParaRPr lang="el-GR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- Τίτλος"/>
          <p:cNvSpPr>
            <a:spLocks noGrp="1"/>
          </p:cNvSpPr>
          <p:nvPr>
            <p:ph type="title"/>
          </p:nvPr>
        </p:nvSpPr>
        <p:spPr>
          <a:xfrm>
            <a:off x="785813" y="274638"/>
            <a:ext cx="6929437" cy="1143000"/>
          </a:xfrm>
        </p:spPr>
        <p:txBody>
          <a:bodyPr/>
          <a:lstStyle/>
          <a:p>
            <a:pPr eaLnBrk="1" hangingPunct="1"/>
            <a:r>
              <a:rPr lang="el-GR" altLang="el-GR" sz="3200" b="1" dirty="0" smtClean="0">
                <a:solidFill>
                  <a:srgbClr val="FF0000"/>
                </a:solidFill>
              </a:rPr>
              <a:t> </a:t>
            </a:r>
            <a:endParaRPr lang="el-GR" altLang="el-GR" sz="3200" dirty="0" smtClean="0"/>
          </a:p>
        </p:txBody>
      </p:sp>
      <p:sp>
        <p:nvSpPr>
          <p:cNvPr id="819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50"/>
            <a:ext cx="85439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dirty="0" smtClean="0"/>
              <a:t>    </a:t>
            </a:r>
            <a:r>
              <a:rPr lang="el-GR" altLang="el-GR" dirty="0" smtClean="0">
                <a:latin typeface="Arial" charset="0"/>
                <a:cs typeface="Arial" charset="0"/>
              </a:rPr>
              <a:t>Για μια παράμετρο μπορεί κανείς να προσδιορίσει πολλές εκτιμήτριες. </a:t>
            </a:r>
          </a:p>
          <a:p>
            <a:pPr eaLnBrk="1" hangingPunct="1"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   </a:t>
            </a:r>
            <a:r>
              <a:rPr lang="el-GR" altLang="el-GR" dirty="0" err="1" smtClean="0">
                <a:latin typeface="Arial" charset="0"/>
                <a:cs typeface="Arial" charset="0"/>
              </a:rPr>
              <a:t>π.χ</a:t>
            </a:r>
            <a:r>
              <a:rPr lang="el-GR" altLang="el-GR" dirty="0" smtClean="0">
                <a:latin typeface="Arial" charset="0"/>
                <a:cs typeface="Arial" charset="0"/>
              </a:rPr>
              <a:t> μπορούμε να εκτιμήσουμε τη διακύμανση με το εύρος  τυχαίου δείγματος ή με βάση τον  τύπο </a:t>
            </a:r>
          </a:p>
        </p:txBody>
      </p:sp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3491880" y="4437112"/>
          <a:ext cx="2643188" cy="1714500"/>
        </p:xfrm>
        <a:graphic>
          <a:graphicData uri="http://schemas.openxmlformats.org/presentationml/2006/ole">
            <p:oleObj spid="_x0000_s771074" name="Εξίσωση" r:id="rId3" imgW="1117600" imgH="609600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- Τίτλος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- Τίτλος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Εκτιμητική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- Τίτλος"/>
          <p:cNvSpPr>
            <a:spLocks noGrp="1"/>
          </p:cNvSpPr>
          <p:nvPr>
            <p:ph type="title"/>
          </p:nvPr>
        </p:nvSpPr>
        <p:spPr>
          <a:xfrm>
            <a:off x="571500" y="714375"/>
            <a:ext cx="6858000" cy="121443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Κριτήρια επιλογής μιας εκτιμήτριας   </a:t>
            </a:r>
          </a:p>
        </p:txBody>
      </p:sp>
      <p:sp>
        <p:nvSpPr>
          <p:cNvPr id="9219" name="4 - Θέση περιεχομένου"/>
          <p:cNvSpPr>
            <a:spLocks noGrp="1"/>
          </p:cNvSpPr>
          <p:nvPr>
            <p:ph idx="1"/>
          </p:nvPr>
        </p:nvSpPr>
        <p:spPr>
          <a:xfrm>
            <a:off x="214313" y="157162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>
                <a:solidFill>
                  <a:srgbClr val="FF0000"/>
                </a:solidFill>
              </a:rPr>
              <a:t>   </a:t>
            </a:r>
            <a:endParaRPr lang="el-GR" altLang="el-GR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1.</a:t>
            </a:r>
            <a:r>
              <a:rPr lang="el-GR" altLang="el-GR" b="1" dirty="0" smtClean="0">
                <a:latin typeface="Arial" charset="0"/>
                <a:cs typeface="Arial" charset="0"/>
              </a:rPr>
              <a:t> αμεροληψία</a:t>
            </a:r>
            <a:r>
              <a:rPr lang="en-US" altLang="el-GR" b="1" dirty="0" smtClean="0">
                <a:latin typeface="Arial" charset="0"/>
                <a:cs typeface="Arial" charset="0"/>
              </a:rPr>
              <a:t>:</a:t>
            </a:r>
            <a:endParaRPr lang="el-GR" altLang="el-GR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buNone/>
            </a:pPr>
            <a:r>
              <a:rPr lang="el-GR" alt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Αμερόληπτη</a:t>
            </a:r>
            <a:r>
              <a:rPr lang="el-GR" altLang="el-GR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(</a:t>
            </a:r>
            <a:r>
              <a:rPr lang="en-US" altLang="el-GR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ubiased</a:t>
            </a:r>
            <a:r>
              <a:rPr lang="el-GR" altLang="el-GR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) </a:t>
            </a:r>
            <a:r>
              <a:rPr lang="el-GR" altLang="el-GR" dirty="0" smtClean="0">
                <a:latin typeface="Arial" charset="0"/>
              </a:rPr>
              <a:t>είναι η εκτιμήτρια </a:t>
            </a:r>
            <a:endParaRPr lang="en-US" altLang="el-GR" dirty="0" smtClean="0">
              <a:latin typeface="Arial" charset="0"/>
            </a:endParaRPr>
          </a:p>
          <a:p>
            <a:pPr>
              <a:buNone/>
            </a:pPr>
            <a:r>
              <a:rPr lang="en-US" altLang="el-GR" dirty="0" smtClean="0">
                <a:latin typeface="Arial" charset="0"/>
              </a:rPr>
              <a:t>         </a:t>
            </a:r>
            <a:r>
              <a:rPr lang="el-GR" altLang="el-GR" dirty="0" smtClean="0">
                <a:latin typeface="Arial" charset="0"/>
              </a:rPr>
              <a:t>της παραμέτρου Θ όταν ισχύει </a:t>
            </a:r>
          </a:p>
          <a:p>
            <a:pPr eaLnBrk="1" hangingPunct="1">
              <a:buFont typeface="Arial" charset="0"/>
              <a:buNone/>
            </a:pPr>
            <a:endParaRPr lang="el-GR" altLang="el-GR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l-GR" altLang="el-GR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l-GR" altLang="el-GR" b="1" dirty="0" smtClean="0">
              <a:latin typeface="Arial" charset="0"/>
              <a:cs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2036" name="Object 5"/>
          <p:cNvGraphicFramePr>
            <a:graphicFrameLocks noChangeAspect="1"/>
          </p:cNvGraphicFramePr>
          <p:nvPr/>
        </p:nvGraphicFramePr>
        <p:xfrm>
          <a:off x="3275856" y="4149080"/>
          <a:ext cx="2360612" cy="857250"/>
        </p:xfrm>
        <a:graphic>
          <a:graphicData uri="http://schemas.openxmlformats.org/presentationml/2006/ole">
            <p:oleObj spid="_x0000_s812036" name="Εξίσωση" r:id="rId5" imgW="583947" imgH="241195" progId="Equation.3">
              <p:embed/>
            </p:oleObj>
          </a:graphicData>
        </a:graphic>
      </p:graphicFrame>
      <p:sp>
        <p:nvSpPr>
          <p:cNvPr id="12" name="11 - Ορθογώνιο"/>
          <p:cNvSpPr/>
          <p:nvPr/>
        </p:nvSpPr>
        <p:spPr>
          <a:xfrm>
            <a:off x="467544" y="502769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3200" dirty="0" smtClean="0">
                <a:latin typeface="Arial" charset="0"/>
              </a:rPr>
              <a:t>δηλαδή, σε επαναληπτικές εφαρμογές αυτής της διαδικασίας εκτίμησης,  οι εκτιμήσεις μας είναι κατά μέσο όρο σωστές</a:t>
            </a:r>
            <a:endParaRPr lang="el-GR" sz="3200" dirty="0"/>
          </a:p>
        </p:txBody>
      </p:sp>
      <p:graphicFrame>
        <p:nvGraphicFramePr>
          <p:cNvPr id="812038" name="Object 8"/>
          <p:cNvGraphicFramePr>
            <a:graphicFrameLocks noChangeAspect="1"/>
          </p:cNvGraphicFramePr>
          <p:nvPr/>
        </p:nvGraphicFramePr>
        <p:xfrm>
          <a:off x="755576" y="3573016"/>
          <a:ext cx="428625" cy="479425"/>
        </p:xfrm>
        <a:graphic>
          <a:graphicData uri="http://schemas.openxmlformats.org/presentationml/2006/ole">
            <p:oleObj spid="_x0000_s812038" name="Εξίσωση" r:id="rId6" imgW="152268" imgH="2157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Σφάλμα μεροληψίας</a:t>
            </a:r>
          </a:p>
        </p:txBody>
      </p:sp>
      <p:sp>
        <p:nvSpPr>
          <p:cNvPr id="11267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>
                <a:solidFill>
                  <a:srgbClr val="CC00CC"/>
                </a:solidFill>
                <a:latin typeface="Arial" charset="0"/>
              </a:rPr>
              <a:t>   </a:t>
            </a:r>
            <a:r>
              <a:rPr lang="el-GR" alt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Σφάλμα μεροληψίας </a:t>
            </a:r>
            <a:r>
              <a:rPr lang="el-GR" altLang="el-GR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(</a:t>
            </a:r>
            <a:r>
              <a:rPr lang="en-US" altLang="el-GR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bias error</a:t>
            </a:r>
            <a:r>
              <a:rPr lang="el-GR" altLang="el-GR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) </a:t>
            </a:r>
            <a:r>
              <a:rPr lang="el-GR" alt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είναι η διαφορά</a:t>
            </a:r>
          </a:p>
          <a:p>
            <a:pPr eaLnBrk="1" hangingPunct="1"/>
            <a:endParaRPr lang="el-GR" altLang="el-GR" b="1" dirty="0" smtClean="0">
              <a:latin typeface="Arial" charset="0"/>
            </a:endParaRPr>
          </a:p>
          <a:p>
            <a:pPr eaLnBrk="1" hangingPunct="1"/>
            <a:endParaRPr lang="el-GR" altLang="el-GR" b="1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l-GR" altLang="el-GR" b="1" dirty="0" smtClean="0">
                <a:latin typeface="Arial" charset="0"/>
              </a:rPr>
              <a:t>   </a:t>
            </a:r>
            <a:r>
              <a:rPr lang="el-GR" altLang="el-GR" dirty="0" smtClean="0">
                <a:latin typeface="Arial" charset="0"/>
              </a:rPr>
              <a:t>αν π.χ. το σφάλμα μεροληψίας είναι  θετικό, η εκτιμήτρια συστηματικά υπερεκτιμά την παράμετρο (</a:t>
            </a:r>
            <a:r>
              <a:rPr lang="el-GR" altLang="el-GR" sz="2800" i="1" dirty="0" smtClean="0">
                <a:latin typeface="Arial" charset="0"/>
              </a:rPr>
              <a:t>βλέπε και επόμενο σχήμα</a:t>
            </a:r>
            <a:r>
              <a:rPr lang="el-GR" altLang="el-GR" dirty="0" smtClean="0">
                <a:latin typeface="Arial" charset="0"/>
              </a:rPr>
              <a:t>)</a:t>
            </a:r>
            <a:endParaRPr lang="el-GR" altLang="el-GR" dirty="0" smtClean="0"/>
          </a:p>
        </p:txBody>
      </p:sp>
      <p:graphicFrame>
        <p:nvGraphicFramePr>
          <p:cNvPr id="11270" name="Object 5"/>
          <p:cNvGraphicFramePr>
            <a:graphicFrameLocks noChangeAspect="1"/>
          </p:cNvGraphicFramePr>
          <p:nvPr/>
        </p:nvGraphicFramePr>
        <p:xfrm>
          <a:off x="2357438" y="3000375"/>
          <a:ext cx="2000250" cy="714375"/>
        </p:xfrm>
        <a:graphic>
          <a:graphicData uri="http://schemas.openxmlformats.org/presentationml/2006/ole">
            <p:oleObj spid="_x0000_s773122" name="Equation" r:id="rId3" imgW="609336" imgH="241195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1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14438"/>
            <a:ext cx="7715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Επεξήγηση με παραλληλόγραμμο"/>
          <p:cNvSpPr/>
          <p:nvPr/>
        </p:nvSpPr>
        <p:spPr>
          <a:xfrm>
            <a:off x="428625" y="1643063"/>
            <a:ext cx="1928813" cy="755650"/>
          </a:xfrm>
          <a:prstGeom prst="wedgeRectCallout">
            <a:avLst>
              <a:gd name="adj1" fmla="val -20833"/>
              <a:gd name="adj2" fmla="val 4968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αμερόληπτη εκτιμήτρια</a:t>
            </a: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1857375" y="2428875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4 - Τίτλος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Σφάλμα μεροληψίας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- Τίτλος"/>
          <p:cNvSpPr>
            <a:spLocks noGrp="1"/>
          </p:cNvSpPr>
          <p:nvPr>
            <p:ph type="title"/>
          </p:nvPr>
        </p:nvSpPr>
        <p:spPr>
          <a:xfrm>
            <a:off x="611560" y="476672"/>
            <a:ext cx="568863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Π</a:t>
            </a:r>
            <a:r>
              <a:rPr lang="el-GR" alt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αραδείγματα</a:t>
            </a:r>
            <a:endParaRPr lang="el-GR" altLang="el-G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315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>
                <a:latin typeface="Arial" charset="0"/>
              </a:rPr>
              <a:t>αμερόληπτη εκτιμήτρια της            είναι η</a:t>
            </a:r>
          </a:p>
          <a:p>
            <a:pPr eaLnBrk="1" hangingPunct="1">
              <a:buFontTx/>
              <a:buNone/>
            </a:pPr>
            <a:r>
              <a:rPr lang="el-GR" altLang="el-GR" b="1" dirty="0" smtClean="0">
                <a:latin typeface="Arial" charset="0"/>
              </a:rPr>
              <a:t>                                                                            				</a:t>
            </a:r>
          </a:p>
          <a:p>
            <a:pPr eaLnBrk="1" hangingPunct="1">
              <a:buFontTx/>
              <a:buNone/>
            </a:pPr>
            <a:endParaRPr lang="el-GR" altLang="el-GR" b="1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l-GR" altLang="el-GR" b="1" dirty="0" smtClean="0">
                <a:latin typeface="Arial" charset="0"/>
              </a:rPr>
              <a:t> διότι  (</a:t>
            </a:r>
            <a:r>
              <a:rPr lang="el-GR" altLang="el-GR" i="1" dirty="0" smtClean="0">
                <a:latin typeface="Arial" charset="0"/>
              </a:rPr>
              <a:t>αποδεικνύεται ότι</a:t>
            </a:r>
            <a:r>
              <a:rPr lang="el-GR" altLang="el-GR" b="1" dirty="0" smtClean="0">
                <a:latin typeface="Arial" charset="0"/>
              </a:rPr>
              <a:t>) ισχύει</a:t>
            </a:r>
          </a:p>
          <a:p>
            <a:pPr eaLnBrk="1" hangingPunct="1"/>
            <a:endParaRPr lang="el-GR" altLang="el-GR" dirty="0" smtClean="0"/>
          </a:p>
        </p:txBody>
      </p:sp>
      <p:graphicFrame>
        <p:nvGraphicFramePr>
          <p:cNvPr id="13318" name="Object 8"/>
          <p:cNvGraphicFramePr>
            <a:graphicFrameLocks noChangeAspect="1"/>
          </p:cNvGraphicFramePr>
          <p:nvPr/>
        </p:nvGraphicFramePr>
        <p:xfrm>
          <a:off x="6215063" y="1500188"/>
          <a:ext cx="796925" cy="608012"/>
        </p:xfrm>
        <a:graphic>
          <a:graphicData uri="http://schemas.openxmlformats.org/presentationml/2006/ole">
            <p:oleObj spid="_x0000_s774146" name="Equation" r:id="rId3" imgW="266469" imgH="203024" progId="Equation.3">
              <p:embed/>
            </p:oleObj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1714500" y="2143125"/>
          <a:ext cx="2857500" cy="1731963"/>
        </p:xfrm>
        <a:graphic>
          <a:graphicData uri="http://schemas.openxmlformats.org/presentationml/2006/ole">
            <p:oleObj spid="_x0000_s774147" name="Εξίσωση" r:id="rId4" imgW="1117600" imgH="609600" progId="Equation.3">
              <p:embed/>
            </p:oleObj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1928813" y="4643438"/>
          <a:ext cx="2871787" cy="862012"/>
        </p:xfrm>
        <a:graphic>
          <a:graphicData uri="http://schemas.openxmlformats.org/presentationml/2006/ole">
            <p:oleObj spid="_x0000_s774148" name="Equation" r:id="rId5" imgW="761669" imgH="228501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48880"/>
            <a:ext cx="9144000" cy="374406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sz="3600" b="1" dirty="0" smtClean="0">
                <a:latin typeface="Arial" charset="0"/>
              </a:rPr>
              <a:t>   </a:t>
            </a:r>
            <a:r>
              <a:rPr lang="el-GR" altLang="el-GR" b="1" dirty="0" smtClean="0">
                <a:latin typeface="Arial" charset="0"/>
              </a:rPr>
              <a:t>Η δειγματική αναλογία            είναι αμερόληπτη εκτιμήτρια </a:t>
            </a:r>
            <a:r>
              <a:rPr lang="el-GR" altLang="el-GR" dirty="0" smtClean="0">
                <a:latin typeface="Arial" charset="0"/>
              </a:rPr>
              <a:t>της αναλογίας πληθυσμού </a:t>
            </a:r>
            <a:r>
              <a:rPr lang="en-US" altLang="el-GR" dirty="0" smtClean="0">
                <a:latin typeface="Arial" charset="0"/>
              </a:rPr>
              <a:t>p</a:t>
            </a:r>
            <a:r>
              <a:rPr lang="el-GR" altLang="el-GR" dirty="0" smtClean="0">
                <a:latin typeface="Arial" charset="0"/>
              </a:rPr>
              <a:t> αφού</a:t>
            </a:r>
            <a:endParaRPr lang="el-GR" altLang="el-GR" sz="3600" dirty="0" smtClean="0">
              <a:latin typeface="Arial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14342" name="Object 5"/>
          <p:cNvGraphicFramePr>
            <a:graphicFrameLocks noChangeAspect="1"/>
          </p:cNvGraphicFramePr>
          <p:nvPr/>
        </p:nvGraphicFramePr>
        <p:xfrm>
          <a:off x="3059832" y="4293096"/>
          <a:ext cx="2590800" cy="863600"/>
        </p:xfrm>
        <a:graphic>
          <a:graphicData uri="http://schemas.openxmlformats.org/presentationml/2006/ole">
            <p:oleObj spid="_x0000_s775170" name="Εξίσωση" r:id="rId3" imgW="634449" imgH="215713" progId="Equation.3">
              <p:embed/>
            </p:oleObj>
          </a:graphicData>
        </a:graphic>
      </p:graphicFrame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14344" name="Object 7"/>
          <p:cNvGraphicFramePr>
            <a:graphicFrameLocks noChangeAspect="1"/>
          </p:cNvGraphicFramePr>
          <p:nvPr/>
        </p:nvGraphicFramePr>
        <p:xfrm>
          <a:off x="5076056" y="1628800"/>
          <a:ext cx="1052513" cy="1285875"/>
        </p:xfrm>
        <a:graphic>
          <a:graphicData uri="http://schemas.openxmlformats.org/presentationml/2006/ole">
            <p:oleObj spid="_x0000_s775171" name="Εξίσωση" r:id="rId4" imgW="228600" imgH="457200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-2738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-2738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5 - Τίτλος"/>
          <p:cNvSpPr txBox="1">
            <a:spLocks/>
          </p:cNvSpPr>
          <p:nvPr/>
        </p:nvSpPr>
        <p:spPr>
          <a:xfrm>
            <a:off x="827584" y="692696"/>
            <a:ext cx="568863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Παραδείγματα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0"/>
            <a:ext cx="8858250" cy="61261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el-GR" altLang="el-GR" b="1" dirty="0" smtClean="0">
                <a:latin typeface="Arial" charset="0"/>
              </a:rPr>
              <a:t>  αμερόληπτη εκτιμήτρια της μ είναι η </a:t>
            </a:r>
          </a:p>
          <a:p>
            <a:pPr eaLnBrk="1" hangingPunct="1"/>
            <a:endParaRPr lang="el-GR" altLang="el-GR" b="1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l-GR" altLang="el-GR" b="1" dirty="0" smtClean="0">
                <a:latin typeface="Arial" charset="0"/>
              </a:rPr>
              <a:t>                        διότι</a:t>
            </a:r>
          </a:p>
          <a:p>
            <a:pPr eaLnBrk="1" hangingPunct="1">
              <a:buFontTx/>
              <a:buNone/>
            </a:pPr>
            <a:endParaRPr lang="el-GR" altLang="el-GR" b="1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l-GR" altLang="el-GR" b="1" dirty="0" smtClean="0">
                <a:latin typeface="Arial" charset="0"/>
              </a:rPr>
              <a:t>   ομοίως αμερόληπτη εκτιμήτρια της   μ         είναι </a:t>
            </a:r>
            <a:r>
              <a:rPr lang="el-GR" altLang="el-GR" b="1" dirty="0" err="1" smtClean="0">
                <a:latin typeface="Arial" charset="0"/>
              </a:rPr>
              <a:t>π.χ.η</a:t>
            </a:r>
            <a:r>
              <a:rPr lang="el-GR" altLang="el-GR" b="1" dirty="0" smtClean="0">
                <a:latin typeface="Arial" charset="0"/>
              </a:rPr>
              <a:t>  πρώτη παρατήρηση του δείγματος (διότι η μέση τιμή της είναι επίσης μ). </a:t>
            </a:r>
          </a:p>
          <a:p>
            <a:pPr eaLnBrk="1" hangingPunct="1">
              <a:buFontTx/>
              <a:buNone/>
            </a:pPr>
            <a:r>
              <a:rPr lang="el-GR" altLang="el-GR" b="1" dirty="0" smtClean="0">
                <a:latin typeface="Arial" charset="0"/>
              </a:rPr>
              <a:t>                                                                            				 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15366" name="Object 4"/>
          <p:cNvGraphicFramePr>
            <a:graphicFrameLocks noChangeAspect="1"/>
          </p:cNvGraphicFramePr>
          <p:nvPr/>
        </p:nvGraphicFramePr>
        <p:xfrm>
          <a:off x="785813" y="928688"/>
          <a:ext cx="2087562" cy="1857375"/>
        </p:xfrm>
        <a:graphic>
          <a:graphicData uri="http://schemas.openxmlformats.org/presentationml/2006/ole">
            <p:oleObj spid="_x0000_s776194" name="Εξίσωση" r:id="rId3" imgW="850531" imgH="609336" progId="Equation.3">
              <p:embed/>
            </p:oleObj>
          </a:graphicData>
        </a:graphic>
      </p:graphicFrame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15368" name="Object 6"/>
          <p:cNvGraphicFramePr>
            <a:graphicFrameLocks noChangeAspect="1"/>
          </p:cNvGraphicFramePr>
          <p:nvPr/>
        </p:nvGraphicFramePr>
        <p:xfrm>
          <a:off x="4211638" y="1473200"/>
          <a:ext cx="2717800" cy="1019175"/>
        </p:xfrm>
        <a:graphic>
          <a:graphicData uri="http://schemas.openxmlformats.org/presentationml/2006/ole">
            <p:oleObj spid="_x0000_s776195" name="Εξίσωση" r:id="rId4" imgW="647700" imgH="228600" progId="Equation.3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2"/>
            <a:ext cx="7776864" cy="324281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  <a:latin typeface="+mn-lt"/>
              </a:rPr>
              <a:t>Τμήμα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Λογοθεραπείας</a:t>
            </a:r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Ενότητα 7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Εκτιμητική Ι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8" y="5827944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8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8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9"/>
            <a:ext cx="2214640" cy="12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4608512" cy="836613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Διευκρινίσει</a:t>
            </a:r>
            <a:r>
              <a:rPr lang="el-GR" alt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27175"/>
            <a:ext cx="8280920" cy="456612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>
                <a:latin typeface="Arial" charset="0"/>
              </a:rPr>
              <a:t>Η εκτίμηση της μ με την δειγματική μέση τιμή είναι μια αμερόληπτη διαδικασία εκτίμησης αρκεί το δείγμα να είναι τυχαίο.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>
                <a:latin typeface="Arial" charset="0"/>
              </a:rPr>
              <a:t>Αυτό σημαίνει ότι αν επαναλάβουμε την ίδια διαδικασία σε έναν πάρα πολύ μεγάλο αριθμό τυχαίων δειγμάτων τότε η μέση τιμή των εκτιμήσεων είναι ίση με μ.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Κριτήρια επιλογής μιας εκτιμήτριας </a:t>
            </a:r>
            <a:endParaRPr lang="el-GR" altLang="el-GR" dirty="0" smtClean="0"/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altLang="el-GR" b="1" dirty="0" smtClean="0">
                <a:solidFill>
                  <a:srgbClr val="CC00CC"/>
                </a:solidFill>
                <a:latin typeface="Arial" charset="0"/>
              </a:rPr>
              <a:t>   </a:t>
            </a:r>
            <a:r>
              <a:rPr lang="el-GR" altLang="el-GR" i="1" dirty="0" smtClean="0">
                <a:latin typeface="Arial" charset="0"/>
              </a:rPr>
              <a:t>Όταν για την ίδια παράμετρο υπάρχουν περισσότερες από μια αμερόληπτες εκτιμήτριες πώς θα διαλέξουμε την καλύτερη;</a:t>
            </a:r>
          </a:p>
          <a:p>
            <a:endParaRPr lang="el-GR" alt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6 - Τίτλος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Κριτήρια επιλογής μιας εκτιμήτριας </a:t>
            </a:r>
            <a:endParaRPr lang="el-GR" altLang="el-GR" dirty="0" smtClean="0"/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32249"/>
            <a:ext cx="8229600" cy="370100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>
                <a:latin typeface="Arial" charset="0"/>
                <a:cs typeface="Arial" charset="0"/>
              </a:rPr>
              <a:t>2. ακρίβεια </a:t>
            </a:r>
            <a:r>
              <a:rPr lang="en-US" altLang="el-GR" b="1" dirty="0" smtClean="0">
                <a:latin typeface="Arial" charset="0"/>
                <a:cs typeface="Arial" charset="0"/>
              </a:rPr>
              <a:t>(</a:t>
            </a:r>
            <a:r>
              <a:rPr lang="en-US" altLang="el-GR" i="1" dirty="0" smtClean="0">
                <a:latin typeface="Arial" charset="0"/>
                <a:cs typeface="Arial" charset="0"/>
              </a:rPr>
              <a:t>precision</a:t>
            </a:r>
            <a:r>
              <a:rPr lang="en-US" altLang="el-GR" b="1" dirty="0" smtClean="0"/>
              <a:t>)</a:t>
            </a:r>
            <a:endParaRPr lang="el-GR" altLang="el-GR" b="1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1589087"/>
            <a:ext cx="8858250" cy="526891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/>
              <a:t>   </a:t>
            </a:r>
            <a:r>
              <a:rPr lang="el-GR" altLang="el-GR" dirty="0" smtClean="0">
                <a:latin typeface="Arial" charset="0"/>
                <a:cs typeface="Arial" charset="0"/>
              </a:rPr>
              <a:t>Μια </a:t>
            </a:r>
            <a:r>
              <a:rPr lang="el-GR" altLang="el-GR" b="1" dirty="0" err="1" smtClean="0">
                <a:latin typeface="Arial" charset="0"/>
                <a:cs typeface="Arial" charset="0"/>
              </a:rPr>
              <a:t>αμερίληπτη</a:t>
            </a:r>
            <a:r>
              <a:rPr lang="el-GR" altLang="el-GR" b="1" dirty="0" smtClean="0">
                <a:latin typeface="Arial" charset="0"/>
                <a:cs typeface="Arial" charset="0"/>
              </a:rPr>
              <a:t> εκτιμήτρια </a:t>
            </a:r>
            <a:r>
              <a:rPr lang="el-GR" altLang="el-GR" dirty="0" smtClean="0">
                <a:latin typeface="Arial" charset="0"/>
                <a:cs typeface="Arial" charset="0"/>
              </a:rPr>
              <a:t>είναι </a:t>
            </a:r>
            <a:r>
              <a:rPr lang="el-GR" alt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πιο ακριβής </a:t>
            </a:r>
            <a:r>
              <a:rPr lang="el-GR" altLang="el-GR" dirty="0" smtClean="0">
                <a:latin typeface="Arial" charset="0"/>
                <a:cs typeface="Arial" charset="0"/>
              </a:rPr>
              <a:t>από μια άλλη αμερόληπτη εκτιμήτρια αν έχει μικρότερη διακύμανση</a:t>
            </a:r>
          </a:p>
          <a:p>
            <a:pPr eaLnBrk="1" hangingPunct="1"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   </a:t>
            </a:r>
            <a:r>
              <a:rPr lang="el-GR" altLang="el-GR" dirty="0" err="1" smtClean="0">
                <a:latin typeface="Arial" charset="0"/>
                <a:cs typeface="Arial" charset="0"/>
              </a:rPr>
              <a:t>π.χ</a:t>
            </a:r>
            <a:r>
              <a:rPr lang="el-GR" altLang="el-GR" dirty="0" smtClean="0">
                <a:latin typeface="Arial" charset="0"/>
                <a:cs typeface="Arial" charset="0"/>
              </a:rPr>
              <a:t>  αν εκτιμήτρια είναι η πρώτη παρατήρηση  του δείγματος η διακύμανση είναι </a:t>
            </a:r>
          </a:p>
          <a:p>
            <a:pPr eaLnBrk="1" hangingPunct="1"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   </a:t>
            </a:r>
            <a:r>
              <a:rPr lang="el-GR" altLang="el-GR" i="1" dirty="0" smtClean="0">
                <a:latin typeface="Arial" charset="0"/>
                <a:cs typeface="Arial" charset="0"/>
              </a:rPr>
              <a:t>ενώ </a:t>
            </a:r>
            <a:r>
              <a:rPr lang="el-GR" altLang="el-GR" dirty="0" smtClean="0">
                <a:latin typeface="Arial" charset="0"/>
                <a:cs typeface="Arial" charset="0"/>
              </a:rPr>
              <a:t>η διακύμανση της δειγματικής μέσης τιμής είναι</a:t>
            </a:r>
          </a:p>
          <a:p>
            <a:pPr eaLnBrk="1" hangingPunct="1">
              <a:buFont typeface="Arial" charset="0"/>
              <a:buNone/>
            </a:pPr>
            <a:endParaRPr lang="el-GR" altLang="el-GR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    </a:t>
            </a:r>
            <a:r>
              <a:rPr lang="el-GR" altLang="el-GR" dirty="0" err="1" smtClean="0">
                <a:latin typeface="Arial" charset="0"/>
                <a:cs typeface="Arial" charset="0"/>
              </a:rPr>
              <a:t>αρα</a:t>
            </a:r>
            <a:r>
              <a:rPr lang="el-GR" altLang="el-GR" dirty="0" smtClean="0">
                <a:latin typeface="Arial" charset="0"/>
                <a:cs typeface="Arial" charset="0"/>
              </a:rPr>
              <a:t> αυτή είναι μια πιο ακριβής εκτιμήτρια</a:t>
            </a:r>
          </a:p>
        </p:txBody>
      </p:sp>
      <p:graphicFrame>
        <p:nvGraphicFramePr>
          <p:cNvPr id="20485" name="Object 8"/>
          <p:cNvGraphicFramePr>
            <a:graphicFrameLocks noChangeAspect="1"/>
          </p:cNvGraphicFramePr>
          <p:nvPr/>
        </p:nvGraphicFramePr>
        <p:xfrm>
          <a:off x="6818313" y="3716338"/>
          <a:ext cx="612775" cy="500062"/>
        </p:xfrm>
        <a:graphic>
          <a:graphicData uri="http://schemas.openxmlformats.org/presentationml/2006/ole">
            <p:oleObj spid="_x0000_s777218" name="Εξίσωση" r:id="rId3" imgW="253800" imgH="203040" progId="Equation.3">
              <p:embed/>
            </p:oleObj>
          </a:graphicData>
        </a:graphic>
      </p:graphicFrame>
      <p:graphicFrame>
        <p:nvGraphicFramePr>
          <p:cNvPr id="20486" name="Object 4"/>
          <p:cNvGraphicFramePr>
            <a:graphicFrameLocks noChangeAspect="1"/>
          </p:cNvGraphicFramePr>
          <p:nvPr/>
        </p:nvGraphicFramePr>
        <p:xfrm>
          <a:off x="2843808" y="4725144"/>
          <a:ext cx="649288" cy="1071562"/>
        </p:xfrm>
        <a:graphic>
          <a:graphicData uri="http://schemas.openxmlformats.org/presentationml/2006/ole">
            <p:oleObj spid="_x0000_s777219" name="Equation" r:id="rId4" imgW="253890" imgH="418918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251520" y="692696"/>
            <a:ext cx="88924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charset="0"/>
                <a:ea typeface="+mj-ea"/>
                <a:cs typeface="Arial" charset="0"/>
              </a:rPr>
              <a:t>Κριτήρια επιλογής μιας εκτιμήτριας 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Σχετική αποτελεσματικότητα</a:t>
            </a: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>
          <a:xfrm>
            <a:off x="571500" y="157162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  </a:t>
            </a:r>
            <a:r>
              <a:rPr lang="el-GR" altLang="el-G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l-GR" alt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σχετική αποτελεσματικότητα </a:t>
            </a:r>
            <a:r>
              <a:rPr lang="el-GR" altLang="el-GR" dirty="0" smtClean="0">
                <a:latin typeface="Arial" charset="0"/>
                <a:cs typeface="Arial" charset="0"/>
              </a:rPr>
              <a:t>μιας αμερόληπτης εκτιμήτριας</a:t>
            </a:r>
            <a:r>
              <a:rPr lang="el-GR" altLang="el-GR" b="1" dirty="0" smtClean="0">
                <a:latin typeface="Arial" charset="0"/>
                <a:cs typeface="Arial" charset="0"/>
              </a:rPr>
              <a:t>       </a:t>
            </a:r>
            <a:r>
              <a:rPr lang="el-GR" altLang="el-GR" dirty="0" smtClean="0">
                <a:latin typeface="Arial" charset="0"/>
                <a:cs typeface="Arial" charset="0"/>
              </a:rPr>
              <a:t>έναντι μιας άλλης    </a:t>
            </a:r>
            <a:r>
              <a:rPr lang="el-GR" altLang="el-GR" b="1" dirty="0" smtClean="0">
                <a:latin typeface="Arial" charset="0"/>
                <a:cs typeface="Arial" charset="0"/>
              </a:rPr>
              <a:t>      είναι η αναλογία  </a:t>
            </a:r>
          </a:p>
        </p:txBody>
      </p:sp>
      <p:graphicFrame>
        <p:nvGraphicFramePr>
          <p:cNvPr id="21510" name="Object 5"/>
          <p:cNvGraphicFramePr>
            <a:graphicFrameLocks noChangeAspect="1"/>
          </p:cNvGraphicFramePr>
          <p:nvPr/>
        </p:nvGraphicFramePr>
        <p:xfrm>
          <a:off x="5724128" y="2060848"/>
          <a:ext cx="334962" cy="492125"/>
        </p:xfrm>
        <a:graphic>
          <a:graphicData uri="http://schemas.openxmlformats.org/presentationml/2006/ole">
            <p:oleObj spid="_x0000_s778242" name="Equation" r:id="rId3" imgW="152268" imgH="215713" progId="Equation.3">
              <p:embed/>
            </p:oleObj>
          </a:graphicData>
        </a:graphic>
      </p:graphicFrame>
      <p:graphicFrame>
        <p:nvGraphicFramePr>
          <p:cNvPr id="21511" name="Object 10"/>
          <p:cNvGraphicFramePr>
            <a:graphicFrameLocks noChangeAspect="1"/>
          </p:cNvGraphicFramePr>
          <p:nvPr/>
        </p:nvGraphicFramePr>
        <p:xfrm>
          <a:off x="2771800" y="3645024"/>
          <a:ext cx="433388" cy="461962"/>
        </p:xfrm>
        <a:graphic>
          <a:graphicData uri="http://schemas.openxmlformats.org/presentationml/2006/ole">
            <p:oleObj spid="_x0000_s778243" name="Εξίσωση" r:id="rId4" imgW="164885" imgH="215619" progId="Equation.3">
              <p:embed/>
            </p:oleObj>
          </a:graphicData>
        </a:graphic>
      </p:graphicFrame>
      <p:sp>
        <p:nvSpPr>
          <p:cNvPr id="21512" name="11 - Ορθογώνιο"/>
          <p:cNvSpPr>
            <a:spLocks noChangeArrowheads="1"/>
          </p:cNvSpPr>
          <p:nvPr/>
        </p:nvSpPr>
        <p:spPr bwMode="auto">
          <a:xfrm>
            <a:off x="2143125" y="3198813"/>
            <a:ext cx="242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l-GR" b="1" i="1" dirty="0" err="1">
                <a:latin typeface="Arial" charset="0"/>
              </a:rPr>
              <a:t>Var</a:t>
            </a:r>
            <a:r>
              <a:rPr lang="el-GR" altLang="el-GR" b="1" i="1" dirty="0">
                <a:latin typeface="Arial" charset="0"/>
              </a:rPr>
              <a:t> </a:t>
            </a:r>
            <a:r>
              <a:rPr lang="el-GR" altLang="el-GR" b="1" dirty="0">
                <a:latin typeface="Arial" charset="0"/>
              </a:rPr>
              <a:t>(     )</a:t>
            </a:r>
          </a:p>
          <a:p>
            <a:r>
              <a:rPr lang="el-GR" altLang="el-GR" b="1" i="1" dirty="0">
                <a:latin typeface="Arial" charset="0"/>
              </a:rPr>
              <a:t>------------</a:t>
            </a:r>
          </a:p>
          <a:p>
            <a:r>
              <a:rPr lang="el-GR" altLang="el-GR" b="1" i="1" dirty="0">
                <a:latin typeface="Arial" charset="0"/>
              </a:rPr>
              <a:t> </a:t>
            </a:r>
            <a:r>
              <a:rPr lang="en-US" altLang="el-GR" b="1" i="1" dirty="0" err="1">
                <a:latin typeface="Arial" charset="0"/>
              </a:rPr>
              <a:t>Var</a:t>
            </a:r>
            <a:r>
              <a:rPr lang="el-GR" altLang="el-GR" b="1" i="1" dirty="0">
                <a:latin typeface="Arial" charset="0"/>
              </a:rPr>
              <a:t> </a:t>
            </a:r>
            <a:r>
              <a:rPr lang="el-GR" altLang="el-GR" b="1" dirty="0">
                <a:latin typeface="Arial" charset="0"/>
              </a:rPr>
              <a:t>(     )   </a:t>
            </a:r>
            <a:r>
              <a:rPr lang="el-GR" altLang="el-GR" b="1" i="1" dirty="0">
                <a:latin typeface="Arial" charset="0"/>
              </a:rPr>
              <a:t> </a:t>
            </a:r>
            <a:endParaRPr lang="el-GR" altLang="el-GR" dirty="0"/>
          </a:p>
        </p:txBody>
      </p:sp>
      <p:graphicFrame>
        <p:nvGraphicFramePr>
          <p:cNvPr id="21513" name="Object 5"/>
          <p:cNvGraphicFramePr>
            <a:graphicFrameLocks noChangeAspect="1"/>
          </p:cNvGraphicFramePr>
          <p:nvPr/>
        </p:nvGraphicFramePr>
        <p:xfrm>
          <a:off x="2699792" y="3140968"/>
          <a:ext cx="363537" cy="492125"/>
        </p:xfrm>
        <a:graphic>
          <a:graphicData uri="http://schemas.openxmlformats.org/presentationml/2006/ole">
            <p:oleObj spid="_x0000_s778244" name="Εξίσωση" r:id="rId5" imgW="164885" imgH="215619" progId="Equation.3">
              <p:embed/>
            </p:oleObj>
          </a:graphicData>
        </a:graphic>
      </p:graphicFrame>
      <p:graphicFrame>
        <p:nvGraphicFramePr>
          <p:cNvPr id="21514" name="Object 12"/>
          <p:cNvGraphicFramePr>
            <a:graphicFrameLocks noChangeAspect="1"/>
          </p:cNvGraphicFramePr>
          <p:nvPr/>
        </p:nvGraphicFramePr>
        <p:xfrm>
          <a:off x="2483768" y="2564904"/>
          <a:ext cx="541337" cy="560388"/>
        </p:xfrm>
        <a:graphic>
          <a:graphicData uri="http://schemas.openxmlformats.org/presentationml/2006/ole">
            <p:oleObj spid="_x0000_s778245" name="Equation" r:id="rId6" imgW="152268" imgH="215713" progId="Equation.3">
              <p:embed/>
            </p:oleObj>
          </a:graphicData>
        </a:graphic>
      </p:graphicFrame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2" name="11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Σχετική αποτελεσματικότητα</a:t>
            </a:r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άριστη</a:t>
            </a:r>
            <a:r>
              <a:rPr lang="el-GR" alt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ή </a:t>
            </a:r>
            <a:r>
              <a:rPr lang="el-GR" alt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πιο αποτελεσματική </a:t>
            </a:r>
            <a:r>
              <a:rPr lang="el-GR" alt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είναι η αμερόληπτη εκτιμήτρια που έχει τη μικρότερη διακύμανση από όλες τις αμερόληπτες εκτιμήτριας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ChangeAspect="1"/>
          </p:cNvGraphicFramePr>
          <p:nvPr>
            <p:ph type="subTitle" idx="1"/>
          </p:nvPr>
        </p:nvGraphicFramePr>
        <p:xfrm>
          <a:off x="1398588" y="3122613"/>
          <a:ext cx="2887662" cy="982662"/>
        </p:xfrm>
        <a:graphic>
          <a:graphicData uri="http://schemas.openxmlformats.org/presentationml/2006/ole">
            <p:oleObj spid="_x0000_s779266" name="Equation" r:id="rId3" imgW="1231366" imgH="418918" progId="Equation.3">
              <p:embed/>
            </p:oleObj>
          </a:graphicData>
        </a:graphic>
      </p:graphicFrame>
      <p:graphicFrame>
        <p:nvGraphicFramePr>
          <p:cNvPr id="24584" name="Object 4"/>
          <p:cNvGraphicFramePr>
            <a:graphicFrameLocks noChangeAspect="1"/>
          </p:cNvGraphicFramePr>
          <p:nvPr/>
        </p:nvGraphicFramePr>
        <p:xfrm>
          <a:off x="4283968" y="3068960"/>
          <a:ext cx="1735138" cy="1152525"/>
        </p:xfrm>
        <a:graphic>
          <a:graphicData uri="http://schemas.openxmlformats.org/presentationml/2006/ole">
            <p:oleObj spid="_x0000_s779267" name="Equation" r:id="rId4" imgW="723586" imgH="406224" progId="Equation.3">
              <p:embed/>
            </p:oleObj>
          </a:graphicData>
        </a:graphic>
      </p:graphicFrame>
      <p:graphicFrame>
        <p:nvGraphicFramePr>
          <p:cNvPr id="24585" name="Object 4"/>
          <p:cNvGraphicFramePr>
            <a:graphicFrameLocks noChangeAspect="1"/>
          </p:cNvGraphicFramePr>
          <p:nvPr/>
        </p:nvGraphicFramePr>
        <p:xfrm>
          <a:off x="6143625" y="3429000"/>
          <a:ext cx="1541463" cy="547688"/>
        </p:xfrm>
        <a:graphic>
          <a:graphicData uri="http://schemas.openxmlformats.org/presentationml/2006/ole">
            <p:oleObj spid="_x0000_s779268" name="Equation" r:id="rId5" imgW="571252" imgH="203112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 txBox="1">
            <a:spLocks/>
          </p:cNvSpPr>
          <p:nvPr/>
        </p:nvSpPr>
        <p:spPr>
          <a:xfrm>
            <a:off x="467544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000" b="1" dirty="0" smtClean="0">
                <a:latin typeface="+mj-lt"/>
                <a:ea typeface="+mj-ea"/>
                <a:cs typeface="+mj-cs"/>
              </a:rPr>
              <a:t>Διάστημα εμπιστοσύνης (ΔΕ) για την μέση τιμή πληθυσμού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6"/>
          <p:cNvGraphicFramePr>
            <a:graphicFrameLocks noChangeAspect="1"/>
          </p:cNvGraphicFramePr>
          <p:nvPr>
            <p:ph idx="1"/>
          </p:nvPr>
        </p:nvGraphicFramePr>
        <p:xfrm>
          <a:off x="500063" y="2095500"/>
          <a:ext cx="7772400" cy="952500"/>
        </p:xfrm>
        <a:graphic>
          <a:graphicData uri="http://schemas.openxmlformats.org/presentationml/2006/ole">
            <p:oleObj spid="_x0000_s780290" name="Equation" r:id="rId3" imgW="1866900" imgH="228600" progId="Equation.3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71500" y="4000500"/>
          <a:ext cx="7772400" cy="2286000"/>
        </p:xfrm>
        <a:graphic>
          <a:graphicData uri="http://schemas.openxmlformats.org/presentationml/2006/ole">
            <p:oleObj spid="_x0000_s780291" name="Εξίσωση" r:id="rId4" imgW="2159000" imgH="635000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- Τίτλος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000" b="1" dirty="0" smtClean="0">
                <a:latin typeface="+mj-lt"/>
                <a:ea typeface="+mj-ea"/>
                <a:cs typeface="+mj-cs"/>
              </a:rPr>
              <a:t>Διάστημα εμπιστοσύνης (ΔΕ) για την μέση τιμή πληθυσμού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772816"/>
            <a:ext cx="5500688" cy="1143000"/>
          </a:xfrm>
        </p:spPr>
        <p:txBody>
          <a:bodyPr/>
          <a:lstStyle/>
          <a:p>
            <a:pPr eaLnBrk="1" hangingPunct="1"/>
            <a:r>
              <a:rPr lang="el-GR" altLang="el-GR" sz="3600" b="1" dirty="0" smtClean="0">
                <a:latin typeface="Arial" charset="0"/>
                <a:cs typeface="Arial" charset="0"/>
              </a:rPr>
              <a:t>πολλαπλασιάζουμε με</a:t>
            </a:r>
            <a:r>
              <a:rPr lang="el-GR" altLang="el-GR" dirty="0" smtClean="0">
                <a:latin typeface="Arial" charset="0"/>
                <a:cs typeface="Arial" charset="0"/>
              </a:rPr>
              <a:t>         </a:t>
            </a:r>
          </a:p>
        </p:txBody>
      </p:sp>
      <p:graphicFrame>
        <p:nvGraphicFramePr>
          <p:cNvPr id="27651" name="Object 1028"/>
          <p:cNvGraphicFramePr>
            <a:graphicFrameLocks noChangeAspect="1"/>
          </p:cNvGraphicFramePr>
          <p:nvPr>
            <p:ph idx="1"/>
          </p:nvPr>
        </p:nvGraphicFramePr>
        <p:xfrm>
          <a:off x="458788" y="3768576"/>
          <a:ext cx="7769225" cy="1244600"/>
        </p:xfrm>
        <a:graphic>
          <a:graphicData uri="http://schemas.openxmlformats.org/presentationml/2006/ole">
            <p:oleObj spid="_x0000_s781314" name="Εξίσωση" r:id="rId3" imgW="2616200" imgH="419100" progId="Equation.3">
              <p:embed/>
            </p:oleObj>
          </a:graphicData>
        </a:graphic>
      </p:graphicFrame>
      <p:graphicFrame>
        <p:nvGraphicFramePr>
          <p:cNvPr id="27654" name="Object 1030"/>
          <p:cNvGraphicFramePr>
            <a:graphicFrameLocks noChangeAspect="1"/>
          </p:cNvGraphicFramePr>
          <p:nvPr/>
        </p:nvGraphicFramePr>
        <p:xfrm>
          <a:off x="5868144" y="1916832"/>
          <a:ext cx="654050" cy="1028700"/>
        </p:xfrm>
        <a:graphic>
          <a:graphicData uri="http://schemas.openxmlformats.org/presentationml/2006/ole">
            <p:oleObj spid="_x0000_s781315" name="Εξίσωση" r:id="rId4" imgW="266584" imgH="418918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- Τίτλος"/>
          <p:cNvSpPr txBox="1">
            <a:spLocks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000" b="1" dirty="0" smtClean="0">
                <a:latin typeface="+mj-lt"/>
                <a:ea typeface="+mj-ea"/>
                <a:cs typeface="+mj-cs"/>
              </a:rPr>
              <a:t>Διάστημα εμπιστοσύνης (ΔΕ) για την μέση τιμή πληθυσμού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72816"/>
            <a:ext cx="4857750" cy="1143000"/>
          </a:xfrm>
        </p:spPr>
        <p:txBody>
          <a:bodyPr/>
          <a:lstStyle/>
          <a:p>
            <a:pPr algn="l" eaLnBrk="1" hangingPunct="1"/>
            <a:r>
              <a:rPr lang="el-GR" altLang="el-GR" sz="3600" b="1" dirty="0" smtClean="0">
                <a:latin typeface="Arial" charset="0"/>
              </a:rPr>
              <a:t>προσθέτουμε</a:t>
            </a:r>
            <a:r>
              <a:rPr lang="el-GR" altLang="el-GR" b="1" dirty="0" smtClean="0">
                <a:latin typeface="Arial" charset="0"/>
              </a:rPr>
              <a:t> </a:t>
            </a:r>
          </a:p>
        </p:txBody>
      </p:sp>
      <p:graphicFrame>
        <p:nvGraphicFramePr>
          <p:cNvPr id="28675" name="Object 4"/>
          <p:cNvGraphicFramePr>
            <a:graphicFrameLocks noChangeAspect="1"/>
          </p:cNvGraphicFramePr>
          <p:nvPr>
            <p:ph idx="1"/>
          </p:nvPr>
        </p:nvGraphicFramePr>
        <p:xfrm>
          <a:off x="458788" y="3706539"/>
          <a:ext cx="7997825" cy="1090613"/>
        </p:xfrm>
        <a:graphic>
          <a:graphicData uri="http://schemas.openxmlformats.org/presentationml/2006/ole">
            <p:oleObj spid="_x0000_s782338" name="Εξίσωση" r:id="rId3" imgW="3073400" imgH="419100" progId="Equation.3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3347864" y="2132856"/>
          <a:ext cx="533400" cy="571500"/>
        </p:xfrm>
        <a:graphic>
          <a:graphicData uri="http://schemas.openxmlformats.org/presentationml/2006/ole">
            <p:oleObj spid="_x0000_s782339" name="Εξίσωση" r:id="rId4" imgW="177646" imgH="190335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- Τίτλος"/>
          <p:cNvSpPr txBox="1">
            <a:spLocks/>
          </p:cNvSpPr>
          <p:nvPr/>
        </p:nvSpPr>
        <p:spPr>
          <a:xfrm>
            <a:off x="53955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000" b="1" dirty="0" smtClean="0">
                <a:latin typeface="+mj-lt"/>
                <a:ea typeface="+mj-ea"/>
                <a:cs typeface="+mj-cs"/>
              </a:rPr>
              <a:t>Διάστημα εμπιστοσύνης (ΔΕ) για την μέση τιμή πληθυσμού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dirty="0" smtClean="0">
                <a:solidFill>
                  <a:schemeClr val="bg1"/>
                </a:solidFill>
              </a:rPr>
              <a:t>Ενότητα 7,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36912"/>
            <a:ext cx="6000750" cy="846138"/>
          </a:xfrm>
        </p:spPr>
        <p:txBody>
          <a:bodyPr/>
          <a:lstStyle/>
          <a:p>
            <a:pPr eaLnBrk="1" hangingPunct="1"/>
            <a:r>
              <a:rPr lang="el-GR" altLang="el-GR" sz="3200" b="1" dirty="0" smtClean="0">
                <a:latin typeface="Arial" charset="0"/>
              </a:rPr>
              <a:t>πολλαπλασιάζουμε με</a:t>
            </a:r>
            <a:r>
              <a:rPr lang="el-GR" altLang="el-GR" sz="4000" dirty="0" smtClean="0"/>
              <a:t> –1</a:t>
            </a:r>
            <a:endParaRPr lang="en-US" altLang="el-GR" sz="4000" dirty="0" smtClean="0"/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>
            <p:ph idx="1"/>
          </p:nvPr>
        </p:nvGraphicFramePr>
        <p:xfrm>
          <a:off x="467544" y="4653136"/>
          <a:ext cx="7793037" cy="1163638"/>
        </p:xfrm>
        <a:graphic>
          <a:graphicData uri="http://schemas.openxmlformats.org/presentationml/2006/ole">
            <p:oleObj spid="_x0000_s783362" name="Εξίσωση" r:id="rId3" imgW="2806700" imgH="419100" progId="Equation.3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67544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000" b="1" dirty="0" smtClean="0">
                <a:latin typeface="+mj-lt"/>
                <a:ea typeface="+mj-ea"/>
                <a:cs typeface="+mj-cs"/>
              </a:rPr>
              <a:t>Διάστημα εμπιστοσύνης (ΔΕ) για την μέση τιμή πληθυσμού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852936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b="0" dirty="0" smtClean="0">
                <a:latin typeface="Arial" charset="0"/>
              </a:rPr>
              <a:t>Αυτό θα πρέπει να ερμηνευτεί ως εξής</a:t>
            </a:r>
            <a:r>
              <a:rPr lang="el-GR" sz="3600" b="0" dirty="0" smtClean="0"/>
              <a:t>:</a:t>
            </a:r>
            <a:br>
              <a:rPr lang="el-GR" sz="3600" b="0" dirty="0" smtClean="0"/>
            </a:br>
            <a:endParaRPr lang="el-GR" sz="3600" b="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3356992"/>
            <a:ext cx="8229600" cy="3257203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latin typeface="Arial" charset="0"/>
              </a:rPr>
              <a:t>Το </a:t>
            </a:r>
            <a:r>
              <a:rPr lang="en-US" altLang="el-GR" dirty="0" smtClean="0">
                <a:latin typeface="Arial" charset="0"/>
              </a:rPr>
              <a:t>(1-</a:t>
            </a:r>
            <a:r>
              <a:rPr lang="el-GR" altLang="el-GR" dirty="0" smtClean="0">
                <a:latin typeface="Arial" charset="0"/>
              </a:rPr>
              <a:t>α)%   των δυνατών δειγμάτων στα οποία θα εφαρμοστεί αυτός ο τύπος θα μας δώσουν διάστημα το οποίο περιέχει την άγνωστη μ. </a:t>
            </a:r>
          </a:p>
          <a:p>
            <a:pPr eaLnBrk="1" hangingPunct="1"/>
            <a:r>
              <a:rPr lang="el-GR" altLang="el-GR" dirty="0" smtClean="0">
                <a:latin typeface="Arial" charset="0"/>
              </a:rPr>
              <a:t>Αντίστοιχα, το α% αυτών των διαστημάτων ΔΕΝ θα περιέχουν την άγνωστη μ</a:t>
            </a:r>
            <a:endParaRPr lang="el-GR" alt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539552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000" b="1" dirty="0" smtClean="0">
                <a:latin typeface="+mj-lt"/>
                <a:ea typeface="+mj-ea"/>
                <a:cs typeface="+mj-cs"/>
              </a:rPr>
              <a:t>Διάστημα εμπιστοσύνης (ΔΕ) για την μέση τιμή πληθυσμού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609600"/>
            <a:ext cx="3690937" cy="819150"/>
          </a:xfrm>
        </p:spPr>
        <p:txBody>
          <a:bodyPr/>
          <a:lstStyle/>
          <a:p>
            <a:pPr eaLnBrk="1" hangingPunct="1"/>
            <a:r>
              <a:rPr lang="el-GR" altLang="el-GR" sz="3200" b="1" smtClean="0">
                <a:latin typeface="Arial" charset="0"/>
              </a:rPr>
              <a:t>ή, διαφορετικά: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smtClean="0">
                <a:latin typeface="Arial" charset="0"/>
              </a:rPr>
              <a:t>Η πιθανότητα για το διάστημα</a:t>
            </a:r>
          </a:p>
          <a:p>
            <a:pPr eaLnBrk="1" hangingPunct="1"/>
            <a:endParaRPr lang="el-GR" altLang="el-GR" b="1" smtClean="0">
              <a:latin typeface="Arial" charset="0"/>
            </a:endParaRPr>
          </a:p>
          <a:p>
            <a:pPr eaLnBrk="1" hangingPunct="1"/>
            <a:endParaRPr lang="el-GR" altLang="el-GR" b="1" smtClean="0">
              <a:latin typeface="Arial" charset="0"/>
            </a:endParaRPr>
          </a:p>
          <a:p>
            <a:pPr eaLnBrk="1" hangingPunct="1"/>
            <a:endParaRPr lang="el-GR" altLang="el-GR" b="1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l-GR" altLang="el-GR" b="1" smtClean="0">
                <a:latin typeface="Arial" charset="0"/>
              </a:rPr>
              <a:t>   να περιέχει την άγνωστη μ ισούται με 1-α </a:t>
            </a:r>
          </a:p>
        </p:txBody>
      </p:sp>
      <p:graphicFrame>
        <p:nvGraphicFramePr>
          <p:cNvPr id="31750" name="Object 4"/>
          <p:cNvGraphicFramePr>
            <a:graphicFrameLocks noChangeAspect="1"/>
          </p:cNvGraphicFramePr>
          <p:nvPr/>
        </p:nvGraphicFramePr>
        <p:xfrm>
          <a:off x="1071563" y="2428875"/>
          <a:ext cx="5999162" cy="1163638"/>
        </p:xfrm>
        <a:graphic>
          <a:graphicData uri="http://schemas.openxmlformats.org/presentationml/2006/ole">
            <p:oleObj spid="_x0000_s784386" name="Εξίσωση" r:id="rId3" imgW="2159000" imgH="419100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2743200" cy="928688"/>
          </a:xfrm>
        </p:spPr>
        <p:txBody>
          <a:bodyPr/>
          <a:lstStyle/>
          <a:p>
            <a:pPr eaLnBrk="1" hangingPunct="1"/>
            <a:r>
              <a:rPr lang="el-GR" altLang="el-GR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προσοχή!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428875"/>
            <a:ext cx="7773988" cy="4429125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        </a:t>
            </a:r>
            <a:r>
              <a:rPr lang="el-GR" altLang="el-GR" b="1" dirty="0" smtClean="0">
                <a:latin typeface="Arial" charset="0"/>
              </a:rPr>
              <a:t>είναι η τυχαία μεταβλητή.</a:t>
            </a:r>
          </a:p>
          <a:p>
            <a:pPr eaLnBrk="1" hangingPunct="1"/>
            <a:r>
              <a:rPr lang="el-GR" altLang="el-GR" b="1" dirty="0" smtClean="0">
                <a:latin typeface="Arial" charset="0"/>
              </a:rPr>
              <a:t>Η τιμή της      σε ορισμένο διάστημα συμβολίζεται με </a:t>
            </a:r>
          </a:p>
          <a:p>
            <a:pPr eaLnBrk="1" hangingPunct="1">
              <a:buFontTx/>
              <a:buNone/>
            </a:pPr>
            <a:endParaRPr lang="el-GR" altLang="el-GR" b="1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l-GR" altLang="el-GR" b="1" dirty="0" smtClean="0">
                <a:latin typeface="Arial" charset="0"/>
              </a:rPr>
              <a:t>     </a:t>
            </a:r>
            <a:endParaRPr lang="el-GR" altLang="el-GR" sz="3600" b="1" dirty="0" smtClean="0">
              <a:latin typeface="Arial" charset="0"/>
            </a:endParaRPr>
          </a:p>
        </p:txBody>
      </p:sp>
      <p:graphicFrame>
        <p:nvGraphicFramePr>
          <p:cNvPr id="32774" name="Object 4"/>
          <p:cNvGraphicFramePr>
            <a:graphicFrameLocks noChangeAspect="1"/>
          </p:cNvGraphicFramePr>
          <p:nvPr/>
        </p:nvGraphicFramePr>
        <p:xfrm>
          <a:off x="1143000" y="2428875"/>
          <a:ext cx="415925" cy="446088"/>
        </p:xfrm>
        <a:graphic>
          <a:graphicData uri="http://schemas.openxmlformats.org/presentationml/2006/ole">
            <p:oleObj spid="_x0000_s785410" name="Equation" r:id="rId3" imgW="177646" imgH="190335" progId="Equation.3">
              <p:embed/>
            </p:oleObj>
          </a:graphicData>
        </a:graphic>
      </p:graphicFrame>
      <p:graphicFrame>
        <p:nvGraphicFramePr>
          <p:cNvPr id="32775" name="Object 4"/>
          <p:cNvGraphicFramePr>
            <a:graphicFrameLocks noChangeAspect="1"/>
          </p:cNvGraphicFramePr>
          <p:nvPr/>
        </p:nvGraphicFramePr>
        <p:xfrm>
          <a:off x="4286250" y="3571875"/>
          <a:ext cx="396875" cy="469900"/>
        </p:xfrm>
        <a:graphic>
          <a:graphicData uri="http://schemas.openxmlformats.org/presentationml/2006/ole">
            <p:oleObj spid="_x0000_s785411" name="Εξίσωση" r:id="rId4" imgW="139579" imgH="164957" progId="Equation.3">
              <p:embed/>
            </p:oleObj>
          </a:graphicData>
        </a:graphic>
      </p:graphicFrame>
      <p:graphicFrame>
        <p:nvGraphicFramePr>
          <p:cNvPr id="32776" name="Object 4"/>
          <p:cNvGraphicFramePr>
            <a:graphicFrameLocks noChangeAspect="1"/>
          </p:cNvGraphicFramePr>
          <p:nvPr/>
        </p:nvGraphicFramePr>
        <p:xfrm>
          <a:off x="3214688" y="3071813"/>
          <a:ext cx="415925" cy="446087"/>
        </p:xfrm>
        <a:graphic>
          <a:graphicData uri="http://schemas.openxmlformats.org/presentationml/2006/ole">
            <p:oleObj spid="_x0000_s785412" name="Equation" r:id="rId5" imgW="177646" imgH="190335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44824"/>
            <a:ext cx="8101012" cy="15716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altLang="el-GR" sz="3200" b="0" dirty="0" smtClean="0">
                <a:latin typeface="Arial" charset="0"/>
              </a:rPr>
              <a:t>Αν      η μέση τιμή που υπολογίσαμε σε τυχαίο δείγμα </a:t>
            </a:r>
            <a:r>
              <a:rPr lang="en-US" altLang="el-GR" sz="3200" b="0" dirty="0" smtClean="0">
                <a:latin typeface="Arial" charset="0"/>
              </a:rPr>
              <a:t>n</a:t>
            </a:r>
            <a:r>
              <a:rPr lang="el-GR" altLang="el-GR" sz="3200" b="0" dirty="0" smtClean="0">
                <a:latin typeface="Arial" charset="0"/>
              </a:rPr>
              <a:t> παρατηρήσεων, το διάστημα εμπιστοσύνης με πιθανότητα </a:t>
            </a:r>
            <a:r>
              <a:rPr lang="el-GR" altLang="el-GR" sz="3200" dirty="0" smtClean="0">
                <a:latin typeface="Arial" charset="0"/>
              </a:rPr>
              <a:t>1-α</a:t>
            </a:r>
            <a:r>
              <a:rPr lang="el-GR" altLang="el-GR" sz="3200" b="0" dirty="0" smtClean="0">
                <a:latin typeface="Arial" charset="0"/>
              </a:rPr>
              <a:t> για τον μέσο πληθυσμού θα είναι το εξής: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857250" y="3637384"/>
          <a:ext cx="5692775" cy="1447800"/>
        </p:xfrm>
        <a:graphic>
          <a:graphicData uri="http://schemas.openxmlformats.org/presentationml/2006/ole">
            <p:oleObj spid="_x0000_s786434" name="Equation" r:id="rId3" imgW="1816100" imgH="419100" progId="Equation.3">
              <p:embed/>
            </p:oleObj>
          </a:graphicData>
        </a:graphic>
      </p:graphicFrame>
      <p:graphicFrame>
        <p:nvGraphicFramePr>
          <p:cNvPr id="33798" name="Object 4"/>
          <p:cNvGraphicFramePr>
            <a:graphicFrameLocks noChangeAspect="1"/>
          </p:cNvGraphicFramePr>
          <p:nvPr/>
        </p:nvGraphicFramePr>
        <p:xfrm>
          <a:off x="1043608" y="1700808"/>
          <a:ext cx="396875" cy="469900"/>
        </p:xfrm>
        <a:graphic>
          <a:graphicData uri="http://schemas.openxmlformats.org/presentationml/2006/ole">
            <p:oleObj spid="_x0000_s786435" name="Εξίσωση" r:id="rId4" imgW="139579" imgH="164957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- Τίτλος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000" b="1" dirty="0" smtClean="0">
                <a:latin typeface="+mj-lt"/>
                <a:ea typeface="+mj-ea"/>
                <a:cs typeface="+mj-cs"/>
              </a:rPr>
              <a:t>ΔΕ για την μέση τιμή πληθυσμού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Line 5"/>
          <p:cNvSpPr>
            <a:spLocks noChangeShapeType="1"/>
          </p:cNvSpPr>
          <p:nvPr/>
        </p:nvSpPr>
        <p:spPr bwMode="auto">
          <a:xfrm>
            <a:off x="1828800" y="2438400"/>
            <a:ext cx="5105400" cy="0"/>
          </a:xfrm>
          <a:prstGeom prst="line">
            <a:avLst/>
          </a:prstGeom>
          <a:noFill/>
          <a:ln w="9525">
            <a:solidFill>
              <a:srgbClr val="CCCCFF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graphicFrame>
        <p:nvGraphicFramePr>
          <p:cNvPr id="62465" name="Object 3"/>
          <p:cNvGraphicFramePr>
            <a:graphicFrameLocks noChangeAspect="1"/>
          </p:cNvGraphicFramePr>
          <p:nvPr/>
        </p:nvGraphicFramePr>
        <p:xfrm>
          <a:off x="3454400" y="3505200"/>
          <a:ext cx="1546225" cy="1004888"/>
        </p:xfrm>
        <a:graphic>
          <a:graphicData uri="http://schemas.openxmlformats.org/presentationml/2006/ole">
            <p:oleObj spid="_x0000_s787458" name="Equation" r:id="rId3" imgW="596900" imgH="419100" progId="Equation.3">
              <p:embed/>
            </p:oleObj>
          </a:graphicData>
        </a:graphic>
      </p:graphicFrame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065338" y="2335213"/>
            <a:ext cx="4786312" cy="865187"/>
            <a:chOff x="1301" y="1392"/>
            <a:chExt cx="3015" cy="545"/>
          </a:xfrm>
        </p:grpSpPr>
        <p:graphicFrame>
          <p:nvGraphicFramePr>
            <p:cNvPr id="34860" name="Object 5"/>
            <p:cNvGraphicFramePr>
              <a:graphicFrameLocks noChangeAspect="1"/>
            </p:cNvGraphicFramePr>
            <p:nvPr/>
          </p:nvGraphicFramePr>
          <p:xfrm>
            <a:off x="1301" y="1392"/>
            <a:ext cx="998" cy="545"/>
          </p:xfrm>
          <a:graphic>
            <a:graphicData uri="http://schemas.openxmlformats.org/presentationml/2006/ole">
              <p:oleObj spid="_x0000_s787461" name="Equation" r:id="rId4" imgW="838200" imgH="419100" progId="Equation.3">
                <p:embed/>
              </p:oleObj>
            </a:graphicData>
          </a:graphic>
        </p:graphicFrame>
        <p:graphicFrame>
          <p:nvGraphicFramePr>
            <p:cNvPr id="34861" name="Object 6"/>
            <p:cNvGraphicFramePr>
              <a:graphicFrameLocks noChangeAspect="1"/>
            </p:cNvGraphicFramePr>
            <p:nvPr/>
          </p:nvGraphicFramePr>
          <p:xfrm>
            <a:off x="3261" y="1392"/>
            <a:ext cx="1055" cy="545"/>
          </p:xfrm>
          <a:graphic>
            <a:graphicData uri="http://schemas.openxmlformats.org/presentationml/2006/ole">
              <p:oleObj spid="_x0000_s787462" name="Equation" r:id="rId5" imgW="876300" imgH="419100" progId="Equation.3">
                <p:embed/>
              </p:oleObj>
            </a:graphicData>
          </a:graphic>
        </p:graphicFrame>
      </p:grpSp>
      <p:graphicFrame>
        <p:nvGraphicFramePr>
          <p:cNvPr id="62466" name="Object 4"/>
          <p:cNvGraphicFramePr>
            <a:graphicFrameLocks noChangeAspect="1"/>
          </p:cNvGraphicFramePr>
          <p:nvPr/>
        </p:nvGraphicFramePr>
        <p:xfrm>
          <a:off x="2559050" y="4800600"/>
          <a:ext cx="4249738" cy="1057275"/>
        </p:xfrm>
        <a:graphic>
          <a:graphicData uri="http://schemas.openxmlformats.org/presentationml/2006/ole">
            <p:oleObj spid="_x0000_s787459" name="Equation" r:id="rId6" imgW="1701800" imgH="457200" progId="Equation.3">
              <p:embed/>
            </p:oleObj>
          </a:graphicData>
        </a:graphic>
      </p:graphicFrame>
      <p:sp>
        <p:nvSpPr>
          <p:cNvPr id="21539" name="AutoShape 35"/>
          <p:cNvSpPr>
            <a:spLocks/>
          </p:cNvSpPr>
          <p:nvPr/>
        </p:nvSpPr>
        <p:spPr bwMode="auto">
          <a:xfrm rot="-5400000">
            <a:off x="4314825" y="2314575"/>
            <a:ext cx="209550" cy="2438400"/>
          </a:xfrm>
          <a:prstGeom prst="leftBrace">
            <a:avLst>
              <a:gd name="adj1" fmla="val 96970"/>
              <a:gd name="adj2" fmla="val 4993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 flipV="1">
            <a:off x="1600200" y="29718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H="1" flipV="1">
            <a:off x="5943600" y="30480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3449638" y="858838"/>
            <a:ext cx="1920875" cy="1427162"/>
            <a:chOff x="2173" y="541"/>
            <a:chExt cx="1210" cy="899"/>
          </a:xfrm>
        </p:grpSpPr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2173" y="541"/>
              <a:ext cx="563" cy="899"/>
              <a:chOff x="2173" y="541"/>
              <a:chExt cx="563" cy="899"/>
            </a:xfrm>
          </p:grpSpPr>
          <p:sp>
            <p:nvSpPr>
              <p:cNvPr id="34853" name="Line 41"/>
              <p:cNvSpPr>
                <a:spLocks noChangeShapeType="1"/>
              </p:cNvSpPr>
              <p:nvPr/>
            </p:nvSpPr>
            <p:spPr bwMode="auto">
              <a:xfrm>
                <a:off x="2173" y="127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854" name="Line 42"/>
              <p:cNvSpPr>
                <a:spLocks noChangeShapeType="1"/>
              </p:cNvSpPr>
              <p:nvPr/>
            </p:nvSpPr>
            <p:spPr bwMode="auto">
              <a:xfrm>
                <a:off x="2256" y="1200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855" name="Line 43"/>
              <p:cNvSpPr>
                <a:spLocks noChangeShapeType="1"/>
              </p:cNvSpPr>
              <p:nvPr/>
            </p:nvSpPr>
            <p:spPr bwMode="auto">
              <a:xfrm>
                <a:off x="2352" y="1104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856" name="Line 44"/>
              <p:cNvSpPr>
                <a:spLocks noChangeShapeType="1"/>
              </p:cNvSpPr>
              <p:nvPr/>
            </p:nvSpPr>
            <p:spPr bwMode="auto">
              <a:xfrm>
                <a:off x="2448" y="938"/>
                <a:ext cx="0" cy="50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857" name="Line 45"/>
              <p:cNvSpPr>
                <a:spLocks noChangeShapeType="1"/>
              </p:cNvSpPr>
              <p:nvPr/>
            </p:nvSpPr>
            <p:spPr bwMode="auto">
              <a:xfrm>
                <a:off x="2544" y="809"/>
                <a:ext cx="0" cy="6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858" name="Line 46"/>
              <p:cNvSpPr>
                <a:spLocks noChangeShapeType="1"/>
              </p:cNvSpPr>
              <p:nvPr/>
            </p:nvSpPr>
            <p:spPr bwMode="auto">
              <a:xfrm>
                <a:off x="2640" y="637"/>
                <a:ext cx="0" cy="79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859" name="Line 47"/>
              <p:cNvSpPr>
                <a:spLocks noChangeShapeType="1"/>
              </p:cNvSpPr>
              <p:nvPr/>
            </p:nvSpPr>
            <p:spPr bwMode="auto">
              <a:xfrm flipH="1">
                <a:off x="2736" y="541"/>
                <a:ext cx="0" cy="89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 flipH="1">
              <a:off x="2820" y="541"/>
              <a:ext cx="563" cy="899"/>
              <a:chOff x="2173" y="541"/>
              <a:chExt cx="563" cy="899"/>
            </a:xfrm>
          </p:grpSpPr>
          <p:sp>
            <p:nvSpPr>
              <p:cNvPr id="34846" name="Line 50"/>
              <p:cNvSpPr>
                <a:spLocks noChangeShapeType="1"/>
              </p:cNvSpPr>
              <p:nvPr/>
            </p:nvSpPr>
            <p:spPr bwMode="auto">
              <a:xfrm>
                <a:off x="2173" y="127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847" name="Line 51"/>
              <p:cNvSpPr>
                <a:spLocks noChangeShapeType="1"/>
              </p:cNvSpPr>
              <p:nvPr/>
            </p:nvSpPr>
            <p:spPr bwMode="auto">
              <a:xfrm>
                <a:off x="2256" y="1200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848" name="Line 52"/>
              <p:cNvSpPr>
                <a:spLocks noChangeShapeType="1"/>
              </p:cNvSpPr>
              <p:nvPr/>
            </p:nvSpPr>
            <p:spPr bwMode="auto">
              <a:xfrm>
                <a:off x="2352" y="1104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849" name="Line 53"/>
              <p:cNvSpPr>
                <a:spLocks noChangeShapeType="1"/>
              </p:cNvSpPr>
              <p:nvPr/>
            </p:nvSpPr>
            <p:spPr bwMode="auto">
              <a:xfrm>
                <a:off x="2448" y="938"/>
                <a:ext cx="0" cy="50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850" name="Line 54"/>
              <p:cNvSpPr>
                <a:spLocks noChangeShapeType="1"/>
              </p:cNvSpPr>
              <p:nvPr/>
            </p:nvSpPr>
            <p:spPr bwMode="auto">
              <a:xfrm>
                <a:off x="2544" y="809"/>
                <a:ext cx="0" cy="6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851" name="Line 55"/>
              <p:cNvSpPr>
                <a:spLocks noChangeShapeType="1"/>
              </p:cNvSpPr>
              <p:nvPr/>
            </p:nvSpPr>
            <p:spPr bwMode="auto">
              <a:xfrm>
                <a:off x="2640" y="637"/>
                <a:ext cx="0" cy="79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852" name="Line 56"/>
              <p:cNvSpPr>
                <a:spLocks noChangeShapeType="1"/>
              </p:cNvSpPr>
              <p:nvPr/>
            </p:nvSpPr>
            <p:spPr bwMode="auto">
              <a:xfrm flipH="1">
                <a:off x="2736" y="541"/>
                <a:ext cx="0" cy="89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017963" y="1371600"/>
            <a:ext cx="782637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l-GR" b="1"/>
              <a:t>1 - </a:t>
            </a:r>
            <a:r>
              <a:rPr lang="en-US" altLang="el-GR" b="1">
                <a:latin typeface="Symbol" pitchFamily="18" charset="2"/>
              </a:rPr>
              <a:t>a</a:t>
            </a:r>
            <a:endParaRPr lang="en-US" altLang="el-GR" b="1"/>
          </a:p>
        </p:txBody>
      </p:sp>
      <p:sp>
        <p:nvSpPr>
          <p:cNvPr id="34828" name="Line 7"/>
          <p:cNvSpPr>
            <a:spLocks noChangeShapeType="1"/>
          </p:cNvSpPr>
          <p:nvPr/>
        </p:nvSpPr>
        <p:spPr bwMode="auto">
          <a:xfrm>
            <a:off x="2362200" y="2270125"/>
            <a:ext cx="426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286000" y="800100"/>
            <a:ext cx="4248150" cy="1485900"/>
            <a:chOff x="1488" y="504"/>
            <a:chExt cx="2676" cy="936"/>
          </a:xfrm>
        </p:grpSpPr>
        <p:sp>
          <p:nvSpPr>
            <p:cNvPr id="34842" name="Freeform 21"/>
            <p:cNvSpPr>
              <a:spLocks/>
            </p:cNvSpPr>
            <p:nvPr/>
          </p:nvSpPr>
          <p:spPr bwMode="auto">
            <a:xfrm>
              <a:off x="1488" y="504"/>
              <a:ext cx="1344" cy="936"/>
            </a:xfrm>
            <a:custGeom>
              <a:avLst/>
              <a:gdLst>
                <a:gd name="T0" fmla="*/ 0 w 1344"/>
                <a:gd name="T1" fmla="*/ 936 h 936"/>
                <a:gd name="T2" fmla="*/ 768 w 1344"/>
                <a:gd name="T3" fmla="*/ 744 h 936"/>
                <a:gd name="T4" fmla="*/ 1200 w 1344"/>
                <a:gd name="T5" fmla="*/ 120 h 936"/>
                <a:gd name="T6" fmla="*/ 1344 w 1344"/>
                <a:gd name="T7" fmla="*/ 24 h 9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4"/>
                <a:gd name="T13" fmla="*/ 0 h 936"/>
                <a:gd name="T14" fmla="*/ 1344 w 1344"/>
                <a:gd name="T15" fmla="*/ 936 h 9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4" h="936">
                  <a:moveTo>
                    <a:pt x="0" y="936"/>
                  </a:moveTo>
                  <a:cubicBezTo>
                    <a:pt x="284" y="908"/>
                    <a:pt x="568" y="880"/>
                    <a:pt x="768" y="744"/>
                  </a:cubicBezTo>
                  <a:cubicBezTo>
                    <a:pt x="968" y="608"/>
                    <a:pt x="1104" y="240"/>
                    <a:pt x="1200" y="120"/>
                  </a:cubicBezTo>
                  <a:cubicBezTo>
                    <a:pt x="1296" y="0"/>
                    <a:pt x="1320" y="40"/>
                    <a:pt x="1344" y="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4843" name="Freeform 22"/>
            <p:cNvSpPr>
              <a:spLocks/>
            </p:cNvSpPr>
            <p:nvPr/>
          </p:nvSpPr>
          <p:spPr bwMode="auto">
            <a:xfrm flipH="1">
              <a:off x="2820" y="504"/>
              <a:ext cx="1344" cy="936"/>
            </a:xfrm>
            <a:custGeom>
              <a:avLst/>
              <a:gdLst>
                <a:gd name="T0" fmla="*/ 0 w 1344"/>
                <a:gd name="T1" fmla="*/ 936 h 936"/>
                <a:gd name="T2" fmla="*/ 768 w 1344"/>
                <a:gd name="T3" fmla="*/ 744 h 936"/>
                <a:gd name="T4" fmla="*/ 1200 w 1344"/>
                <a:gd name="T5" fmla="*/ 120 h 936"/>
                <a:gd name="T6" fmla="*/ 1344 w 1344"/>
                <a:gd name="T7" fmla="*/ 24 h 9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4"/>
                <a:gd name="T13" fmla="*/ 0 h 936"/>
                <a:gd name="T14" fmla="*/ 1344 w 1344"/>
                <a:gd name="T15" fmla="*/ 936 h 9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4" h="936">
                  <a:moveTo>
                    <a:pt x="0" y="936"/>
                  </a:moveTo>
                  <a:cubicBezTo>
                    <a:pt x="284" y="908"/>
                    <a:pt x="568" y="880"/>
                    <a:pt x="768" y="744"/>
                  </a:cubicBezTo>
                  <a:cubicBezTo>
                    <a:pt x="968" y="608"/>
                    <a:pt x="1104" y="240"/>
                    <a:pt x="1200" y="120"/>
                  </a:cubicBezTo>
                  <a:cubicBezTo>
                    <a:pt x="1296" y="0"/>
                    <a:pt x="1320" y="40"/>
                    <a:pt x="1344" y="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4724400" y="609600"/>
            <a:ext cx="4119563" cy="838200"/>
            <a:chOff x="2976" y="384"/>
            <a:chExt cx="2595" cy="528"/>
          </a:xfrm>
        </p:grpSpPr>
        <p:sp>
          <p:nvSpPr>
            <p:cNvPr id="34840" name="Line 58"/>
            <p:cNvSpPr>
              <a:spLocks noChangeShapeType="1"/>
            </p:cNvSpPr>
            <p:nvPr/>
          </p:nvSpPr>
          <p:spPr bwMode="auto">
            <a:xfrm flipH="1">
              <a:off x="2976" y="672"/>
              <a:ext cx="81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34841" name="Text Box 59"/>
            <p:cNvSpPr txBox="1">
              <a:spLocks noChangeArrowheads="1"/>
            </p:cNvSpPr>
            <p:nvPr/>
          </p:nvSpPr>
          <p:spPr bwMode="auto">
            <a:xfrm>
              <a:off x="3456" y="384"/>
              <a:ext cx="21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el-GR">
                  <a:latin typeface="Arial" charset="0"/>
                  <a:cs typeface="Arial" charset="0"/>
                </a:rPr>
                <a:t>Επίπεδο εμπιστοσύνης</a:t>
              </a:r>
              <a:endParaRPr lang="en-US" altLang="el-GR">
                <a:latin typeface="Arial" charset="0"/>
                <a:cs typeface="Arial" charset="0"/>
              </a:endParaRPr>
            </a:p>
          </p:txBody>
        </p:sp>
      </p:grpSp>
      <p:sp>
        <p:nvSpPr>
          <p:cNvPr id="34831" name="Line 15"/>
          <p:cNvSpPr>
            <a:spLocks noChangeShapeType="1"/>
          </p:cNvSpPr>
          <p:nvPr/>
        </p:nvSpPr>
        <p:spPr bwMode="auto">
          <a:xfrm flipV="1">
            <a:off x="31242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34832" name="AutoShape 27"/>
          <p:cNvSpPr>
            <a:spLocks noChangeArrowheads="1"/>
          </p:cNvSpPr>
          <p:nvPr/>
        </p:nvSpPr>
        <p:spPr bwMode="auto">
          <a:xfrm flipH="1">
            <a:off x="3200400" y="2057400"/>
            <a:ext cx="1182688" cy="304800"/>
          </a:xfrm>
          <a:prstGeom prst="rightArrow">
            <a:avLst>
              <a:gd name="adj1" fmla="val 50000"/>
              <a:gd name="adj2" fmla="val 97005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18900000" algn="ctr" rotWithShape="0">
              <a:srgbClr val="FF0000"/>
            </a:outerShdw>
          </a:effectLst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34833" name="Line 16"/>
          <p:cNvSpPr>
            <a:spLocks noChangeShapeType="1"/>
          </p:cNvSpPr>
          <p:nvPr/>
        </p:nvSpPr>
        <p:spPr bwMode="auto">
          <a:xfrm flipV="1">
            <a:off x="4343400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34834" name="AutoShape 26"/>
          <p:cNvSpPr>
            <a:spLocks noChangeArrowheads="1"/>
          </p:cNvSpPr>
          <p:nvPr/>
        </p:nvSpPr>
        <p:spPr bwMode="auto">
          <a:xfrm>
            <a:off x="4419600" y="2057400"/>
            <a:ext cx="1295400" cy="333375"/>
          </a:xfrm>
          <a:prstGeom prst="rightArrow">
            <a:avLst>
              <a:gd name="adj1" fmla="val 50000"/>
              <a:gd name="adj2" fmla="val 97143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16200000" algn="ctr" rotWithShape="0">
              <a:srgbClr val="FF0000"/>
            </a:outerShdw>
          </a:effectLst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34835" name="Line 17"/>
          <p:cNvSpPr>
            <a:spLocks noChangeShapeType="1"/>
          </p:cNvSpPr>
          <p:nvPr/>
        </p:nvSpPr>
        <p:spPr bwMode="auto">
          <a:xfrm flipV="1">
            <a:off x="56388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48" name="47 - Επεξήγηση με στρογγυλεμένο παραλληλόγραμμο"/>
          <p:cNvSpPr/>
          <p:nvPr/>
        </p:nvSpPr>
        <p:spPr>
          <a:xfrm>
            <a:off x="214313" y="4214813"/>
            <a:ext cx="2376487" cy="1041400"/>
          </a:xfrm>
          <a:prstGeom prst="wedgeRoundRectCallout">
            <a:avLst>
              <a:gd name="adj1" fmla="val 48124"/>
              <a:gd name="adj2" fmla="val 7223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Διάστημα εμπιστοσύνης</a:t>
            </a:r>
          </a:p>
        </p:txBody>
      </p:sp>
      <p:graphicFrame>
        <p:nvGraphicFramePr>
          <p:cNvPr id="34837" name="Object 4"/>
          <p:cNvGraphicFramePr>
            <a:graphicFrameLocks noChangeAspect="1"/>
          </p:cNvGraphicFramePr>
          <p:nvPr/>
        </p:nvGraphicFramePr>
        <p:xfrm>
          <a:off x="4143375" y="2571750"/>
          <a:ext cx="396875" cy="469900"/>
        </p:xfrm>
        <a:graphic>
          <a:graphicData uri="http://schemas.openxmlformats.org/presentationml/2006/ole">
            <p:oleObj spid="_x0000_s787460" name="Εξίσωση" r:id="rId7" imgW="139579" imgH="164957" progId="Equation.3">
              <p:embed/>
            </p:oleObj>
          </a:graphicData>
        </a:graphic>
      </p:graphicFrame>
      <p:cxnSp>
        <p:nvCxnSpPr>
          <p:cNvPr id="5" name="Ευθύγραμμο βέλος σύνδεσης 4"/>
          <p:cNvCxnSpPr>
            <a:endCxn id="48" idx="4"/>
          </p:cNvCxnSpPr>
          <p:nvPr/>
        </p:nvCxnSpPr>
        <p:spPr>
          <a:xfrm>
            <a:off x="1600200" y="5157788"/>
            <a:ext cx="946150" cy="33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9" grpId="0" animBg="1"/>
      <p:bldP spid="21541" grpId="0" animBg="1"/>
      <p:bldP spid="21543" grpId="0" animBg="1"/>
      <p:bldP spid="21544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>
          <a:xfrm>
            <a:off x="899592" y="2204864"/>
            <a:ext cx="2143125" cy="1000125"/>
          </a:xfrm>
        </p:spPr>
        <p:txBody>
          <a:bodyPr/>
          <a:lstStyle/>
          <a:p>
            <a:r>
              <a:rPr lang="el-GR" altLang="el-GR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προσοχή!</a:t>
            </a:r>
          </a:p>
        </p:txBody>
      </p:sp>
      <p:sp>
        <p:nvSpPr>
          <p:cNvPr id="3584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altLang="el-GR" b="1" dirty="0" smtClean="0">
                <a:latin typeface="Arial" charset="0"/>
                <a:cs typeface="Arial" charset="0"/>
              </a:rPr>
              <a:t>   </a:t>
            </a:r>
            <a:r>
              <a:rPr lang="el-GR" altLang="el-GR" dirty="0" smtClean="0">
                <a:latin typeface="Arial" charset="0"/>
                <a:cs typeface="Arial" charset="0"/>
              </a:rPr>
              <a:t>από διαφορετικό τυχαίο δείγμα ίσου μεγέθους θα εκτιμήσουμε διαφορετικό διάστημα εμπιστοσύνης για την ίδια παράμετρο πληθυσμού. </a:t>
            </a:r>
          </a:p>
          <a:p>
            <a:endParaRPr lang="el-GR" alt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000" b="1" dirty="0" smtClean="0">
                <a:latin typeface="+mj-lt"/>
                <a:ea typeface="+mj-ea"/>
                <a:cs typeface="+mj-cs"/>
              </a:rPr>
              <a:t>ΔΕ για την μέση τιμή πληθυσμού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b="1" dirty="0" smtClean="0">
                <a:latin typeface="Arial" charset="0"/>
              </a:rPr>
              <a:t>   </a:t>
            </a:r>
            <a:r>
              <a:rPr lang="el-GR" altLang="el-GR" dirty="0" smtClean="0">
                <a:latin typeface="Arial" charset="0"/>
              </a:rPr>
              <a:t>Συνήθως χρησιμοποιούνται διαστήματα</a:t>
            </a:r>
          </a:p>
          <a:p>
            <a:pPr eaLnBrk="1" hangingPunct="1"/>
            <a:r>
              <a:rPr lang="el-GR" altLang="el-GR" b="1" dirty="0" smtClean="0">
                <a:latin typeface="Arial" charset="0"/>
              </a:rPr>
              <a:t> 90%,  </a:t>
            </a:r>
          </a:p>
          <a:p>
            <a:pPr eaLnBrk="1" hangingPunct="1"/>
            <a:r>
              <a:rPr lang="el-GR" altLang="el-GR" b="1" dirty="0" smtClean="0">
                <a:latin typeface="Arial" charset="0"/>
              </a:rPr>
              <a:t>95%   </a:t>
            </a:r>
          </a:p>
          <a:p>
            <a:pPr eaLnBrk="1" hangingPunct="1"/>
            <a:r>
              <a:rPr lang="el-GR" altLang="el-GR" b="1" dirty="0" smtClean="0">
                <a:latin typeface="Arial" charset="0"/>
              </a:rPr>
              <a:t>99%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000" b="1" dirty="0" smtClean="0">
                <a:latin typeface="+mj-lt"/>
                <a:ea typeface="+mj-ea"/>
                <a:cs typeface="+mj-cs"/>
              </a:rPr>
              <a:t>ΔΕ για την μέση τιμή πληθυσμού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786063"/>
            <a:ext cx="8604448" cy="3125787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l-GR" altLang="el-GR" dirty="0" smtClean="0">
                <a:latin typeface="Arial" charset="0"/>
                <a:cs typeface="Arial" charset="0"/>
              </a:rPr>
              <a:t>Εύρεση της τιμής             π.χ. για 1-α =0.95.</a:t>
            </a:r>
          </a:p>
          <a:p>
            <a:r>
              <a:rPr lang="el-GR" altLang="el-GR" dirty="0" smtClean="0">
                <a:latin typeface="Arial" charset="0"/>
                <a:cs typeface="Arial" charset="0"/>
              </a:rPr>
              <a:t>α=0.05</a:t>
            </a:r>
          </a:p>
          <a:p>
            <a:r>
              <a:rPr lang="el-GR" altLang="el-GR" dirty="0" smtClean="0">
                <a:latin typeface="Arial" charset="0"/>
                <a:cs typeface="Arial" charset="0"/>
              </a:rPr>
              <a:t>α/2=0.025</a:t>
            </a:r>
          </a:p>
          <a:p>
            <a:r>
              <a:rPr lang="el-GR" altLang="el-GR" dirty="0" smtClean="0">
                <a:latin typeface="Arial" charset="0"/>
                <a:cs typeface="Arial" charset="0"/>
              </a:rPr>
              <a:t>1-α/2=0.975</a:t>
            </a:r>
          </a:p>
          <a:p>
            <a:r>
              <a:rPr lang="el-GR" altLang="el-GR" dirty="0" smtClean="0">
                <a:latin typeface="Arial" charset="0"/>
                <a:cs typeface="Arial" charset="0"/>
              </a:rPr>
              <a:t>και               1.96 </a:t>
            </a:r>
          </a:p>
          <a:p>
            <a:endParaRPr lang="el-GR" altLang="el-GR" b="1" dirty="0" smtClean="0">
              <a:latin typeface="Arial" charset="0"/>
              <a:cs typeface="Arial" charset="0"/>
            </a:endParaRPr>
          </a:p>
          <a:p>
            <a:endParaRPr lang="el-GR" altLang="el-GR" b="1" dirty="0" smtClean="0">
              <a:latin typeface="Arial" charset="0"/>
              <a:cs typeface="Arial" charset="0"/>
            </a:endParaRPr>
          </a:p>
          <a:p>
            <a:endParaRPr lang="el-GR" altLang="el-GR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1619672" y="5013176"/>
          <a:ext cx="1431925" cy="788988"/>
        </p:xfrm>
        <a:graphic>
          <a:graphicData uri="http://schemas.openxmlformats.org/presentationml/2006/ole">
            <p:oleObj spid="_x0000_s788482" name="Equation" r:id="rId3" imgW="457200" imgH="228600" progId="Equation.3">
              <p:embed/>
            </p:oleObj>
          </a:graphicData>
        </a:graphic>
      </p:graphicFrame>
      <p:graphicFrame>
        <p:nvGraphicFramePr>
          <p:cNvPr id="37894" name="Object 5"/>
          <p:cNvGraphicFramePr>
            <a:graphicFrameLocks noChangeAspect="1"/>
          </p:cNvGraphicFramePr>
          <p:nvPr/>
        </p:nvGraphicFramePr>
        <p:xfrm>
          <a:off x="3923928" y="2564904"/>
          <a:ext cx="1114425" cy="788987"/>
        </p:xfrm>
        <a:graphic>
          <a:graphicData uri="http://schemas.openxmlformats.org/presentationml/2006/ole">
            <p:oleObj spid="_x0000_s788483" name="Equation" r:id="rId4" imgW="355446" imgH="228501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- Τίτλος"/>
          <p:cNvSpPr txBox="1">
            <a:spLocks/>
          </p:cNvSpPr>
          <p:nvPr/>
        </p:nvSpPr>
        <p:spPr>
          <a:xfrm>
            <a:off x="539552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000" b="1" dirty="0" smtClean="0">
                <a:latin typeface="+mj-lt"/>
                <a:ea typeface="+mj-ea"/>
                <a:cs typeface="+mj-cs"/>
              </a:rPr>
              <a:t>ΔΕ για την μέση τιμή πληθυσμού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 - Τίτλος"/>
          <p:cNvSpPr>
            <a:spLocks noGrp="1"/>
          </p:cNvSpPr>
          <p:nvPr>
            <p:ph type="title"/>
          </p:nvPr>
        </p:nvSpPr>
        <p:spPr>
          <a:xfrm>
            <a:off x="683568" y="1844824"/>
            <a:ext cx="2448272" cy="1000125"/>
          </a:xfrm>
        </p:spPr>
        <p:txBody>
          <a:bodyPr>
            <a:normAutofit fontScale="90000"/>
          </a:bodyPr>
          <a:lstStyle/>
          <a:p>
            <a:r>
              <a:rPr lang="el-GR" altLang="el-GR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Παράδειγμα</a:t>
            </a:r>
            <a:r>
              <a:rPr lang="en-US" altLang="el-GR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:</a:t>
            </a:r>
            <a:endParaRPr lang="el-GR" altLang="el-GR" sz="3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96752"/>
            <a:ext cx="2819400" cy="1143000"/>
          </a:xfrm>
        </p:spPr>
        <p:txBody>
          <a:bodyPr/>
          <a:lstStyle/>
          <a:p>
            <a:pPr eaLnBrk="1" hangingPunct="1"/>
            <a:r>
              <a:rPr lang="el-GR" altLang="el-GR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παράδειγμα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46313"/>
            <a:ext cx="8820150" cy="46116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altLang="el-GR" sz="2800" dirty="0" smtClean="0"/>
              <a:t>    </a:t>
            </a:r>
            <a:r>
              <a:rPr lang="el-GR" altLang="el-GR" dirty="0" smtClean="0">
                <a:latin typeface="Arial" charset="0"/>
                <a:cs typeface="Arial" charset="0"/>
              </a:rPr>
              <a:t>Ο μηνιαίος μισθός των δημοσίων υπαλλήλων έχει μέση τιμή μ και τυπική απόκλιση 227 ευρώ. Σε τυχαίο δείγμα 77 δημοσίων υπαλλήλων υπολογίσαμε μέσο μηνιαίο μισθό</a:t>
            </a:r>
            <a:r>
              <a:rPr lang="en-US" altLang="el-GR" dirty="0" smtClean="0">
                <a:latin typeface="Arial" charset="0"/>
                <a:cs typeface="Arial" charset="0"/>
              </a:rPr>
              <a:t> (</a:t>
            </a:r>
            <a:r>
              <a:rPr lang="el-GR" altLang="el-GR" dirty="0" smtClean="0">
                <a:latin typeface="Arial" charset="0"/>
                <a:cs typeface="Arial" charset="0"/>
              </a:rPr>
              <a:t>ευρώ</a:t>
            </a:r>
            <a:r>
              <a:rPr lang="en-US" altLang="el-GR" dirty="0" smtClean="0">
                <a:latin typeface="Arial" charset="0"/>
                <a:cs typeface="Arial" charset="0"/>
              </a:rPr>
              <a:t>)      </a:t>
            </a:r>
            <a:r>
              <a:rPr lang="el-GR" altLang="el-GR" dirty="0" smtClean="0">
                <a:latin typeface="Arial" charset="0"/>
                <a:cs typeface="Arial" charset="0"/>
              </a:rPr>
              <a:t>                      </a:t>
            </a:r>
            <a:r>
              <a:rPr lang="en-US" altLang="el-GR" dirty="0" smtClean="0">
                <a:latin typeface="Arial" charset="0"/>
                <a:cs typeface="Arial" charset="0"/>
              </a:rPr>
              <a:t>   </a:t>
            </a:r>
            <a:r>
              <a:rPr lang="el-GR" altLang="el-GR" dirty="0" smtClean="0">
                <a:latin typeface="Arial" charset="0"/>
                <a:cs typeface="Arial" charset="0"/>
              </a:rPr>
              <a:t> </a:t>
            </a:r>
            <a:endParaRPr lang="en-US" altLang="el-GR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el-GR" b="1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l-GR" b="1" dirty="0" smtClean="0">
                <a:latin typeface="Arial" charset="0"/>
                <a:cs typeface="Arial" charset="0"/>
              </a:rPr>
              <a:t>   </a:t>
            </a:r>
            <a:r>
              <a:rPr lang="el-GR" altLang="el-GR" dirty="0" smtClean="0">
                <a:latin typeface="Arial" charset="0"/>
                <a:cs typeface="Arial" charset="0"/>
              </a:rPr>
              <a:t>Να υπολογιστεί  το διάστημα στο οποίο με επίπεδο εμπιστοσύνης 95% θα βρίσκεται η μ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907704" y="4149080"/>
          <a:ext cx="2011363" cy="625475"/>
        </p:xfrm>
        <a:graphic>
          <a:graphicData uri="http://schemas.openxmlformats.org/presentationml/2006/ole">
            <p:oleObj spid="_x0000_s789506" name="Εξίσωση" r:id="rId3" imgW="571004" imgH="177646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- Τίτλος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ΔΕ για την μέση τιμή πληθυσμού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dirty="0" smtClean="0">
                <a:solidFill>
                  <a:schemeClr val="bg1"/>
                </a:solidFill>
              </a:rPr>
              <a:t>Ενότητα 7,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smtClean="0"/>
              <a:t>υπολογίζουμε:</a:t>
            </a:r>
          </a:p>
        </p:txBody>
      </p:sp>
      <p:graphicFrame>
        <p:nvGraphicFramePr>
          <p:cNvPr id="39939" name="Object 4"/>
          <p:cNvGraphicFramePr>
            <a:graphicFrameLocks noChangeAspect="1"/>
          </p:cNvGraphicFramePr>
          <p:nvPr>
            <p:ph idx="1"/>
          </p:nvPr>
        </p:nvGraphicFramePr>
        <p:xfrm>
          <a:off x="2357438" y="5072063"/>
          <a:ext cx="4000500" cy="1357312"/>
        </p:xfrm>
        <a:graphic>
          <a:graphicData uri="http://schemas.openxmlformats.org/presentationml/2006/ole">
            <p:oleObj spid="_x0000_s790530" name="Equation" r:id="rId3" imgW="1040948" imgH="431613" progId="Equation.3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857375" y="1928813"/>
          <a:ext cx="4467225" cy="1179512"/>
        </p:xfrm>
        <a:graphic>
          <a:graphicData uri="http://schemas.openxmlformats.org/presentationml/2006/ole">
            <p:oleObj spid="_x0000_s790531" name="Equation" r:id="rId4" imgW="1587500" imgH="419100" progId="Equation.3">
              <p:embed/>
            </p:oleObj>
          </a:graphicData>
        </a:graphic>
      </p:graphicFrame>
      <p:graphicFrame>
        <p:nvGraphicFramePr>
          <p:cNvPr id="39943" name="Object 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928688" y="3357563"/>
          <a:ext cx="3230562" cy="1225550"/>
        </p:xfrm>
        <a:graphic>
          <a:graphicData uri="http://schemas.openxmlformats.org/presentationml/2006/ole">
            <p:oleObj spid="_x0000_s790532" name="Equation" r:id="rId5" imgW="1104900" imgH="419100" progId="Equation.3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4572000" y="3357563"/>
          <a:ext cx="3230563" cy="1225550"/>
        </p:xfrm>
        <a:graphic>
          <a:graphicData uri="http://schemas.openxmlformats.org/presentationml/2006/ole">
            <p:oleObj spid="_x0000_s790533" name="Equation" r:id="rId6" imgW="1104900" imgH="419100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l-GR" b="1" dirty="0" smtClean="0"/>
              <a:t>    </a:t>
            </a:r>
            <a:r>
              <a:rPr lang="el-GR" altLang="el-GR" dirty="0" smtClean="0">
                <a:latin typeface="Arial" charset="0"/>
              </a:rPr>
              <a:t>Δηλαδή εκτιμούμε ότι ο μέσος μηνιαίος μισθός των δημοσίων υπαλλήλων θα βρίσκεται μεταξύ 1343 και 1445 ευρώ με επίπεδο εμπιστοσύνης 95%</a:t>
            </a:r>
            <a:endParaRPr lang="el-GR" altLang="el-GR" sz="3600" dirty="0" smtClean="0">
              <a:latin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000" b="1" dirty="0" smtClean="0">
                <a:latin typeface="+mj-lt"/>
                <a:ea typeface="+mj-ea"/>
                <a:cs typeface="+mj-cs"/>
              </a:rPr>
              <a:t>ΔΕ για την μέση τιμή πληθυσμού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Τίτλος"/>
          <p:cNvSpPr>
            <a:spLocks noGrp="1"/>
          </p:cNvSpPr>
          <p:nvPr>
            <p:ph type="title"/>
          </p:nvPr>
        </p:nvSpPr>
        <p:spPr>
          <a:xfrm>
            <a:off x="323528" y="1916832"/>
            <a:ext cx="5114925" cy="917575"/>
          </a:xfrm>
        </p:spPr>
        <p:txBody>
          <a:bodyPr/>
          <a:lstStyle/>
          <a:p>
            <a:r>
              <a:rPr lang="el-GR" altLang="el-GR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χρήσιμη επισήμανση</a:t>
            </a:r>
            <a:r>
              <a:rPr lang="en-US" altLang="el-GR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:</a:t>
            </a:r>
            <a:endParaRPr lang="el-GR" altLang="el-GR" sz="3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1987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852936"/>
            <a:ext cx="8229600" cy="3052935"/>
          </a:xfrm>
        </p:spPr>
        <p:txBody>
          <a:bodyPr/>
          <a:lstStyle/>
          <a:p>
            <a:r>
              <a:rPr lang="el-GR" altLang="el-GR" dirty="0" smtClean="0">
                <a:latin typeface="Arial" charset="0"/>
                <a:cs typeface="Arial" charset="0"/>
              </a:rPr>
              <a:t>Είναι προφανές ότι όσο πιο μικρό είναι το εύρος του διαστήματος εμπιστοσύνης (ή όπως λέμε όσο μεγαλύτερη η ακρίβεια της εκτίμησης) τόσο περισσότερο το πληροφοριακό του περιεχόμενο.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- Τίτλος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ΔΕ για την μέση τιμή πληθυσμού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2475"/>
            <a:ext cx="8229600" cy="4103688"/>
          </a:xfrm>
        </p:spPr>
        <p:txBody>
          <a:bodyPr/>
          <a:lstStyle/>
          <a:p>
            <a:r>
              <a:rPr lang="el-GR" dirty="0" smtClean="0">
                <a:latin typeface="Arial" charset="0"/>
              </a:rPr>
              <a:t>Πώς μεταβάλλεται το εύρος αυτό αν:</a:t>
            </a:r>
            <a:endParaRPr lang="el-GR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el-GR" altLang="el-GR" sz="2800" dirty="0" smtClean="0">
                <a:latin typeface="Arial" charset="0"/>
              </a:rPr>
              <a:t>αυξηθεί το μέγεθος του δείγματος;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altLang="el-GR" sz="2800" dirty="0" smtClean="0">
                <a:latin typeface="Arial" charset="0"/>
              </a:rPr>
              <a:t>αυξηθεί το επίπεδο εμπιστοσύνης;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altLang="el-GR" sz="2800" dirty="0" smtClean="0">
                <a:latin typeface="Arial" charset="0"/>
              </a:rPr>
              <a:t>αν η τυπική απόκλιση πληθυσμού ήταν μικρότερη;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000" b="1" dirty="0" smtClean="0">
                <a:latin typeface="+mj-lt"/>
                <a:ea typeface="+mj-ea"/>
                <a:cs typeface="+mj-cs"/>
              </a:rPr>
              <a:t>ΔΕ για την μέση τιμή πληθυσμού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71888" y="3352800"/>
            <a:ext cx="1738312" cy="304800"/>
            <a:chOff x="2112" y="2064"/>
            <a:chExt cx="1584" cy="720"/>
          </a:xfrm>
        </p:grpSpPr>
        <p:sp>
          <p:nvSpPr>
            <p:cNvPr id="44070" name="Line 3"/>
            <p:cNvSpPr>
              <a:spLocks noChangeShapeType="1"/>
            </p:cNvSpPr>
            <p:nvPr/>
          </p:nvSpPr>
          <p:spPr bwMode="auto">
            <a:xfrm>
              <a:off x="2112" y="2064"/>
              <a:ext cx="0" cy="7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l-GR"/>
            </a:p>
          </p:txBody>
        </p:sp>
        <p:sp>
          <p:nvSpPr>
            <p:cNvPr id="44071" name="Line 4"/>
            <p:cNvSpPr>
              <a:spLocks noChangeShapeType="1"/>
            </p:cNvSpPr>
            <p:nvPr/>
          </p:nvSpPr>
          <p:spPr bwMode="auto">
            <a:xfrm>
              <a:off x="3696" y="2064"/>
              <a:ext cx="0" cy="7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l-GR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352800" y="3352800"/>
            <a:ext cx="2500313" cy="1143000"/>
            <a:chOff x="2112" y="2064"/>
            <a:chExt cx="1584" cy="720"/>
          </a:xfrm>
        </p:grpSpPr>
        <p:sp>
          <p:nvSpPr>
            <p:cNvPr id="44068" name="Line 6"/>
            <p:cNvSpPr>
              <a:spLocks noChangeShapeType="1"/>
            </p:cNvSpPr>
            <p:nvPr/>
          </p:nvSpPr>
          <p:spPr bwMode="auto">
            <a:xfrm>
              <a:off x="2112" y="2064"/>
              <a:ext cx="0" cy="7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l-GR"/>
            </a:p>
          </p:txBody>
        </p:sp>
        <p:sp>
          <p:nvSpPr>
            <p:cNvPr id="44069" name="Line 7"/>
            <p:cNvSpPr>
              <a:spLocks noChangeShapeType="1"/>
            </p:cNvSpPr>
            <p:nvPr/>
          </p:nvSpPr>
          <p:spPr bwMode="auto">
            <a:xfrm>
              <a:off x="3696" y="2064"/>
              <a:ext cx="0" cy="7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l-GR"/>
            </a:p>
          </p:txBody>
        </p:sp>
      </p:grpSp>
      <p:sp>
        <p:nvSpPr>
          <p:cNvPr id="44037" name="Line 8"/>
          <p:cNvSpPr>
            <a:spLocks noChangeShapeType="1"/>
          </p:cNvSpPr>
          <p:nvPr/>
        </p:nvSpPr>
        <p:spPr bwMode="auto">
          <a:xfrm>
            <a:off x="2590800" y="3482975"/>
            <a:ext cx="3810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spAutoFit/>
            <a:flatTx/>
          </a:bodyPr>
          <a:lstStyle/>
          <a:p>
            <a:endParaRPr lang="el-GR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3317875" y="3394075"/>
            <a:ext cx="24653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spAutoFit/>
            <a:flatTx/>
          </a:bodyPr>
          <a:lstStyle/>
          <a:p>
            <a:endParaRPr lang="el-GR"/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1907704" y="548680"/>
            <a:ext cx="5715000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2000" b="1" dirty="0">
                <a:latin typeface="Arial" pitchFamily="34" charset="0"/>
                <a:cs typeface="Arial" pitchFamily="34" charset="0"/>
              </a:rPr>
              <a:t>Αυξάνοντας το επίπεδο εμπιστοσύνης</a:t>
            </a:r>
          </a:p>
          <a:p>
            <a:pPr>
              <a:defRPr/>
            </a:pPr>
            <a:r>
              <a:rPr lang="el-GR" sz="2000" b="1" dirty="0">
                <a:latin typeface="Arial" pitchFamily="34" charset="0"/>
                <a:cs typeface="Arial" pitchFamily="34" charset="0"/>
              </a:rPr>
              <a:t> από 0.90 στο ο.95 αυξάνει το εύρος του ΔΕ (μειώνεται η ακρίβεια της εκτίμησης)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40" name="Object 3"/>
          <p:cNvGraphicFramePr>
            <a:graphicFrameLocks noChangeAspect="1"/>
          </p:cNvGraphicFramePr>
          <p:nvPr/>
        </p:nvGraphicFramePr>
        <p:xfrm>
          <a:off x="3500438" y="4214813"/>
          <a:ext cx="2357437" cy="785812"/>
        </p:xfrm>
        <a:graphic>
          <a:graphicData uri="http://schemas.openxmlformats.org/presentationml/2006/ole">
            <p:oleObj spid="_x0000_s791554" name="Equation" r:id="rId3" imgW="723586" imgH="418918" progId="Equation.3">
              <p:embed/>
            </p:oleObj>
          </a:graphicData>
        </a:graphic>
      </p:graphicFrame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0" y="2500313"/>
            <a:ext cx="8837613" cy="877887"/>
            <a:chOff x="1073" y="1104"/>
            <a:chExt cx="3762" cy="768"/>
          </a:xfrm>
        </p:grpSpPr>
        <p:sp>
          <p:nvSpPr>
            <p:cNvPr id="44064" name="Text Box 41"/>
            <p:cNvSpPr txBox="1">
              <a:spLocks noChangeArrowheads="1"/>
            </p:cNvSpPr>
            <p:nvPr/>
          </p:nvSpPr>
          <p:spPr bwMode="auto">
            <a:xfrm>
              <a:off x="4241" y="1104"/>
              <a:ext cx="594" cy="3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l-GR" sz="2000">
                  <a:latin typeface="Symbol" pitchFamily="18" charset="2"/>
                </a:rPr>
                <a:t>a</a:t>
              </a:r>
              <a:r>
                <a:rPr lang="en-US" altLang="el-GR" sz="2000"/>
                <a:t>/2 = </a:t>
              </a:r>
              <a:r>
                <a:rPr lang="el-GR" altLang="el-GR" sz="2000"/>
                <a:t>0.025</a:t>
              </a:r>
              <a:endParaRPr lang="en-US" altLang="el-GR" sz="2000"/>
            </a:p>
          </p:txBody>
        </p:sp>
        <p:sp>
          <p:nvSpPr>
            <p:cNvPr id="44065" name="Text Box 42"/>
            <p:cNvSpPr txBox="1">
              <a:spLocks noChangeArrowheads="1"/>
            </p:cNvSpPr>
            <p:nvPr/>
          </p:nvSpPr>
          <p:spPr bwMode="auto">
            <a:xfrm>
              <a:off x="1073" y="1135"/>
              <a:ext cx="520" cy="32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altLang="el-GR" sz="1800">
                  <a:latin typeface="Arial" charset="0"/>
                  <a:cs typeface="Arial" charset="0"/>
                </a:rPr>
                <a:t>α/2=0.025</a:t>
              </a:r>
              <a:endParaRPr lang="en-US" altLang="el-GR" sz="1800">
                <a:latin typeface="Arial" charset="0"/>
                <a:cs typeface="Arial" charset="0"/>
              </a:endParaRPr>
            </a:p>
          </p:txBody>
        </p:sp>
        <p:sp>
          <p:nvSpPr>
            <p:cNvPr id="44066" name="Freeform 43"/>
            <p:cNvSpPr>
              <a:spLocks/>
            </p:cNvSpPr>
            <p:nvPr/>
          </p:nvSpPr>
          <p:spPr bwMode="auto">
            <a:xfrm>
              <a:off x="1632" y="1296"/>
              <a:ext cx="672" cy="576"/>
            </a:xfrm>
            <a:custGeom>
              <a:avLst/>
              <a:gdLst>
                <a:gd name="T0" fmla="*/ 0 w 528"/>
                <a:gd name="T1" fmla="*/ 0 h 576"/>
                <a:gd name="T2" fmla="*/ 3403 w 528"/>
                <a:gd name="T3" fmla="*/ 144 h 576"/>
                <a:gd name="T4" fmla="*/ 2726 w 528"/>
                <a:gd name="T5" fmla="*/ 384 h 576"/>
                <a:gd name="T6" fmla="*/ 7494 w 52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4067" name="Freeform 44"/>
            <p:cNvSpPr>
              <a:spLocks/>
            </p:cNvSpPr>
            <p:nvPr/>
          </p:nvSpPr>
          <p:spPr bwMode="auto">
            <a:xfrm flipH="1">
              <a:off x="3504" y="1296"/>
              <a:ext cx="672" cy="576"/>
            </a:xfrm>
            <a:custGeom>
              <a:avLst/>
              <a:gdLst>
                <a:gd name="T0" fmla="*/ 0 w 528"/>
                <a:gd name="T1" fmla="*/ 0 h 576"/>
                <a:gd name="T2" fmla="*/ 3403 w 528"/>
                <a:gd name="T3" fmla="*/ 144 h 576"/>
                <a:gd name="T4" fmla="*/ 2726 w 528"/>
                <a:gd name="T5" fmla="*/ 384 h 576"/>
                <a:gd name="T6" fmla="*/ 7494 w 52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533400" y="5410200"/>
            <a:ext cx="5719763" cy="7080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l-GR" altLang="el-GR" sz="2000" b="1">
                <a:latin typeface="Arial" charset="0"/>
                <a:cs typeface="Arial" charset="0"/>
              </a:rPr>
              <a:t>Αυξάνοντας το μέγεθος του δείγματος μόνον, </a:t>
            </a:r>
          </a:p>
          <a:p>
            <a:r>
              <a:rPr lang="el-GR" altLang="el-GR" sz="2000" b="1">
                <a:latin typeface="Arial" charset="0"/>
                <a:cs typeface="Arial" charset="0"/>
              </a:rPr>
              <a:t>αυξάνει η ακρίβεια της εκτίμησης</a:t>
            </a:r>
            <a:r>
              <a:rPr lang="en-US" altLang="el-GR" sz="2000"/>
              <a:t>.</a:t>
            </a:r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 flipV="1">
            <a:off x="4495800" y="51054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39987" name="Freeform 51"/>
          <p:cNvSpPr>
            <a:spLocks/>
          </p:cNvSpPr>
          <p:nvPr/>
        </p:nvSpPr>
        <p:spPr bwMode="auto">
          <a:xfrm>
            <a:off x="2590800" y="2960688"/>
            <a:ext cx="846138" cy="315912"/>
          </a:xfrm>
          <a:custGeom>
            <a:avLst/>
            <a:gdLst>
              <a:gd name="T0" fmla="*/ 0 w 533"/>
              <a:gd name="T1" fmla="*/ 2147483647 h 186"/>
              <a:gd name="T2" fmla="*/ 2147483647 w 533"/>
              <a:gd name="T3" fmla="*/ 2147483647 h 186"/>
              <a:gd name="T4" fmla="*/ 2147483647 w 533"/>
              <a:gd name="T5" fmla="*/ 2147483647 h 186"/>
              <a:gd name="T6" fmla="*/ 2147483647 w 533"/>
              <a:gd name="T7" fmla="*/ 0 h 186"/>
              <a:gd name="T8" fmla="*/ 2147483647 w 533"/>
              <a:gd name="T9" fmla="*/ 2147483647 h 186"/>
              <a:gd name="T10" fmla="*/ 0 w 533"/>
              <a:gd name="T11" fmla="*/ 2147483647 h 1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86"/>
              <a:gd name="T20" fmla="*/ 533 w 533"/>
              <a:gd name="T21" fmla="*/ 186 h 1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86">
                <a:moveTo>
                  <a:pt x="0" y="186"/>
                </a:moveTo>
                <a:lnTo>
                  <a:pt x="288" y="138"/>
                </a:lnTo>
                <a:lnTo>
                  <a:pt x="432" y="90"/>
                </a:lnTo>
                <a:lnTo>
                  <a:pt x="533" y="0"/>
                </a:lnTo>
                <a:lnTo>
                  <a:pt x="520" y="170"/>
                </a:lnTo>
                <a:lnTo>
                  <a:pt x="0" y="18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/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352800" y="3048000"/>
            <a:ext cx="2473325" cy="280988"/>
            <a:chOff x="2352" y="1598"/>
            <a:chExt cx="1104" cy="488"/>
          </a:xfrm>
        </p:grpSpPr>
        <p:sp>
          <p:nvSpPr>
            <p:cNvPr id="44062" name="Line 53"/>
            <p:cNvSpPr>
              <a:spLocks noChangeShapeType="1"/>
            </p:cNvSpPr>
            <p:nvPr/>
          </p:nvSpPr>
          <p:spPr bwMode="auto">
            <a:xfrm>
              <a:off x="2352" y="1606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l-GR"/>
            </a:p>
          </p:txBody>
        </p:sp>
        <p:sp>
          <p:nvSpPr>
            <p:cNvPr id="44063" name="Line 54"/>
            <p:cNvSpPr>
              <a:spLocks noChangeShapeType="1"/>
            </p:cNvSpPr>
            <p:nvPr/>
          </p:nvSpPr>
          <p:spPr bwMode="auto">
            <a:xfrm>
              <a:off x="3456" y="1598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l-GR"/>
            </a:p>
          </p:txBody>
        </p:sp>
      </p:grp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3657600" y="3352800"/>
            <a:ext cx="1752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spAutoFit/>
            <a:flatTx/>
          </a:bodyPr>
          <a:lstStyle/>
          <a:p>
            <a:endParaRPr lang="el-GR"/>
          </a:p>
        </p:txBody>
      </p:sp>
      <p:graphicFrame>
        <p:nvGraphicFramePr>
          <p:cNvPr id="73728" name="Object 2"/>
          <p:cNvGraphicFramePr>
            <a:graphicFrameLocks noChangeAspect="1"/>
          </p:cNvGraphicFramePr>
          <p:nvPr/>
        </p:nvGraphicFramePr>
        <p:xfrm>
          <a:off x="3786188" y="3429000"/>
          <a:ext cx="1600200" cy="642938"/>
        </p:xfrm>
        <a:graphic>
          <a:graphicData uri="http://schemas.openxmlformats.org/presentationml/2006/ole">
            <p:oleObj spid="_x0000_s791555" name="Equation" r:id="rId4" imgW="800100" imgH="419100" progId="Equation.3">
              <p:embed/>
            </p:oleObj>
          </a:graphicData>
        </a:graphic>
      </p:graphicFrame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214438" y="1714500"/>
            <a:ext cx="6858000" cy="1576388"/>
            <a:chOff x="1001" y="879"/>
            <a:chExt cx="3780" cy="993"/>
          </a:xfrm>
        </p:grpSpPr>
        <p:sp>
          <p:nvSpPr>
            <p:cNvPr id="44058" name="Text Box 26"/>
            <p:cNvSpPr txBox="1">
              <a:spLocks noChangeArrowheads="1"/>
            </p:cNvSpPr>
            <p:nvPr/>
          </p:nvSpPr>
          <p:spPr bwMode="auto">
            <a:xfrm>
              <a:off x="4169" y="1104"/>
              <a:ext cx="612" cy="2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altLang="el-GR" sz="1600">
                  <a:latin typeface="Arial" charset="0"/>
                  <a:cs typeface="Arial" charset="0"/>
                </a:rPr>
                <a:t>α</a:t>
              </a:r>
              <a:r>
                <a:rPr lang="en-US" altLang="el-GR" sz="1600">
                  <a:latin typeface="Arial" charset="0"/>
                  <a:cs typeface="Arial" charset="0"/>
                </a:rPr>
                <a:t>/2 = </a:t>
              </a:r>
              <a:r>
                <a:rPr lang="el-GR" altLang="el-GR" sz="1600">
                  <a:latin typeface="Arial" charset="0"/>
                  <a:cs typeface="Arial" charset="0"/>
                </a:rPr>
                <a:t>0.05</a:t>
              </a:r>
              <a:endParaRPr lang="en-US" altLang="el-GR" sz="1600">
                <a:latin typeface="Arial" charset="0"/>
                <a:cs typeface="Arial" charset="0"/>
              </a:endParaRPr>
            </a:p>
          </p:txBody>
        </p:sp>
        <p:sp>
          <p:nvSpPr>
            <p:cNvPr id="44059" name="Text Box 27"/>
            <p:cNvSpPr txBox="1">
              <a:spLocks noChangeArrowheads="1"/>
            </p:cNvSpPr>
            <p:nvPr/>
          </p:nvSpPr>
          <p:spPr bwMode="auto">
            <a:xfrm>
              <a:off x="1001" y="879"/>
              <a:ext cx="945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altLang="el-GR" sz="1800">
                  <a:latin typeface="Arial" charset="0"/>
                  <a:cs typeface="Arial" charset="0"/>
                </a:rPr>
                <a:t>α</a:t>
              </a:r>
              <a:r>
                <a:rPr lang="en-US" altLang="el-GR" sz="1800">
                  <a:latin typeface="Arial" charset="0"/>
                  <a:cs typeface="Arial" charset="0"/>
                </a:rPr>
                <a:t>/2 =</a:t>
              </a:r>
              <a:r>
                <a:rPr lang="el-GR" altLang="el-GR" sz="1800">
                  <a:latin typeface="Arial" charset="0"/>
                  <a:cs typeface="Arial" charset="0"/>
                </a:rPr>
                <a:t>0.05</a:t>
              </a:r>
              <a:r>
                <a:rPr lang="en-US" altLang="el-GR" sz="1800">
                  <a:latin typeface="Arial" charset="0"/>
                  <a:cs typeface="Arial" charset="0"/>
                </a:rPr>
                <a:t> </a:t>
              </a:r>
              <a:r>
                <a:rPr lang="el-GR" altLang="el-GR" sz="1800">
                  <a:latin typeface="Arial" charset="0"/>
                  <a:cs typeface="Arial" charset="0"/>
                </a:rPr>
                <a:t> </a:t>
              </a:r>
              <a:endParaRPr lang="en-US" altLang="el-GR" sz="1800">
                <a:latin typeface="Arial" charset="0"/>
                <a:cs typeface="Arial" charset="0"/>
              </a:endParaRPr>
            </a:p>
          </p:txBody>
        </p:sp>
        <p:sp>
          <p:nvSpPr>
            <p:cNvPr id="44060" name="Freeform 28"/>
            <p:cNvSpPr>
              <a:spLocks/>
            </p:cNvSpPr>
            <p:nvPr/>
          </p:nvSpPr>
          <p:spPr bwMode="auto">
            <a:xfrm>
              <a:off x="1632" y="1296"/>
              <a:ext cx="672" cy="576"/>
            </a:xfrm>
            <a:custGeom>
              <a:avLst/>
              <a:gdLst>
                <a:gd name="T0" fmla="*/ 0 w 528"/>
                <a:gd name="T1" fmla="*/ 0 h 576"/>
                <a:gd name="T2" fmla="*/ 3403 w 528"/>
                <a:gd name="T3" fmla="*/ 144 h 576"/>
                <a:gd name="T4" fmla="*/ 2726 w 528"/>
                <a:gd name="T5" fmla="*/ 384 h 576"/>
                <a:gd name="T6" fmla="*/ 7494 w 52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4061" name="Freeform 29"/>
            <p:cNvSpPr>
              <a:spLocks/>
            </p:cNvSpPr>
            <p:nvPr/>
          </p:nvSpPr>
          <p:spPr bwMode="auto">
            <a:xfrm flipH="1">
              <a:off x="3504" y="1296"/>
              <a:ext cx="672" cy="576"/>
            </a:xfrm>
            <a:custGeom>
              <a:avLst/>
              <a:gdLst>
                <a:gd name="T0" fmla="*/ 0 w 528"/>
                <a:gd name="T1" fmla="*/ 0 h 576"/>
                <a:gd name="T2" fmla="*/ 3403 w 528"/>
                <a:gd name="T3" fmla="*/ 144 h 576"/>
                <a:gd name="T4" fmla="*/ 2726 w 528"/>
                <a:gd name="T5" fmla="*/ 384 h 576"/>
                <a:gd name="T6" fmla="*/ 7494 w 52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39991" name="Freeform 55"/>
          <p:cNvSpPr>
            <a:spLocks/>
          </p:cNvSpPr>
          <p:nvPr/>
        </p:nvSpPr>
        <p:spPr bwMode="auto">
          <a:xfrm flipH="1">
            <a:off x="5859463" y="3000375"/>
            <a:ext cx="846137" cy="295275"/>
          </a:xfrm>
          <a:custGeom>
            <a:avLst/>
            <a:gdLst>
              <a:gd name="T0" fmla="*/ 0 w 533"/>
              <a:gd name="T1" fmla="*/ 2147483647 h 186"/>
              <a:gd name="T2" fmla="*/ 2147483647 w 533"/>
              <a:gd name="T3" fmla="*/ 2147483647 h 186"/>
              <a:gd name="T4" fmla="*/ 2147483647 w 533"/>
              <a:gd name="T5" fmla="*/ 2147483647 h 186"/>
              <a:gd name="T6" fmla="*/ 2147483647 w 533"/>
              <a:gd name="T7" fmla="*/ 0 h 186"/>
              <a:gd name="T8" fmla="*/ 2147483647 w 533"/>
              <a:gd name="T9" fmla="*/ 2147483647 h 186"/>
              <a:gd name="T10" fmla="*/ 0 w 533"/>
              <a:gd name="T11" fmla="*/ 2147483647 h 1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86"/>
              <a:gd name="T20" fmla="*/ 533 w 533"/>
              <a:gd name="T21" fmla="*/ 186 h 1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86">
                <a:moveTo>
                  <a:pt x="0" y="186"/>
                </a:moveTo>
                <a:lnTo>
                  <a:pt x="288" y="138"/>
                </a:lnTo>
                <a:lnTo>
                  <a:pt x="432" y="90"/>
                </a:lnTo>
                <a:lnTo>
                  <a:pt x="533" y="0"/>
                </a:lnTo>
                <a:lnTo>
                  <a:pt x="520" y="170"/>
                </a:lnTo>
                <a:lnTo>
                  <a:pt x="0" y="18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2759075" y="1655763"/>
            <a:ext cx="3784600" cy="1600200"/>
            <a:chOff x="1776" y="1008"/>
            <a:chExt cx="2256" cy="1008"/>
          </a:xfrm>
        </p:grpSpPr>
        <p:sp>
          <p:nvSpPr>
            <p:cNvPr id="44056" name="Freeform 58"/>
            <p:cNvSpPr>
              <a:spLocks/>
            </p:cNvSpPr>
            <p:nvPr/>
          </p:nvSpPr>
          <p:spPr bwMode="auto">
            <a:xfrm>
              <a:off x="1776" y="1008"/>
              <a:ext cx="1152" cy="1008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44057" name="Freeform 59"/>
            <p:cNvSpPr>
              <a:spLocks/>
            </p:cNvSpPr>
            <p:nvPr/>
          </p:nvSpPr>
          <p:spPr bwMode="auto">
            <a:xfrm flipH="1">
              <a:off x="2880" y="1008"/>
              <a:ext cx="1152" cy="1008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cxnSp>
        <p:nvCxnSpPr>
          <p:cNvPr id="51" name="50 - Ευθεία γραμμή σύνδεσης"/>
          <p:cNvCxnSpPr/>
          <p:nvPr/>
        </p:nvCxnSpPr>
        <p:spPr>
          <a:xfrm>
            <a:off x="6715125" y="5214938"/>
            <a:ext cx="16430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- Ευθεία γραμμή σύνδεσης"/>
          <p:cNvCxnSpPr/>
          <p:nvPr/>
        </p:nvCxnSpPr>
        <p:spPr>
          <a:xfrm>
            <a:off x="6357938" y="4357688"/>
            <a:ext cx="2214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- Ευθύγραμμο βέλος σύνδεσης"/>
          <p:cNvCxnSpPr/>
          <p:nvPr/>
        </p:nvCxnSpPr>
        <p:spPr>
          <a:xfrm>
            <a:off x="3429000" y="4143375"/>
            <a:ext cx="2398713" cy="28575"/>
          </a:xfrm>
          <a:prstGeom prst="straightConnector1">
            <a:avLst/>
          </a:prstGeom>
          <a:ln>
            <a:solidFill>
              <a:srgbClr val="CC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- Ευθύγραμμο βέλος σύνδεσης"/>
          <p:cNvCxnSpPr/>
          <p:nvPr/>
        </p:nvCxnSpPr>
        <p:spPr>
          <a:xfrm>
            <a:off x="3714750" y="3571875"/>
            <a:ext cx="17145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  <p:bldP spid="39966" grpId="0" animBg="1" autoUpdateAnimBg="0"/>
      <p:bldP spid="39984" grpId="0" animBg="1" autoUpdateAnimBg="0"/>
      <p:bldP spid="39985" grpId="0" animBg="1"/>
      <p:bldP spid="39987" grpId="0" animBg="1"/>
      <p:bldP spid="39946" grpId="0" animBg="1"/>
      <p:bldP spid="3999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3762375" y="2057400"/>
            <a:ext cx="1738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l-GR" sz="2000"/>
              <a:t>90%</a:t>
            </a:r>
          </a:p>
          <a:p>
            <a:pPr algn="ctr"/>
            <a:endParaRPr lang="en-US" altLang="el-GR" sz="200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4000" y="1676400"/>
            <a:ext cx="6072188" cy="444500"/>
            <a:chOff x="1008" y="1104"/>
            <a:chExt cx="3825" cy="280"/>
          </a:xfrm>
        </p:grpSpPr>
        <p:sp>
          <p:nvSpPr>
            <p:cNvPr id="45114" name="Text Box 20"/>
            <p:cNvSpPr txBox="1">
              <a:spLocks noChangeArrowheads="1"/>
            </p:cNvSpPr>
            <p:nvPr/>
          </p:nvSpPr>
          <p:spPr bwMode="auto">
            <a:xfrm>
              <a:off x="4176" y="1104"/>
              <a:ext cx="6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l-GR" sz="2000">
                  <a:latin typeface="Symbol" pitchFamily="18" charset="2"/>
                </a:rPr>
                <a:t>a</a:t>
              </a:r>
              <a:r>
                <a:rPr lang="en-US" altLang="el-GR" sz="2000"/>
                <a:t>/2 = .05</a:t>
              </a:r>
            </a:p>
          </p:txBody>
        </p:sp>
        <p:sp>
          <p:nvSpPr>
            <p:cNvPr id="45115" name="Text Box 21"/>
            <p:cNvSpPr txBox="1">
              <a:spLocks noChangeArrowheads="1"/>
            </p:cNvSpPr>
            <p:nvPr/>
          </p:nvSpPr>
          <p:spPr bwMode="auto">
            <a:xfrm>
              <a:off x="1008" y="1134"/>
              <a:ext cx="6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l-GR" sz="2000">
                  <a:latin typeface="Symbol" pitchFamily="18" charset="2"/>
                </a:rPr>
                <a:t>a</a:t>
              </a:r>
              <a:r>
                <a:rPr lang="en-US" altLang="el-GR" sz="2000"/>
                <a:t>/2 = .05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73400" y="3246438"/>
            <a:ext cx="3019425" cy="1143000"/>
            <a:chOff x="2112" y="2064"/>
            <a:chExt cx="1584" cy="720"/>
          </a:xfrm>
        </p:grpSpPr>
        <p:sp>
          <p:nvSpPr>
            <p:cNvPr id="45112" name="Line 28"/>
            <p:cNvSpPr>
              <a:spLocks noChangeShapeType="1"/>
            </p:cNvSpPr>
            <p:nvPr/>
          </p:nvSpPr>
          <p:spPr bwMode="auto">
            <a:xfrm>
              <a:off x="2112" y="206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45113" name="Line 29"/>
            <p:cNvSpPr>
              <a:spLocks noChangeShapeType="1"/>
            </p:cNvSpPr>
            <p:nvPr/>
          </p:nvSpPr>
          <p:spPr bwMode="auto">
            <a:xfrm>
              <a:off x="3696" y="206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3048000" y="533400"/>
            <a:ext cx="6005513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1" dirty="0">
                <a:latin typeface="Arial" charset="0"/>
                <a:cs typeface="Arial" charset="0"/>
              </a:rPr>
              <a:t>Αν αυξηθεί η τυπική απόκλιση και τα υπόλοιπα </a:t>
            </a:r>
          </a:p>
          <a:p>
            <a:pPr>
              <a:defRPr/>
            </a:pPr>
            <a:r>
              <a:rPr lang="el-GR" sz="2000" b="1" dirty="0">
                <a:latin typeface="Arial" charset="0"/>
                <a:cs typeface="Arial" charset="0"/>
              </a:rPr>
              <a:t>μείνουν σταθερά, το ΔΕ αυξάνει!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2209800" y="2128838"/>
            <a:ext cx="4762500" cy="895350"/>
            <a:chOff x="1392" y="1296"/>
            <a:chExt cx="3000" cy="583"/>
          </a:xfrm>
        </p:grpSpPr>
        <p:sp>
          <p:nvSpPr>
            <p:cNvPr id="45110" name="Freeform 32"/>
            <p:cNvSpPr>
              <a:spLocks/>
            </p:cNvSpPr>
            <p:nvPr/>
          </p:nvSpPr>
          <p:spPr bwMode="auto">
            <a:xfrm rot="2858601">
              <a:off x="1313" y="1375"/>
              <a:ext cx="564" cy="406"/>
            </a:xfrm>
            <a:custGeom>
              <a:avLst/>
              <a:gdLst>
                <a:gd name="T0" fmla="*/ 0 w 528"/>
                <a:gd name="T1" fmla="*/ 0 h 576"/>
                <a:gd name="T2" fmla="*/ 464 w 528"/>
                <a:gd name="T3" fmla="*/ 4 h 576"/>
                <a:gd name="T4" fmla="*/ 371 w 528"/>
                <a:gd name="T5" fmla="*/ 11 h 576"/>
                <a:gd name="T6" fmla="*/ 1020 w 528"/>
                <a:gd name="T7" fmla="*/ 18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5111" name="Freeform 33"/>
            <p:cNvSpPr>
              <a:spLocks/>
            </p:cNvSpPr>
            <p:nvPr/>
          </p:nvSpPr>
          <p:spPr bwMode="auto">
            <a:xfrm rot="18803801" flipH="1">
              <a:off x="3914" y="1401"/>
              <a:ext cx="552" cy="404"/>
            </a:xfrm>
            <a:custGeom>
              <a:avLst/>
              <a:gdLst>
                <a:gd name="T0" fmla="*/ 0 w 528"/>
                <a:gd name="T1" fmla="*/ 0 h 576"/>
                <a:gd name="T2" fmla="*/ 374 w 528"/>
                <a:gd name="T3" fmla="*/ 4 h 576"/>
                <a:gd name="T4" fmla="*/ 299 w 528"/>
                <a:gd name="T5" fmla="*/ 11 h 576"/>
                <a:gd name="T6" fmla="*/ 823 w 528"/>
                <a:gd name="T7" fmla="*/ 17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2657475" y="1679575"/>
            <a:ext cx="3924300" cy="1562100"/>
            <a:chOff x="1776" y="1008"/>
            <a:chExt cx="2256" cy="1008"/>
          </a:xfrm>
        </p:grpSpPr>
        <p:sp>
          <p:nvSpPr>
            <p:cNvPr id="45108" name="Freeform 39"/>
            <p:cNvSpPr>
              <a:spLocks/>
            </p:cNvSpPr>
            <p:nvPr/>
          </p:nvSpPr>
          <p:spPr bwMode="auto">
            <a:xfrm>
              <a:off x="1776" y="1008"/>
              <a:ext cx="1152" cy="1008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45109" name="Freeform 40"/>
            <p:cNvSpPr>
              <a:spLocks/>
            </p:cNvSpPr>
            <p:nvPr/>
          </p:nvSpPr>
          <p:spPr bwMode="auto">
            <a:xfrm flipH="1">
              <a:off x="2880" y="1008"/>
              <a:ext cx="1152" cy="1008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2525713" y="1736725"/>
            <a:ext cx="4208462" cy="1501775"/>
            <a:chOff x="1591" y="1094"/>
            <a:chExt cx="2651" cy="946"/>
          </a:xfrm>
        </p:grpSpPr>
        <p:sp>
          <p:nvSpPr>
            <p:cNvPr id="45106" name="Freeform 42"/>
            <p:cNvSpPr>
              <a:spLocks/>
            </p:cNvSpPr>
            <p:nvPr/>
          </p:nvSpPr>
          <p:spPr bwMode="auto">
            <a:xfrm>
              <a:off x="1591" y="1094"/>
              <a:ext cx="1354" cy="946"/>
            </a:xfrm>
            <a:custGeom>
              <a:avLst/>
              <a:gdLst>
                <a:gd name="T0" fmla="*/ 0 w 1152"/>
                <a:gd name="T1" fmla="*/ 535 h 1008"/>
                <a:gd name="T2" fmla="*/ 1929 w 1152"/>
                <a:gd name="T3" fmla="*/ 458 h 1008"/>
                <a:gd name="T4" fmla="*/ 4344 w 1152"/>
                <a:gd name="T5" fmla="*/ 77 h 1008"/>
                <a:gd name="T6" fmla="*/ 5793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45107" name="Freeform 43"/>
            <p:cNvSpPr>
              <a:spLocks/>
            </p:cNvSpPr>
            <p:nvPr/>
          </p:nvSpPr>
          <p:spPr bwMode="auto">
            <a:xfrm flipH="1">
              <a:off x="2888" y="1094"/>
              <a:ext cx="1354" cy="946"/>
            </a:xfrm>
            <a:custGeom>
              <a:avLst/>
              <a:gdLst>
                <a:gd name="T0" fmla="*/ 0 w 1152"/>
                <a:gd name="T1" fmla="*/ 535 h 1008"/>
                <a:gd name="T2" fmla="*/ 1929 w 1152"/>
                <a:gd name="T3" fmla="*/ 458 h 1008"/>
                <a:gd name="T4" fmla="*/ 4344 w 1152"/>
                <a:gd name="T5" fmla="*/ 77 h 1008"/>
                <a:gd name="T6" fmla="*/ 5793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352675" y="1819275"/>
            <a:ext cx="4552950" cy="1381125"/>
            <a:chOff x="1776" y="1008"/>
            <a:chExt cx="2256" cy="1008"/>
          </a:xfrm>
        </p:grpSpPr>
        <p:sp>
          <p:nvSpPr>
            <p:cNvPr id="45104" name="Freeform 45"/>
            <p:cNvSpPr>
              <a:spLocks/>
            </p:cNvSpPr>
            <p:nvPr/>
          </p:nvSpPr>
          <p:spPr bwMode="auto">
            <a:xfrm>
              <a:off x="1776" y="1008"/>
              <a:ext cx="1152" cy="1008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45105" name="Freeform 46"/>
            <p:cNvSpPr>
              <a:spLocks/>
            </p:cNvSpPr>
            <p:nvPr/>
          </p:nvSpPr>
          <p:spPr bwMode="auto">
            <a:xfrm flipH="1">
              <a:off x="2880" y="1008"/>
              <a:ext cx="1152" cy="1008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2200275" y="1909763"/>
            <a:ext cx="4876800" cy="1300162"/>
            <a:chOff x="1776" y="1008"/>
            <a:chExt cx="2256" cy="1008"/>
          </a:xfrm>
        </p:grpSpPr>
        <p:sp>
          <p:nvSpPr>
            <p:cNvPr id="45102" name="Freeform 48"/>
            <p:cNvSpPr>
              <a:spLocks/>
            </p:cNvSpPr>
            <p:nvPr/>
          </p:nvSpPr>
          <p:spPr bwMode="auto">
            <a:xfrm>
              <a:off x="1776" y="1008"/>
              <a:ext cx="1152" cy="1008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45103" name="Freeform 49"/>
            <p:cNvSpPr>
              <a:spLocks/>
            </p:cNvSpPr>
            <p:nvPr/>
          </p:nvSpPr>
          <p:spPr bwMode="auto">
            <a:xfrm flipH="1">
              <a:off x="2880" y="1008"/>
              <a:ext cx="1152" cy="1008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2438400" y="2057400"/>
            <a:ext cx="4343400" cy="1003300"/>
            <a:chOff x="1536" y="1296"/>
            <a:chExt cx="2736" cy="576"/>
          </a:xfrm>
        </p:grpSpPr>
        <p:sp>
          <p:nvSpPr>
            <p:cNvPr id="45100" name="Freeform 58"/>
            <p:cNvSpPr>
              <a:spLocks/>
            </p:cNvSpPr>
            <p:nvPr/>
          </p:nvSpPr>
          <p:spPr bwMode="auto">
            <a:xfrm rot="494961">
              <a:off x="1536" y="1296"/>
              <a:ext cx="672" cy="576"/>
            </a:xfrm>
            <a:custGeom>
              <a:avLst/>
              <a:gdLst>
                <a:gd name="T0" fmla="*/ 0 w 528"/>
                <a:gd name="T1" fmla="*/ 0 h 576"/>
                <a:gd name="T2" fmla="*/ 2674 w 528"/>
                <a:gd name="T3" fmla="*/ 144 h 576"/>
                <a:gd name="T4" fmla="*/ 2142 w 528"/>
                <a:gd name="T5" fmla="*/ 384 h 576"/>
                <a:gd name="T6" fmla="*/ 5888 w 52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5101" name="Freeform 59"/>
            <p:cNvSpPr>
              <a:spLocks/>
            </p:cNvSpPr>
            <p:nvPr/>
          </p:nvSpPr>
          <p:spPr bwMode="auto">
            <a:xfrm rot="21105039" flipH="1">
              <a:off x="3600" y="1296"/>
              <a:ext cx="672" cy="576"/>
            </a:xfrm>
            <a:custGeom>
              <a:avLst/>
              <a:gdLst>
                <a:gd name="T0" fmla="*/ 0 w 528"/>
                <a:gd name="T1" fmla="*/ 0 h 576"/>
                <a:gd name="T2" fmla="*/ 2674 w 528"/>
                <a:gd name="T3" fmla="*/ 144 h 576"/>
                <a:gd name="T4" fmla="*/ 2142 w 528"/>
                <a:gd name="T5" fmla="*/ 384 h 576"/>
                <a:gd name="T6" fmla="*/ 5888 w 52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2306638" y="2133600"/>
            <a:ext cx="4551362" cy="914400"/>
            <a:chOff x="1453" y="1344"/>
            <a:chExt cx="2867" cy="576"/>
          </a:xfrm>
        </p:grpSpPr>
        <p:sp>
          <p:nvSpPr>
            <p:cNvPr id="45098" name="Freeform 61"/>
            <p:cNvSpPr>
              <a:spLocks/>
            </p:cNvSpPr>
            <p:nvPr/>
          </p:nvSpPr>
          <p:spPr bwMode="auto">
            <a:xfrm rot="1107828">
              <a:off x="1453" y="1344"/>
              <a:ext cx="672" cy="576"/>
            </a:xfrm>
            <a:custGeom>
              <a:avLst/>
              <a:gdLst>
                <a:gd name="T0" fmla="*/ 0 w 528"/>
                <a:gd name="T1" fmla="*/ 0 h 576"/>
                <a:gd name="T2" fmla="*/ 2674 w 528"/>
                <a:gd name="T3" fmla="*/ 144 h 576"/>
                <a:gd name="T4" fmla="*/ 2142 w 528"/>
                <a:gd name="T5" fmla="*/ 384 h 576"/>
                <a:gd name="T6" fmla="*/ 5888 w 52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5099" name="Freeform 62"/>
            <p:cNvSpPr>
              <a:spLocks/>
            </p:cNvSpPr>
            <p:nvPr/>
          </p:nvSpPr>
          <p:spPr bwMode="auto">
            <a:xfrm rot="20492172" flipH="1">
              <a:off x="3648" y="1344"/>
              <a:ext cx="672" cy="576"/>
            </a:xfrm>
            <a:custGeom>
              <a:avLst/>
              <a:gdLst>
                <a:gd name="T0" fmla="*/ 0 w 528"/>
                <a:gd name="T1" fmla="*/ 0 h 576"/>
                <a:gd name="T2" fmla="*/ 2674 w 528"/>
                <a:gd name="T3" fmla="*/ 144 h 576"/>
                <a:gd name="T4" fmla="*/ 2142 w 528"/>
                <a:gd name="T5" fmla="*/ 384 h 576"/>
                <a:gd name="T6" fmla="*/ 5888 w 52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601913" y="2557463"/>
            <a:ext cx="4027487" cy="685800"/>
            <a:chOff x="1639" y="1611"/>
            <a:chExt cx="2537" cy="432"/>
          </a:xfrm>
        </p:grpSpPr>
        <p:sp>
          <p:nvSpPr>
            <p:cNvPr id="45096" name="Freeform 68"/>
            <p:cNvSpPr>
              <a:spLocks/>
            </p:cNvSpPr>
            <p:nvPr/>
          </p:nvSpPr>
          <p:spPr bwMode="auto">
            <a:xfrm>
              <a:off x="1639" y="1611"/>
              <a:ext cx="720" cy="432"/>
            </a:xfrm>
            <a:custGeom>
              <a:avLst/>
              <a:gdLst>
                <a:gd name="T0" fmla="*/ 0 w 720"/>
                <a:gd name="T1" fmla="*/ 432 h 432"/>
                <a:gd name="T2" fmla="*/ 288 w 720"/>
                <a:gd name="T3" fmla="*/ 432 h 432"/>
                <a:gd name="T4" fmla="*/ 480 w 720"/>
                <a:gd name="T5" fmla="*/ 336 h 432"/>
                <a:gd name="T6" fmla="*/ 624 w 720"/>
                <a:gd name="T7" fmla="*/ 144 h 432"/>
                <a:gd name="T8" fmla="*/ 720 w 720"/>
                <a:gd name="T9" fmla="*/ 0 h 432"/>
                <a:gd name="T10" fmla="*/ 720 w 720"/>
                <a:gd name="T11" fmla="*/ 432 h 432"/>
                <a:gd name="T12" fmla="*/ 0 w 720"/>
                <a:gd name="T13" fmla="*/ 432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0"/>
                <a:gd name="T22" fmla="*/ 0 h 432"/>
                <a:gd name="T23" fmla="*/ 720 w 720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0" h="432">
                  <a:moveTo>
                    <a:pt x="0" y="432"/>
                  </a:moveTo>
                  <a:lnTo>
                    <a:pt x="288" y="432"/>
                  </a:lnTo>
                  <a:lnTo>
                    <a:pt x="480" y="336"/>
                  </a:lnTo>
                  <a:lnTo>
                    <a:pt x="624" y="144"/>
                  </a:lnTo>
                  <a:lnTo>
                    <a:pt x="720" y="0"/>
                  </a:lnTo>
                  <a:lnTo>
                    <a:pt x="720" y="43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097" name="Freeform 69"/>
            <p:cNvSpPr>
              <a:spLocks/>
            </p:cNvSpPr>
            <p:nvPr/>
          </p:nvSpPr>
          <p:spPr bwMode="auto">
            <a:xfrm flipH="1">
              <a:off x="3456" y="1611"/>
              <a:ext cx="720" cy="432"/>
            </a:xfrm>
            <a:custGeom>
              <a:avLst/>
              <a:gdLst>
                <a:gd name="T0" fmla="*/ 0 w 720"/>
                <a:gd name="T1" fmla="*/ 432 h 432"/>
                <a:gd name="T2" fmla="*/ 288 w 720"/>
                <a:gd name="T3" fmla="*/ 432 h 432"/>
                <a:gd name="T4" fmla="*/ 480 w 720"/>
                <a:gd name="T5" fmla="*/ 336 h 432"/>
                <a:gd name="T6" fmla="*/ 624 w 720"/>
                <a:gd name="T7" fmla="*/ 144 h 432"/>
                <a:gd name="T8" fmla="*/ 720 w 720"/>
                <a:gd name="T9" fmla="*/ 0 h 432"/>
                <a:gd name="T10" fmla="*/ 720 w 720"/>
                <a:gd name="T11" fmla="*/ 432 h 432"/>
                <a:gd name="T12" fmla="*/ 0 w 720"/>
                <a:gd name="T13" fmla="*/ 432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0"/>
                <a:gd name="T22" fmla="*/ 0 h 432"/>
                <a:gd name="T23" fmla="*/ 720 w 720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0" h="432">
                  <a:moveTo>
                    <a:pt x="0" y="432"/>
                  </a:moveTo>
                  <a:lnTo>
                    <a:pt x="288" y="432"/>
                  </a:lnTo>
                  <a:lnTo>
                    <a:pt x="480" y="336"/>
                  </a:lnTo>
                  <a:lnTo>
                    <a:pt x="624" y="144"/>
                  </a:lnTo>
                  <a:lnTo>
                    <a:pt x="720" y="0"/>
                  </a:lnTo>
                  <a:lnTo>
                    <a:pt x="720" y="43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2590800" y="2057400"/>
            <a:ext cx="4038600" cy="914400"/>
            <a:chOff x="1632" y="1296"/>
            <a:chExt cx="2544" cy="576"/>
          </a:xfrm>
        </p:grpSpPr>
        <p:sp>
          <p:nvSpPr>
            <p:cNvPr id="45094" name="Freeform 23"/>
            <p:cNvSpPr>
              <a:spLocks/>
            </p:cNvSpPr>
            <p:nvPr/>
          </p:nvSpPr>
          <p:spPr bwMode="auto">
            <a:xfrm>
              <a:off x="1632" y="1296"/>
              <a:ext cx="672" cy="576"/>
            </a:xfrm>
            <a:custGeom>
              <a:avLst/>
              <a:gdLst>
                <a:gd name="T0" fmla="*/ 0 w 528"/>
                <a:gd name="T1" fmla="*/ 0 h 576"/>
                <a:gd name="T2" fmla="*/ 2674 w 528"/>
                <a:gd name="T3" fmla="*/ 144 h 576"/>
                <a:gd name="T4" fmla="*/ 2142 w 528"/>
                <a:gd name="T5" fmla="*/ 384 h 576"/>
                <a:gd name="T6" fmla="*/ 5888 w 52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5095" name="Freeform 24"/>
            <p:cNvSpPr>
              <a:spLocks/>
            </p:cNvSpPr>
            <p:nvPr/>
          </p:nvSpPr>
          <p:spPr bwMode="auto">
            <a:xfrm flipH="1">
              <a:off x="3504" y="1296"/>
              <a:ext cx="672" cy="576"/>
            </a:xfrm>
            <a:custGeom>
              <a:avLst/>
              <a:gdLst>
                <a:gd name="T0" fmla="*/ 0 w 528"/>
                <a:gd name="T1" fmla="*/ 0 h 576"/>
                <a:gd name="T2" fmla="*/ 2674 w 528"/>
                <a:gd name="T3" fmla="*/ 144 h 576"/>
                <a:gd name="T4" fmla="*/ 2142 w 528"/>
                <a:gd name="T5" fmla="*/ 384 h 576"/>
                <a:gd name="T6" fmla="*/ 5888 w 52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800225" y="2005013"/>
            <a:ext cx="5562600" cy="1228725"/>
            <a:chOff x="1776" y="1008"/>
            <a:chExt cx="2256" cy="1008"/>
          </a:xfrm>
        </p:grpSpPr>
        <p:sp>
          <p:nvSpPr>
            <p:cNvPr id="45092" name="Freeform 12"/>
            <p:cNvSpPr>
              <a:spLocks/>
            </p:cNvSpPr>
            <p:nvPr/>
          </p:nvSpPr>
          <p:spPr bwMode="auto">
            <a:xfrm>
              <a:off x="1776" y="1008"/>
              <a:ext cx="1152" cy="1008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45093" name="Freeform 13"/>
            <p:cNvSpPr>
              <a:spLocks/>
            </p:cNvSpPr>
            <p:nvPr/>
          </p:nvSpPr>
          <p:spPr bwMode="auto">
            <a:xfrm flipH="1">
              <a:off x="2880" y="1008"/>
              <a:ext cx="1152" cy="1008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2819400" y="1600200"/>
            <a:ext cx="3581400" cy="1641475"/>
            <a:chOff x="1776" y="1008"/>
            <a:chExt cx="2256" cy="1008"/>
          </a:xfrm>
        </p:grpSpPr>
        <p:sp>
          <p:nvSpPr>
            <p:cNvPr id="45090" name="Freeform 4"/>
            <p:cNvSpPr>
              <a:spLocks/>
            </p:cNvSpPr>
            <p:nvPr/>
          </p:nvSpPr>
          <p:spPr bwMode="auto">
            <a:xfrm>
              <a:off x="1776" y="1008"/>
              <a:ext cx="1152" cy="1008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45091" name="Freeform 5"/>
            <p:cNvSpPr>
              <a:spLocks/>
            </p:cNvSpPr>
            <p:nvPr/>
          </p:nvSpPr>
          <p:spPr bwMode="auto">
            <a:xfrm flipH="1">
              <a:off x="2880" y="1008"/>
              <a:ext cx="1152" cy="1008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15" name="Group 80"/>
          <p:cNvGrpSpPr>
            <a:grpSpLocks/>
          </p:cNvGrpSpPr>
          <p:nvPr/>
        </p:nvGrpSpPr>
        <p:grpSpPr bwMode="auto">
          <a:xfrm>
            <a:off x="2266950" y="2133600"/>
            <a:ext cx="4673600" cy="838200"/>
            <a:chOff x="1428" y="2256"/>
            <a:chExt cx="2944" cy="528"/>
          </a:xfrm>
        </p:grpSpPr>
        <p:sp>
          <p:nvSpPr>
            <p:cNvPr id="45088" name="Freeform 72"/>
            <p:cNvSpPr>
              <a:spLocks/>
            </p:cNvSpPr>
            <p:nvPr/>
          </p:nvSpPr>
          <p:spPr bwMode="auto">
            <a:xfrm rot="1702343">
              <a:off x="1428" y="2256"/>
              <a:ext cx="544" cy="528"/>
            </a:xfrm>
            <a:custGeom>
              <a:avLst/>
              <a:gdLst>
                <a:gd name="T0" fmla="*/ 0 w 528"/>
                <a:gd name="T1" fmla="*/ 0 h 576"/>
                <a:gd name="T2" fmla="*/ 322 w 528"/>
                <a:gd name="T3" fmla="*/ 60 h 576"/>
                <a:gd name="T4" fmla="*/ 259 w 528"/>
                <a:gd name="T5" fmla="*/ 160 h 576"/>
                <a:gd name="T6" fmla="*/ 711 w 528"/>
                <a:gd name="T7" fmla="*/ 241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5089" name="Freeform 73"/>
            <p:cNvSpPr>
              <a:spLocks/>
            </p:cNvSpPr>
            <p:nvPr/>
          </p:nvSpPr>
          <p:spPr bwMode="auto">
            <a:xfrm rot="19942430" flipH="1">
              <a:off x="3723" y="2280"/>
              <a:ext cx="649" cy="494"/>
            </a:xfrm>
            <a:custGeom>
              <a:avLst/>
              <a:gdLst>
                <a:gd name="T0" fmla="*/ 0 w 528"/>
                <a:gd name="T1" fmla="*/ 0 h 576"/>
                <a:gd name="T2" fmla="*/ 1890 w 528"/>
                <a:gd name="T3" fmla="*/ 31 h 576"/>
                <a:gd name="T4" fmla="*/ 1508 w 528"/>
                <a:gd name="T5" fmla="*/ 82 h 576"/>
                <a:gd name="T6" fmla="*/ 4160 w 528"/>
                <a:gd name="T7" fmla="*/ 124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16" name="Group 81"/>
          <p:cNvGrpSpPr>
            <a:grpSpLocks/>
          </p:cNvGrpSpPr>
          <p:nvPr/>
        </p:nvGrpSpPr>
        <p:grpSpPr bwMode="auto">
          <a:xfrm>
            <a:off x="2233613" y="2222500"/>
            <a:ext cx="4773612" cy="762000"/>
            <a:chOff x="1407" y="1400"/>
            <a:chExt cx="3007" cy="480"/>
          </a:xfrm>
        </p:grpSpPr>
        <p:sp>
          <p:nvSpPr>
            <p:cNvPr id="45086" name="Freeform 74"/>
            <p:cNvSpPr>
              <a:spLocks/>
            </p:cNvSpPr>
            <p:nvPr/>
          </p:nvSpPr>
          <p:spPr bwMode="auto">
            <a:xfrm rot="2139734">
              <a:off x="1407" y="1408"/>
              <a:ext cx="537" cy="472"/>
            </a:xfrm>
            <a:custGeom>
              <a:avLst/>
              <a:gdLst>
                <a:gd name="T0" fmla="*/ 0 w 528"/>
                <a:gd name="T1" fmla="*/ 0 h 576"/>
                <a:gd name="T2" fmla="*/ 284 w 528"/>
                <a:gd name="T3" fmla="*/ 20 h 576"/>
                <a:gd name="T4" fmla="*/ 227 w 528"/>
                <a:gd name="T5" fmla="*/ 52 h 576"/>
                <a:gd name="T6" fmla="*/ 624 w 528"/>
                <a:gd name="T7" fmla="*/ 79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45087" name="Freeform 76"/>
            <p:cNvSpPr>
              <a:spLocks/>
            </p:cNvSpPr>
            <p:nvPr/>
          </p:nvSpPr>
          <p:spPr bwMode="auto">
            <a:xfrm rot="19565869" flipH="1">
              <a:off x="3790" y="1400"/>
              <a:ext cx="624" cy="480"/>
            </a:xfrm>
            <a:custGeom>
              <a:avLst/>
              <a:gdLst>
                <a:gd name="T0" fmla="*/ 0 w 528"/>
                <a:gd name="T1" fmla="*/ 0 h 576"/>
                <a:gd name="T2" fmla="*/ 1278 w 528"/>
                <a:gd name="T3" fmla="*/ 23 h 576"/>
                <a:gd name="T4" fmla="*/ 1022 w 528"/>
                <a:gd name="T5" fmla="*/ 63 h 576"/>
                <a:gd name="T6" fmla="*/ 2803 w 528"/>
                <a:gd name="T7" fmla="*/ 93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576"/>
                <a:gd name="T14" fmla="*/ 528 w 52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576">
                  <a:moveTo>
                    <a:pt x="0" y="0"/>
                  </a:moveTo>
                  <a:lnTo>
                    <a:pt x="240" y="144"/>
                  </a:lnTo>
                  <a:lnTo>
                    <a:pt x="192" y="384"/>
                  </a:lnTo>
                  <a:lnTo>
                    <a:pt x="528" y="57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  <p:grpSp>
        <p:nvGrpSpPr>
          <p:cNvPr id="17" name="Group 86"/>
          <p:cNvGrpSpPr>
            <a:grpSpLocks/>
          </p:cNvGrpSpPr>
          <p:nvPr/>
        </p:nvGrpSpPr>
        <p:grpSpPr bwMode="auto">
          <a:xfrm>
            <a:off x="1789113" y="2833688"/>
            <a:ext cx="5608637" cy="439737"/>
            <a:chOff x="1145" y="1770"/>
            <a:chExt cx="3533" cy="277"/>
          </a:xfrm>
        </p:grpSpPr>
        <p:sp>
          <p:nvSpPr>
            <p:cNvPr id="45084" name="Freeform 84"/>
            <p:cNvSpPr>
              <a:spLocks/>
            </p:cNvSpPr>
            <p:nvPr/>
          </p:nvSpPr>
          <p:spPr bwMode="auto">
            <a:xfrm>
              <a:off x="1145" y="1770"/>
              <a:ext cx="823" cy="276"/>
            </a:xfrm>
            <a:custGeom>
              <a:avLst/>
              <a:gdLst>
                <a:gd name="T0" fmla="*/ 0 w 849"/>
                <a:gd name="T1" fmla="*/ 276 h 276"/>
                <a:gd name="T2" fmla="*/ 176 w 849"/>
                <a:gd name="T3" fmla="*/ 228 h 276"/>
                <a:gd name="T4" fmla="*/ 322 w 849"/>
                <a:gd name="T5" fmla="*/ 204 h 276"/>
                <a:gd name="T6" fmla="*/ 491 w 849"/>
                <a:gd name="T7" fmla="*/ 127 h 276"/>
                <a:gd name="T8" fmla="*/ 622 w 849"/>
                <a:gd name="T9" fmla="*/ 0 h 276"/>
                <a:gd name="T10" fmla="*/ 622 w 849"/>
                <a:gd name="T11" fmla="*/ 242 h 276"/>
                <a:gd name="T12" fmla="*/ 0 w 849"/>
                <a:gd name="T13" fmla="*/ 276 h 2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9"/>
                <a:gd name="T22" fmla="*/ 0 h 276"/>
                <a:gd name="T23" fmla="*/ 849 w 849"/>
                <a:gd name="T24" fmla="*/ 276 h 2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9" h="276">
                  <a:moveTo>
                    <a:pt x="0" y="276"/>
                  </a:moveTo>
                  <a:lnTo>
                    <a:pt x="240" y="228"/>
                  </a:lnTo>
                  <a:lnTo>
                    <a:pt x="441" y="204"/>
                  </a:lnTo>
                  <a:lnTo>
                    <a:pt x="671" y="127"/>
                  </a:lnTo>
                  <a:lnTo>
                    <a:pt x="849" y="0"/>
                  </a:lnTo>
                  <a:lnTo>
                    <a:pt x="849" y="242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085" name="Freeform 85"/>
            <p:cNvSpPr>
              <a:spLocks/>
            </p:cNvSpPr>
            <p:nvPr/>
          </p:nvSpPr>
          <p:spPr bwMode="auto">
            <a:xfrm flipH="1">
              <a:off x="3855" y="1771"/>
              <a:ext cx="823" cy="276"/>
            </a:xfrm>
            <a:custGeom>
              <a:avLst/>
              <a:gdLst>
                <a:gd name="T0" fmla="*/ 0 w 849"/>
                <a:gd name="T1" fmla="*/ 276 h 276"/>
                <a:gd name="T2" fmla="*/ 176 w 849"/>
                <a:gd name="T3" fmla="*/ 228 h 276"/>
                <a:gd name="T4" fmla="*/ 322 w 849"/>
                <a:gd name="T5" fmla="*/ 204 h 276"/>
                <a:gd name="T6" fmla="*/ 491 w 849"/>
                <a:gd name="T7" fmla="*/ 127 h 276"/>
                <a:gd name="T8" fmla="*/ 622 w 849"/>
                <a:gd name="T9" fmla="*/ 0 h 276"/>
                <a:gd name="T10" fmla="*/ 622 w 849"/>
                <a:gd name="T11" fmla="*/ 242 h 276"/>
                <a:gd name="T12" fmla="*/ 0 w 849"/>
                <a:gd name="T13" fmla="*/ 276 h 2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9"/>
                <a:gd name="T22" fmla="*/ 0 h 276"/>
                <a:gd name="T23" fmla="*/ 849 w 849"/>
                <a:gd name="T24" fmla="*/ 276 h 2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9" h="276">
                  <a:moveTo>
                    <a:pt x="0" y="276"/>
                  </a:moveTo>
                  <a:lnTo>
                    <a:pt x="240" y="228"/>
                  </a:lnTo>
                  <a:lnTo>
                    <a:pt x="441" y="204"/>
                  </a:lnTo>
                  <a:lnTo>
                    <a:pt x="671" y="127"/>
                  </a:lnTo>
                  <a:lnTo>
                    <a:pt x="849" y="0"/>
                  </a:lnTo>
                  <a:lnTo>
                    <a:pt x="849" y="242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5077" name="Line 2"/>
          <p:cNvSpPr>
            <a:spLocks noChangeShapeType="1"/>
          </p:cNvSpPr>
          <p:nvPr/>
        </p:nvSpPr>
        <p:spPr bwMode="auto">
          <a:xfrm>
            <a:off x="742950" y="3236913"/>
            <a:ext cx="7772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l-GR"/>
          </a:p>
        </p:txBody>
      </p:sp>
      <p:cxnSp>
        <p:nvCxnSpPr>
          <p:cNvPr id="60" name="59 - Ευθεία γραμμή σύνδεσης"/>
          <p:cNvCxnSpPr/>
          <p:nvPr/>
        </p:nvCxnSpPr>
        <p:spPr>
          <a:xfrm rot="5400000">
            <a:off x="3427413" y="3571875"/>
            <a:ext cx="5730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- Ευθεία γραμμή σύνδεσης"/>
          <p:cNvCxnSpPr/>
          <p:nvPr/>
        </p:nvCxnSpPr>
        <p:spPr>
          <a:xfrm rot="5400000">
            <a:off x="5214938" y="3500438"/>
            <a:ext cx="5730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3857625" y="4929188"/>
          <a:ext cx="1714500" cy="920750"/>
        </p:xfrm>
        <a:graphic>
          <a:graphicData uri="http://schemas.openxmlformats.org/presentationml/2006/ole">
            <p:oleObj spid="_x0000_s792578" name="Equation" r:id="rId3" imgW="800100" imgH="419100" progId="Equation.3">
              <p:embed/>
            </p:oleObj>
          </a:graphicData>
        </a:graphic>
      </p:graphicFrame>
      <p:cxnSp>
        <p:nvCxnSpPr>
          <p:cNvPr id="61" name="60 - Ευθύγραμμο βέλος σύνδεσης"/>
          <p:cNvCxnSpPr/>
          <p:nvPr/>
        </p:nvCxnSpPr>
        <p:spPr>
          <a:xfrm>
            <a:off x="3143250" y="4572000"/>
            <a:ext cx="292893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- Ευθύγραμμο βέλος σύνδεσης"/>
          <p:cNvCxnSpPr/>
          <p:nvPr/>
        </p:nvCxnSpPr>
        <p:spPr>
          <a:xfrm>
            <a:off x="3714750" y="3714750"/>
            <a:ext cx="178593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875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2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46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7,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dirty="0" smtClean="0">
                <a:solidFill>
                  <a:schemeClr val="bg1"/>
                </a:solidFill>
              </a:rPr>
              <a:t>Ενότητα 7,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Γεράσιμος Μελετίου.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Στατιστική και λογισμικά στις επιστήμες της συμπεριφοράς.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  <a:endParaRPr lang="el-GR" sz="2400" smtClean="0">
              <a:solidFill>
                <a:srgbClr val="7F7F7F"/>
              </a:solidFill>
              <a:latin typeface="Calibri" pitchFamily="34" charset="0"/>
            </a:endParaRPr>
          </a:p>
          <a:p>
            <a:pPr algn="just"/>
            <a:r>
              <a:rPr lang="el-GR" sz="2400" smtClean="0">
                <a:solidFill>
                  <a:srgbClr val="7F7F7F"/>
                </a:solidFill>
                <a:latin typeface="Calibri" pitchFamily="34" charset="0"/>
              </a:rPr>
              <a:t>Διαθέσιμο 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http://eclass.teiep.gr/courses/LOGO100/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7,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7,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Σκοποί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4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altLang="el-G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Εισαγωγή στην Εκτιμητική και εφαρμογή κριτηρίων επιλογής μιας εκτιμήτριας 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7,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b="1" dirty="0" smtClean="0">
                <a:solidFill>
                  <a:schemeClr val="bg1"/>
                </a:solidFill>
              </a:rPr>
              <a:t>ΛΟΓΟΘΕΡΑΠΕΙΑΣ, </a:t>
            </a:r>
            <a:endParaRPr lang="el-GR" sz="12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611188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2"/>
            <a:ext cx="755650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4" y="1300164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Μωυσιάδης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Ν.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Χατζηπαντελής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(1999) Ανάλυση δεδομένων με τη βοήθεια στατιστικών πακέτων : SPSS 7.5, Excel 97, S-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 M.R. </a:t>
            </a:r>
            <a:r>
              <a:rPr lang="el-GR" sz="1400" dirty="0" err="1" smtClean="0"/>
              <a:t>Spiegel</a:t>
            </a:r>
            <a:r>
              <a:rPr lang="el-GR" sz="1400" dirty="0" smtClean="0"/>
              <a:t>: Πιθανότητες και Στατιστική (</a:t>
            </a:r>
            <a:r>
              <a:rPr lang="el-GR" sz="1400" dirty="0" err="1" smtClean="0"/>
              <a:t>Schaum’s</a:t>
            </a:r>
            <a:r>
              <a:rPr lang="el-GR" sz="1400" dirty="0" smtClean="0"/>
              <a:t> </a:t>
            </a:r>
            <a:r>
              <a:rPr lang="el-GR" sz="1400" dirty="0" err="1" smtClean="0"/>
              <a:t>Outline</a:t>
            </a:r>
            <a:r>
              <a:rPr lang="el-GR" sz="1400" dirty="0" smtClean="0"/>
              <a:t> </a:t>
            </a:r>
            <a:r>
              <a:rPr lang="el-GR" sz="1400" dirty="0" err="1" smtClean="0"/>
              <a:t>Series</a:t>
            </a:r>
            <a:r>
              <a:rPr lang="el-GR" sz="1400" dirty="0" smtClean="0"/>
              <a:t>), ελληνική μετάφραση Αθήνα, ΕΣΠΙ 1977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Τέλος Ενότητας</a:t>
            </a:r>
            <a:endParaRPr lang="el-GR" dirty="0">
              <a:latin typeface="+mn-lt"/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3" y="5827938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Περιεχόμενα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4"/>
            <a:ext cx="8568952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Εκτιμητική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Κριτήρια επιλογής μιας εκτιμήτριας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Διάστημα εμπιστοσύνης μέσης τιμής πληθυσμού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Παραδείγματα-ασκήσεις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+mn-lt"/>
              </a:rPr>
              <a:t>Στατιστική και λογισμικά στις επιστήμες συμπεριφοράς 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Εκτιμητική Ι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123728" y="620688"/>
            <a:ext cx="3970338" cy="9286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/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Εκτιμητική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endParaRPr lang="el-G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7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dirty="0" smtClean="0"/>
              <a:t>   </a:t>
            </a:r>
            <a:r>
              <a:rPr lang="el-GR" altLang="el-GR" b="1" dirty="0" smtClean="0">
                <a:latin typeface="Arial" charset="0"/>
                <a:cs typeface="Arial" charset="0"/>
              </a:rPr>
              <a:t>Ο σκοπός της είναι η εκτίμηση (</a:t>
            </a:r>
            <a:r>
              <a:rPr lang="el-GR" altLang="el-GR" i="1" dirty="0" smtClean="0">
                <a:latin typeface="Arial" charset="0"/>
                <a:cs typeface="Arial" charset="0"/>
              </a:rPr>
              <a:t>δηλαδή ο κατά προσέγγιση προσδιορισμός</a:t>
            </a:r>
            <a:r>
              <a:rPr lang="el-GR" altLang="el-GR" b="1" dirty="0" smtClean="0">
                <a:latin typeface="Arial" charset="0"/>
                <a:cs typeface="Arial" charset="0"/>
              </a:rPr>
              <a:t>) μιας άγνωστης  παραμέτρου,</a:t>
            </a:r>
            <a:r>
              <a:rPr lang="en-US" altLang="el-GR" b="1" dirty="0" smtClean="0">
                <a:latin typeface="Arial" charset="0"/>
                <a:cs typeface="Arial" charset="0"/>
              </a:rPr>
              <a:t> </a:t>
            </a:r>
            <a:r>
              <a:rPr lang="el-GR" altLang="el-GR" b="1" dirty="0" smtClean="0">
                <a:latin typeface="Arial" charset="0"/>
                <a:cs typeface="Arial" charset="0"/>
              </a:rPr>
              <a:t> με βάση τις πληροφορίες τυχαίου  δείγματος μεγέθους </a:t>
            </a:r>
            <a:r>
              <a:rPr lang="en-US" altLang="el-GR" b="1" dirty="0" smtClean="0"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/>
            </a:r>
            <a:b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Εκτιμητική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endParaRPr lang="el-GR" altLang="el-GR" dirty="0" smtClean="0"/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56792"/>
            <a:ext cx="8867453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dirty="0" smtClean="0"/>
              <a:t>   </a:t>
            </a:r>
            <a:r>
              <a:rPr lang="el-GR" altLang="el-GR" dirty="0" smtClean="0">
                <a:latin typeface="Arial" charset="0"/>
                <a:cs typeface="Arial" charset="0"/>
              </a:rPr>
              <a:t>Η εκτίμηση της άγνωστης παραμέτρου μπορεί να γίνει </a:t>
            </a:r>
          </a:p>
          <a:p>
            <a:pPr eaLnBrk="1" hangingPunct="1">
              <a:buFont typeface="Arial" charset="0"/>
              <a:buNone/>
            </a:pPr>
            <a:r>
              <a:rPr lang="el-GR" alt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   </a:t>
            </a:r>
            <a:r>
              <a:rPr lang="el-GR" alt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● </a:t>
            </a:r>
            <a:r>
              <a:rPr lang="el-GR" alt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με μια τιμή → εκτίμηση σημείου</a:t>
            </a:r>
          </a:p>
          <a:p>
            <a:pPr eaLnBrk="1" hangingPunct="1">
              <a:buFont typeface="Arial" charset="0"/>
              <a:buNone/>
            </a:pPr>
            <a:r>
              <a:rPr lang="el-GR" alt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	 </a:t>
            </a:r>
            <a:r>
              <a:rPr lang="el-GR" alt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● </a:t>
            </a:r>
            <a:r>
              <a:rPr lang="el-GR" alt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με ένα διάστημα → διάστημα εμπιστοσύνης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7,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2332</Words>
  <Application>Microsoft Office PowerPoint</Application>
  <PresentationFormat>Προβολή στην οθόνη (4:3)</PresentationFormat>
  <Paragraphs>328</Paragraphs>
  <Slides>52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52</vt:i4>
      </vt:variant>
    </vt:vector>
  </HeadingPairs>
  <TitlesOfParts>
    <vt:vector size="56" baseType="lpstr">
      <vt:lpstr>Θέμα του Office</vt:lpstr>
      <vt:lpstr>2_Θέμα του Office</vt:lpstr>
      <vt:lpstr>Εξίσωση</vt:lpstr>
      <vt:lpstr>Equation</vt:lpstr>
      <vt:lpstr>Στατιστική και λογισμικά στις επιστήμες συμπεριφοράς 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Στατιστική και λογισμικά στις επιστήμες συμπεριφοράς </vt:lpstr>
      <vt:lpstr> Εκτιμητική </vt:lpstr>
      <vt:lpstr> Εκτιμητική </vt:lpstr>
      <vt:lpstr> Εκτιμητική </vt:lpstr>
      <vt:lpstr>Διαφάνεια 11</vt:lpstr>
      <vt:lpstr> Εκτιμητική </vt:lpstr>
      <vt:lpstr> </vt:lpstr>
      <vt:lpstr>Κριτήρια επιλογής μιας εκτιμήτριας   </vt:lpstr>
      <vt:lpstr>Σφάλμα μεροληψίας</vt:lpstr>
      <vt:lpstr>Διαφάνεια 16</vt:lpstr>
      <vt:lpstr>Παραδείγματα</vt:lpstr>
      <vt:lpstr>Διαφάνεια 18</vt:lpstr>
      <vt:lpstr>Διαφάνεια 19</vt:lpstr>
      <vt:lpstr>Διευκρινίσεις</vt:lpstr>
      <vt:lpstr>Κριτήρια επιλογής μιας εκτιμήτριας </vt:lpstr>
      <vt:lpstr>Κριτήρια επιλογής μιας εκτιμήτριας </vt:lpstr>
      <vt:lpstr>Διαφάνεια 23</vt:lpstr>
      <vt:lpstr>Σχετική αποτελεσματικότητα</vt:lpstr>
      <vt:lpstr>Σχετική αποτελεσματικότητα</vt:lpstr>
      <vt:lpstr>Διαφάνεια 26</vt:lpstr>
      <vt:lpstr>Διάστημα εμπιστοσύνης (ΔΕ) για την μέση τιμή πληθυσμού</vt:lpstr>
      <vt:lpstr>πολλαπλασιάζουμε με         </vt:lpstr>
      <vt:lpstr>προσθέτουμε </vt:lpstr>
      <vt:lpstr>πολλαπλασιάζουμε με –1</vt:lpstr>
      <vt:lpstr>Αυτό θα πρέπει να ερμηνευτεί ως εξής: </vt:lpstr>
      <vt:lpstr>ή, διαφορετικά:</vt:lpstr>
      <vt:lpstr>προσοχή!</vt:lpstr>
      <vt:lpstr>Αν      η μέση τιμή που υπολογίσαμε σε τυχαίο δείγμα n παρατηρήσεων, το διάστημα εμπιστοσύνης με πιθανότητα 1-α για τον μέσο πληθυσμού θα είναι το εξής:</vt:lpstr>
      <vt:lpstr>Διαφάνεια 35</vt:lpstr>
      <vt:lpstr>προσοχή!</vt:lpstr>
      <vt:lpstr>ΔΕ για την μέση τιμή πληθυσμού</vt:lpstr>
      <vt:lpstr>Παράδειγμα:</vt:lpstr>
      <vt:lpstr>παράδειγμα</vt:lpstr>
      <vt:lpstr>υπολογίζουμε:</vt:lpstr>
      <vt:lpstr>ΔΕ για την μέση τιμή πληθυσμού</vt:lpstr>
      <vt:lpstr>χρήσιμη επισήμανση:</vt:lpstr>
      <vt:lpstr>ΔΕ για την μέση τιμή πληθυσμού</vt:lpstr>
      <vt:lpstr>Διαφάνεια 44</vt:lpstr>
      <vt:lpstr>Διαφάνεια 45</vt:lpstr>
      <vt:lpstr>Διαφάνεια 46</vt:lpstr>
      <vt:lpstr>Σημείωμα Αναφοράς</vt:lpstr>
      <vt:lpstr>Σημείωμα Αδειοδότησης</vt:lpstr>
      <vt:lpstr>Διατήρηση Σημειωμάτων</vt:lpstr>
      <vt:lpstr>Διαφάνεια 50</vt:lpstr>
      <vt:lpstr>Διαφάνεια 51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154</cp:revision>
  <dcterms:created xsi:type="dcterms:W3CDTF">2015-04-14T16:45:01Z</dcterms:created>
  <dcterms:modified xsi:type="dcterms:W3CDTF">2015-07-19T17:00:17Z</dcterms:modified>
</cp:coreProperties>
</file>