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290" r:id="rId20"/>
    <p:sldId id="352" r:id="rId21"/>
    <p:sldId id="295" r:id="rId22"/>
    <p:sldId id="291" r:id="rId23"/>
    <p:sldId id="292" r:id="rId24"/>
    <p:sldId id="293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194798"/>
            <a:ext cx="8964488" cy="1464947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12</a:t>
            </a:r>
            <a:r>
              <a:rPr lang="en-US" sz="2800" dirty="0" smtClean="0"/>
              <a:t> </a:t>
            </a:r>
            <a:r>
              <a:rPr lang="el-GR" sz="2800" dirty="0" smtClean="0"/>
              <a:t>: </a:t>
            </a:r>
            <a:r>
              <a:rPr lang="el-GR" sz="2800" b="1" dirty="0" smtClean="0"/>
              <a:t>ΝΟΣΗΜΑΤΑ ΤΩΝ ΜΗΡΥΚΑΣΤΙΚΩΝ ΠΟΥ ΟΦΕΙΛΟΝΤΑΙ ΣΕ ΠΡΩΤΟΖΩΑ ΚΑΙ ΡΙΚΕΤΣΙΕΣ</a:t>
            </a:r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dirty="0">
                <a:solidFill>
                  <a:prstClr val="black"/>
                </a:solidFill>
              </a:rPr>
              <a:t>ΕΝΖΩΟΤΙΚΗ ΑΠΟΒΟΛΗ ΤΩΝ ΑΙΓΩΝ ΚΑΙ ΤΩΝ ΠΡΟΒΑΤΩΝ</a:t>
            </a:r>
            <a:br>
              <a:rPr lang="el-GR" sz="2500" dirty="0">
                <a:solidFill>
                  <a:prstClr val="black"/>
                </a:solidFill>
              </a:rPr>
            </a:br>
            <a:r>
              <a:rPr lang="el-GR" sz="2500" dirty="0">
                <a:solidFill>
                  <a:prstClr val="black"/>
                </a:solidFill>
              </a:rPr>
              <a:t>(</a:t>
            </a:r>
            <a:r>
              <a:rPr lang="el-GR" sz="2500" dirty="0" err="1">
                <a:solidFill>
                  <a:prstClr val="black"/>
                </a:solidFill>
              </a:rPr>
              <a:t>χλαμυδιακή</a:t>
            </a:r>
            <a:r>
              <a:rPr lang="el-GR" sz="2500" dirty="0">
                <a:solidFill>
                  <a:prstClr val="black"/>
                </a:solidFill>
              </a:rPr>
              <a:t> αποβολή)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Συμπτωματολογία</a:t>
            </a:r>
          </a:p>
          <a:p>
            <a:pPr marL="0" indent="0">
              <a:buNone/>
            </a:pPr>
            <a:r>
              <a:rPr lang="el-GR" sz="2000" dirty="0"/>
              <a:t>Η αποβολή παρατηρείται προς το τέλος της κυοφορίας (4ος–5ος) μήνας, </a:t>
            </a:r>
            <a:r>
              <a:rPr lang="el-GR" sz="2000" dirty="0" smtClean="0"/>
              <a:t>ή γεννιούνται </a:t>
            </a:r>
            <a:r>
              <a:rPr lang="el-GR" sz="2000" dirty="0"/>
              <a:t>θνησιγενείς αμνοί και ερίφια. Η αποβολή </a:t>
            </a:r>
            <a:r>
              <a:rPr lang="el-GR" sz="2000" dirty="0" smtClean="0"/>
              <a:t>οφείλεται στην </a:t>
            </a:r>
            <a:r>
              <a:rPr lang="el-GR" sz="2000" dirty="0" err="1"/>
              <a:t>πλακουντίτιδα.Το</a:t>
            </a:r>
            <a:r>
              <a:rPr lang="el-GR" sz="2000" dirty="0"/>
              <a:t> ποσοστό των ζώων που </a:t>
            </a:r>
            <a:r>
              <a:rPr lang="el-GR" sz="2000" dirty="0" smtClean="0"/>
              <a:t>αποβάλλουν είναι </a:t>
            </a:r>
            <a:r>
              <a:rPr lang="el-GR" sz="2000" dirty="0"/>
              <a:t>υψηλό σε </a:t>
            </a:r>
            <a:r>
              <a:rPr lang="el-GR" sz="2000" dirty="0" err="1"/>
              <a:t>νεομολυνθέντα</a:t>
            </a:r>
            <a:r>
              <a:rPr lang="el-GR" sz="2000" dirty="0"/>
              <a:t> ποίμνια, ενώ γίνεται πολύ χαμηλό σε ποίμνια με </a:t>
            </a:r>
            <a:r>
              <a:rPr lang="el-GR" sz="2000" dirty="0" smtClean="0"/>
              <a:t>χρόνια μόλυνση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Την πρώτη χρονιά οι αποβολές είναι πολλές, την δεύτερη λιγότερες και </a:t>
            </a:r>
            <a:r>
              <a:rPr lang="el-GR" sz="2000" dirty="0" smtClean="0"/>
              <a:t>τις επόμενες </a:t>
            </a:r>
            <a:r>
              <a:rPr lang="el-GR" sz="2000" dirty="0"/>
              <a:t>χρονιές περιορίζονται σε προβατίνες που είναι πρωτόγεννες, </a:t>
            </a:r>
            <a:r>
              <a:rPr lang="el-GR" sz="2000" dirty="0" smtClean="0"/>
              <a:t>ή μεταφέρθηκαν </a:t>
            </a:r>
            <a:r>
              <a:rPr lang="el-GR" sz="2000" dirty="0"/>
              <a:t>από άλλο ποίμνιο. Δεύτερη αποβολή στο ίδιο ζώο κατά κανόνα </a:t>
            </a:r>
            <a:r>
              <a:rPr lang="el-GR" sz="2000" dirty="0" smtClean="0"/>
              <a:t>δεν συμβαίνει</a:t>
            </a:r>
            <a:r>
              <a:rPr lang="el-GR" sz="2000" dirty="0"/>
              <a:t>, είναι όμως δυνατή η παρουσία της </a:t>
            </a:r>
            <a:r>
              <a:rPr lang="el-GR" sz="2000" dirty="0" err="1"/>
              <a:t>χλαμύδιας</a:t>
            </a:r>
            <a:r>
              <a:rPr lang="el-GR" sz="2000" dirty="0"/>
              <a:t> στον πλακούντα τους.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204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ΕΝΖΩΟΤΙΚΗ ΑΠΟΒΟΛΗ ΤΩΝ ΑΙΓΩΝ ΚΑΙ ΤΩΝ ΠΡΟΒΑΤΩΝ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l-GR" sz="2800" dirty="0" err="1">
                <a:solidFill>
                  <a:prstClr val="black"/>
                </a:solidFill>
              </a:rPr>
              <a:t>χλαμυδιακή</a:t>
            </a:r>
            <a:r>
              <a:rPr lang="el-GR" sz="2800" dirty="0">
                <a:solidFill>
                  <a:prstClr val="black"/>
                </a:solidFill>
              </a:rPr>
              <a:t> αποβολή)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Πρόληψη</a:t>
            </a:r>
          </a:p>
          <a:p>
            <a:pPr marL="0" indent="0">
              <a:buNone/>
            </a:pPr>
            <a:r>
              <a:rPr lang="el-GR" sz="2000" dirty="0"/>
              <a:t>Χορηγείται προληπτικά </a:t>
            </a:r>
            <a:r>
              <a:rPr lang="el-GR" sz="2000" dirty="0" err="1"/>
              <a:t>τετρακυκλίνη</a:t>
            </a:r>
            <a:r>
              <a:rPr lang="el-GR" sz="2000" dirty="0"/>
              <a:t> μακράς διάρκειας στις </a:t>
            </a:r>
            <a:r>
              <a:rPr lang="el-GR" sz="2000" dirty="0" err="1"/>
              <a:t>έγκυες</a:t>
            </a:r>
            <a:r>
              <a:rPr lang="el-GR" sz="2000" dirty="0"/>
              <a:t> προβατίνες, </a:t>
            </a:r>
            <a:r>
              <a:rPr lang="el-GR" sz="2000" dirty="0" smtClean="0"/>
              <a:t>στα ποίμνια </a:t>
            </a:r>
            <a:r>
              <a:rPr lang="el-GR" sz="2000" dirty="0"/>
              <a:t>που είναι μολυσμένα. Επίσης </a:t>
            </a:r>
            <a:r>
              <a:rPr lang="el-GR" sz="2000" dirty="0" err="1"/>
              <a:t>τετρακυκλίνη</a:t>
            </a:r>
            <a:r>
              <a:rPr lang="el-GR" sz="2000" dirty="0"/>
              <a:t> μπορεί να χορηγηθεί και </a:t>
            </a:r>
            <a:r>
              <a:rPr lang="el-GR" sz="2000" dirty="0" smtClean="0"/>
              <a:t>στους νεογέννητους </a:t>
            </a:r>
            <a:r>
              <a:rPr lang="el-GR" sz="2000" dirty="0"/>
              <a:t>ασθενικούς </a:t>
            </a:r>
            <a:r>
              <a:rPr lang="el-GR" sz="2000" dirty="0" smtClean="0"/>
              <a:t>αμνούς. Χρησιμοποιείται </a:t>
            </a:r>
            <a:r>
              <a:rPr lang="el-GR" sz="2000" dirty="0"/>
              <a:t>ακόμη νεκρό εμβόλιο με καλά βραχυπρόθεσμα αποτελέσματα. </a:t>
            </a:r>
            <a:r>
              <a:rPr lang="el-GR" sz="2000" dirty="0" smtClean="0"/>
              <a:t>Ο εμβολιασμός </a:t>
            </a:r>
            <a:r>
              <a:rPr lang="el-GR" sz="2000" dirty="0"/>
              <a:t>γίνεται λίγο πριν από την περίοδο της λοχείας.</a:t>
            </a:r>
          </a:p>
          <a:p>
            <a:pPr marL="0" indent="0">
              <a:buNone/>
            </a:pPr>
            <a:r>
              <a:rPr lang="el-GR" sz="2000" dirty="0"/>
              <a:t>Η </a:t>
            </a:r>
            <a:r>
              <a:rPr lang="el-GR" sz="2000" dirty="0" err="1"/>
              <a:t>χλαμύδια</a:t>
            </a:r>
            <a:r>
              <a:rPr lang="el-GR" sz="2000" dirty="0"/>
              <a:t> της ενζωοτικής αποβολής των προβάτων δεν μεταδίδεται στον άνθρωπο.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470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ΤΟΞΟΠΛΑΣΜΩΣΗ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Αιτιολογία</a:t>
            </a:r>
          </a:p>
          <a:p>
            <a:pPr marL="0" indent="0">
              <a:buNone/>
            </a:pPr>
            <a:r>
              <a:rPr lang="el-GR" sz="2000" dirty="0"/>
              <a:t>Η Τοξοπλάσμωση είναι επίκτητη ή συγγενής λοίμωξη που οφείλεται </a:t>
            </a:r>
            <a:r>
              <a:rPr lang="el-GR" sz="2000" dirty="0" smtClean="0"/>
              <a:t>στο </a:t>
            </a:r>
            <a:r>
              <a:rPr lang="el-GR" sz="2000" dirty="0" err="1" smtClean="0"/>
              <a:t>Toxoplasma</a:t>
            </a:r>
            <a:r>
              <a:rPr lang="el-GR" sz="2000" dirty="0" smtClean="0"/>
              <a:t> </a:t>
            </a:r>
            <a:r>
              <a:rPr lang="el-GR" sz="2000" dirty="0" err="1"/>
              <a:t>gondii</a:t>
            </a:r>
            <a:r>
              <a:rPr lang="el-GR" sz="2000" dirty="0"/>
              <a:t>. Ανήκει στα ενδοκυτταρικά </a:t>
            </a:r>
            <a:r>
              <a:rPr lang="el-GR" sz="2000" dirty="0" err="1"/>
              <a:t>ιστικά</a:t>
            </a:r>
            <a:r>
              <a:rPr lang="el-GR" sz="2000" dirty="0"/>
              <a:t> πρωτόζωα. Καταστρέφεται στους 56οC </a:t>
            </a:r>
            <a:r>
              <a:rPr lang="el-GR" sz="2000" dirty="0" smtClean="0"/>
              <a:t>στους 37οC </a:t>
            </a:r>
            <a:r>
              <a:rPr lang="el-GR" sz="2000" dirty="0"/>
              <a:t>σε 1-2 ημέρες, στη θερμοκρασία του ψυγείου ή στο πτώμα σε 1-2 ημέρες </a:t>
            </a:r>
            <a:r>
              <a:rPr lang="el-GR" sz="2000" dirty="0" smtClean="0"/>
              <a:t>και είναι </a:t>
            </a:r>
            <a:r>
              <a:rPr lang="el-GR" sz="2000" dirty="0"/>
              <a:t>ευαίσθητο στη δράση </a:t>
            </a:r>
            <a:r>
              <a:rPr lang="el-GR" sz="2000" dirty="0" err="1"/>
              <a:t>σαπώνων</a:t>
            </a:r>
            <a:r>
              <a:rPr lang="el-GR" sz="2000" dirty="0"/>
              <a:t> και στην </a:t>
            </a:r>
            <a:r>
              <a:rPr lang="el-GR" sz="2000" dirty="0" err="1"/>
              <a:t>ξηρασία.Στους</a:t>
            </a:r>
            <a:r>
              <a:rPr lang="el-GR" sz="2000" dirty="0"/>
              <a:t> ζωικούς πληθυσμούς, η νόσος συναντάται πιο συχνά </a:t>
            </a:r>
            <a:r>
              <a:rPr lang="el-GR" sz="2000" dirty="0" smtClean="0"/>
              <a:t>με σχετικά </a:t>
            </a:r>
            <a:r>
              <a:rPr lang="el-GR" sz="2000" dirty="0"/>
              <a:t>ασαφή συμπτωματολογία. </a:t>
            </a:r>
            <a:r>
              <a:rPr lang="el-GR" sz="2000" dirty="0" smtClean="0"/>
              <a:t>Μολύνει </a:t>
            </a:r>
            <a:r>
              <a:rPr lang="el-GR" sz="2000" dirty="0"/>
              <a:t>όλα τα θηλαστικά, τα </a:t>
            </a:r>
            <a:r>
              <a:rPr lang="el-GR" sz="2000" dirty="0" smtClean="0"/>
              <a:t>πουλιά και </a:t>
            </a:r>
            <a:r>
              <a:rPr lang="el-GR" sz="2000" dirty="0"/>
              <a:t>τον άνθρωπο.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45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ΤΟΞΟΠΛΑΣΜΩΣΗ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Παθογένεια</a:t>
            </a:r>
          </a:p>
          <a:p>
            <a:pPr marL="0" lv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Κύρια δεξαμενή του παρασίτου στη φύση είναι η γάτα. μολυσμένη γάτα μπορεί </a:t>
            </a:r>
            <a:r>
              <a:rPr lang="el-GR" sz="2000" dirty="0" smtClean="0">
                <a:solidFill>
                  <a:prstClr val="black"/>
                </a:solidFill>
              </a:rPr>
              <a:t>να αποβάλλει </a:t>
            </a:r>
            <a:r>
              <a:rPr lang="el-GR" sz="2000" dirty="0">
                <a:solidFill>
                  <a:prstClr val="black"/>
                </a:solidFill>
              </a:rPr>
              <a:t>εκατομμύρια </a:t>
            </a:r>
            <a:r>
              <a:rPr lang="el-GR" sz="2000" dirty="0" err="1">
                <a:solidFill>
                  <a:prstClr val="black"/>
                </a:solidFill>
              </a:rPr>
              <a:t>ωοκύστεις</a:t>
            </a:r>
            <a:r>
              <a:rPr lang="el-GR" sz="2000" dirty="0">
                <a:solidFill>
                  <a:prstClr val="black"/>
                </a:solidFill>
              </a:rPr>
              <a:t> οι οποίες αφενός παραμένουν για μεγάλο </a:t>
            </a:r>
            <a:r>
              <a:rPr lang="el-GR" sz="2000" dirty="0" smtClean="0">
                <a:solidFill>
                  <a:prstClr val="black"/>
                </a:solidFill>
              </a:rPr>
              <a:t>χρονικό διάστημα </a:t>
            </a:r>
            <a:r>
              <a:rPr lang="el-GR" sz="2000" dirty="0" err="1">
                <a:solidFill>
                  <a:prstClr val="black"/>
                </a:solidFill>
              </a:rPr>
              <a:t>λοιμογόνες</a:t>
            </a:r>
            <a:r>
              <a:rPr lang="el-GR" sz="2000" dirty="0">
                <a:solidFill>
                  <a:prstClr val="black"/>
                </a:solidFill>
              </a:rPr>
              <a:t> μολύνοντας θηλαστικά και πτηνά, αφ’ ετέρου δεν </a:t>
            </a:r>
            <a:r>
              <a:rPr lang="el-GR" sz="2000" dirty="0" smtClean="0">
                <a:solidFill>
                  <a:prstClr val="black"/>
                </a:solidFill>
              </a:rPr>
              <a:t>εκδηλώνουν προτίμηση </a:t>
            </a:r>
            <a:r>
              <a:rPr lang="el-GR" sz="2000" dirty="0">
                <a:solidFill>
                  <a:prstClr val="black"/>
                </a:solidFill>
              </a:rPr>
              <a:t>στο είδος του ξενιστή που προσβάλλουν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Η έλλειψη ειδικότητας ξενιστή του πρωτόζωου καθιστά σημαντική τη </a:t>
            </a:r>
            <a:r>
              <a:rPr lang="el-GR" sz="2000" dirty="0" smtClean="0">
                <a:solidFill>
                  <a:prstClr val="black"/>
                </a:solidFill>
              </a:rPr>
              <a:t>μετάδοση του </a:t>
            </a:r>
            <a:r>
              <a:rPr lang="el-GR" sz="2000" dirty="0">
                <a:solidFill>
                  <a:prstClr val="black"/>
                </a:solidFill>
              </a:rPr>
              <a:t>από ξενιστή σε ξενιστή που μπορεί να συμβεί με μια από τις τρεις γνωστές </a:t>
            </a:r>
            <a:r>
              <a:rPr lang="el-GR" sz="2000" dirty="0" smtClean="0">
                <a:solidFill>
                  <a:prstClr val="black"/>
                </a:solidFill>
              </a:rPr>
              <a:t>μορφές του </a:t>
            </a:r>
            <a:r>
              <a:rPr lang="el-GR" sz="2000" dirty="0">
                <a:solidFill>
                  <a:prstClr val="black"/>
                </a:solidFill>
              </a:rPr>
              <a:t>τοξοπλάσματος (</a:t>
            </a:r>
            <a:r>
              <a:rPr lang="el-GR" sz="2000" b="1" dirty="0" err="1">
                <a:solidFill>
                  <a:prstClr val="black"/>
                </a:solidFill>
              </a:rPr>
              <a:t>ταχυζωίδια</a:t>
            </a:r>
            <a:r>
              <a:rPr lang="el-GR" sz="2000" b="1" dirty="0">
                <a:solidFill>
                  <a:prstClr val="black"/>
                </a:solidFill>
              </a:rPr>
              <a:t>, </a:t>
            </a:r>
            <a:r>
              <a:rPr lang="el-GR" sz="2000" b="1" dirty="0" err="1">
                <a:solidFill>
                  <a:prstClr val="black"/>
                </a:solidFill>
              </a:rPr>
              <a:t>βραδυζωίδια</a:t>
            </a:r>
            <a:r>
              <a:rPr lang="el-GR" sz="2000" b="1" dirty="0">
                <a:solidFill>
                  <a:prstClr val="black"/>
                </a:solidFill>
              </a:rPr>
              <a:t>, </a:t>
            </a:r>
            <a:r>
              <a:rPr lang="el-GR" sz="2000" b="1" dirty="0" err="1" smtClean="0">
                <a:solidFill>
                  <a:prstClr val="black"/>
                </a:solidFill>
              </a:rPr>
              <a:t>σποροζωίδια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07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ΤΟΞΟΠΛΑΣΜΩΣΗ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Αναλυτικότερα </a:t>
            </a:r>
            <a:r>
              <a:rPr lang="el-GR" sz="2000" dirty="0"/>
              <a:t>η τοξοπλάσμωση δύναται να </a:t>
            </a:r>
            <a:r>
              <a:rPr lang="el-GR" sz="2000" dirty="0" smtClean="0"/>
              <a:t>μεταδοθεί</a:t>
            </a:r>
          </a:p>
          <a:p>
            <a:r>
              <a:rPr lang="el-GR" sz="2000" dirty="0" smtClean="0"/>
              <a:t>με </a:t>
            </a:r>
            <a:r>
              <a:rPr lang="el-GR" sz="2000" dirty="0"/>
              <a:t>σαρκοφαγία (βρώση </a:t>
            </a:r>
            <a:r>
              <a:rPr lang="el-GR" sz="2000" dirty="0" err="1"/>
              <a:t>βραδυζωιδίων</a:t>
            </a:r>
            <a:r>
              <a:rPr lang="el-GR" sz="2000" dirty="0"/>
              <a:t>, </a:t>
            </a:r>
            <a:r>
              <a:rPr lang="el-GR" sz="2000" dirty="0" err="1"/>
              <a:t>ταχυζωιδίων</a:t>
            </a:r>
            <a:r>
              <a:rPr lang="el-GR" sz="2000" dirty="0"/>
              <a:t> ή και των δύο</a:t>
            </a:r>
            <a:r>
              <a:rPr lang="el-GR" sz="2000" dirty="0" smtClean="0"/>
              <a:t>) </a:t>
            </a:r>
          </a:p>
          <a:p>
            <a:r>
              <a:rPr lang="el-GR" sz="2000" dirty="0" smtClean="0"/>
              <a:t>με </a:t>
            </a:r>
            <a:r>
              <a:rPr lang="el-GR" sz="2000" dirty="0"/>
              <a:t>τα κόπρανα της γάτας (</a:t>
            </a:r>
            <a:r>
              <a:rPr lang="el-GR" sz="2000" dirty="0" err="1"/>
              <a:t>σποροφόρες</a:t>
            </a:r>
            <a:r>
              <a:rPr lang="el-GR" sz="2000" dirty="0"/>
              <a:t> </a:t>
            </a:r>
            <a:r>
              <a:rPr lang="el-GR" sz="2000" dirty="0" err="1"/>
              <a:t>ωοκύστεις</a:t>
            </a:r>
            <a:r>
              <a:rPr lang="el-GR" sz="2000" dirty="0"/>
              <a:t>– φυτοφάγα) </a:t>
            </a:r>
            <a:endParaRPr lang="el-GR" sz="2000" dirty="0" smtClean="0"/>
          </a:p>
          <a:p>
            <a:r>
              <a:rPr lang="el-GR" sz="2000" dirty="0" smtClean="0"/>
              <a:t>με </a:t>
            </a:r>
            <a:r>
              <a:rPr lang="el-GR" sz="2000" dirty="0"/>
              <a:t>τη μόλυνση του εμβρύου μέσω του πλακούντα (</a:t>
            </a:r>
            <a:r>
              <a:rPr lang="el-GR" sz="2000" dirty="0" err="1"/>
              <a:t>τροφοζωίδια</a:t>
            </a:r>
            <a:r>
              <a:rPr lang="el-GR" sz="2000" dirty="0"/>
              <a:t>)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Ο </a:t>
            </a:r>
            <a:r>
              <a:rPr lang="el-GR" sz="2000" dirty="0"/>
              <a:t>τελευταίος τρόπος κάθετης μετάδοσης της μόλυνσης (συγγενής τοξοπλάσμωση) είναι πολύ σημαντικός και επισυμβαίνει κύρια κατά τη φάση της </a:t>
            </a:r>
            <a:r>
              <a:rPr lang="el-GR" sz="2000" dirty="0" err="1"/>
              <a:t>παρασιταιμίας</a:t>
            </a:r>
            <a:r>
              <a:rPr lang="el-GR" sz="2000" dirty="0"/>
              <a:t> (οξεία φάση</a:t>
            </a:r>
            <a:r>
              <a:rPr lang="el-GR" sz="2000" dirty="0" smtClean="0"/>
              <a:t>).</a:t>
            </a:r>
          </a:p>
          <a:p>
            <a:pPr marL="0" indent="0">
              <a:buNone/>
            </a:pPr>
            <a:r>
              <a:rPr lang="el-GR" sz="2000" dirty="0"/>
              <a:t>Σπανιότεροι τρόποι μετάδοσης του </a:t>
            </a:r>
            <a:r>
              <a:rPr lang="el-GR" sz="2000" dirty="0" err="1"/>
              <a:t>πρωτοζώου</a:t>
            </a:r>
            <a:r>
              <a:rPr lang="el-GR" sz="2000" dirty="0"/>
              <a:t> αποτελούν τα </a:t>
            </a:r>
            <a:r>
              <a:rPr lang="el-GR" sz="2000" dirty="0" smtClean="0"/>
              <a:t>διάφορα εκκρίματα </a:t>
            </a:r>
            <a:r>
              <a:rPr lang="el-GR" sz="2000" dirty="0"/>
              <a:t>και απεκκρίματα (σίελος, γάλα, σπέρμα, κολπικές απεκκρίσεις, </a:t>
            </a:r>
            <a:r>
              <a:rPr lang="el-GR" sz="2000" dirty="0" smtClean="0"/>
              <a:t>πτύελα, ρινικά </a:t>
            </a:r>
            <a:r>
              <a:rPr lang="el-GR" sz="2000" dirty="0"/>
              <a:t>και οφθαλμικά εκκρίματα) των μολυσμένων ξενιστών κατά τη φάση </a:t>
            </a:r>
            <a:r>
              <a:rPr lang="el-GR" sz="2000" dirty="0" smtClean="0"/>
              <a:t>της </a:t>
            </a:r>
            <a:r>
              <a:rPr lang="el-GR" sz="2000" dirty="0" err="1" smtClean="0"/>
              <a:t>παρασιταιμίας</a:t>
            </a:r>
            <a:r>
              <a:rPr lang="el-GR" sz="2000" dirty="0" smtClean="0"/>
              <a:t> </a:t>
            </a:r>
            <a:r>
              <a:rPr lang="el-GR" sz="2000" dirty="0"/>
              <a:t>(</a:t>
            </a:r>
            <a:r>
              <a:rPr lang="el-GR" sz="2000" dirty="0" err="1"/>
              <a:t>τροφοζωίδια</a:t>
            </a:r>
            <a:r>
              <a:rPr lang="el-GR" sz="2000" dirty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386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ΤΟΞΟΠΛΑΣΜΩΣΗ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Συνοπτικά οι παράγοντες που ευνοούν τη λοίμωξη είναι</a:t>
            </a:r>
            <a:r>
              <a:rPr lang="el-GR" sz="2000" dirty="0" smtClean="0"/>
              <a:t>:</a:t>
            </a:r>
          </a:p>
          <a:p>
            <a:pPr marL="0" indent="0">
              <a:buNone/>
            </a:pPr>
            <a:r>
              <a:rPr lang="el-GR" sz="2000" b="1" dirty="0" smtClean="0"/>
              <a:t>1)</a:t>
            </a:r>
            <a:r>
              <a:rPr lang="el-GR" sz="2000" dirty="0" smtClean="0"/>
              <a:t> το </a:t>
            </a:r>
            <a:r>
              <a:rPr lang="el-GR" sz="2000" dirty="0"/>
              <a:t>είδος του </a:t>
            </a:r>
            <a:r>
              <a:rPr lang="el-GR" sz="2000" dirty="0" smtClean="0"/>
              <a:t>ξενιστή (από </a:t>
            </a:r>
            <a:r>
              <a:rPr lang="el-GR" sz="2000" dirty="0"/>
              <a:t>τα θηλαστικά, τα αιγοπρόβατα και ο άνθρωπος νοσούν </a:t>
            </a:r>
            <a:r>
              <a:rPr lang="el-GR" sz="2000" dirty="0" smtClean="0"/>
              <a:t>συχνότερα)</a:t>
            </a:r>
          </a:p>
          <a:p>
            <a:pPr marL="0" indent="0">
              <a:buNone/>
            </a:pPr>
            <a:r>
              <a:rPr lang="el-GR" sz="2000" b="1" dirty="0" smtClean="0"/>
              <a:t>2</a:t>
            </a:r>
            <a:r>
              <a:rPr lang="el-GR" sz="2000" b="1" dirty="0"/>
              <a:t>)</a:t>
            </a:r>
            <a:r>
              <a:rPr lang="el-GR" sz="2000" dirty="0"/>
              <a:t> η </a:t>
            </a:r>
            <a:r>
              <a:rPr lang="el-GR" sz="2000" dirty="0" smtClean="0"/>
              <a:t>ηλικία του </a:t>
            </a:r>
            <a:r>
              <a:rPr lang="el-GR" sz="2000" dirty="0"/>
              <a:t>ξενιστή (τα νεαρά άτομα είναι πλέον ευαίσθητα</a:t>
            </a:r>
            <a:r>
              <a:rPr lang="el-GR" sz="2000" dirty="0" smtClean="0"/>
              <a:t>) </a:t>
            </a:r>
          </a:p>
          <a:p>
            <a:pPr marL="0" indent="0">
              <a:buNone/>
            </a:pPr>
            <a:r>
              <a:rPr lang="el-GR" sz="2000" b="1" dirty="0" smtClean="0"/>
              <a:t>3</a:t>
            </a:r>
            <a:r>
              <a:rPr lang="el-GR" sz="2000" b="1" dirty="0"/>
              <a:t>)</a:t>
            </a:r>
            <a:r>
              <a:rPr lang="el-GR" sz="2000" dirty="0"/>
              <a:t> η κατάσταση </a:t>
            </a:r>
            <a:r>
              <a:rPr lang="el-GR" sz="2000" dirty="0" smtClean="0"/>
              <a:t>του ανοσοποιητικού </a:t>
            </a:r>
            <a:r>
              <a:rPr lang="el-GR" sz="2000" dirty="0"/>
              <a:t>συστήματος του </a:t>
            </a:r>
            <a:r>
              <a:rPr lang="el-GR" sz="2000" dirty="0" smtClean="0"/>
              <a:t>ξενιστή </a:t>
            </a:r>
          </a:p>
          <a:p>
            <a:pPr marL="0" indent="0">
              <a:buNone/>
            </a:pPr>
            <a:r>
              <a:rPr lang="el-GR" sz="2000" b="1" dirty="0" smtClean="0"/>
              <a:t>4</a:t>
            </a:r>
            <a:r>
              <a:rPr lang="el-GR" sz="2000" b="1" dirty="0"/>
              <a:t>)</a:t>
            </a:r>
            <a:r>
              <a:rPr lang="el-GR" sz="2000" dirty="0"/>
              <a:t> η λοιμογόνος δόση (η σοβαρότητα </a:t>
            </a:r>
            <a:r>
              <a:rPr lang="el-GR" sz="2000" dirty="0" smtClean="0"/>
              <a:t>της λοίμωξης </a:t>
            </a:r>
            <a:r>
              <a:rPr lang="el-GR" sz="2000" dirty="0"/>
              <a:t>σχετίζεται με τον αριθμό των προσλαμβανομένων </a:t>
            </a:r>
            <a:r>
              <a:rPr lang="el-GR" sz="2000" dirty="0" err="1" smtClean="0"/>
              <a:t>ωοκύστεων</a:t>
            </a:r>
            <a:r>
              <a:rPr lang="el-GR" sz="2000" dirty="0" smtClean="0"/>
              <a:t>)</a:t>
            </a:r>
          </a:p>
          <a:p>
            <a:pPr marL="0" indent="0">
              <a:buNone/>
            </a:pPr>
            <a:r>
              <a:rPr lang="el-GR" sz="2000" b="1" dirty="0" smtClean="0"/>
              <a:t>5</a:t>
            </a:r>
            <a:r>
              <a:rPr lang="el-GR" sz="2000" b="1" dirty="0"/>
              <a:t>)</a:t>
            </a:r>
            <a:r>
              <a:rPr lang="el-GR" sz="2000" dirty="0"/>
              <a:t> </a:t>
            </a:r>
            <a:r>
              <a:rPr lang="el-GR" sz="2000" dirty="0" smtClean="0"/>
              <a:t>Το στέλεχος </a:t>
            </a:r>
            <a:r>
              <a:rPr lang="el-GR" sz="2000" dirty="0"/>
              <a:t>του </a:t>
            </a:r>
            <a:r>
              <a:rPr lang="el-GR" sz="2000" dirty="0" err="1"/>
              <a:t>πρωτοζώου</a:t>
            </a:r>
            <a:r>
              <a:rPr lang="el-GR" sz="2000" dirty="0"/>
              <a:t>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6</a:t>
            </a:r>
            <a:r>
              <a:rPr lang="el-GR" sz="2000" b="1" dirty="0"/>
              <a:t>)</a:t>
            </a:r>
            <a:r>
              <a:rPr lang="el-GR" sz="2000" dirty="0"/>
              <a:t> διαιτητικοί και κλιματολογικοί </a:t>
            </a:r>
            <a:r>
              <a:rPr lang="el-GR" sz="2000" dirty="0" smtClean="0"/>
              <a:t>παράγοντες</a:t>
            </a:r>
          </a:p>
          <a:p>
            <a:pPr marL="0" indent="0">
              <a:buNone/>
            </a:pPr>
            <a:r>
              <a:rPr lang="el-GR" sz="2000" b="1" dirty="0" smtClean="0"/>
              <a:t>7</a:t>
            </a:r>
            <a:r>
              <a:rPr lang="el-GR" sz="2000" b="1" dirty="0"/>
              <a:t>)</a:t>
            </a:r>
            <a:r>
              <a:rPr lang="el-GR" sz="2000" dirty="0"/>
              <a:t> </a:t>
            </a:r>
            <a:r>
              <a:rPr lang="el-GR" sz="2000" dirty="0" smtClean="0"/>
              <a:t>Οι συνθήκες εκτροφής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070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ΤΟΞΟΠΛΑΣΜΩΣΗ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057300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Πρόληψη</a:t>
            </a:r>
          </a:p>
          <a:p>
            <a:pPr marL="0" indent="0">
              <a:buNone/>
            </a:pPr>
            <a:r>
              <a:rPr lang="el-GR" sz="2000" dirty="0" smtClean="0"/>
              <a:t>Η ανοσοποίηση </a:t>
            </a:r>
            <a:r>
              <a:rPr lang="el-GR" sz="2000" dirty="0"/>
              <a:t>με τη χρήση αποτελεσματικού </a:t>
            </a:r>
            <a:r>
              <a:rPr lang="el-GR" sz="2000" dirty="0" smtClean="0"/>
              <a:t>εμβολίου κατά </a:t>
            </a:r>
            <a:r>
              <a:rPr lang="el-GR" sz="2000" dirty="0"/>
              <a:t>του </a:t>
            </a:r>
            <a:r>
              <a:rPr lang="el-GR" sz="2000" dirty="0" err="1"/>
              <a:t>πρωτοζώου</a:t>
            </a:r>
            <a:r>
              <a:rPr lang="el-GR" sz="2000" dirty="0"/>
              <a:t> θα αποτελούσε τον ιδεατό τρόπο </a:t>
            </a:r>
            <a:r>
              <a:rPr lang="el-GR" sz="2000" dirty="0" smtClean="0"/>
              <a:t>πρόληψης όμως εμβόλια </a:t>
            </a:r>
            <a:r>
              <a:rPr lang="el-GR" sz="2000" dirty="0"/>
              <a:t>κατά </a:t>
            </a:r>
            <a:r>
              <a:rPr lang="el-GR" sz="2000" dirty="0" smtClean="0"/>
              <a:t>της νόσου </a:t>
            </a:r>
            <a:r>
              <a:rPr lang="el-GR" sz="2000" dirty="0"/>
              <a:t>δεν είναι ακόμα </a:t>
            </a:r>
            <a:r>
              <a:rPr lang="el-GR" sz="2000" dirty="0" smtClean="0"/>
              <a:t>διαθέσιμα.</a:t>
            </a:r>
          </a:p>
          <a:p>
            <a:pPr marL="0" indent="0">
              <a:buNone/>
            </a:pPr>
            <a:r>
              <a:rPr lang="el-GR" sz="2000" dirty="0"/>
              <a:t>Η πρόληψη αφορά την απομάκρυνση γατών από μονάδες εκτροφής ζώων, </a:t>
            </a:r>
            <a:r>
              <a:rPr lang="el-GR" sz="2000" dirty="0" smtClean="0"/>
              <a:t>έλεγχο των </a:t>
            </a:r>
            <a:r>
              <a:rPr lang="el-GR" sz="2000" dirty="0"/>
              <a:t>ποντικών και αποκλεισμό </a:t>
            </a:r>
            <a:r>
              <a:rPr lang="el-GR" sz="2000" dirty="0" err="1"/>
              <a:t>αποφάγων</a:t>
            </a:r>
            <a:r>
              <a:rPr lang="el-GR" sz="2000" dirty="0"/>
              <a:t> ή άβραστων προϊόντων από τη διατροφή </a:t>
            </a:r>
            <a:r>
              <a:rPr lang="el-GR" sz="2000" dirty="0" smtClean="0"/>
              <a:t>των ζώων.</a:t>
            </a:r>
          </a:p>
          <a:p>
            <a:pPr marL="0" indent="0">
              <a:buNone/>
            </a:pPr>
            <a:r>
              <a:rPr lang="el-GR" sz="2000" dirty="0"/>
              <a:t>Το γάλα των αιγοπροβάτων θα πρέπει να παστεριώνεται ή να </a:t>
            </a:r>
            <a:r>
              <a:rPr lang="el-GR" sz="2000" dirty="0" err="1"/>
              <a:t>βράζεται</a:t>
            </a:r>
            <a:r>
              <a:rPr lang="el-GR" sz="2000" dirty="0"/>
              <a:t> πριν </a:t>
            </a:r>
            <a:r>
              <a:rPr lang="el-GR" sz="2000" dirty="0" smtClean="0"/>
              <a:t>την ανθρώπινη </a:t>
            </a:r>
            <a:r>
              <a:rPr lang="el-GR" sz="2000" dirty="0"/>
              <a:t>κατανάλωση. Επίσης το κρέας θα πρέπει να θερμαίνεται στους </a:t>
            </a:r>
            <a:r>
              <a:rPr lang="el-GR" sz="2000" dirty="0" err="1"/>
              <a:t>στους</a:t>
            </a:r>
            <a:r>
              <a:rPr lang="el-GR" sz="2000" dirty="0"/>
              <a:t> </a:t>
            </a:r>
            <a:r>
              <a:rPr lang="el-GR" sz="2000" dirty="0" smtClean="0"/>
              <a:t>70oC πριν </a:t>
            </a:r>
            <a:r>
              <a:rPr lang="el-GR" sz="2000" dirty="0"/>
              <a:t>την κατανάλωση από τον άνθρωπο και τα ζώα.</a:t>
            </a:r>
          </a:p>
          <a:p>
            <a:pPr marL="0" indent="0">
              <a:buNone/>
            </a:pPr>
            <a:r>
              <a:rPr lang="el-GR" sz="2000" dirty="0"/>
              <a:t>Γενικά η πρόληψη βασίζεται σε πρακτικά μέτρα διαχείρισης της μονάδας όπως </a:t>
            </a:r>
            <a:r>
              <a:rPr lang="el-GR" sz="2000" dirty="0" smtClean="0"/>
              <a:t>και ισχυρής </a:t>
            </a:r>
            <a:r>
              <a:rPr lang="el-GR" sz="2000" dirty="0"/>
              <a:t>και ειδικής απολύμανσης με βάση την αμμωνία που καταστρέφει </a:t>
            </a:r>
            <a:r>
              <a:rPr lang="el-GR" sz="2000" dirty="0" smtClean="0"/>
              <a:t>τις </a:t>
            </a:r>
            <a:r>
              <a:rPr lang="el-GR" sz="2000" dirty="0" err="1" smtClean="0"/>
              <a:t>ωοκύστεις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75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ΠΥΡΕΤΟΣ </a:t>
            </a:r>
            <a:r>
              <a:rPr lang="en-US" sz="2800" dirty="0">
                <a:solidFill>
                  <a:prstClr val="black"/>
                </a:solidFill>
              </a:rPr>
              <a:t>Q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(Q Fever)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81365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Αιτιολογία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 err="1"/>
              <a:t>Ρικετσιακή</a:t>
            </a:r>
            <a:r>
              <a:rPr lang="el-GR" sz="2000" dirty="0"/>
              <a:t> λοίμωξη των ζώων και του ανθρώπου, που οφείλεται στην </a:t>
            </a:r>
            <a:r>
              <a:rPr lang="el-GR" sz="2000" dirty="0" err="1" smtClean="0"/>
              <a:t>Coxiella</a:t>
            </a:r>
            <a:r>
              <a:rPr lang="el-GR" sz="2000" dirty="0" smtClean="0"/>
              <a:t> </a:t>
            </a:r>
            <a:r>
              <a:rPr lang="el-GR" sz="2000" dirty="0" err="1" smtClean="0"/>
              <a:t>burnetii</a:t>
            </a:r>
            <a:r>
              <a:rPr lang="el-GR" sz="2000" dirty="0"/>
              <a:t>. Βιολογικά μοιάζει με τις άλλες </a:t>
            </a:r>
            <a:r>
              <a:rPr lang="el-GR" sz="2000" dirty="0" err="1"/>
              <a:t>ρικέτσιες</a:t>
            </a:r>
            <a:r>
              <a:rPr lang="el-GR" sz="2000" dirty="0"/>
              <a:t> </a:t>
            </a:r>
            <a:r>
              <a:rPr lang="el-GR" sz="2000" dirty="0" smtClean="0"/>
              <a:t>κατά το </a:t>
            </a:r>
            <a:r>
              <a:rPr lang="el-GR" sz="2000" dirty="0"/>
              <a:t>ότι μεταδίδεται με αρθρόποδα, διαφέρει όμως γιατί μεταδίδεται και με </a:t>
            </a:r>
            <a:r>
              <a:rPr lang="el-GR" sz="2000" dirty="0" smtClean="0"/>
              <a:t>έμμεση </a:t>
            </a:r>
            <a:r>
              <a:rPr lang="el-GR" sz="2000" dirty="0" err="1" smtClean="0"/>
              <a:t>επαφή.Συνήθως</a:t>
            </a:r>
            <a:r>
              <a:rPr lang="el-GR" sz="2000" dirty="0" smtClean="0"/>
              <a:t> </a:t>
            </a:r>
            <a:r>
              <a:rPr lang="el-GR" sz="2000" dirty="0"/>
              <a:t>είναι </a:t>
            </a:r>
            <a:r>
              <a:rPr lang="el-GR" sz="2000" dirty="0" err="1"/>
              <a:t>ασυμπτωματική</a:t>
            </a:r>
            <a:r>
              <a:rPr lang="el-GR" sz="2000" dirty="0"/>
              <a:t>, στον άνθρωπο όμως είναι δυνατόν </a:t>
            </a:r>
            <a:r>
              <a:rPr lang="el-GR" sz="2000" dirty="0" smtClean="0"/>
              <a:t>να προκαλέσει </a:t>
            </a:r>
            <a:r>
              <a:rPr lang="el-GR" sz="2000" dirty="0"/>
              <a:t>εμπύρετη νόσο που μοιάζει με γρίπη η άτυπη πνευμονία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Αναπτύσσεται σε </a:t>
            </a:r>
            <a:r>
              <a:rPr lang="el-GR" sz="2000" dirty="0" err="1"/>
              <a:t>εμβρυοφόρα</a:t>
            </a:r>
            <a:r>
              <a:rPr lang="el-GR" sz="2000" dirty="0"/>
              <a:t> αυγά και σε πειραματόζωα. Στο </a:t>
            </a:r>
            <a:r>
              <a:rPr lang="el-GR" sz="2000" dirty="0" smtClean="0"/>
              <a:t>εξωτερικό περιβάλλον </a:t>
            </a:r>
            <a:r>
              <a:rPr lang="el-GR" sz="2000" dirty="0"/>
              <a:t>είναι πολύ ανθεκτική, ιδιαίτερα όταν επικρατούν συνθήκες </a:t>
            </a:r>
            <a:r>
              <a:rPr lang="el-GR" sz="2000" dirty="0" smtClean="0"/>
              <a:t>υγρασίας. Μεταδίδεται </a:t>
            </a:r>
            <a:r>
              <a:rPr lang="el-GR" sz="2000" dirty="0"/>
              <a:t>και με τη σκόνη του αέρα σε περιόδους τοκετών ή αποβολών </a:t>
            </a:r>
            <a:r>
              <a:rPr lang="el-GR" sz="2000" dirty="0" smtClean="0"/>
              <a:t>του κοπαδιού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37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ΠΥΡΕΤΟΣ </a:t>
            </a:r>
            <a:r>
              <a:rPr lang="en-US" sz="2800" dirty="0">
                <a:solidFill>
                  <a:prstClr val="black"/>
                </a:solidFill>
              </a:rPr>
              <a:t>Q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(Q Fever)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8229600" cy="3543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Μόλυνση – Συμπτωματολογία - Θεραπεία</a:t>
            </a:r>
            <a:endParaRPr lang="el-GR" sz="2000" b="1" dirty="0"/>
          </a:p>
          <a:p>
            <a:r>
              <a:rPr lang="el-GR" sz="2000" dirty="0"/>
              <a:t>Στα ζώα η λοίμωξη είναι </a:t>
            </a:r>
            <a:r>
              <a:rPr lang="el-GR" sz="2000" dirty="0" err="1"/>
              <a:t>ασυμπτωματική</a:t>
            </a:r>
            <a:r>
              <a:rPr lang="el-GR" sz="2000" dirty="0"/>
              <a:t>. Στα μηρυκαστικά όμως </a:t>
            </a:r>
            <a:r>
              <a:rPr lang="el-GR" sz="2000" dirty="0" smtClean="0"/>
              <a:t>παρατηρείται έντονη </a:t>
            </a:r>
            <a:r>
              <a:rPr lang="el-GR" sz="2000" dirty="0"/>
              <a:t>τάση εντόπισης στο μαστό και στον πλακούντα. Ο άνθρωπος μολύνεται παρουσιάζοντας ελαφρά συμπτώματα </a:t>
            </a:r>
            <a:r>
              <a:rPr lang="el-GR" sz="2000" dirty="0" smtClean="0"/>
              <a:t>καταρροής παρόμοια </a:t>
            </a:r>
            <a:r>
              <a:rPr lang="el-GR" sz="2000" dirty="0"/>
              <a:t>γρίπης. </a:t>
            </a:r>
            <a:endParaRPr lang="el-GR" sz="2000" dirty="0" smtClean="0"/>
          </a:p>
          <a:p>
            <a:r>
              <a:rPr lang="el-GR" sz="2000" dirty="0" smtClean="0"/>
              <a:t>Στα </a:t>
            </a:r>
            <a:r>
              <a:rPr lang="el-GR" sz="2000" dirty="0"/>
              <a:t>άγρια ζώα η μετάδοση γίνεται κυρίως με έμμεση επαφή (εμβρυικοί </a:t>
            </a:r>
            <a:r>
              <a:rPr lang="el-GR" sz="2000" dirty="0" smtClean="0"/>
              <a:t>υμένες, υγρά </a:t>
            </a:r>
            <a:r>
              <a:rPr lang="el-GR" sz="2000" dirty="0"/>
              <a:t>και γάλα). Ο άνθρωπος μολύνεται εισπνέοντας κονιορτό μολυσμένο από </a:t>
            </a:r>
            <a:r>
              <a:rPr lang="el-GR" sz="2000" dirty="0" smtClean="0"/>
              <a:t>τις εκκρίσεις </a:t>
            </a:r>
            <a:r>
              <a:rPr lang="el-GR" sz="2000" dirty="0"/>
              <a:t>του γενετικού σωλήνα των προσβεβλημένων ζώων και πίνοντας </a:t>
            </a:r>
            <a:r>
              <a:rPr lang="el-GR" sz="2000" dirty="0" smtClean="0"/>
              <a:t>μολυσμένο γάλα</a:t>
            </a:r>
            <a:r>
              <a:rPr lang="el-GR" sz="2000" dirty="0"/>
              <a:t>.</a:t>
            </a:r>
          </a:p>
          <a:p>
            <a:r>
              <a:rPr lang="el-GR" sz="2000" dirty="0"/>
              <a:t>Για τη θεραπεία της νόσου χορηγούνται </a:t>
            </a:r>
            <a:r>
              <a:rPr lang="el-GR" sz="2000" dirty="0" err="1"/>
              <a:t>τετρακυκλίνες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699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9348"/>
            <a:ext cx="8784976" cy="34207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1. </a:t>
            </a:r>
            <a:r>
              <a:rPr lang="en-US" sz="1400" dirty="0"/>
              <a:t>J. C. </a:t>
            </a:r>
            <a:r>
              <a:rPr lang="en-US" sz="1400" dirty="0" err="1"/>
              <a:t>Hindson</a:t>
            </a:r>
            <a:r>
              <a:rPr lang="en-US" sz="1400" dirty="0"/>
              <a:t> and Agnes C. Winter (1996). Outline of clinical diagnosis </a:t>
            </a:r>
            <a:r>
              <a:rPr lang="en-US" sz="1400" dirty="0" smtClean="0"/>
              <a:t>in</a:t>
            </a:r>
            <a:r>
              <a:rPr lang="el-GR" sz="1400" dirty="0" smtClean="0"/>
              <a:t> </a:t>
            </a:r>
            <a:r>
              <a:rPr lang="en-US" sz="1400" dirty="0" smtClean="0"/>
              <a:t>sheep</a:t>
            </a:r>
            <a:r>
              <a:rPr lang="en-US" sz="1400" dirty="0"/>
              <a:t>. 2nd </a:t>
            </a:r>
            <a:r>
              <a:rPr lang="en-US" sz="1400" dirty="0" err="1"/>
              <a:t>ed.Blackwell</a:t>
            </a:r>
            <a:r>
              <a:rPr lang="en-US" sz="1400" dirty="0"/>
              <a:t> Science.</a:t>
            </a:r>
          </a:p>
          <a:p>
            <a:pPr marL="0" indent="0">
              <a:buNone/>
            </a:pPr>
            <a:r>
              <a:rPr lang="en-US" sz="1400" b="1" dirty="0"/>
              <a:t>2. </a:t>
            </a:r>
            <a:r>
              <a:rPr lang="en-US" sz="1400" dirty="0"/>
              <a:t>James R. Gillespie (2000), Modern livestock and poultry production, 6th ed</a:t>
            </a:r>
            <a:r>
              <a:rPr lang="en-US" sz="1400" dirty="0" smtClean="0"/>
              <a:t>.,</a:t>
            </a:r>
            <a:r>
              <a:rPr lang="el-GR" sz="1400" dirty="0" smtClean="0"/>
              <a:t> </a:t>
            </a:r>
            <a:r>
              <a:rPr lang="en-US" sz="1400" dirty="0" smtClean="0"/>
              <a:t>ed</a:t>
            </a:r>
            <a:r>
              <a:rPr lang="en-US" sz="1400" dirty="0"/>
              <a:t>. Delmar and Thomson Learning.</a:t>
            </a:r>
          </a:p>
          <a:p>
            <a:pPr marL="0" indent="0">
              <a:buNone/>
            </a:pPr>
            <a:r>
              <a:rPr lang="el-GR" sz="1400" b="1" dirty="0"/>
              <a:t>3. </a:t>
            </a:r>
            <a:r>
              <a:rPr lang="el-GR" sz="1400" dirty="0"/>
              <a:t>Γ. Χ. </a:t>
            </a:r>
            <a:r>
              <a:rPr lang="el-GR" sz="1400" dirty="0" err="1"/>
              <a:t>Φθενάκης</a:t>
            </a:r>
            <a:r>
              <a:rPr lang="el-GR" sz="1400" dirty="0"/>
              <a:t>. (1993), Φυσιοπαθολογία του μαστικού αδένα </a:t>
            </a:r>
            <a:r>
              <a:rPr lang="el-GR" sz="1400" dirty="0" smtClean="0"/>
              <a:t>των προβατίνων</a:t>
            </a:r>
            <a:r>
              <a:rPr lang="el-GR" sz="1400" dirty="0"/>
              <a:t>. Αγροτικές εκδόσεις.</a:t>
            </a:r>
          </a:p>
          <a:p>
            <a:pPr marL="0" indent="0">
              <a:buNone/>
            </a:pPr>
            <a:r>
              <a:rPr lang="en-US" sz="1400" b="1" dirty="0"/>
              <a:t>4. </a:t>
            </a:r>
            <a:r>
              <a:rPr lang="en-US" sz="1400" dirty="0" err="1"/>
              <a:t>Acha</a:t>
            </a:r>
            <a:r>
              <a:rPr lang="en-US" sz="1400" dirty="0"/>
              <a:t>, PW and </a:t>
            </a:r>
            <a:r>
              <a:rPr lang="en-US" sz="1400" dirty="0" err="1"/>
              <a:t>Szyfres</a:t>
            </a:r>
            <a:r>
              <a:rPr lang="en-US" sz="1400" dirty="0"/>
              <a:t>, B (1997), </a:t>
            </a:r>
            <a:r>
              <a:rPr lang="en-US" sz="1400" dirty="0" err="1"/>
              <a:t>Zoonoses</a:t>
            </a:r>
            <a:r>
              <a:rPr lang="en-US" sz="1400" dirty="0"/>
              <a:t> and Communicable </a:t>
            </a:r>
            <a:r>
              <a:rPr lang="en-US" sz="1400" dirty="0" smtClean="0"/>
              <a:t>Diseases</a:t>
            </a:r>
            <a:r>
              <a:rPr lang="el-GR" sz="1400" dirty="0" smtClean="0"/>
              <a:t> </a:t>
            </a:r>
            <a:r>
              <a:rPr lang="en-US" sz="1400" dirty="0" smtClean="0"/>
              <a:t>Common </a:t>
            </a:r>
            <a:r>
              <a:rPr lang="en-US" sz="1400" dirty="0"/>
              <a:t>to Man and Animals, 3rd ed., </a:t>
            </a:r>
            <a:r>
              <a:rPr lang="en-US" sz="1400" dirty="0" err="1"/>
              <a:t>Panamerican</a:t>
            </a:r>
            <a:r>
              <a:rPr lang="en-US" sz="1400" dirty="0"/>
              <a:t> Heath Organization.</a:t>
            </a:r>
          </a:p>
          <a:p>
            <a:pPr marL="0" indent="0">
              <a:buNone/>
            </a:pPr>
            <a:r>
              <a:rPr lang="en-US" sz="1400" b="1" dirty="0"/>
              <a:t>5. </a:t>
            </a:r>
            <a:r>
              <a:rPr lang="en-US" sz="1400" dirty="0" err="1"/>
              <a:t>Kurstak</a:t>
            </a:r>
            <a:r>
              <a:rPr lang="en-US" sz="1400" dirty="0"/>
              <a:t>, E and </a:t>
            </a:r>
            <a:r>
              <a:rPr lang="en-US" sz="1400" dirty="0" err="1"/>
              <a:t>Kurstak</a:t>
            </a:r>
            <a:r>
              <a:rPr lang="en-US" sz="1400" dirty="0"/>
              <a:t> C (1991), Comparative Diagnosis of Viral </a:t>
            </a:r>
            <a:r>
              <a:rPr lang="en-US" sz="1400" dirty="0" smtClean="0"/>
              <a:t>Diseases.</a:t>
            </a:r>
            <a:r>
              <a:rPr lang="el-GR" sz="1400" dirty="0" smtClean="0"/>
              <a:t> </a:t>
            </a:r>
            <a:r>
              <a:rPr lang="en-US" sz="1400" dirty="0" smtClean="0"/>
              <a:t>ed</a:t>
            </a:r>
            <a:r>
              <a:rPr lang="en-US" sz="1400" dirty="0"/>
              <a:t>. Academic Press, New York, USA.</a:t>
            </a:r>
          </a:p>
          <a:p>
            <a:pPr marL="0" indent="0">
              <a:buNone/>
            </a:pPr>
            <a:r>
              <a:rPr lang="en-US" sz="1400" b="1" dirty="0"/>
              <a:t>6. </a:t>
            </a:r>
            <a:r>
              <a:rPr lang="en-US" sz="1400" dirty="0"/>
              <a:t>K. A. Linklater, M. C. Smith (1993), Color Atlas of diseases and disorders </a:t>
            </a:r>
            <a:r>
              <a:rPr lang="en-US" sz="1400" dirty="0" smtClean="0"/>
              <a:t>of</a:t>
            </a:r>
            <a:r>
              <a:rPr lang="el-GR" sz="1400" dirty="0" smtClean="0"/>
              <a:t> </a:t>
            </a:r>
            <a:r>
              <a:rPr lang="en-US" sz="1400" dirty="0" smtClean="0"/>
              <a:t>the </a:t>
            </a:r>
            <a:r>
              <a:rPr lang="en-US" sz="1400" dirty="0"/>
              <a:t>sheep and goat. Wolfe Publishing.</a:t>
            </a:r>
          </a:p>
          <a:p>
            <a:pPr marL="0" indent="0">
              <a:buNone/>
            </a:pPr>
            <a:r>
              <a:rPr lang="en-US" sz="1400" b="1" dirty="0"/>
              <a:t>7. </a:t>
            </a:r>
            <a:r>
              <a:rPr lang="en-US" sz="1400" dirty="0"/>
              <a:t>Eddie </a:t>
            </a:r>
            <a:r>
              <a:rPr lang="en-US" sz="1400" dirty="0" err="1"/>
              <a:t>Straiton</a:t>
            </a:r>
            <a:r>
              <a:rPr lang="en-US" sz="1400" dirty="0"/>
              <a:t> (1992). Sheep ailments, 6th ed., Farming Press.</a:t>
            </a:r>
          </a:p>
          <a:p>
            <a:pPr marL="0" indent="0">
              <a:buNone/>
            </a:pPr>
            <a:r>
              <a:rPr lang="en-US" sz="1400" b="1" dirty="0"/>
              <a:t>8. </a:t>
            </a:r>
            <a:r>
              <a:rPr lang="en-US" sz="1400" dirty="0"/>
              <a:t>Tony Hart and Paul shears (1996), Color Atlas of medical </a:t>
            </a:r>
            <a:r>
              <a:rPr lang="en-US" sz="1400" dirty="0" smtClean="0"/>
              <a:t>microbiology.</a:t>
            </a:r>
            <a:r>
              <a:rPr lang="el-GR" sz="1400" dirty="0" smtClean="0"/>
              <a:t> </a:t>
            </a:r>
            <a:r>
              <a:rPr lang="en-US" sz="1400" dirty="0" smtClean="0"/>
              <a:t>Mosby </a:t>
            </a:r>
            <a:r>
              <a:rPr lang="en-US" sz="1400" dirty="0"/>
              <a:t>Pub.</a:t>
            </a:r>
          </a:p>
          <a:p>
            <a:pPr marL="0" indent="0">
              <a:buNone/>
            </a:pPr>
            <a:r>
              <a:rPr lang="en-US" sz="1400" b="1" dirty="0"/>
              <a:t>9. </a:t>
            </a:r>
            <a:r>
              <a:rPr lang="en-US" sz="1400" dirty="0"/>
              <a:t>Meat International</a:t>
            </a:r>
          </a:p>
          <a:p>
            <a:pPr marL="0" indent="0"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345332"/>
            <a:ext cx="8640960" cy="324036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r>
              <a:rPr lang="el-GR" sz="2800" b="1" dirty="0" smtClean="0"/>
              <a:t>Ενότητα 12:</a:t>
            </a:r>
            <a:r>
              <a:rPr lang="en-US" sz="2800" dirty="0" smtClean="0"/>
              <a:t> </a:t>
            </a:r>
            <a:r>
              <a:rPr lang="el-GR" sz="2400" b="1" dirty="0"/>
              <a:t>ΝΟΣΗΜΑΤΑ ΤΩΝ ΜΗΡΥΚΑΣΤΙΚΩΝ ΠΟΥ ΟΦΕΙΛΟΝΤΑΙ ΣΕ ΠΡΩΤΟΖΩΑ ΚΑΙ </a:t>
            </a:r>
            <a:r>
              <a:rPr lang="el-GR" sz="2400" b="1" dirty="0" smtClean="0"/>
              <a:t>ΡΙΚΕΤΣΙΕΣ</a:t>
            </a:r>
            <a:endParaRPr lang="en-US" sz="2400" b="1" dirty="0" smtClean="0"/>
          </a:p>
          <a:p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10. </a:t>
            </a:r>
            <a:r>
              <a:rPr lang="en-US" dirty="0"/>
              <a:t>The Veterinary Record (Journal of the British Veterinary Association).</a:t>
            </a:r>
          </a:p>
          <a:p>
            <a:pPr marL="0" indent="0">
              <a:buNone/>
            </a:pPr>
            <a:r>
              <a:rPr lang="en-US" b="1" dirty="0"/>
              <a:t>11. </a:t>
            </a:r>
            <a:r>
              <a:rPr lang="en-US" dirty="0"/>
              <a:t>In practice (Journal of the British Veterinary Association).</a:t>
            </a:r>
          </a:p>
          <a:p>
            <a:pPr marL="0" indent="0">
              <a:buNone/>
            </a:pPr>
            <a:r>
              <a:rPr lang="en-US" b="1" dirty="0"/>
              <a:t>12. </a:t>
            </a:r>
            <a:r>
              <a:rPr lang="en-US" dirty="0"/>
              <a:t>C. D. </a:t>
            </a:r>
            <a:r>
              <a:rPr lang="en-US" dirty="0" err="1"/>
              <a:t>Buergelt</a:t>
            </a:r>
            <a:r>
              <a:rPr lang="en-US" dirty="0"/>
              <a:t> (1997).Reproductive pathology of Domestic animals. </a:t>
            </a:r>
            <a:r>
              <a:rPr lang="en-US" dirty="0" smtClean="0"/>
              <a:t>Mosby</a:t>
            </a:r>
            <a:r>
              <a:rPr lang="el-GR" dirty="0" smtClean="0"/>
              <a:t> </a:t>
            </a:r>
            <a:r>
              <a:rPr lang="en-US" dirty="0" smtClean="0"/>
              <a:t>Pub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13. </a:t>
            </a:r>
            <a:r>
              <a:rPr lang="en-US" dirty="0"/>
              <a:t>J. Matthews (1999). Diseases of the goat. 2nd edition. Blackwell Publishing.</a:t>
            </a:r>
          </a:p>
          <a:p>
            <a:pPr marL="0" indent="0">
              <a:buNone/>
            </a:pPr>
            <a:r>
              <a:rPr lang="en-US" b="1" dirty="0"/>
              <a:t>14. </a:t>
            </a:r>
            <a:r>
              <a:rPr lang="en-US" dirty="0"/>
              <a:t>W. B. Martin and I. D. Aitken. (2002). Diseases of the sheep. 3rd </a:t>
            </a:r>
            <a:r>
              <a:rPr lang="en-US" dirty="0" smtClean="0"/>
              <a:t>edition</a:t>
            </a:r>
            <a:r>
              <a:rPr lang="el-GR" dirty="0" smtClean="0"/>
              <a:t> </a:t>
            </a:r>
            <a:r>
              <a:rPr lang="en-US" dirty="0" err="1" smtClean="0"/>
              <a:t>Moredun</a:t>
            </a:r>
            <a:r>
              <a:rPr lang="en-US" dirty="0" smtClean="0"/>
              <a:t> </a:t>
            </a:r>
            <a:r>
              <a:rPr lang="en-US" dirty="0"/>
              <a:t>Institute, Blackwell Science.</a:t>
            </a:r>
          </a:p>
          <a:p>
            <a:pPr marL="0" indent="0">
              <a:buNone/>
            </a:pPr>
            <a:r>
              <a:rPr lang="el-GR" b="1" dirty="0"/>
              <a:t>15. </a:t>
            </a:r>
            <a:r>
              <a:rPr lang="el-GR" dirty="0"/>
              <a:t>A. </a:t>
            </a:r>
            <a:r>
              <a:rPr lang="el-GR" dirty="0" err="1"/>
              <a:t>Tζώρα</a:t>
            </a:r>
            <a:r>
              <a:rPr lang="el-GR" dirty="0"/>
              <a:t> (2002) Μικροβιολογία των ζώων, Έκδοση Τ.Ε.Ι. Ηπείρου.</a:t>
            </a:r>
          </a:p>
          <a:p>
            <a:pPr marL="0" indent="0">
              <a:buNone/>
            </a:pPr>
            <a:r>
              <a:rPr lang="el-GR" b="1" dirty="0"/>
              <a:t>16. </a:t>
            </a:r>
            <a:r>
              <a:rPr lang="el-GR" dirty="0"/>
              <a:t>Γ. Σκούφος (2002). Λοιμώδη νοσήματα και Υγιεινή των ζώων, Έκδοση Τ.Ε.Ι.</a:t>
            </a:r>
          </a:p>
          <a:p>
            <a:pPr marL="0" indent="0">
              <a:buNone/>
            </a:pPr>
            <a:r>
              <a:rPr lang="el-GR" dirty="0"/>
              <a:t>Ηπείρου.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163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r>
              <a:rPr lang="el-GR" sz="2900" b="1" dirty="0" smtClean="0"/>
              <a:t> 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b="1" dirty="0"/>
              <a:t>ΝΟΣΗΜΑΤΑ ΤΩΝ ΜΗΡΥΚΑΣΤΙΚΩΝ ΠΟΥ ΟΦΕΙΛΟΝΤΑΙ ΣΕ ΠΡΩΤΟΖΩΑ ΚΑΙ ΡΙΚΕΤΣΙΕΣ</a:t>
            </a:r>
          </a:p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ΠΙΡΟΠΛΑΣΜΩΣΕΙΣ</a:t>
            </a:r>
            <a:br>
              <a:rPr lang="el-GR" sz="2800" dirty="0"/>
            </a:br>
            <a:r>
              <a:rPr lang="el-GR" sz="2800" dirty="0"/>
              <a:t>(</a:t>
            </a:r>
            <a:r>
              <a:rPr lang="en-US" sz="2800" dirty="0" err="1"/>
              <a:t>Babesiosis</a:t>
            </a:r>
            <a:r>
              <a:rPr lang="en-US" sz="2800" dirty="0"/>
              <a:t>, </a:t>
            </a:r>
            <a:r>
              <a:rPr lang="en-US" sz="2800" dirty="0" err="1"/>
              <a:t>piroplasmosis</a:t>
            </a:r>
            <a:r>
              <a:rPr lang="en-US" sz="2800" dirty="0"/>
              <a:t>, Tick Fever)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8075240" cy="354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Αιτιολογία</a:t>
            </a:r>
          </a:p>
          <a:p>
            <a:pPr marL="0" indent="0">
              <a:buNone/>
            </a:pPr>
            <a:r>
              <a:rPr lang="el-GR" sz="2000" dirty="0"/>
              <a:t>Είναι ομάδα </a:t>
            </a:r>
            <a:r>
              <a:rPr lang="el-GR" sz="2000" dirty="0" err="1"/>
              <a:t>κροτωνογενών</a:t>
            </a:r>
            <a:r>
              <a:rPr lang="el-GR" sz="2000" dirty="0"/>
              <a:t> νοσημάτων των ζώων, που προκαλούνται από </a:t>
            </a:r>
            <a:r>
              <a:rPr lang="el-GR" sz="2000" dirty="0" smtClean="0"/>
              <a:t>τα είδη </a:t>
            </a:r>
            <a:r>
              <a:rPr lang="el-GR" sz="2000" dirty="0"/>
              <a:t>του γένους </a:t>
            </a:r>
            <a:r>
              <a:rPr lang="el-GR" sz="2000" b="1" dirty="0" err="1"/>
              <a:t>Babesia</a:t>
            </a:r>
            <a:r>
              <a:rPr lang="el-GR" sz="2000" dirty="0"/>
              <a:t>. Αυτά αναπτύσσονται στα ερυθρά αιμοσφαίρια </a:t>
            </a:r>
            <a:r>
              <a:rPr lang="el-GR" sz="2000" dirty="0" smtClean="0"/>
              <a:t>των θηλαστικών </a:t>
            </a:r>
            <a:r>
              <a:rPr lang="el-GR" sz="2000" dirty="0"/>
              <a:t>και σε διάφορα κύτταρα των </a:t>
            </a:r>
            <a:r>
              <a:rPr lang="el-GR" sz="2000" dirty="0" smtClean="0"/>
              <a:t>κροτώνων. Οι </a:t>
            </a:r>
            <a:r>
              <a:rPr lang="el-GR" sz="2000" dirty="0"/>
              <a:t>κρότωνες είναι βιολογικοί φορείς. </a:t>
            </a:r>
            <a:r>
              <a:rPr lang="el-GR" sz="2000" dirty="0" smtClean="0"/>
              <a:t>Η </a:t>
            </a:r>
            <a:r>
              <a:rPr lang="el-GR" sz="2000" dirty="0"/>
              <a:t>μετάδοση εκτός από τους κρότωνες μπορεί να γίνει και με μηχανικά μέσα, </a:t>
            </a:r>
            <a:r>
              <a:rPr lang="el-GR" sz="2000" dirty="0" smtClean="0"/>
              <a:t>με μολυσμένα </a:t>
            </a:r>
            <a:r>
              <a:rPr lang="el-GR" sz="2000" dirty="0"/>
              <a:t>εργαλεία η βελόνες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Η νόσος είναι εποχιακή, από τον Μάιο μέχρι τον Αύγουστο, με μέγιστο </a:t>
            </a:r>
            <a:r>
              <a:rPr lang="el-GR" sz="2000" dirty="0" smtClean="0"/>
              <a:t>αριθμό κρουσμάτων </a:t>
            </a:r>
            <a:r>
              <a:rPr lang="el-GR" sz="2000" dirty="0"/>
              <a:t>τον Ιούνιο.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527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ΠΙΡΟΠΛΑΣΜΩΣΕΙΣ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Babesiosis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piroplasmosis</a:t>
            </a:r>
            <a:r>
              <a:rPr lang="en-US" sz="2800" dirty="0">
                <a:solidFill>
                  <a:prstClr val="black"/>
                </a:solidFill>
              </a:rPr>
              <a:t>, Tick Fever)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2"/>
            <a:ext cx="8229600" cy="3525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Συμπτωματολογία</a:t>
            </a:r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 err="1" smtClean="0"/>
              <a:t>πιροπλάσμωση</a:t>
            </a:r>
            <a:r>
              <a:rPr lang="el-GR" sz="2000" dirty="0" smtClean="0"/>
              <a:t> εμφανίζεται με </a:t>
            </a:r>
            <a:r>
              <a:rPr lang="el-GR" sz="2000" b="1" dirty="0" err="1" smtClean="0"/>
              <a:t>υπεροξεία</a:t>
            </a:r>
            <a:r>
              <a:rPr lang="el-GR" sz="2000" dirty="0" smtClean="0"/>
              <a:t>, </a:t>
            </a:r>
            <a:r>
              <a:rPr lang="el-GR" sz="2000" b="1" dirty="0" smtClean="0"/>
              <a:t>οξεία</a:t>
            </a:r>
            <a:r>
              <a:rPr lang="el-GR" sz="2000" dirty="0" smtClean="0"/>
              <a:t> και </a:t>
            </a:r>
            <a:r>
              <a:rPr lang="el-GR" sz="2000" b="1" dirty="0" smtClean="0"/>
              <a:t>χρόνια ή αφανή </a:t>
            </a:r>
            <a:r>
              <a:rPr lang="el-GR" sz="2000" dirty="0" smtClean="0"/>
              <a:t>λοίμωξη.</a:t>
            </a:r>
          </a:p>
          <a:p>
            <a:pPr marL="0" indent="0">
              <a:buNone/>
            </a:pPr>
            <a:r>
              <a:rPr lang="el-GR" sz="2000" b="1" dirty="0" smtClean="0"/>
              <a:t>Τα συμπτώματα είναι</a:t>
            </a:r>
            <a:r>
              <a:rPr lang="el-GR" sz="2000" dirty="0" smtClean="0"/>
              <a:t>: κατάπτωση, ανορεξία, υψηλός πυρετός, </a:t>
            </a:r>
            <a:r>
              <a:rPr lang="el-GR" sz="2000" dirty="0" err="1" smtClean="0"/>
              <a:t>αιμοσφαιρινουρία</a:t>
            </a:r>
            <a:r>
              <a:rPr lang="el-GR" sz="2000" dirty="0" smtClean="0"/>
              <a:t>, αναιμία. Μπορεί σε προχωρημένες περιπτώσεις να εμφανισθεί ίκτερος. Ακόμη είναι δυνατό να εμφανισθούν συμπτώματα από το Κ. Ν. Σ.</a:t>
            </a:r>
          </a:p>
          <a:p>
            <a:pPr marL="0" indent="0">
              <a:buNone/>
            </a:pPr>
            <a:r>
              <a:rPr lang="el-GR" sz="2000" dirty="0" smtClean="0"/>
              <a:t>Η περίοδος επώασης κυμαίνεται από 7 - 20 ημέρες ανάλογα με το είδος της </a:t>
            </a:r>
            <a:r>
              <a:rPr lang="el-GR" sz="2000" dirty="0" err="1" smtClean="0"/>
              <a:t>Babesia</a:t>
            </a:r>
            <a:r>
              <a:rPr lang="el-GR" sz="2000" dirty="0" smtClean="0"/>
              <a:t> </a:t>
            </a:r>
            <a:r>
              <a:rPr lang="el-GR" sz="2000" dirty="0" err="1" smtClean="0"/>
              <a:t>ovis</a:t>
            </a:r>
            <a:r>
              <a:rPr lang="el-GR" sz="2000" dirty="0"/>
              <a:t>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ανάρρωση από την οξεία </a:t>
            </a:r>
            <a:r>
              <a:rPr lang="el-GR" sz="2000" dirty="0" err="1"/>
              <a:t>πιροπλάσμωση</a:t>
            </a:r>
            <a:r>
              <a:rPr lang="el-GR" sz="2000" dirty="0"/>
              <a:t> απολήγει σε χρόνια </a:t>
            </a:r>
            <a:r>
              <a:rPr lang="el-GR" sz="2000" dirty="0" err="1"/>
              <a:t>υποκλινική</a:t>
            </a:r>
            <a:r>
              <a:rPr lang="el-GR" sz="2000" dirty="0"/>
              <a:t> </a:t>
            </a:r>
            <a:r>
              <a:rPr lang="el-GR" sz="2000" dirty="0" smtClean="0"/>
              <a:t>λοίμωξη που </a:t>
            </a:r>
            <a:r>
              <a:rPr lang="el-GR" sz="2000" dirty="0"/>
              <a:t>διαρκεί μήνες ή χρόνια.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373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ΠΙΡΟΠΛΑΣΜΩΣΕΙΣ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n-US" sz="2800" dirty="0" err="1">
                <a:solidFill>
                  <a:prstClr val="black"/>
                </a:solidFill>
              </a:rPr>
              <a:t>Babesiosis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piroplasmosis</a:t>
            </a:r>
            <a:r>
              <a:rPr lang="en-US" sz="2800" dirty="0">
                <a:solidFill>
                  <a:prstClr val="black"/>
                </a:solidFill>
              </a:rPr>
              <a:t>, Tick Fever)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08885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Πρόληψη</a:t>
            </a:r>
          </a:p>
          <a:p>
            <a:pPr marL="0" indent="0">
              <a:buNone/>
            </a:pPr>
            <a:r>
              <a:rPr lang="el-GR" sz="2000" dirty="0"/>
              <a:t>Προβλήματα δημιουργούνται όταν:</a:t>
            </a:r>
          </a:p>
          <a:p>
            <a:pPr marL="0" indent="0">
              <a:buNone/>
            </a:pPr>
            <a:r>
              <a:rPr lang="el-GR" sz="2000" b="1" dirty="0"/>
              <a:t>1.</a:t>
            </a:r>
            <a:r>
              <a:rPr lang="el-GR" sz="2000" dirty="0"/>
              <a:t> Εισάγονται ευπαθή ζώα σε ενζωοτική περιοχή.</a:t>
            </a:r>
          </a:p>
          <a:p>
            <a:pPr marL="0" indent="0">
              <a:buNone/>
            </a:pPr>
            <a:r>
              <a:rPr lang="el-GR" sz="2000" b="1" dirty="0"/>
              <a:t>2.</a:t>
            </a:r>
            <a:r>
              <a:rPr lang="el-GR" sz="2000" dirty="0"/>
              <a:t> Εισάγονται μολυσμένα ζώα σε υγιές περιβάλλον με κρότωνες.</a:t>
            </a:r>
          </a:p>
          <a:p>
            <a:pPr marL="0" indent="0">
              <a:buNone/>
            </a:pPr>
            <a:r>
              <a:rPr lang="el-GR" sz="2000" b="1" dirty="0"/>
              <a:t>3.</a:t>
            </a:r>
            <a:r>
              <a:rPr lang="el-GR" sz="2000" dirty="0"/>
              <a:t> Διαταραχθεί η ισορροπία της ενζωοτικής περιοχής.</a:t>
            </a:r>
          </a:p>
          <a:p>
            <a:pPr marL="0" indent="0">
              <a:buNone/>
            </a:pPr>
            <a:r>
              <a:rPr lang="el-GR" sz="2000" dirty="0"/>
              <a:t>Άμεση προστασία μπορεί να επιτευχθεί με την καταπολέμηση των κροτώνων ή </a:t>
            </a:r>
            <a:r>
              <a:rPr lang="el-GR" sz="2000" dirty="0" smtClean="0"/>
              <a:t>την αποφυγή </a:t>
            </a:r>
            <a:r>
              <a:rPr lang="el-GR" sz="2000" dirty="0"/>
              <a:t>λειμώνων, όπου υπάρχουν μολυσμένοι κρότωνες.</a:t>
            </a:r>
          </a:p>
          <a:p>
            <a:pPr marL="0" indent="0">
              <a:buNone/>
            </a:pPr>
            <a:r>
              <a:rPr lang="el-GR" sz="2000" dirty="0"/>
              <a:t>Στον άνθρωπο αναφέρονται κρούσματα </a:t>
            </a:r>
            <a:r>
              <a:rPr lang="el-GR" sz="2000" dirty="0" err="1"/>
              <a:t>πιροπλάσμωσης</a:t>
            </a:r>
            <a:r>
              <a:rPr lang="el-GR" sz="2000" dirty="0"/>
              <a:t> που παρατηρήθηκαν </a:t>
            </a:r>
            <a:r>
              <a:rPr lang="el-GR" sz="2000" dirty="0" smtClean="0"/>
              <a:t>ύστερα από </a:t>
            </a:r>
            <a:r>
              <a:rPr lang="el-GR" sz="2000" dirty="0" err="1"/>
              <a:t>νήγμα</a:t>
            </a:r>
            <a:r>
              <a:rPr lang="el-GR" sz="2000" dirty="0"/>
              <a:t> με κρότωνα και αποδόθηκαν σε διάφορα είδη </a:t>
            </a:r>
            <a:r>
              <a:rPr lang="el-GR" sz="2000" dirty="0" err="1"/>
              <a:t>Babesia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29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ΕΝΖΩΟΤΙΚΗ ΑΠΟΒΟΛΗ ΤΩΝ ΑΙΓΩΝ ΚΑΙ ΤΩΝ ΠΡΟΒΑΤΩΝ</a:t>
            </a:r>
            <a:br>
              <a:rPr lang="el-GR" sz="2800" dirty="0">
                <a:solidFill>
                  <a:prstClr val="black"/>
                </a:solidFill>
              </a:rPr>
            </a:br>
            <a:r>
              <a:rPr lang="el-GR" sz="2800" dirty="0">
                <a:solidFill>
                  <a:prstClr val="black"/>
                </a:solidFill>
              </a:rPr>
              <a:t>(</a:t>
            </a:r>
            <a:r>
              <a:rPr lang="el-GR" sz="2800" dirty="0" err="1">
                <a:solidFill>
                  <a:prstClr val="black"/>
                </a:solidFill>
              </a:rPr>
              <a:t>χλαμυδιακή</a:t>
            </a:r>
            <a:r>
              <a:rPr lang="el-GR" sz="2800" dirty="0">
                <a:solidFill>
                  <a:prstClr val="black"/>
                </a:solidFill>
              </a:rPr>
              <a:t> αποβολή)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417340"/>
            <a:ext cx="7704856" cy="3687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Αιτιολογία</a:t>
            </a:r>
          </a:p>
          <a:p>
            <a:pPr marL="0" indent="0">
              <a:buNone/>
            </a:pPr>
            <a:r>
              <a:rPr lang="el-GR" sz="2000" dirty="0"/>
              <a:t>Είναι λοιμώδης νόσος των προβάτων και των αιγών που οφείλεται στη </a:t>
            </a:r>
            <a:r>
              <a:rPr lang="el-GR" sz="2000" dirty="0" err="1" smtClean="0"/>
              <a:t>χλαμύδια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l-GR" sz="2000" dirty="0"/>
              <a:t>χαρακτηρίζεται από </a:t>
            </a:r>
            <a:r>
              <a:rPr lang="el-GR" sz="2000" dirty="0" err="1"/>
              <a:t>πλακουντίτιδα</a:t>
            </a:r>
            <a:r>
              <a:rPr lang="el-GR" sz="2000" dirty="0"/>
              <a:t>. και αποβολή, ή γέννηση θνησιγενών αμνών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Το υπεύθυνο μικρόβιο είναι η </a:t>
            </a:r>
            <a:r>
              <a:rPr lang="el-GR" sz="2000" b="1" dirty="0" err="1"/>
              <a:t>Chlamydia</a:t>
            </a:r>
            <a:r>
              <a:rPr lang="el-GR" sz="2000" b="1" dirty="0"/>
              <a:t> </a:t>
            </a:r>
            <a:r>
              <a:rPr lang="el-GR" sz="2000" b="1" dirty="0" err="1"/>
              <a:t>psittaci</a:t>
            </a:r>
            <a:r>
              <a:rPr lang="el-GR" sz="2000" dirty="0"/>
              <a:t>. </a:t>
            </a:r>
            <a:r>
              <a:rPr lang="el-GR" sz="2000" dirty="0" smtClean="0"/>
              <a:t>Οι </a:t>
            </a:r>
            <a:r>
              <a:rPr lang="el-GR" sz="2000" dirty="0" err="1"/>
              <a:t>χλαμύδιες</a:t>
            </a:r>
            <a:r>
              <a:rPr lang="el-GR" sz="2000" dirty="0"/>
              <a:t> </a:t>
            </a:r>
            <a:r>
              <a:rPr lang="el-GR" sz="2000" dirty="0" smtClean="0"/>
              <a:t>είναι</a:t>
            </a:r>
            <a:r>
              <a:rPr lang="en-US" sz="2000" dirty="0" smtClean="0"/>
              <a:t> </a:t>
            </a:r>
            <a:r>
              <a:rPr lang="el-GR" sz="2000" dirty="0" smtClean="0"/>
              <a:t>υποχρεωτικά </a:t>
            </a:r>
            <a:r>
              <a:rPr lang="el-GR" sz="2000" dirty="0"/>
              <a:t>ενδοκυτταρικά παράσιτα και παρουσιάζουν ειδικό κύκλο </a:t>
            </a:r>
            <a:r>
              <a:rPr lang="el-GR" sz="2000" dirty="0" smtClean="0"/>
              <a:t>εξέλιξης</a:t>
            </a:r>
            <a:r>
              <a:rPr lang="en-US" sz="2000" dirty="0" smtClean="0"/>
              <a:t>.</a:t>
            </a:r>
            <a:r>
              <a:rPr lang="el-GR" sz="2000" dirty="0" smtClean="0"/>
              <a:t> Τα</a:t>
            </a:r>
            <a:r>
              <a:rPr lang="en-US" sz="2000" dirty="0" smtClean="0"/>
              <a:t> </a:t>
            </a:r>
            <a:r>
              <a:rPr lang="el-GR" sz="2000" dirty="0" smtClean="0"/>
              <a:t>στοιχειώδη </a:t>
            </a:r>
            <a:r>
              <a:rPr lang="el-GR" sz="2000" dirty="0"/>
              <a:t>σωμάτια είναι ανθεκτικά στο εξωτερικό περιβάλλον και αποτελούν τη </a:t>
            </a:r>
            <a:r>
              <a:rPr lang="el-GR" sz="2000" dirty="0" err="1" smtClean="0"/>
              <a:t>μο</a:t>
            </a:r>
            <a:r>
              <a:rPr lang="el-GR" sz="2000" dirty="0" smtClean="0"/>
              <a:t>-</a:t>
            </a:r>
            <a:r>
              <a:rPr lang="en-US" sz="2000" dirty="0" smtClean="0"/>
              <a:t> </a:t>
            </a:r>
            <a:r>
              <a:rPr lang="el-GR" sz="2000" dirty="0" err="1" smtClean="0"/>
              <a:t>λύνουσα</a:t>
            </a:r>
            <a:r>
              <a:rPr lang="el-GR" sz="2000" dirty="0" smtClean="0"/>
              <a:t> </a:t>
            </a:r>
            <a:r>
              <a:rPr lang="el-GR" sz="2000" dirty="0"/>
              <a:t>μορφή.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698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500" dirty="0">
                <a:solidFill>
                  <a:prstClr val="black"/>
                </a:solidFill>
              </a:rPr>
              <a:t>ΕΝΖΩΟΤΙΚΗ ΑΠΟΒΟΛΗ ΤΩΝ ΑΙΓΩΝ ΚΑΙ ΤΩΝ ΠΡΟΒΑΤΩΝ</a:t>
            </a:r>
            <a:br>
              <a:rPr lang="el-GR" sz="2500" dirty="0">
                <a:solidFill>
                  <a:prstClr val="black"/>
                </a:solidFill>
              </a:rPr>
            </a:br>
            <a:r>
              <a:rPr lang="el-GR" sz="2500" dirty="0">
                <a:solidFill>
                  <a:prstClr val="black"/>
                </a:solidFill>
              </a:rPr>
              <a:t>(</a:t>
            </a:r>
            <a:r>
              <a:rPr lang="el-GR" sz="2500" dirty="0" err="1">
                <a:solidFill>
                  <a:prstClr val="black"/>
                </a:solidFill>
              </a:rPr>
              <a:t>χλαμυδιακή</a:t>
            </a:r>
            <a:r>
              <a:rPr lang="el-GR" sz="2500" dirty="0">
                <a:solidFill>
                  <a:prstClr val="black"/>
                </a:solidFill>
              </a:rPr>
              <a:t> αποβολή)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Παθογένεια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 smtClean="0"/>
              <a:t>Η μόλυνση </a:t>
            </a:r>
            <a:r>
              <a:rPr lang="el-GR" sz="2000" dirty="0"/>
              <a:t>γίνεται από το στόμα. Ύστερα από σύντομο στάδιο μικροβιαιμίας, </a:t>
            </a:r>
            <a:r>
              <a:rPr lang="el-GR" sz="2000" dirty="0" smtClean="0"/>
              <a:t>η λοίμωξη </a:t>
            </a:r>
            <a:r>
              <a:rPr lang="el-GR" sz="2000" dirty="0"/>
              <a:t>εγκαθίσταται στον πλακούντα και τελικά στο </a:t>
            </a:r>
            <a:r>
              <a:rPr lang="el-GR" sz="2000" dirty="0" smtClean="0"/>
              <a:t>έμβρυο. </a:t>
            </a:r>
          </a:p>
          <a:p>
            <a:pPr marL="0" indent="0">
              <a:buNone/>
            </a:pPr>
            <a:r>
              <a:rPr lang="el-GR" sz="2000" dirty="0"/>
              <a:t>Η μόλυνση επιτυγχάνεται με τις τροφές και με το νερό που μολύνονται από </a:t>
            </a:r>
            <a:r>
              <a:rPr lang="el-GR" sz="2000" dirty="0" smtClean="0"/>
              <a:t>τα εκκρίματα </a:t>
            </a:r>
            <a:r>
              <a:rPr lang="el-GR" sz="2000" dirty="0"/>
              <a:t>των μολυσμένων ζώων, ή ίσως και με τα κόπρανα. Επίσης το </a:t>
            </a:r>
            <a:r>
              <a:rPr lang="el-GR" sz="2000" dirty="0" smtClean="0"/>
              <a:t>αρσενικό μπορεί </a:t>
            </a:r>
            <a:r>
              <a:rPr lang="el-GR" sz="2000" dirty="0"/>
              <a:t>να ενοχοποιηθεί για την μετάδοση του μικροβίου.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8703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4103</TotalTime>
  <Words>1873</Words>
  <Application>Microsoft Office PowerPoint</Application>
  <PresentationFormat>Προβολή στην οθόνη (16:10)</PresentationFormat>
  <Paragraphs>163</Paragraphs>
  <Slides>25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0" baseType="lpstr">
      <vt:lpstr>Arial</vt:lpstr>
      <vt:lpstr>Arial Unicode MS</vt:lpstr>
      <vt:lpstr>Calibri</vt:lpstr>
      <vt:lpstr>Times New Roman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ΠΙΡΟΠΛΑΣΜΩΣΕΙΣ (Babesiosis, piroplasmosis, Tick Fever)</vt:lpstr>
      <vt:lpstr>ΠΙΡΟΠΛΑΣΜΩΣΕΙΣ (Babesiosis, piroplasmosis, Tick Fever)</vt:lpstr>
      <vt:lpstr>ΠΙΡΟΠΛΑΣΜΩΣΕΙΣ (Babesiosis, piroplasmosis, Tick Fever)</vt:lpstr>
      <vt:lpstr>ΕΝΖΩΟΤΙΚΗ ΑΠΟΒΟΛΗ ΤΩΝ ΑΙΓΩΝ ΚΑΙ ΤΩΝ ΠΡΟΒΑΤΩΝ (χλαμυδιακή αποβολή)</vt:lpstr>
      <vt:lpstr>ΕΝΖΩΟΤΙΚΗ ΑΠΟΒΟΛΗ ΤΩΝ ΑΙΓΩΝ ΚΑΙ ΤΩΝ ΠΡΟΒΑΤΩΝ (χλαμυδιακή αποβολή)</vt:lpstr>
      <vt:lpstr>ΕΝΖΩΟΤΙΚΗ ΑΠΟΒΟΛΗ ΤΩΝ ΑΙΓΩΝ ΚΑΙ ΤΩΝ ΠΡΟΒΑΤΩΝ (χλαμυδιακή αποβολή)</vt:lpstr>
      <vt:lpstr>ΕΝΖΩΟΤΙΚΗ ΑΠΟΒΟΛΗ ΤΩΝ ΑΙΓΩΝ ΚΑΙ ΤΩΝ ΠΡΟΒΑΤΩΝ (χλαμυδιακή αποβολή)</vt:lpstr>
      <vt:lpstr>ΤΟΞΟΠΛΑΣΜΩΣΗ</vt:lpstr>
      <vt:lpstr>ΤΟΞΟΠΛΑΣΜΩΣΗ</vt:lpstr>
      <vt:lpstr>ΤΟΞΟΠΛΑΣΜΩΣΗ</vt:lpstr>
      <vt:lpstr>ΤΟΞΟΠΛΑΣΜΩΣΗ</vt:lpstr>
      <vt:lpstr>ΤΟΞΟΠΛΑΣΜΩΣΗ</vt:lpstr>
      <vt:lpstr>ΠΥΡΕΤΟΣ Q (Q Fever)</vt:lpstr>
      <vt:lpstr>ΠΥΡΕΤΟΣ Q (Q Fever)</vt:lpstr>
      <vt:lpstr>Βιβλιογραφία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371</cp:revision>
  <dcterms:created xsi:type="dcterms:W3CDTF">2012-09-06T09:03:05Z</dcterms:created>
  <dcterms:modified xsi:type="dcterms:W3CDTF">2015-11-25T11:03:23Z</dcterms:modified>
</cp:coreProperties>
</file>