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9" r:id="rId3"/>
    <p:sldId id="257" r:id="rId4"/>
    <p:sldId id="259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391" r:id="rId42"/>
    <p:sldId id="291" r:id="rId43"/>
    <p:sldId id="292" r:id="rId44"/>
    <p:sldId id="293" r:id="rId45"/>
    <p:sldId id="280" r:id="rId46"/>
  </p:sldIdLst>
  <p:sldSz cx="9144000" cy="5715000" type="screen16x10"/>
  <p:notesSz cx="6858000" cy="9144000"/>
  <p:custDataLst>
    <p:tags r:id="rId4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134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7486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4611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04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60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111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2795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3022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0817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7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7465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9221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526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7221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5802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4190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819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1939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5916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533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9939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468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4358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0404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3130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299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0144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1072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590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16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3122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49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87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02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43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92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Διεργασίες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3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Διεργασίες</a:t>
            </a:r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2. Καταστάσεις διεργασίας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Το ΛΣ πρέπει να εξασφαλίσει ότι κάθε </a:t>
            </a:r>
            <a:r>
              <a:rPr lang="el-GR" sz="2400" dirty="0" smtClean="0"/>
              <a:t>διεργασία αναλαμβάνει </a:t>
            </a:r>
            <a:r>
              <a:rPr lang="el-GR" sz="2400" dirty="0"/>
              <a:t>για αρκετό χρόνο τη χρήση </a:t>
            </a:r>
            <a:r>
              <a:rPr lang="el-GR" sz="2400" dirty="0" smtClean="0"/>
              <a:t>του επεξεργαστή</a:t>
            </a:r>
            <a:r>
              <a:rPr lang="el-GR" sz="2400" dirty="0"/>
              <a:t>. Σε κάθε σύστημα μπορούν </a:t>
            </a:r>
            <a:r>
              <a:rPr lang="el-GR" sz="2400" dirty="0" smtClean="0"/>
              <a:t>να υπάρχουν </a:t>
            </a:r>
            <a:r>
              <a:rPr lang="el-GR" sz="2400" dirty="0"/>
              <a:t>τόσες ταυτόχρονες διεργασίες όσοι </a:t>
            </a:r>
            <a:r>
              <a:rPr lang="el-GR" sz="2400" dirty="0" smtClean="0"/>
              <a:t>είναι και </a:t>
            </a:r>
            <a:r>
              <a:rPr lang="el-GR" sz="2400" dirty="0"/>
              <a:t>οι επεξεργαστές. Στην πραγματικότητα σε </a:t>
            </a:r>
            <a:r>
              <a:rPr lang="el-GR" sz="2400" dirty="0" smtClean="0"/>
              <a:t>κάθε επεξεργαστή </a:t>
            </a:r>
            <a:r>
              <a:rPr lang="el-GR" sz="2400" dirty="0"/>
              <a:t>υπάρχουν περισσότερες </a:t>
            </a:r>
            <a:r>
              <a:rPr lang="el-GR" sz="2400" dirty="0" smtClean="0"/>
              <a:t>διεργασίες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Κατά </a:t>
            </a:r>
            <a:r>
              <a:rPr lang="el-GR" sz="2400" dirty="0"/>
              <a:t>τη διάρκεια ζωής της κάθε διεργασία μπορεί </a:t>
            </a:r>
            <a:r>
              <a:rPr lang="el-GR" sz="2400" dirty="0" smtClean="0"/>
              <a:t>να βρεθεί </a:t>
            </a:r>
            <a:r>
              <a:rPr lang="el-GR" sz="2400" dirty="0"/>
              <a:t>σε μια σειρά από διακριτές καταστάσεις</a:t>
            </a:r>
            <a:r>
              <a:rPr lang="el-GR" sz="2400" dirty="0" smtClean="0"/>
              <a:t>. Διάφορα </a:t>
            </a:r>
            <a:r>
              <a:rPr lang="el-GR" sz="2400" dirty="0"/>
              <a:t>γεγονότα αναγκάζουν μια διεργασία </a:t>
            </a:r>
            <a:r>
              <a:rPr lang="el-GR" sz="2400" dirty="0" smtClean="0"/>
              <a:t>να μεταβάλει </a:t>
            </a:r>
            <a:r>
              <a:rPr lang="el-GR" sz="2400" dirty="0"/>
              <a:t>την κατάστασή της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71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Καταστάσεις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Εκτελούμενη (</a:t>
            </a:r>
            <a:r>
              <a:rPr lang="el-GR" sz="2800" dirty="0" err="1"/>
              <a:t>running</a:t>
            </a:r>
            <a:r>
              <a:rPr lang="el-GR" sz="2800" dirty="0"/>
              <a:t>): η διεργασία χρησιμοποιεί </a:t>
            </a:r>
            <a:r>
              <a:rPr lang="el-GR" sz="2800" dirty="0" smtClean="0"/>
              <a:t>τη CPU </a:t>
            </a:r>
            <a:r>
              <a:rPr lang="el-GR" sz="2800" dirty="0"/>
              <a:t>εκείνη τη στιγμή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Έτοιμη </a:t>
            </a:r>
            <a:r>
              <a:rPr lang="el-GR" sz="2800" dirty="0"/>
              <a:t>(</a:t>
            </a:r>
            <a:r>
              <a:rPr lang="el-GR" sz="2800" dirty="0" err="1"/>
              <a:t>ready</a:t>
            </a:r>
            <a:r>
              <a:rPr lang="el-GR" sz="2800" dirty="0"/>
              <a:t>): η διεργασία έχει </a:t>
            </a:r>
            <a:r>
              <a:rPr lang="el-GR" sz="2800" dirty="0" smtClean="0"/>
              <a:t>διακοπεί προσωρινά </a:t>
            </a:r>
            <a:r>
              <a:rPr lang="el-GR" sz="2800" dirty="0"/>
              <a:t>για να εκτελεστεί κάποια άλλη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Υπό </a:t>
            </a:r>
            <a:r>
              <a:rPr lang="el-GR" sz="2800" dirty="0"/>
              <a:t>αναστολή (</a:t>
            </a:r>
            <a:r>
              <a:rPr lang="el-GR" sz="2800" dirty="0" err="1"/>
              <a:t>blocked</a:t>
            </a:r>
            <a:r>
              <a:rPr lang="el-GR" sz="2800" dirty="0"/>
              <a:t>): η διεργασία δεν μπορεί </a:t>
            </a:r>
            <a:r>
              <a:rPr lang="el-GR" sz="2800" dirty="0" smtClean="0"/>
              <a:t>να εκτελεστεί </a:t>
            </a:r>
            <a:r>
              <a:rPr lang="el-GR" sz="2800" dirty="0"/>
              <a:t>μέχρι να συμβεί κατάλληλο </a:t>
            </a:r>
            <a:r>
              <a:rPr lang="el-GR" sz="2800" dirty="0" smtClean="0"/>
              <a:t>εξωτερικό συμβάν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22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147" y="1181365"/>
            <a:ext cx="789570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Στιγμιότυπο εκτέλεσης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181365"/>
            <a:ext cx="4320480" cy="41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3. Διαγράμματα καταστάσεων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Κατά την εκτέλεση των προγραμμάτων των χρηστών, </a:t>
            </a:r>
            <a:r>
              <a:rPr lang="el-GR" sz="2200" dirty="0" smtClean="0"/>
              <a:t>οι διεργασίες </a:t>
            </a:r>
            <a:r>
              <a:rPr lang="el-GR" sz="2200" dirty="0"/>
              <a:t>δημιουργούνται και εισέρχονται στη λίστα </a:t>
            </a:r>
            <a:r>
              <a:rPr lang="el-GR" sz="2200" dirty="0" smtClean="0"/>
              <a:t>των έτοιμων </a:t>
            </a:r>
            <a:r>
              <a:rPr lang="el-GR" sz="2200" dirty="0"/>
              <a:t>διεργασιών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Με </a:t>
            </a:r>
            <a:r>
              <a:rPr lang="el-GR" sz="2200" dirty="0"/>
              <a:t>την πάροδο του χρόνου μια διεργασία προωθείται </a:t>
            </a:r>
            <a:r>
              <a:rPr lang="el-GR" sz="2200" dirty="0" smtClean="0"/>
              <a:t>προς την </a:t>
            </a:r>
            <a:r>
              <a:rPr lang="el-GR" sz="2200" dirty="0"/>
              <a:t>κεφαλή της λίστας και μόλις ο επεξεργαστής </a:t>
            </a:r>
            <a:r>
              <a:rPr lang="el-GR" sz="2200" dirty="0" smtClean="0"/>
              <a:t>γίνει διαθέσιμος </a:t>
            </a:r>
            <a:r>
              <a:rPr lang="el-GR" sz="2200" dirty="0"/>
              <a:t>η διεργασία ανατίθεται στον επεξεργαστή και </a:t>
            </a:r>
            <a:r>
              <a:rPr lang="el-GR" sz="2200" dirty="0" smtClean="0"/>
              <a:t>η κατάστασή </a:t>
            </a:r>
            <a:r>
              <a:rPr lang="el-GR" sz="2200" dirty="0"/>
              <a:t>της αλλάζει σε εκτελούμενη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διαδικασία της ανάθεσης της πρώτης διεργασίας από </a:t>
            </a:r>
            <a:r>
              <a:rPr lang="el-GR" sz="2200" dirty="0" smtClean="0"/>
              <a:t>τη λίστα </a:t>
            </a:r>
            <a:r>
              <a:rPr lang="el-GR" sz="2200" dirty="0"/>
              <a:t>των έτοιμων διεργασιών στον επεξεργαστή </a:t>
            </a:r>
            <a:r>
              <a:rPr lang="el-GR" sz="2200" dirty="0" smtClean="0"/>
              <a:t>ονομάζεται διεκπεραίωση </a:t>
            </a:r>
            <a:r>
              <a:rPr lang="el-GR" sz="2200" dirty="0"/>
              <a:t>και υλοποιείται από μια οντότητα </a:t>
            </a:r>
            <a:r>
              <a:rPr lang="el-GR" sz="2200" dirty="0" smtClean="0"/>
              <a:t>του συστήματος</a:t>
            </a:r>
            <a:r>
              <a:rPr lang="el-GR" sz="2200" dirty="0"/>
              <a:t>, τον διεκπεραιωτή (</a:t>
            </a:r>
            <a:r>
              <a:rPr lang="el-GR" sz="2200" dirty="0" err="1"/>
              <a:t>dispatcher</a:t>
            </a:r>
            <a:r>
              <a:rPr lang="el-GR" sz="22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18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Καταστάσεις διεργασιών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900" dirty="0"/>
              <a:t>Για να αποφευχθεί η μονοπώληση της χρήσης </a:t>
            </a:r>
            <a:r>
              <a:rPr lang="el-GR" sz="1900" dirty="0" smtClean="0"/>
              <a:t>του επεξεργαστή</a:t>
            </a:r>
            <a:r>
              <a:rPr lang="el-GR" sz="1900" dirty="0"/>
              <a:t>, το ΛΣ χρησιμοποιεί μια συσκευή που </a:t>
            </a:r>
            <a:r>
              <a:rPr lang="el-GR" sz="1900" dirty="0" smtClean="0"/>
              <a:t>παράγει μια </a:t>
            </a:r>
            <a:r>
              <a:rPr lang="el-GR" sz="1900" dirty="0"/>
              <a:t>διακοπή (</a:t>
            </a:r>
            <a:r>
              <a:rPr lang="el-GR" sz="1900" dirty="0" err="1"/>
              <a:t>interrupt</a:t>
            </a:r>
            <a:r>
              <a:rPr lang="el-GR" sz="1900" dirty="0"/>
              <a:t>) μετά από την πάροδο </a:t>
            </a:r>
            <a:r>
              <a:rPr lang="el-GR" sz="1900" dirty="0" smtClean="0"/>
              <a:t>ενός προκαθορισμένου </a:t>
            </a:r>
            <a:r>
              <a:rPr lang="el-GR" sz="1900" dirty="0"/>
              <a:t>χρονικού ορίου, που ονομάζεται </a:t>
            </a:r>
            <a:r>
              <a:rPr lang="el-GR" sz="1900" dirty="0" err="1" smtClean="0"/>
              <a:t>κβάντο</a:t>
            </a:r>
            <a:r>
              <a:rPr lang="el-GR" sz="1900" dirty="0" smtClean="0"/>
              <a:t> χρόνου</a:t>
            </a:r>
            <a:r>
              <a:rPr lang="el-GR" sz="19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900" dirty="0" smtClean="0"/>
              <a:t>Αν </a:t>
            </a:r>
            <a:r>
              <a:rPr lang="el-GR" sz="1900" dirty="0"/>
              <a:t>η διεργασία δεν εκχωρήσει από μόνη της </a:t>
            </a:r>
            <a:r>
              <a:rPr lang="el-GR" sz="1900" dirty="0" smtClean="0"/>
              <a:t>τον επεξεργαστή</a:t>
            </a:r>
            <a:r>
              <a:rPr lang="el-GR" sz="1900" dirty="0"/>
              <a:t>, πριν παρέλθει το </a:t>
            </a:r>
            <a:r>
              <a:rPr lang="el-GR" sz="1900" dirty="0" err="1"/>
              <a:t>κβάντο</a:t>
            </a:r>
            <a:r>
              <a:rPr lang="el-GR" sz="1900" dirty="0"/>
              <a:t> χρόνου, το ΛΣ </a:t>
            </a:r>
            <a:r>
              <a:rPr lang="el-GR" sz="1900" dirty="0" smtClean="0"/>
              <a:t>μέσω της </a:t>
            </a:r>
            <a:r>
              <a:rPr lang="el-GR" sz="1900" dirty="0"/>
              <a:t>διακοπής που παράγεται, αναλαμβάνει τον έλεγχο </a:t>
            </a:r>
            <a:r>
              <a:rPr lang="el-GR" sz="1900" dirty="0" smtClean="0"/>
              <a:t>του επεξεργαστή</a:t>
            </a:r>
            <a:endParaRPr lang="el-GR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900" dirty="0" smtClean="0"/>
              <a:t>Η </a:t>
            </a:r>
            <a:r>
              <a:rPr lang="el-GR" sz="1900" dirty="0"/>
              <a:t>κατάσταση της τρέχουσας διεργασίας αλλάζει σε </a:t>
            </a:r>
            <a:r>
              <a:rPr lang="el-GR" sz="1900" dirty="0" smtClean="0"/>
              <a:t>έτοιμη και </a:t>
            </a:r>
            <a:r>
              <a:rPr lang="el-GR" sz="1900" dirty="0"/>
              <a:t>προωθείται προς εκτέλεση η αμέσως επόμενη διεργασία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900" dirty="0" smtClean="0"/>
              <a:t>Αν </a:t>
            </a:r>
            <a:r>
              <a:rPr lang="el-GR" sz="1900" dirty="0"/>
              <a:t>μια εκτελούμενη διεργασία απαιτήσει μια λειτουργία </a:t>
            </a:r>
            <a:r>
              <a:rPr lang="el-GR" sz="1900" dirty="0" smtClean="0"/>
              <a:t>Ι/Ο πριν </a:t>
            </a:r>
            <a:r>
              <a:rPr lang="el-GR" sz="1900" dirty="0"/>
              <a:t>λήξει το </a:t>
            </a:r>
            <a:r>
              <a:rPr lang="el-GR" sz="1900" dirty="0" err="1"/>
              <a:t>κβάντο</a:t>
            </a:r>
            <a:r>
              <a:rPr lang="el-GR" sz="1900" dirty="0"/>
              <a:t> χρόνου της, παραιτείται από τη </a:t>
            </a:r>
            <a:r>
              <a:rPr lang="el-GR" sz="1900" dirty="0" smtClean="0"/>
              <a:t>χρήση του </a:t>
            </a:r>
            <a:r>
              <a:rPr lang="el-GR" sz="1900" dirty="0"/>
              <a:t>επεξεργαστή (επειδή αναμένει την ολοκλήρωση της </a:t>
            </a:r>
            <a:r>
              <a:rPr lang="el-GR" sz="1900" dirty="0" smtClean="0"/>
              <a:t>Ι/Ο λειτουργίας</a:t>
            </a:r>
            <a:r>
              <a:rPr lang="el-GR" sz="1900" dirty="0"/>
              <a:t>). Η διεργασία τελεί υπό αναστολή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5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Καταστάσεις διεργασιών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Οι υπό αναστολή διεργασίες θεωρούνται </a:t>
            </a:r>
            <a:r>
              <a:rPr lang="el-GR" sz="2200" dirty="0" smtClean="0"/>
              <a:t>κοιμώμενες(</a:t>
            </a:r>
            <a:r>
              <a:rPr lang="el-GR" sz="2200" dirty="0" err="1" smtClean="0"/>
              <a:t>sleep</a:t>
            </a:r>
            <a:r>
              <a:rPr lang="el-GR" sz="2200" dirty="0"/>
              <a:t>), επειδή δεν μπορούν να εκτελεστούν, </a:t>
            </a:r>
            <a:r>
              <a:rPr lang="el-GR" sz="2200" dirty="0" smtClean="0"/>
              <a:t>ακόμη και </a:t>
            </a:r>
            <a:r>
              <a:rPr lang="el-GR" sz="2200" dirty="0"/>
              <a:t>αν ο επεξεργαστής καταστεί διαθέσιμος.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Όταν </a:t>
            </a:r>
            <a:r>
              <a:rPr lang="el-GR" sz="2200" dirty="0"/>
              <a:t>ολοκληρωθεί μια διαδικασία Ι/Ο η </a:t>
            </a:r>
            <a:r>
              <a:rPr lang="el-GR" sz="2200" dirty="0" smtClean="0"/>
              <a:t>αντίστοιχη διεργασία </a:t>
            </a:r>
            <a:r>
              <a:rPr lang="el-GR" sz="2200" dirty="0"/>
              <a:t>αλλάζει την κατάστασή της (</a:t>
            </a:r>
            <a:r>
              <a:rPr lang="el-GR" sz="2200" dirty="0" err="1"/>
              <a:t>wakeup</a:t>
            </a:r>
            <a:r>
              <a:rPr lang="el-GR" sz="2200" dirty="0"/>
              <a:t>) </a:t>
            </a:r>
            <a:r>
              <a:rPr lang="el-GR" sz="2200" dirty="0" smtClean="0"/>
              <a:t>από υπό </a:t>
            </a:r>
            <a:r>
              <a:rPr lang="el-GR" sz="2200" dirty="0"/>
              <a:t>αναστολή σε έτοιμη και εισέρχεται στη </a:t>
            </a:r>
            <a:r>
              <a:rPr lang="el-GR" sz="2200" dirty="0" smtClean="0"/>
              <a:t>λίστα των </a:t>
            </a:r>
            <a:r>
              <a:rPr lang="el-GR" sz="2200" dirty="0"/>
              <a:t>έτοιμων διεργασιών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Οι </a:t>
            </a:r>
            <a:r>
              <a:rPr lang="el-GR" sz="2200" dirty="0"/>
              <a:t>καταστάσεις διεργασιών αποτυπώνονται </a:t>
            </a:r>
            <a:r>
              <a:rPr lang="el-GR" sz="2200" dirty="0" smtClean="0"/>
              <a:t>στα διαγράμματα </a:t>
            </a:r>
            <a:r>
              <a:rPr lang="el-GR" sz="2200" dirty="0"/>
              <a:t>καταστάσεων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μετάβαση από μια κατάσταση σε μία άλλη </a:t>
            </a:r>
            <a:r>
              <a:rPr lang="el-GR" sz="2200" dirty="0" smtClean="0"/>
              <a:t>γίνεται λόγω </a:t>
            </a:r>
            <a:r>
              <a:rPr lang="el-GR" sz="2200" dirty="0"/>
              <a:t>της ύπαρξης συγκεκριμένων γεγονότων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39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Μοντέλο διεργασίας δύο καταστάσεων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1118817"/>
            <a:ext cx="5400600" cy="41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Βασικές καταστάσεις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err="1"/>
              <a:t>Running</a:t>
            </a:r>
            <a:r>
              <a:rPr lang="el-GR" sz="2800" dirty="0"/>
              <a:t>: η διεργασία που είναι σε εκτέλεση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err="1" smtClean="0"/>
              <a:t>Ready</a:t>
            </a:r>
            <a:r>
              <a:rPr lang="el-GR" sz="2800" dirty="0"/>
              <a:t>: είναι έτοιμη για εκτέλεση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err="1" smtClean="0"/>
              <a:t>Blocked</a:t>
            </a:r>
            <a:r>
              <a:rPr lang="el-GR" sz="2800" dirty="0"/>
              <a:t>: δεν μπορεί να εκτελεστεί μέχρι </a:t>
            </a:r>
            <a:r>
              <a:rPr lang="el-GR" sz="2800" dirty="0" smtClean="0"/>
              <a:t>να προκύψει </a:t>
            </a:r>
            <a:r>
              <a:rPr lang="el-GR" sz="2800" dirty="0"/>
              <a:t>κάποιο γεγονός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err="1" smtClean="0"/>
              <a:t>New</a:t>
            </a:r>
            <a:r>
              <a:rPr lang="el-GR" sz="2800" dirty="0"/>
              <a:t>: έχει μόλις δημιουργηθεί από το ΛΣ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err="1" smtClean="0"/>
              <a:t>Exit</a:t>
            </a:r>
            <a:r>
              <a:rPr lang="el-GR" sz="2800" dirty="0"/>
              <a:t>: έχει απελευθερωθεί από τη </a:t>
            </a:r>
            <a:r>
              <a:rPr lang="el-GR" sz="2800" dirty="0" smtClean="0"/>
              <a:t>δεξαμενή εκτελέσιμων </a:t>
            </a:r>
            <a:r>
              <a:rPr lang="el-GR" sz="2800" dirty="0"/>
              <a:t>εργασιών από το ΛΣ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92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Τύποι γεγονότων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err="1" smtClean="0"/>
              <a:t>New</a:t>
            </a:r>
            <a:r>
              <a:rPr lang="el-GR" sz="2400" dirty="0" smtClean="0"/>
              <a:t>*</a:t>
            </a:r>
            <a:r>
              <a:rPr lang="el-GR" sz="2400" dirty="0" err="1" smtClean="0"/>
              <a:t>Ready</a:t>
            </a:r>
            <a:r>
              <a:rPr lang="el-GR" sz="2400" dirty="0"/>
              <a:t>: μια επιπρόσθετη διεργασία </a:t>
            </a:r>
            <a:r>
              <a:rPr lang="el-GR" sz="2400" dirty="0" smtClean="0"/>
              <a:t>εισάγεται όταν </a:t>
            </a:r>
            <a:r>
              <a:rPr lang="el-GR" sz="2400" dirty="0"/>
              <a:t>δεν παραβιάζεται ένα μέγιστο όριο </a:t>
            </a:r>
            <a:r>
              <a:rPr lang="el-GR" sz="2400" dirty="0" smtClean="0"/>
              <a:t>που εξαρτάται </a:t>
            </a:r>
            <a:r>
              <a:rPr lang="el-GR" sz="2400" dirty="0"/>
              <a:t>από τις υπάρχουσες διεργασίες και </a:t>
            </a:r>
            <a:r>
              <a:rPr lang="el-GR" sz="2400" dirty="0" smtClean="0"/>
              <a:t>το μέγεθος </a:t>
            </a:r>
            <a:r>
              <a:rPr lang="el-GR" sz="2400" dirty="0"/>
              <a:t>της ιδεατής μνήμης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err="1" smtClean="0"/>
              <a:t>Running</a:t>
            </a:r>
            <a:r>
              <a:rPr lang="el-GR" sz="2400" dirty="0"/>
              <a:t>*</a:t>
            </a:r>
            <a:r>
              <a:rPr lang="el-GR" sz="2400" dirty="0" err="1" smtClean="0"/>
              <a:t>Ready</a:t>
            </a:r>
            <a:r>
              <a:rPr lang="el-GR" sz="2400" dirty="0"/>
              <a:t>: η εκτελούμενη διεργασία </a:t>
            </a:r>
            <a:r>
              <a:rPr lang="el-GR" sz="2400" dirty="0" smtClean="0"/>
              <a:t>έχει φθάσει </a:t>
            </a:r>
            <a:r>
              <a:rPr lang="el-GR" sz="2400" dirty="0"/>
              <a:t>στο μέγιστο επιτρεπτό όριο </a:t>
            </a:r>
            <a:r>
              <a:rPr lang="el-GR" sz="2400" dirty="0" smtClean="0"/>
              <a:t>μη διακοπτόμενης </a:t>
            </a:r>
            <a:r>
              <a:rPr lang="el-GR" sz="2400" dirty="0"/>
              <a:t>εκτέλεσής της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err="1" smtClean="0"/>
              <a:t>Running</a:t>
            </a:r>
            <a:r>
              <a:rPr lang="el-GR" sz="2400" dirty="0"/>
              <a:t>*</a:t>
            </a:r>
            <a:r>
              <a:rPr lang="el-GR" sz="2400" dirty="0" err="1" smtClean="0"/>
              <a:t>Blocked</a:t>
            </a:r>
            <a:r>
              <a:rPr lang="el-GR" sz="2400" dirty="0"/>
              <a:t>: η διεργασία απαιτεί </a:t>
            </a:r>
            <a:r>
              <a:rPr lang="el-GR" sz="2400" dirty="0" smtClean="0"/>
              <a:t>μια υπηρεσία </a:t>
            </a:r>
            <a:r>
              <a:rPr lang="el-GR" sz="2400" dirty="0"/>
              <a:t>από το ΛΣ για την οποία το ΛΣ δεν </a:t>
            </a:r>
            <a:r>
              <a:rPr lang="el-GR" sz="2400" dirty="0" smtClean="0"/>
              <a:t>είναι προετοιμασμένο </a:t>
            </a:r>
            <a:r>
              <a:rPr lang="el-GR" sz="2400" dirty="0"/>
              <a:t>να την εκτελέσει άμεσα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84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3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Διεργασίες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Μοντέλο διεργασίας 5 καταστάσεων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04552"/>
            <a:ext cx="6912768" cy="40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Διεργασίες σε αναστολή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 επεξεργαστής είναι πολύ πιο γρήγορος από </a:t>
            </a:r>
            <a:r>
              <a:rPr lang="el-GR" sz="2800" dirty="0" smtClean="0"/>
              <a:t>τις συσκευές </a:t>
            </a:r>
            <a:r>
              <a:rPr lang="el-GR" sz="2800" dirty="0"/>
              <a:t>Ε/Ε με συνέπεια να είναι δυνατό όλες </a:t>
            </a:r>
            <a:r>
              <a:rPr lang="el-GR" sz="2800" dirty="0" smtClean="0"/>
              <a:t>οι διεργασίες </a:t>
            </a:r>
            <a:r>
              <a:rPr lang="el-GR" sz="2800" dirty="0"/>
              <a:t>να περιμένουν κάποια εντολή Ε/Ε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Στέλνονται </a:t>
            </a:r>
            <a:r>
              <a:rPr lang="el-GR" sz="2800" dirty="0"/>
              <a:t>κάποιες διεργασίες στο σκληρό δίσκο </a:t>
            </a:r>
            <a:r>
              <a:rPr lang="el-GR" sz="2800" dirty="0" smtClean="0"/>
              <a:t>για να </a:t>
            </a:r>
            <a:r>
              <a:rPr lang="el-GR" sz="2800" dirty="0"/>
              <a:t>ελευθερωθεί κύρια μνήμη (RAM)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Έτσι </a:t>
            </a:r>
            <a:r>
              <a:rPr lang="el-GR" sz="2800" dirty="0"/>
              <a:t>έχουμε δύο νέες καταστάσεις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Μπλοκαρισμένη</a:t>
            </a:r>
            <a:r>
              <a:rPr lang="el-GR" dirty="0"/>
              <a:t>, σε αναστολή (</a:t>
            </a:r>
            <a:r>
              <a:rPr lang="el-GR" dirty="0" err="1"/>
              <a:t>Blocked</a:t>
            </a:r>
            <a:r>
              <a:rPr lang="el-GR" dirty="0"/>
              <a:t> / </a:t>
            </a:r>
            <a:r>
              <a:rPr lang="el-GR" dirty="0" err="1"/>
              <a:t>Suspend</a:t>
            </a:r>
            <a:r>
              <a:rPr lang="el-GR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Έτοιμη</a:t>
            </a:r>
            <a:r>
              <a:rPr lang="el-GR" dirty="0"/>
              <a:t>, σε αναστολή (</a:t>
            </a:r>
            <a:r>
              <a:rPr lang="el-GR" dirty="0" err="1"/>
              <a:t>Ready</a:t>
            </a:r>
            <a:r>
              <a:rPr lang="el-GR" dirty="0"/>
              <a:t> / </a:t>
            </a:r>
            <a:r>
              <a:rPr lang="el-GR" dirty="0" err="1"/>
              <a:t>Suspend</a:t>
            </a:r>
            <a:r>
              <a:rPr lang="el-GR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2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Διεργασίες υπό αναστολή (1)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33500"/>
            <a:ext cx="7596451" cy="37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Διεργασίες υπό αναστολή (2)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41677"/>
            <a:ext cx="6552728" cy="39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 err="1"/>
              <a:t>Χρονοδρομολογητές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Όταν μια διεργασία βρίσκεται σε μια ουρά, το ΛΣ με </a:t>
            </a:r>
            <a:r>
              <a:rPr lang="el-GR" sz="2400" dirty="0" smtClean="0"/>
              <a:t>κάποιον τρόπο </a:t>
            </a:r>
            <a:r>
              <a:rPr lang="el-GR" sz="2400" dirty="0"/>
              <a:t>πρέπει να επιλέξει μια διεργασία από την ουρά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λειτουργία αυτή επιτελείται από έναν </a:t>
            </a:r>
            <a:r>
              <a:rPr lang="el-GR" sz="2400" dirty="0" err="1"/>
              <a:t>χρονοδρομολογητή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err="1" smtClean="0"/>
              <a:t>Long-term</a:t>
            </a:r>
            <a:r>
              <a:rPr lang="el-GR" sz="1800" dirty="0" smtClean="0"/>
              <a:t> </a:t>
            </a:r>
            <a:r>
              <a:rPr lang="el-GR" sz="1800" dirty="0" err="1"/>
              <a:t>scheduler</a:t>
            </a:r>
            <a:r>
              <a:rPr lang="el-GR" sz="1800" dirty="0"/>
              <a:t> (</a:t>
            </a:r>
            <a:r>
              <a:rPr lang="el-GR" sz="1800" dirty="0" err="1"/>
              <a:t>or</a:t>
            </a:r>
            <a:r>
              <a:rPr lang="el-GR" sz="1800" dirty="0"/>
              <a:t> </a:t>
            </a:r>
            <a:r>
              <a:rPr lang="el-GR" sz="1800" dirty="0" err="1"/>
              <a:t>job</a:t>
            </a:r>
            <a:r>
              <a:rPr lang="el-GR" sz="1800" dirty="0"/>
              <a:t> </a:t>
            </a:r>
            <a:r>
              <a:rPr lang="el-GR" sz="1800" dirty="0" err="1"/>
              <a:t>scheduler</a:t>
            </a:r>
            <a:r>
              <a:rPr lang="el-GR" sz="1800" dirty="0"/>
              <a:t>): αποφασίζει </a:t>
            </a:r>
            <a:r>
              <a:rPr lang="el-GR" sz="1800" dirty="0" smtClean="0"/>
              <a:t>και επιλέγει </a:t>
            </a:r>
            <a:r>
              <a:rPr lang="el-GR" sz="1800" dirty="0"/>
              <a:t>τις διεργασίες που θα περιληφθούν στην ουρά </a:t>
            </a:r>
            <a:r>
              <a:rPr lang="el-GR" sz="1800" dirty="0" smtClean="0"/>
              <a:t>των έτοιμων </a:t>
            </a:r>
            <a:r>
              <a:rPr lang="el-GR" sz="1800" dirty="0"/>
              <a:t>προς εκτέλεση διεργασιών (</a:t>
            </a:r>
            <a:r>
              <a:rPr lang="el-GR" sz="1800" dirty="0" err="1"/>
              <a:t>ready</a:t>
            </a:r>
            <a:r>
              <a:rPr lang="el-GR" sz="1800" dirty="0"/>
              <a:t> </a:t>
            </a:r>
            <a:r>
              <a:rPr lang="el-GR" sz="1800" dirty="0" err="1"/>
              <a:t>queue</a:t>
            </a:r>
            <a:r>
              <a:rPr lang="el-GR" sz="1800" dirty="0"/>
              <a:t>). Ελέγχει </a:t>
            </a:r>
            <a:r>
              <a:rPr lang="el-GR" sz="1800" dirty="0" smtClean="0"/>
              <a:t>τον βαθμό </a:t>
            </a:r>
            <a:r>
              <a:rPr lang="el-GR" sz="1800" dirty="0" err="1"/>
              <a:t>πολυπρογραμματισμού</a:t>
            </a:r>
            <a:r>
              <a:rPr lang="el-GR" sz="18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err="1" smtClean="0"/>
              <a:t>Short-term</a:t>
            </a:r>
            <a:r>
              <a:rPr lang="el-GR" sz="1800" dirty="0" smtClean="0"/>
              <a:t> </a:t>
            </a:r>
            <a:r>
              <a:rPr lang="el-GR" sz="1800" dirty="0" err="1"/>
              <a:t>scheduler</a:t>
            </a:r>
            <a:r>
              <a:rPr lang="el-GR" sz="1800" dirty="0"/>
              <a:t> (</a:t>
            </a:r>
            <a:r>
              <a:rPr lang="el-GR" sz="1800" dirty="0" err="1"/>
              <a:t>or</a:t>
            </a:r>
            <a:r>
              <a:rPr lang="el-GR" sz="1800" dirty="0"/>
              <a:t> CPU </a:t>
            </a:r>
            <a:r>
              <a:rPr lang="el-GR" sz="1800" dirty="0" err="1"/>
              <a:t>scheduler</a:t>
            </a:r>
            <a:r>
              <a:rPr lang="el-GR" sz="1800" dirty="0"/>
              <a:t>): επιλέγει </a:t>
            </a:r>
            <a:r>
              <a:rPr lang="el-GR" sz="1800" dirty="0" smtClean="0"/>
              <a:t>ποια διεργασία </a:t>
            </a:r>
            <a:r>
              <a:rPr lang="el-GR" sz="1800" dirty="0"/>
              <a:t>θα είναι η επόμενη προς εκτέλεση και εκχωρεί </a:t>
            </a:r>
            <a:r>
              <a:rPr lang="el-GR" sz="1800" dirty="0" smtClean="0"/>
              <a:t>τη χρήση </a:t>
            </a:r>
            <a:r>
              <a:rPr lang="el-GR" sz="1800" dirty="0"/>
              <a:t>της CPU.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err="1" smtClean="0"/>
              <a:t>Medium-term</a:t>
            </a:r>
            <a:r>
              <a:rPr lang="el-GR" sz="1800" dirty="0" smtClean="0"/>
              <a:t> </a:t>
            </a:r>
            <a:r>
              <a:rPr lang="el-GR" sz="1800" dirty="0" err="1"/>
              <a:t>scheduler</a:t>
            </a:r>
            <a:r>
              <a:rPr lang="el-GR" sz="1800" dirty="0"/>
              <a:t>: χρησιμοποιείται ειδικά σε </a:t>
            </a:r>
            <a:r>
              <a:rPr lang="el-GR" sz="1800" dirty="0" err="1" smtClean="0"/>
              <a:t>timesharing</a:t>
            </a:r>
            <a:r>
              <a:rPr lang="el-GR" sz="1800" dirty="0" smtClean="0"/>
              <a:t> συστήματα </a:t>
            </a:r>
            <a:r>
              <a:rPr lang="el-GR" sz="1800" dirty="0"/>
              <a:t>ως ένα ενδιάμεσο </a:t>
            </a:r>
            <a:r>
              <a:rPr lang="el-GR" sz="1800" dirty="0" smtClean="0"/>
              <a:t>επίπεδο </a:t>
            </a:r>
            <a:r>
              <a:rPr lang="el-GR" sz="1800" dirty="0" err="1" smtClean="0"/>
              <a:t>χρονοδρομολόγησης</a:t>
            </a:r>
            <a:r>
              <a:rPr lang="el-GR" sz="1800" dirty="0"/>
              <a:t>, μετακινώντας περιοδικά </a:t>
            </a:r>
            <a:r>
              <a:rPr lang="el-GR" sz="1800" dirty="0" smtClean="0"/>
              <a:t> διεργασίες από τη </a:t>
            </a:r>
            <a:r>
              <a:rPr lang="el-GR" sz="1800" dirty="0"/>
              <a:t>μνήμη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13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Ουρές διεργασιών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334375"/>
            <a:ext cx="7488832" cy="37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4. Μπλοκ ελέγχου διεργασίας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Το ΛΣ εκτελεί αρκετές λειτουργίες όταν δημιουργεί μια </a:t>
            </a:r>
            <a:r>
              <a:rPr lang="el-GR" sz="2200" dirty="0" smtClean="0"/>
              <a:t>νέα διεργασία</a:t>
            </a:r>
            <a:endParaRPr lang="el-G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Καταρχήν </a:t>
            </a:r>
            <a:r>
              <a:rPr lang="el-GR" sz="2200" dirty="0"/>
              <a:t>πρέπει να μπορεί να </a:t>
            </a:r>
            <a:r>
              <a:rPr lang="el-GR" sz="2200" dirty="0" err="1"/>
              <a:t>ταυτοποιήσει</a:t>
            </a:r>
            <a:r>
              <a:rPr lang="el-GR" sz="2200" dirty="0"/>
              <a:t> κάθε </a:t>
            </a:r>
            <a:r>
              <a:rPr lang="el-GR" sz="2200" dirty="0" smtClean="0"/>
              <a:t>νέα διεργασία</a:t>
            </a:r>
            <a:r>
              <a:rPr lang="el-GR" sz="2200" dirty="0"/>
              <a:t>, έτσι αναθέτει σε κάθε μία ένα μοναδικό </a:t>
            </a:r>
            <a:r>
              <a:rPr lang="el-GR" sz="2200" dirty="0" smtClean="0"/>
              <a:t>αριθμό </a:t>
            </a:r>
            <a:r>
              <a:rPr lang="en-US" sz="2200" dirty="0" smtClean="0"/>
              <a:t>(</a:t>
            </a:r>
            <a:r>
              <a:rPr lang="en-US" sz="2200" dirty="0"/>
              <a:t>Process Identification number – PID)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Στη </a:t>
            </a:r>
            <a:r>
              <a:rPr lang="el-GR" sz="2200" dirty="0"/>
              <a:t>συνέχεια δημιουργεί το μπλοκ ελέγχου </a:t>
            </a:r>
            <a:r>
              <a:rPr lang="el-GR" sz="2200" dirty="0" smtClean="0"/>
              <a:t>διεργασίας (</a:t>
            </a:r>
            <a:r>
              <a:rPr lang="el-GR" sz="2200" dirty="0" err="1"/>
              <a:t>Process</a:t>
            </a:r>
            <a:r>
              <a:rPr lang="el-GR" sz="2200" dirty="0"/>
              <a:t> </a:t>
            </a:r>
            <a:r>
              <a:rPr lang="el-GR" sz="2200" dirty="0" err="1"/>
              <a:t>Control</a:t>
            </a:r>
            <a:r>
              <a:rPr lang="el-GR" sz="2200" dirty="0"/>
              <a:t> </a:t>
            </a:r>
            <a:r>
              <a:rPr lang="el-GR" sz="2200" dirty="0" err="1"/>
              <a:t>Block</a:t>
            </a:r>
            <a:r>
              <a:rPr lang="el-GR" sz="2200" dirty="0"/>
              <a:t> – PCB), ονομάζεται και </a:t>
            </a:r>
            <a:r>
              <a:rPr lang="el-GR" sz="2200" dirty="0" err="1" smtClean="0"/>
              <a:t>περιγραφέας</a:t>
            </a:r>
            <a:r>
              <a:rPr lang="el-GR" sz="2200" dirty="0" smtClean="0"/>
              <a:t> διεργασίας</a:t>
            </a:r>
            <a:r>
              <a:rPr lang="el-GR" sz="2200" dirty="0"/>
              <a:t>, που διατηρεί τις πληροφορίες που </a:t>
            </a:r>
            <a:r>
              <a:rPr lang="el-GR" sz="2200" dirty="0" smtClean="0"/>
              <a:t>απαιτούνται για </a:t>
            </a:r>
            <a:r>
              <a:rPr lang="el-GR" sz="2200" dirty="0"/>
              <a:t>τη διαχείριση της διεργασίας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PCB είναι το σύνολο των χαρακτηριστικών </a:t>
            </a:r>
            <a:r>
              <a:rPr lang="el-GR" sz="2200" dirty="0" smtClean="0"/>
              <a:t>που χρησιμοποιούνται </a:t>
            </a:r>
            <a:r>
              <a:rPr lang="el-GR" sz="2200" dirty="0"/>
              <a:t>από το ΛΣ για τον έλεγχο της διεργασίας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77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Μπλοκ ελέγχου διεργασίας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Το μπλοκ ελέγχου διεργασίας είναι συστατικό της εικόνας </a:t>
            </a:r>
            <a:r>
              <a:rPr lang="el-GR" sz="2400" dirty="0" smtClean="0"/>
              <a:t>της διεργασίας </a:t>
            </a:r>
            <a:r>
              <a:rPr lang="el-GR" sz="2400" dirty="0"/>
              <a:t>που περιλαμβάνει επίσης το πρόγραμμα, </a:t>
            </a:r>
            <a:r>
              <a:rPr lang="el-GR" sz="2400" dirty="0" smtClean="0"/>
              <a:t>τα δεδομένα </a:t>
            </a:r>
            <a:r>
              <a:rPr lang="el-GR" sz="2400" dirty="0"/>
              <a:t>και τη στοίβα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Μια </a:t>
            </a:r>
            <a:r>
              <a:rPr lang="el-GR" sz="2400" dirty="0"/>
              <a:t>εικόνα διεργασίας αποτελείται από ένα σύνολο </a:t>
            </a:r>
            <a:r>
              <a:rPr lang="el-GR" sz="2400" dirty="0" smtClean="0"/>
              <a:t>θέσεων μνήμης </a:t>
            </a:r>
            <a:r>
              <a:rPr lang="el-GR" sz="2400" dirty="0"/>
              <a:t>(μεταβλητού ή σταθερού μήκους) που </a:t>
            </a:r>
            <a:r>
              <a:rPr lang="el-GR" sz="2400" dirty="0" smtClean="0"/>
              <a:t>αποθηκεύονται σε </a:t>
            </a:r>
            <a:r>
              <a:rPr lang="el-GR" sz="2400" dirty="0"/>
              <a:t>μη γειτονικές θέσεις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ΛΣ μπορεί να ασχολείται κάθε στιγμή μόνο με ένα </a:t>
            </a:r>
            <a:r>
              <a:rPr lang="el-GR" sz="2400" dirty="0" smtClean="0"/>
              <a:t>τμήμα μιας </a:t>
            </a:r>
            <a:r>
              <a:rPr lang="el-GR" sz="2400" dirty="0"/>
              <a:t>συγκεκριμένης διεργασίας. Σε κάθε χρονική στιγμή </a:t>
            </a:r>
            <a:r>
              <a:rPr lang="el-GR" sz="2400" dirty="0" smtClean="0"/>
              <a:t>ένα τμήμα </a:t>
            </a:r>
            <a:r>
              <a:rPr lang="el-GR" sz="2400" dirty="0"/>
              <a:t>της εικόνας διεργασίας μπορεί να βρίσκεται </a:t>
            </a:r>
            <a:r>
              <a:rPr lang="el-GR" sz="2400" dirty="0" smtClean="0"/>
              <a:t>στην κύρια </a:t>
            </a:r>
            <a:r>
              <a:rPr lang="el-GR" sz="2400" dirty="0"/>
              <a:t>μνήμη και το υπόλοιπο στη δευτερεύουσα μνήμη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23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Process Control Blocks (PCBs)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44" y="1181365"/>
            <a:ext cx="6408712" cy="40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Πίνακας διεργασιών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Για να υλοποιηθεί οποιοδήποτε μοντέλο </a:t>
            </a:r>
            <a:r>
              <a:rPr lang="el-GR" sz="2800" dirty="0" smtClean="0"/>
              <a:t>κατάστασης διεργασιών</a:t>
            </a:r>
            <a:r>
              <a:rPr lang="el-GR" sz="2800" dirty="0"/>
              <a:t>, το ΛΣ </a:t>
            </a:r>
            <a:r>
              <a:rPr lang="el-GR" sz="2800" dirty="0" err="1"/>
              <a:t>οικοδομεί</a:t>
            </a:r>
            <a:r>
              <a:rPr lang="el-GR" sz="2800" dirty="0"/>
              <a:t> έναν </a:t>
            </a:r>
            <a:r>
              <a:rPr lang="el-GR" sz="2800" dirty="0" smtClean="0"/>
              <a:t>πίνακα διεργασιών </a:t>
            </a:r>
            <a:r>
              <a:rPr lang="el-GR" sz="2800" dirty="0"/>
              <a:t>(</a:t>
            </a:r>
            <a:r>
              <a:rPr lang="el-GR" sz="2800" dirty="0" err="1"/>
              <a:t>process</a:t>
            </a:r>
            <a:r>
              <a:rPr lang="el-GR" sz="2800" dirty="0"/>
              <a:t> </a:t>
            </a:r>
            <a:r>
              <a:rPr lang="el-GR" sz="2800" dirty="0" err="1"/>
              <a:t>table</a:t>
            </a:r>
            <a:r>
              <a:rPr lang="el-GR" sz="2800" dirty="0"/>
              <a:t>), ο οποίος </a:t>
            </a:r>
            <a:r>
              <a:rPr lang="el-GR" sz="2800" dirty="0" smtClean="0"/>
              <a:t>περιλαμβάνει μια </a:t>
            </a:r>
            <a:r>
              <a:rPr lang="el-GR" sz="2800" dirty="0"/>
              <a:t>καταχώρηση για κάθε διεργασία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Στην </a:t>
            </a:r>
            <a:r>
              <a:rPr lang="el-GR" sz="2800" dirty="0"/>
              <a:t>καταχώρηση αυτή εγγράφονται </a:t>
            </a:r>
            <a:r>
              <a:rPr lang="el-GR" sz="2800" dirty="0" smtClean="0"/>
              <a:t>πληροφορίες σχετικές </a:t>
            </a:r>
            <a:r>
              <a:rPr lang="el-GR" sz="2800" dirty="0"/>
              <a:t>με την κατάσταση της διεργασίας (</a:t>
            </a:r>
            <a:r>
              <a:rPr lang="el-GR" sz="2800" dirty="0" smtClean="0"/>
              <a:t>εικόνα της </a:t>
            </a:r>
            <a:r>
              <a:rPr lang="el-GR" sz="2800" dirty="0"/>
              <a:t>διεργασίας) ώστε να συνεχίσει να </a:t>
            </a:r>
            <a:r>
              <a:rPr lang="el-GR" sz="2800" dirty="0" smtClean="0"/>
              <a:t>εκτελείται μετά </a:t>
            </a:r>
            <a:r>
              <a:rPr lang="el-GR" sz="2800" dirty="0"/>
              <a:t>από κάποια διακοπή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9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Πεδία καταχώρησης του πίνακα διεργασιών (1)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Διαχείριση </a:t>
            </a:r>
            <a:r>
              <a:rPr lang="el-GR" sz="2200" dirty="0"/>
              <a:t>διεργασιών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err="1" smtClean="0"/>
              <a:t>Καταχωρητές</a:t>
            </a:r>
            <a:endParaRPr lang="el-GR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Δείκτης </a:t>
            </a:r>
            <a:r>
              <a:rPr lang="el-GR" sz="1600" dirty="0"/>
              <a:t>εντολών προγράμματος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Λέξη </a:t>
            </a:r>
            <a:r>
              <a:rPr lang="el-GR" sz="1600" dirty="0"/>
              <a:t>κατάστασης προγράμματος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Δείκτης </a:t>
            </a:r>
            <a:r>
              <a:rPr lang="el-GR" sz="1600" dirty="0"/>
              <a:t>στοίβας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Κατάσταση </a:t>
            </a:r>
            <a:r>
              <a:rPr lang="el-GR" sz="1600" dirty="0"/>
              <a:t>διεργασίας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Χρόνος </a:t>
            </a:r>
            <a:r>
              <a:rPr lang="el-GR" sz="1600" dirty="0"/>
              <a:t>εκκίνησης διεργασίας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Χρόνος </a:t>
            </a:r>
            <a:r>
              <a:rPr lang="el-GR" sz="1600" dirty="0"/>
              <a:t>χρήσης 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Χρόνος </a:t>
            </a:r>
            <a:r>
              <a:rPr lang="el-GR" sz="1600" dirty="0"/>
              <a:t>CPU θυγατρικών διεργασιών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Χρόνος </a:t>
            </a:r>
            <a:r>
              <a:rPr lang="el-GR" sz="1600" dirty="0"/>
              <a:t>επόμενης εγρήγορσης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Δείκτης </a:t>
            </a:r>
            <a:r>
              <a:rPr lang="el-GR" sz="1600" dirty="0"/>
              <a:t>ουράς μηνυμάτων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96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Πεδία καταχώρησης του πίνακα διεργασιών (2)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Διαχείριση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Δείκτης </a:t>
            </a:r>
            <a:r>
              <a:rPr lang="el-GR" sz="1600" dirty="0"/>
              <a:t>σε τμήμα κειμένου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Δείκτης </a:t>
            </a:r>
            <a:r>
              <a:rPr lang="el-GR" sz="1600" dirty="0"/>
              <a:t>σε τμήμα δεδομένων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Κατάσταση </a:t>
            </a:r>
            <a:r>
              <a:rPr lang="el-GR" sz="1600" dirty="0"/>
              <a:t>εξόδου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Κατάσταση </a:t>
            </a:r>
            <a:r>
              <a:rPr lang="el-GR" sz="1600" dirty="0"/>
              <a:t>σήματος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Ταυτότητα </a:t>
            </a:r>
            <a:r>
              <a:rPr lang="el-GR" sz="1600" dirty="0"/>
              <a:t>διεργασίας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Γονική </a:t>
            </a:r>
            <a:r>
              <a:rPr lang="el-GR" sz="1600" dirty="0"/>
              <a:t>διεργασία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Ομάδα </a:t>
            </a:r>
            <a:r>
              <a:rPr lang="el-GR" sz="1600" dirty="0"/>
              <a:t>διεργασιών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Πραγματική </a:t>
            </a:r>
            <a:r>
              <a:rPr lang="el-GR" sz="1600" dirty="0"/>
              <a:t>και λειτουργική ταυτότητα χρήστη </a:t>
            </a:r>
            <a:r>
              <a:rPr lang="el-GR" sz="1600" dirty="0" err="1" smtClean="0"/>
              <a:t>καιομάδας</a:t>
            </a:r>
            <a:r>
              <a:rPr lang="el-GR" sz="1600" dirty="0" smtClean="0"/>
              <a:t> </a:t>
            </a:r>
            <a:r>
              <a:rPr lang="el-GR" sz="1600" dirty="0"/>
              <a:t>χρήστη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Χάρτης </a:t>
            </a:r>
            <a:r>
              <a:rPr lang="el-GR" sz="1600" dirty="0"/>
              <a:t>δυαδικών ψηφίων για σήματα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86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Πεδία καταχώρησης του πίνακα διεργασιών 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Διαχείριση αρχείων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Μάσκα δικαιωμάτων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Πρωταρχική διαδρομή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Διαδρομή 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err="1" smtClean="0"/>
              <a:t>Περιγραφείς</a:t>
            </a:r>
            <a:r>
              <a:rPr lang="el-GR" sz="1800" dirty="0" smtClean="0"/>
              <a:t> αρχείων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Λειτουργική ταυτότητα χρήστη και ομάδας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Παράμετροι κλήσεων συστήματος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Διάφοροι </a:t>
            </a:r>
            <a:r>
              <a:rPr lang="el-GR" sz="1800" dirty="0" err="1" smtClean="0"/>
              <a:t>ενδείκτες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41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Λόγοι εναλλαγής εκτελούμενης διεργασίας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Διακοπή </a:t>
            </a:r>
            <a:r>
              <a:rPr lang="el-GR" sz="1800" dirty="0"/>
              <a:t>ρολογιού (</a:t>
            </a:r>
            <a:r>
              <a:rPr lang="el-GR" sz="1800" dirty="0" err="1"/>
              <a:t>Clock</a:t>
            </a:r>
            <a:r>
              <a:rPr lang="el-GR" sz="1800" dirty="0"/>
              <a:t> </a:t>
            </a:r>
            <a:r>
              <a:rPr lang="el-GR" sz="1800" dirty="0" err="1"/>
              <a:t>interrupt</a:t>
            </a:r>
            <a:r>
              <a:rPr lang="el-GR" sz="18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διεργασία έχει εξαντλήσει το μέγιστο </a:t>
            </a:r>
            <a:r>
              <a:rPr lang="el-GR" sz="1800" dirty="0" smtClean="0"/>
              <a:t>επιτρεπόμενο χρονικό </a:t>
            </a:r>
            <a:r>
              <a:rPr lang="el-GR" sz="1800" dirty="0"/>
              <a:t>όριο (</a:t>
            </a:r>
            <a:r>
              <a:rPr lang="el-GR" sz="1800" dirty="0" err="1"/>
              <a:t>κβάντο</a:t>
            </a:r>
            <a:r>
              <a:rPr lang="el-GR" sz="1800" dirty="0"/>
              <a:t> χρόνου)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Διακοπή </a:t>
            </a:r>
            <a:r>
              <a:rPr lang="el-GR" sz="1800" dirty="0"/>
              <a:t>Ε/Ε (Ι/Ο </a:t>
            </a:r>
            <a:r>
              <a:rPr lang="el-GR" sz="1800" dirty="0" err="1"/>
              <a:t>interrupt</a:t>
            </a:r>
            <a:r>
              <a:rPr lang="el-GR" sz="1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Σφάλμα </a:t>
            </a:r>
            <a:r>
              <a:rPr lang="el-GR" sz="1800" dirty="0"/>
              <a:t>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διεύθυνση μνήμης βρίσκεται στην εικονική μνήμη </a:t>
            </a:r>
            <a:r>
              <a:rPr lang="el-GR" sz="1800" dirty="0" smtClean="0"/>
              <a:t>και πρέπει </a:t>
            </a:r>
            <a:r>
              <a:rPr lang="el-GR" sz="1800" dirty="0"/>
              <a:t>να μεταφερθεί στην κύρια 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Παγίδευση </a:t>
            </a:r>
            <a:r>
              <a:rPr lang="el-GR" sz="1800" dirty="0"/>
              <a:t>(</a:t>
            </a:r>
            <a:r>
              <a:rPr lang="el-GR" sz="1800" dirty="0" err="1"/>
              <a:t>Trap</a:t>
            </a:r>
            <a:r>
              <a:rPr lang="el-GR" sz="18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Έχει </a:t>
            </a:r>
            <a:r>
              <a:rPr lang="el-GR" sz="1800" dirty="0"/>
              <a:t>συμβεί σφάλμα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Κλήση </a:t>
            </a:r>
            <a:r>
              <a:rPr lang="el-GR" sz="1800" dirty="0"/>
              <a:t>επόπτη (κλήση συστήματος)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π.χ</a:t>
            </a:r>
            <a:r>
              <a:rPr lang="el-GR" sz="1800" dirty="0"/>
              <a:t>. άνοιγμα αρχείου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73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Αλλαγή κατάστασης διεργασίας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Εκτελούμενη (</a:t>
            </a:r>
            <a:r>
              <a:rPr lang="el-GR" sz="2800" dirty="0" err="1"/>
              <a:t>running</a:t>
            </a:r>
            <a:r>
              <a:rPr lang="el-GR" sz="2800" dirty="0"/>
              <a:t>) </a:t>
            </a:r>
            <a:r>
              <a:rPr lang="el-GR" sz="2800" dirty="0" smtClean="0"/>
              <a:t>* </a:t>
            </a:r>
            <a:r>
              <a:rPr lang="el-GR" sz="2800" dirty="0"/>
              <a:t>άλλη κατάσταση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Αποθήκευση </a:t>
            </a:r>
            <a:r>
              <a:rPr lang="el-GR" sz="2000" dirty="0"/>
              <a:t>του πλαισίου του επεξεργαστή </a:t>
            </a:r>
            <a:r>
              <a:rPr lang="el-GR" sz="2000" dirty="0" smtClean="0"/>
              <a:t>που περιλαμβάνει </a:t>
            </a:r>
            <a:r>
              <a:rPr lang="el-GR" sz="2000" dirty="0"/>
              <a:t>τον PC και άλλους </a:t>
            </a:r>
            <a:r>
              <a:rPr lang="el-GR" sz="2000" dirty="0" err="1"/>
              <a:t>καταχωρητές</a:t>
            </a:r>
            <a:r>
              <a:rPr lang="el-GR" sz="2000" dirty="0"/>
              <a:t> (στο PCB)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Μετακίνηση </a:t>
            </a:r>
            <a:r>
              <a:rPr lang="el-GR" sz="2000" dirty="0"/>
              <a:t>του PCB στην αντίστοιχη ουρά (</a:t>
            </a:r>
            <a:r>
              <a:rPr lang="el-GR" sz="2000" dirty="0" err="1"/>
              <a:t>ready</a:t>
            </a:r>
            <a:r>
              <a:rPr lang="el-GR" sz="2000" dirty="0" smtClean="0"/>
              <a:t>, </a:t>
            </a:r>
            <a:r>
              <a:rPr lang="el-GR" sz="2000" dirty="0" err="1" smtClean="0"/>
              <a:t>blocked</a:t>
            </a:r>
            <a:r>
              <a:rPr lang="el-GR" sz="2000" dirty="0"/>
              <a:t>, 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Επιλογή </a:t>
            </a:r>
            <a:r>
              <a:rPr lang="el-GR" sz="2000" dirty="0"/>
              <a:t>μιας άλλης διεργασίας προς εκτέλεση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Ενημέρωση </a:t>
            </a:r>
            <a:r>
              <a:rPr lang="el-GR" sz="2000" dirty="0"/>
              <a:t>του PCB της διεργασίας που έχει επιλεγεί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Ενημέρωση </a:t>
            </a:r>
            <a:r>
              <a:rPr lang="el-GR" sz="2000" dirty="0"/>
              <a:t>των δομών δεδομένων της </a:t>
            </a:r>
            <a:r>
              <a:rPr lang="el-GR" sz="2000" dirty="0" smtClean="0"/>
              <a:t>διαχείρισης μνήμης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Επαναφορά </a:t>
            </a:r>
            <a:r>
              <a:rPr lang="el-GR" sz="2000" dirty="0"/>
              <a:t>πλαισίου (στον επεξεργαστή) της </a:t>
            </a:r>
            <a:r>
              <a:rPr lang="el-GR" sz="2000" dirty="0" smtClean="0"/>
              <a:t>διεργασίας που </a:t>
            </a:r>
            <a:r>
              <a:rPr lang="el-GR" sz="2000" dirty="0"/>
              <a:t>έχει επιλεγεί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98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Αλλαγή κατάστασης διεργασίας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dirty="0"/>
              <a:t>Όταν η CPU εναλλάσσει την τρέχουσα διεργασία </a:t>
            </a:r>
            <a:r>
              <a:rPr lang="el-GR" sz="2600" dirty="0" smtClean="0"/>
              <a:t>με μια </a:t>
            </a:r>
            <a:r>
              <a:rPr lang="el-GR" sz="2600" dirty="0"/>
              <a:t>άλλη διεργασία, το σύστημα πρέπει </a:t>
            </a:r>
            <a:r>
              <a:rPr lang="el-GR" sz="2600" dirty="0" smtClean="0"/>
              <a:t>να αποθηκεύσει </a:t>
            </a:r>
            <a:r>
              <a:rPr lang="el-GR" sz="2600" dirty="0"/>
              <a:t>την κατάσταση (</a:t>
            </a:r>
            <a:r>
              <a:rPr lang="el-GR" sz="2600" dirty="0" err="1"/>
              <a:t>state</a:t>
            </a:r>
            <a:r>
              <a:rPr lang="el-GR" sz="2600" dirty="0"/>
              <a:t>) της </a:t>
            </a:r>
            <a:r>
              <a:rPr lang="el-GR" sz="2600" dirty="0" smtClean="0"/>
              <a:t>παλιάς διεργασίας </a:t>
            </a:r>
            <a:r>
              <a:rPr lang="el-GR" sz="2600" dirty="0"/>
              <a:t>και να φορτώσει την </a:t>
            </a:r>
            <a:r>
              <a:rPr lang="el-GR" sz="2600" dirty="0" smtClean="0"/>
              <a:t>αποθηκευμένη κατάσταση </a:t>
            </a:r>
            <a:r>
              <a:rPr lang="el-GR" sz="2600" dirty="0"/>
              <a:t>για την νέα διεργασία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Ο </a:t>
            </a:r>
            <a:r>
              <a:rPr lang="el-GR" sz="2600" dirty="0"/>
              <a:t>χρόνος εναλλαγής πλαισίου </a:t>
            </a:r>
            <a:r>
              <a:rPr lang="el-GR" sz="2600" dirty="0" smtClean="0"/>
              <a:t>αποτελεί καθυστέρηση </a:t>
            </a:r>
            <a:r>
              <a:rPr lang="el-GR" sz="2600" dirty="0"/>
              <a:t>(</a:t>
            </a:r>
            <a:r>
              <a:rPr lang="el-GR" sz="2600" dirty="0" err="1"/>
              <a:t>overhead</a:t>
            </a:r>
            <a:r>
              <a:rPr lang="el-GR" sz="2600" dirty="0"/>
              <a:t>). Το σύστημα δεν </a:t>
            </a:r>
            <a:r>
              <a:rPr lang="el-GR" sz="2600" dirty="0" smtClean="0"/>
              <a:t>κάνει κάποια </a:t>
            </a:r>
            <a:r>
              <a:rPr lang="el-GR" sz="2600" dirty="0"/>
              <a:t>χρήσιμη λειτουργία κατά τη διάρκεια </a:t>
            </a:r>
            <a:r>
              <a:rPr lang="el-GR" sz="2600" dirty="0" smtClean="0"/>
              <a:t>της εναλλαγής</a:t>
            </a:r>
            <a:endParaRPr lang="el-GR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Ο </a:t>
            </a:r>
            <a:r>
              <a:rPr lang="el-GR" sz="2600" dirty="0"/>
              <a:t>χρόνος εναλλαγής πλαισίου εξαρτάται από </a:t>
            </a:r>
            <a:r>
              <a:rPr lang="el-GR" sz="2600" dirty="0" smtClean="0"/>
              <a:t>την υποστήριξη </a:t>
            </a:r>
            <a:r>
              <a:rPr lang="el-GR" sz="2600" dirty="0"/>
              <a:t>εκ μέρους του υλικού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12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5. Υπηρεσίες ΛΣ για διαχείριση διεργασιών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Τα ΛΣ πρέπει να μπορούν να υλοποιούν </a:t>
            </a:r>
            <a:r>
              <a:rPr lang="el-GR" sz="2000" dirty="0" smtClean="0"/>
              <a:t>συγκεκριμένες λειτουργίες </a:t>
            </a:r>
            <a:r>
              <a:rPr lang="el-GR" sz="2000" dirty="0"/>
              <a:t>που αφορούν τις διεργασίες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Στη </a:t>
            </a:r>
            <a:r>
              <a:rPr lang="el-GR" sz="2000" dirty="0"/>
              <a:t>συνέχεια περιγράφονται υπηρεσίες (</a:t>
            </a:r>
            <a:r>
              <a:rPr lang="el-GR" sz="2000" dirty="0" err="1"/>
              <a:t>system</a:t>
            </a:r>
            <a:r>
              <a:rPr lang="el-GR" sz="2000" dirty="0"/>
              <a:t> </a:t>
            </a:r>
            <a:r>
              <a:rPr lang="el-GR" sz="2000" dirty="0" err="1"/>
              <a:t>calls</a:t>
            </a:r>
            <a:r>
              <a:rPr lang="el-GR" sz="2000" dirty="0"/>
              <a:t>) </a:t>
            </a:r>
            <a:r>
              <a:rPr lang="el-GR" sz="2000" dirty="0" smtClean="0"/>
              <a:t>που παρέχονται </a:t>
            </a:r>
            <a:r>
              <a:rPr lang="el-GR" sz="2000" dirty="0"/>
              <a:t>τυπικά από τους πυρήνες των </a:t>
            </a:r>
            <a:r>
              <a:rPr lang="el-GR" sz="2000" dirty="0" smtClean="0"/>
              <a:t>ΛΣ </a:t>
            </a:r>
            <a:r>
              <a:rPr lang="el-GR" sz="2000" dirty="0" err="1" smtClean="0"/>
              <a:t>πολυπρογραμματισμού</a:t>
            </a:r>
            <a:r>
              <a:rPr lang="el-GR" sz="2000" dirty="0" smtClean="0"/>
              <a:t> </a:t>
            </a:r>
            <a:r>
              <a:rPr lang="el-GR" sz="2000" dirty="0"/>
              <a:t>για τη διαχείριση των διεργασιών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Ως </a:t>
            </a:r>
            <a:r>
              <a:rPr lang="el-GR" sz="2000" dirty="0"/>
              <a:t>υπηρεσίες εννοούνται οι προκαθορισμένες </a:t>
            </a:r>
            <a:r>
              <a:rPr lang="el-GR" sz="2000" dirty="0" smtClean="0"/>
              <a:t>κλήσεις συστήματος </a:t>
            </a:r>
            <a:r>
              <a:rPr lang="el-GR" sz="2000" dirty="0"/>
              <a:t>που μπορούν να τεθούν σε λειτουργία από </a:t>
            </a:r>
            <a:r>
              <a:rPr lang="el-GR" sz="2000" dirty="0" smtClean="0"/>
              <a:t>το χρήστη</a:t>
            </a:r>
            <a:r>
              <a:rPr lang="el-GR" sz="20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 </a:t>
            </a:r>
            <a:r>
              <a:rPr lang="el-GR" sz="2000" dirty="0"/>
              <a:t>Άμεσα, μέσω κλήσεων του </a:t>
            </a:r>
            <a:r>
              <a:rPr lang="el-GR" sz="2000" dirty="0" err="1"/>
              <a:t>supervisor</a:t>
            </a:r>
            <a:r>
              <a:rPr lang="el-GR" sz="2000" dirty="0"/>
              <a:t> που ενσωματώνονται </a:t>
            </a:r>
            <a:r>
              <a:rPr lang="el-GR" sz="2000" dirty="0" smtClean="0"/>
              <a:t>στον κώδικα </a:t>
            </a:r>
            <a:r>
              <a:rPr lang="el-GR" sz="2000" dirty="0"/>
              <a:t>του χρήστη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Έμμεσα</a:t>
            </a:r>
            <a:r>
              <a:rPr lang="el-GR" sz="2000" dirty="0"/>
              <a:t>, μέσω εντολών που δίνονται στο τερματικό </a:t>
            </a:r>
            <a:r>
              <a:rPr lang="el-GR" sz="2000" dirty="0" smtClean="0"/>
              <a:t>και μεταφράζονται </a:t>
            </a:r>
            <a:r>
              <a:rPr lang="el-GR" sz="2000" dirty="0"/>
              <a:t>σε κλήσεις από το ΛΣ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81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Ομοιότητες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διάφορα ΛΣ αν και συχνά διαφέρουν στον σχεδιασμό </a:t>
            </a:r>
            <a:r>
              <a:rPr lang="el-GR" sz="2000" dirty="0" smtClean="0"/>
              <a:t>και τη </a:t>
            </a:r>
            <a:r>
              <a:rPr lang="el-GR" sz="2000" dirty="0"/>
              <a:t>φιλοσοφία παρουσιάζουν μεγάλες ομοιότητες </a:t>
            </a:r>
            <a:r>
              <a:rPr lang="el-GR" sz="2000" dirty="0" smtClean="0"/>
              <a:t>στα εσωτερικά </a:t>
            </a:r>
            <a:r>
              <a:rPr lang="el-GR" sz="2000" dirty="0"/>
              <a:t>επίπεδα του πυρήνα, όσον αφορά τον τύπο και </a:t>
            </a:r>
            <a:r>
              <a:rPr lang="el-GR" sz="2000" dirty="0" smtClean="0"/>
              <a:t>το εύρος </a:t>
            </a:r>
            <a:r>
              <a:rPr lang="el-GR" sz="2000" dirty="0"/>
              <a:t>της στοιχειώδους διαχείρισης διεργασιών </a:t>
            </a:r>
            <a:r>
              <a:rPr lang="el-GR" sz="2000" dirty="0" smtClean="0"/>
              <a:t>που παρέχουν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λεπτομέρειες και οι παράμετροι διαφέρουν </a:t>
            </a:r>
            <a:r>
              <a:rPr lang="el-GR" sz="2000" dirty="0" smtClean="0"/>
              <a:t>αναπόφευκτα από </a:t>
            </a:r>
            <a:r>
              <a:rPr lang="el-GR" sz="2000" dirty="0"/>
              <a:t>το ένα σύστημα στο άλλο, αλλά οι συναρτήσεις </a:t>
            </a:r>
            <a:r>
              <a:rPr lang="el-GR" sz="2000" dirty="0" smtClean="0"/>
              <a:t>που παρέχονται </a:t>
            </a:r>
            <a:r>
              <a:rPr lang="el-GR" sz="2000" dirty="0"/>
              <a:t>από το σύνολο των ΛΣ είναι παρόμοιες.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Υπάρχει </a:t>
            </a:r>
            <a:r>
              <a:rPr lang="el-GR" sz="2000" dirty="0"/>
              <a:t>ένα ελάχιστο σύνολο συναρτήσεων και </a:t>
            </a:r>
            <a:r>
              <a:rPr lang="el-GR" sz="2000" dirty="0" smtClean="0"/>
              <a:t>υπηρεσιών που </a:t>
            </a:r>
            <a:r>
              <a:rPr lang="el-GR" sz="2000" dirty="0"/>
              <a:t>θεωρούνται απαραίτητες σε ένα </a:t>
            </a:r>
            <a:r>
              <a:rPr lang="el-GR" sz="2000" dirty="0" err="1" smtClean="0"/>
              <a:t>πολυδιεργασιακό</a:t>
            </a:r>
            <a:r>
              <a:rPr lang="el-GR" sz="2000" dirty="0" smtClean="0"/>
              <a:t> περιβάλλον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Μερικές </a:t>
            </a:r>
            <a:r>
              <a:rPr lang="el-GR" sz="2000" dirty="0"/>
              <a:t>υπηρεσίες που θεωρούνται βασικές σε ένα </a:t>
            </a:r>
            <a:r>
              <a:rPr lang="el-GR" sz="2000" dirty="0" smtClean="0"/>
              <a:t>ΛΣ μπορούν </a:t>
            </a:r>
            <a:r>
              <a:rPr lang="el-GR" sz="2000" dirty="0"/>
              <a:t>να υλοποιούνται ως συνδυασμός άλλων </a:t>
            </a:r>
            <a:r>
              <a:rPr lang="el-GR" sz="2000" dirty="0" smtClean="0"/>
              <a:t>σε διαφορετικό </a:t>
            </a:r>
            <a:r>
              <a:rPr lang="el-GR" sz="2000" dirty="0"/>
              <a:t>ΛΣ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4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Δημιουργία διεργασιών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Όταν πρόκειται να προστεθεί μια </a:t>
            </a:r>
            <a:r>
              <a:rPr lang="el-GR" sz="2000" dirty="0" smtClean="0"/>
              <a:t>καινούρια διεργασία</a:t>
            </a:r>
            <a:r>
              <a:rPr lang="el-GR" sz="2000" dirty="0"/>
              <a:t>, σε αυτές που ήδη υπάρχουν, το </a:t>
            </a:r>
            <a:r>
              <a:rPr lang="el-GR" sz="2000" dirty="0" smtClean="0"/>
              <a:t>ΛΣ δημιουργεί </a:t>
            </a:r>
            <a:r>
              <a:rPr lang="el-GR" sz="2000" dirty="0"/>
              <a:t>τις δομές δεδομένων </a:t>
            </a:r>
            <a:r>
              <a:rPr lang="el-GR" sz="2000" dirty="0" smtClean="0"/>
              <a:t>που χρησιμοποιούνται </a:t>
            </a:r>
            <a:r>
              <a:rPr lang="el-GR" sz="2000" dirty="0"/>
              <a:t>για τη διαχείρισή της και </a:t>
            </a:r>
            <a:r>
              <a:rPr lang="el-GR" sz="2000" dirty="0" smtClean="0"/>
              <a:t>εκχωρεί στην </a:t>
            </a:r>
            <a:r>
              <a:rPr lang="el-GR" sz="2000" dirty="0"/>
              <a:t>νέα διεργασία χώρο στην κύρια μνήμη.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Αιτίες </a:t>
            </a:r>
            <a:r>
              <a:rPr lang="el-GR" sz="2000" dirty="0"/>
              <a:t>για τη δημιουργία διεργασίας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Απόκριση </a:t>
            </a:r>
            <a:r>
              <a:rPr lang="el-GR" sz="2000" dirty="0"/>
              <a:t>στην υποβολή μιας 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Ένας </a:t>
            </a:r>
            <a:r>
              <a:rPr lang="el-GR" sz="2000" dirty="0"/>
              <a:t>νέος χρήστης προσπαθεί να συνδεθεί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Απαίτηση </a:t>
            </a:r>
            <a:r>
              <a:rPr lang="el-GR" sz="2000" dirty="0"/>
              <a:t>για παροχή κάποιας υπηρεσίας από </a:t>
            </a:r>
            <a:r>
              <a:rPr lang="el-GR" sz="2000" dirty="0" smtClean="0"/>
              <a:t>μια εφαρμογή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Παραγωγή </a:t>
            </a:r>
            <a:r>
              <a:rPr lang="el-GR" sz="2000" dirty="0"/>
              <a:t>από υπάρχουσα διεργασία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18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Θεμελιώδη χαρακτηριστικά της </a:t>
            </a:r>
            <a:r>
              <a:rPr lang="en-US" sz="4000" dirty="0"/>
              <a:t>fork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Στο ΛΣ </a:t>
            </a:r>
            <a:r>
              <a:rPr lang="el-GR" sz="2000" dirty="0" err="1"/>
              <a:t>Unix</a:t>
            </a:r>
            <a:r>
              <a:rPr lang="el-GR" sz="2000" dirty="0"/>
              <a:t> η κλήση συστήματος για τη </a:t>
            </a:r>
            <a:r>
              <a:rPr lang="el-GR" sz="2000" dirty="0" smtClean="0"/>
              <a:t>δημιουργία διεργασίας </a:t>
            </a:r>
            <a:r>
              <a:rPr lang="el-GR" sz="2000" dirty="0"/>
              <a:t>ονομάζεται </a:t>
            </a:r>
            <a:r>
              <a:rPr lang="el-GR" sz="2000" dirty="0" err="1"/>
              <a:t>fork</a:t>
            </a:r>
            <a:r>
              <a:rPr lang="el-GR" sz="2000" dirty="0"/>
              <a:t>()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κλήση συστήματος </a:t>
            </a:r>
            <a:r>
              <a:rPr lang="el-GR" sz="2000" dirty="0" err="1"/>
              <a:t>fork</a:t>
            </a:r>
            <a:r>
              <a:rPr lang="el-GR" sz="2000" dirty="0"/>
              <a:t> δημιουργεί μια </a:t>
            </a:r>
            <a:r>
              <a:rPr lang="el-GR" sz="2000" dirty="0" smtClean="0"/>
              <a:t>θυγατρική διεργασία </a:t>
            </a:r>
            <a:r>
              <a:rPr lang="el-GR" sz="2000" dirty="0"/>
              <a:t>που είναι κλώνος της διεργασίας </a:t>
            </a:r>
            <a:r>
              <a:rPr lang="el-GR" sz="2000" dirty="0" smtClean="0"/>
              <a:t>– γονέα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θυγατρική </a:t>
            </a:r>
            <a:r>
              <a:rPr lang="el-GR" sz="2000" dirty="0"/>
              <a:t>διεργασία: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Διατηρεί </a:t>
            </a:r>
            <a:r>
              <a:rPr lang="el-GR" sz="1800" dirty="0"/>
              <a:t>ένα εικονικό αντίγραφο της εικονικής </a:t>
            </a:r>
            <a:r>
              <a:rPr lang="el-GR" sz="1800" dirty="0" smtClean="0"/>
              <a:t>μνήμης του </a:t>
            </a:r>
            <a:r>
              <a:rPr lang="el-GR" sz="1800" dirty="0"/>
              <a:t>γονέα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«</a:t>
            </a:r>
            <a:r>
              <a:rPr lang="el-GR" sz="1800" dirty="0"/>
              <a:t>Τρέχει» το ίδιο πρόγραμμα όπως και ο γονέας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Ξεκινά </a:t>
            </a:r>
            <a:r>
              <a:rPr lang="el-GR" sz="1800" dirty="0"/>
              <a:t>με τις τιμές </a:t>
            </a:r>
            <a:r>
              <a:rPr lang="el-GR" sz="1800" dirty="0" err="1"/>
              <a:t>καταχωρητών</a:t>
            </a:r>
            <a:r>
              <a:rPr lang="el-GR" sz="1800" dirty="0"/>
              <a:t> ίδιες με αυτές του γονέα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• Η θυγατρική διεργασία είναι πιθανόν να εκτελεί </a:t>
            </a:r>
            <a:r>
              <a:rPr lang="el-GR" sz="2000" dirty="0" smtClean="0"/>
              <a:t>στο πλαίσιό </a:t>
            </a:r>
            <a:r>
              <a:rPr lang="el-GR" sz="2000" dirty="0"/>
              <a:t>της ένα διαφορετικό πρόγραμμα, με </a:t>
            </a:r>
            <a:r>
              <a:rPr lang="el-GR" sz="2000" dirty="0" smtClean="0"/>
              <a:t>μια ξεχωριστή </a:t>
            </a:r>
            <a:r>
              <a:rPr lang="el-GR" sz="2000" dirty="0"/>
              <a:t>κλήση συστήματος </a:t>
            </a:r>
            <a:r>
              <a:rPr lang="el-GR" sz="2000" dirty="0" err="1"/>
              <a:t>exec</a:t>
            </a:r>
            <a:r>
              <a:rPr lang="el-GR" sz="2000" dirty="0"/>
              <a:t>()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sz="4000" dirty="0"/>
              <a:t>Unix Fork/Exec/Exit/Wait - </a:t>
            </a:r>
            <a:r>
              <a:rPr lang="el-GR" sz="4000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181365"/>
            <a:ext cx="3024336" cy="405789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4267200" y="112930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b="1" dirty="0" err="1"/>
              <a:t>int</a:t>
            </a:r>
            <a:r>
              <a:rPr lang="el-GR" sz="2000" b="1" dirty="0"/>
              <a:t> </a:t>
            </a:r>
            <a:r>
              <a:rPr lang="el-GR" sz="2000" b="1" dirty="0" err="1"/>
              <a:t>pid</a:t>
            </a:r>
            <a:r>
              <a:rPr lang="el-GR" sz="2000" b="1" dirty="0"/>
              <a:t> = </a:t>
            </a:r>
            <a:r>
              <a:rPr lang="el-GR" sz="2000" b="1" dirty="0" err="1"/>
              <a:t>fork</a:t>
            </a:r>
            <a:r>
              <a:rPr lang="el-GR" sz="2000" b="1" dirty="0"/>
              <a:t>();</a:t>
            </a:r>
          </a:p>
          <a:p>
            <a:r>
              <a:rPr lang="el-GR" sz="2000" dirty="0" smtClean="0"/>
              <a:t>Δημιουργεί </a:t>
            </a:r>
            <a:r>
              <a:rPr lang="el-GR" sz="2000" dirty="0"/>
              <a:t>μια νέα διεργασία που </a:t>
            </a:r>
            <a:r>
              <a:rPr lang="el-GR" sz="2000" dirty="0" err="1" smtClean="0"/>
              <a:t>είναικλώνος</a:t>
            </a:r>
            <a:r>
              <a:rPr lang="el-GR" sz="2000" dirty="0" smtClean="0"/>
              <a:t> </a:t>
            </a:r>
            <a:r>
              <a:rPr lang="el-GR" sz="2000" dirty="0"/>
              <a:t>της γονικής διεργασίας.</a:t>
            </a:r>
          </a:p>
          <a:p>
            <a:r>
              <a:rPr lang="el-GR" sz="2000" b="1" dirty="0" err="1"/>
              <a:t>exec</a:t>
            </a:r>
            <a:r>
              <a:rPr lang="el-GR" sz="2000" b="1" dirty="0"/>
              <a:t>(“program”);</a:t>
            </a:r>
          </a:p>
          <a:p>
            <a:r>
              <a:rPr lang="el-GR" sz="2000" dirty="0"/>
              <a:t>Επικάλυψη της εικονικής </a:t>
            </a:r>
            <a:r>
              <a:rPr lang="el-GR" sz="2000"/>
              <a:t>μνήμης </a:t>
            </a:r>
            <a:r>
              <a:rPr lang="el-GR" sz="2000" smtClean="0"/>
              <a:t>της καλούμενης </a:t>
            </a:r>
            <a:r>
              <a:rPr lang="el-GR" sz="2000" dirty="0"/>
              <a:t>διεργασίας με </a:t>
            </a:r>
            <a:r>
              <a:rPr lang="el-GR" sz="2000"/>
              <a:t>ένα </a:t>
            </a:r>
            <a:r>
              <a:rPr lang="el-GR" sz="2000" smtClean="0"/>
              <a:t>νέο πρόγραμμα </a:t>
            </a:r>
            <a:r>
              <a:rPr lang="el-GR" sz="2000" dirty="0"/>
              <a:t>και μεταφορά του </a:t>
            </a:r>
            <a:r>
              <a:rPr lang="el-GR" sz="2000" dirty="0" err="1" smtClean="0"/>
              <a:t>ελέγχουσε</a:t>
            </a:r>
            <a:r>
              <a:rPr lang="el-GR" sz="2000" dirty="0" smtClean="0"/>
              <a:t> </a:t>
            </a:r>
            <a:r>
              <a:rPr lang="el-GR" sz="2000" dirty="0"/>
              <a:t>αυτό.</a:t>
            </a:r>
          </a:p>
          <a:p>
            <a:r>
              <a:rPr lang="el-GR" sz="2000" b="1" dirty="0" err="1"/>
              <a:t>exit</a:t>
            </a:r>
            <a:r>
              <a:rPr lang="el-GR" sz="2000" b="1" dirty="0"/>
              <a:t>(status);</a:t>
            </a:r>
          </a:p>
          <a:p>
            <a:r>
              <a:rPr lang="el-GR" sz="2000" dirty="0"/>
              <a:t>Έξοδος με καταστροφή της διεργασίας </a:t>
            </a:r>
            <a:r>
              <a:rPr lang="el-GR" sz="2000" dirty="0" smtClean="0"/>
              <a:t>- κλώνου</a:t>
            </a:r>
            <a:r>
              <a:rPr lang="el-GR" sz="2000" dirty="0"/>
              <a:t>.</a:t>
            </a:r>
          </a:p>
          <a:p>
            <a:r>
              <a:rPr lang="el-GR" sz="2000" b="1" dirty="0" err="1"/>
              <a:t>int</a:t>
            </a:r>
            <a:r>
              <a:rPr lang="el-GR" sz="2000" b="1" dirty="0"/>
              <a:t> </a:t>
            </a:r>
            <a:r>
              <a:rPr lang="el-GR" sz="2000" b="1" dirty="0" err="1"/>
              <a:t>pid</a:t>
            </a:r>
            <a:r>
              <a:rPr lang="el-GR" sz="2000" b="1" dirty="0"/>
              <a:t> = </a:t>
            </a:r>
            <a:r>
              <a:rPr lang="el-GR" sz="2000" b="1" dirty="0" err="1"/>
              <a:t>wait</a:t>
            </a:r>
            <a:r>
              <a:rPr lang="el-GR" sz="2000" b="1" dirty="0"/>
              <a:t>(&amp;status);</a:t>
            </a:r>
          </a:p>
          <a:p>
            <a:r>
              <a:rPr lang="el-GR" sz="2000" dirty="0"/>
              <a:t>Αναμένει για έξοδο (ή άλλη </a:t>
            </a:r>
            <a:r>
              <a:rPr lang="el-GR" sz="2000" dirty="0" smtClean="0"/>
              <a:t>αλλαγή κατάστασης</a:t>
            </a:r>
            <a:r>
              <a:rPr lang="el-GR" sz="2000" dirty="0"/>
              <a:t>) του απογόνου.</a:t>
            </a:r>
          </a:p>
        </p:txBody>
      </p:sp>
    </p:spTree>
    <p:extLst>
      <p:ext uri="{BB962C8B-B14F-4D97-AF65-F5344CB8AC3E}">
        <p14:creationId xmlns:p14="http://schemas.microsoft.com/office/powerpoint/2010/main" val="37378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Διεργασίες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Διεργασίες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800" dirty="0"/>
              <a:t>Εισαγωγή - ορισμοί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Καταστάσεις </a:t>
            </a:r>
            <a:r>
              <a:rPr lang="el-GR" sz="2800" dirty="0"/>
              <a:t>διεργασίας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Διαγράμματα </a:t>
            </a:r>
            <a:r>
              <a:rPr lang="el-GR" sz="2800" dirty="0"/>
              <a:t>καταστάσεων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Μπλοκ </a:t>
            </a:r>
            <a:r>
              <a:rPr lang="el-GR" sz="2800" dirty="0"/>
              <a:t>ελέγχου διεργασίας – PCB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Υπηρεσίες </a:t>
            </a:r>
            <a:r>
              <a:rPr lang="el-GR" sz="2800" dirty="0"/>
              <a:t>Λ.Σ. για διαχείριση διεργασιών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1. Εισαγωγή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Η έννοια της διεργασίας (</a:t>
            </a:r>
            <a:r>
              <a:rPr lang="el-GR" sz="2000" dirty="0" err="1"/>
              <a:t>process</a:t>
            </a:r>
            <a:r>
              <a:rPr lang="el-GR" sz="2000" dirty="0"/>
              <a:t>) είναι θεμελιώδης για </a:t>
            </a:r>
            <a:r>
              <a:rPr lang="el-GR" sz="2000" dirty="0" smtClean="0"/>
              <a:t>την κατανόηση </a:t>
            </a:r>
            <a:r>
              <a:rPr lang="el-GR" sz="2000" dirty="0"/>
              <a:t>του τρόπου με τον οποίο οι σύγχρονοι </a:t>
            </a:r>
            <a:r>
              <a:rPr lang="el-GR" sz="2000" dirty="0" smtClean="0"/>
              <a:t>Η/Υ επιτελούν </a:t>
            </a:r>
            <a:r>
              <a:rPr lang="el-GR" sz="2000" dirty="0"/>
              <a:t>και ελέγχουν πλήθος </a:t>
            </a:r>
            <a:r>
              <a:rPr lang="el-GR" sz="2000" dirty="0" smtClean="0"/>
              <a:t>ταυτόχρονων δραστηριοτήτων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Μια </a:t>
            </a:r>
            <a:r>
              <a:rPr lang="el-GR" sz="2000" dirty="0"/>
              <a:t>διεργασία είναι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Ένα </a:t>
            </a:r>
            <a:r>
              <a:rPr lang="el-GR" sz="1800" dirty="0"/>
              <a:t>πρόγραμμα σε εκτέλεση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Μια </a:t>
            </a:r>
            <a:r>
              <a:rPr lang="el-GR" sz="1800" dirty="0"/>
              <a:t>ασύγχρονη δραστηριότητα,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Μια </a:t>
            </a:r>
            <a:r>
              <a:rPr lang="el-GR" sz="1800" dirty="0"/>
              <a:t>εκτελούμενη διαδικασία που συσχετίζεται με την ύπαρξη </a:t>
            </a:r>
            <a:r>
              <a:rPr lang="el-GR" sz="1800" dirty="0" smtClean="0"/>
              <a:t>μιας δομής </a:t>
            </a:r>
            <a:r>
              <a:rPr lang="el-GR" sz="1800" dirty="0"/>
              <a:t>δεδομένων στο ΛΣ, τον </a:t>
            </a:r>
            <a:r>
              <a:rPr lang="el-GR" sz="1800" dirty="0" err="1"/>
              <a:t>περιγραφέα</a:t>
            </a:r>
            <a:r>
              <a:rPr lang="el-GR" sz="1800" dirty="0"/>
              <a:t> διεργασίας (</a:t>
            </a:r>
            <a:r>
              <a:rPr lang="el-GR" sz="1800" dirty="0" err="1" smtClean="0"/>
              <a:t>process</a:t>
            </a:r>
            <a:r>
              <a:rPr lang="el-GR" sz="1800" dirty="0" smtClean="0"/>
              <a:t> </a:t>
            </a:r>
            <a:r>
              <a:rPr lang="el-GR" sz="1800" dirty="0" err="1" smtClean="0"/>
              <a:t>descriptor</a:t>
            </a:r>
            <a:r>
              <a:rPr lang="el-GR" sz="1800" dirty="0"/>
              <a:t>) ή μπλοκ ελέγχου διεργασίας (</a:t>
            </a:r>
            <a:r>
              <a:rPr lang="el-GR" sz="1800" dirty="0" err="1"/>
              <a:t>Process</a:t>
            </a:r>
            <a:r>
              <a:rPr lang="el-GR" sz="1800" dirty="0"/>
              <a:t> </a:t>
            </a:r>
            <a:r>
              <a:rPr lang="el-GR" sz="1800" dirty="0" err="1"/>
              <a:t>Control</a:t>
            </a:r>
            <a:r>
              <a:rPr lang="el-GR" sz="1800" dirty="0"/>
              <a:t> </a:t>
            </a:r>
            <a:r>
              <a:rPr lang="el-GR" sz="1800" dirty="0" err="1"/>
              <a:t>Block</a:t>
            </a:r>
            <a:r>
              <a:rPr lang="el-GR" sz="1800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πρόγραμμα για μια διεργασία είναι ότι και </a:t>
            </a:r>
            <a:r>
              <a:rPr lang="el-GR" sz="2000" dirty="0" smtClean="0"/>
              <a:t>μια παρτιτούρα </a:t>
            </a:r>
            <a:r>
              <a:rPr lang="el-GR" sz="2000" dirty="0"/>
              <a:t>σε μια συμφωνική ορχήστρα (που εκτελεί </a:t>
            </a:r>
            <a:r>
              <a:rPr lang="el-GR" sz="2000" dirty="0" smtClean="0"/>
              <a:t>το αντίστοιχο </a:t>
            </a:r>
            <a:r>
              <a:rPr lang="el-GR" sz="2000" dirty="0"/>
              <a:t>μουσικό κομμάτι που περιέχει η παρτιτούρα)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03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Ορισμός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Μια διεργασία είναι μια οντότητα με τον δικό </a:t>
            </a:r>
            <a:r>
              <a:rPr lang="el-GR" sz="2400" dirty="0" smtClean="0"/>
              <a:t>της χώρο </a:t>
            </a:r>
            <a:r>
              <a:rPr lang="el-GR" sz="2400" dirty="0"/>
              <a:t>διευθύνσεων, που αποτελείται από: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Την </a:t>
            </a:r>
            <a:r>
              <a:rPr lang="el-GR" sz="2200" dirty="0"/>
              <a:t>περιοχή κώδικα (</a:t>
            </a:r>
            <a:r>
              <a:rPr lang="el-GR" sz="2200" dirty="0" err="1"/>
              <a:t>text</a:t>
            </a:r>
            <a:r>
              <a:rPr lang="el-GR" sz="2200" dirty="0"/>
              <a:t> </a:t>
            </a:r>
            <a:r>
              <a:rPr lang="el-GR" sz="2200" dirty="0" err="1"/>
              <a:t>region</a:t>
            </a:r>
            <a:r>
              <a:rPr lang="el-GR" sz="2200" dirty="0"/>
              <a:t>), περιέχει τον </a:t>
            </a:r>
            <a:r>
              <a:rPr lang="el-GR" sz="2200" dirty="0" smtClean="0"/>
              <a:t>κώδικα που </a:t>
            </a:r>
            <a:r>
              <a:rPr lang="el-GR" sz="2200" dirty="0"/>
              <a:t>εκτελεί ο επεξεργαστής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Την </a:t>
            </a:r>
            <a:r>
              <a:rPr lang="el-GR" sz="2200" dirty="0"/>
              <a:t>περιοχή δεδομένων (</a:t>
            </a:r>
            <a:r>
              <a:rPr lang="el-GR" sz="2200" dirty="0" err="1"/>
              <a:t>data</a:t>
            </a:r>
            <a:r>
              <a:rPr lang="el-GR" sz="2200" dirty="0"/>
              <a:t> </a:t>
            </a:r>
            <a:r>
              <a:rPr lang="el-GR" sz="2200" dirty="0" err="1"/>
              <a:t>region</a:t>
            </a:r>
            <a:r>
              <a:rPr lang="el-GR" sz="2200" dirty="0"/>
              <a:t>), </a:t>
            </a:r>
            <a:r>
              <a:rPr lang="el-GR" sz="2200" dirty="0" smtClean="0"/>
              <a:t>όπου αποθηκεύονται </a:t>
            </a:r>
            <a:r>
              <a:rPr lang="el-GR" sz="2200" dirty="0"/>
              <a:t>οι μεταβλητές και η </a:t>
            </a:r>
            <a:r>
              <a:rPr lang="el-GR" sz="2200" dirty="0" smtClean="0"/>
              <a:t>δυναμικά παραχωρούμενη </a:t>
            </a:r>
            <a:r>
              <a:rPr lang="el-GR" sz="2200" dirty="0" err="1"/>
              <a:t>μνήμηπου</a:t>
            </a:r>
            <a:r>
              <a:rPr lang="el-GR" sz="2200" dirty="0"/>
              <a:t> χρησιμοποιεί ο </a:t>
            </a:r>
            <a:r>
              <a:rPr lang="el-GR" sz="2200" dirty="0" smtClean="0"/>
              <a:t>επεξεργαστής κατά </a:t>
            </a:r>
            <a:r>
              <a:rPr lang="el-GR" sz="2200" dirty="0"/>
              <a:t>τη διάρκεια της εκτέλεσης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Την </a:t>
            </a:r>
            <a:r>
              <a:rPr lang="el-GR" sz="2200" dirty="0"/>
              <a:t>περιοχή στοίβας (</a:t>
            </a:r>
            <a:r>
              <a:rPr lang="el-GR" sz="2200" dirty="0" err="1"/>
              <a:t>stack</a:t>
            </a:r>
            <a:r>
              <a:rPr lang="el-GR" sz="2200" dirty="0"/>
              <a:t> </a:t>
            </a:r>
            <a:r>
              <a:rPr lang="el-GR" sz="2200" dirty="0" err="1"/>
              <a:t>region</a:t>
            </a:r>
            <a:r>
              <a:rPr lang="el-GR" sz="2200" dirty="0"/>
              <a:t>), όπου </a:t>
            </a:r>
            <a:r>
              <a:rPr lang="el-GR" sz="2200" dirty="0" smtClean="0"/>
              <a:t>αποθηκεύονται οι </a:t>
            </a:r>
            <a:r>
              <a:rPr lang="el-GR" sz="2200" dirty="0"/>
              <a:t>εντολές και οι τοπικές μεταβλητές για τις </a:t>
            </a:r>
            <a:r>
              <a:rPr lang="el-GR" sz="2200" dirty="0" smtClean="0"/>
              <a:t>ενεργές κλήσεις </a:t>
            </a:r>
            <a:r>
              <a:rPr lang="el-GR" sz="2200" dirty="0"/>
              <a:t>διαδικασιών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8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Διαχείριση διεργασιών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Η διαχείριση των διεργασιών αποτελεί </a:t>
            </a:r>
            <a:r>
              <a:rPr lang="el-GR" sz="2800" dirty="0" smtClean="0"/>
              <a:t>το θεμελιώδες </a:t>
            </a:r>
            <a:r>
              <a:rPr lang="el-GR" sz="2800" dirty="0"/>
              <a:t>αντικείμενο οποιουδήποτε ΛΣ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Το </a:t>
            </a:r>
            <a:r>
              <a:rPr lang="el-GR" sz="2800" dirty="0"/>
              <a:t>ΛΣ διατηρεί μια δομή δεδομένων για </a:t>
            </a:r>
            <a:r>
              <a:rPr lang="el-GR" sz="2800" dirty="0" smtClean="0"/>
              <a:t>κάθε διεργασία </a:t>
            </a:r>
            <a:r>
              <a:rPr lang="el-GR" sz="2800" dirty="0"/>
              <a:t>που περιγράφει: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την </a:t>
            </a:r>
            <a:r>
              <a:rPr lang="el-GR" sz="2400" dirty="0"/>
              <a:t>κατάστασή της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την </a:t>
            </a:r>
            <a:r>
              <a:rPr lang="el-GR" sz="2400" dirty="0"/>
              <a:t>κατοχή πόρων του συστήματος</a:t>
            </a:r>
          </a:p>
          <a:p>
            <a:pPr marL="360363" indent="0">
              <a:buNone/>
            </a:pPr>
            <a:r>
              <a:rPr lang="el-GR" sz="2800" dirty="0"/>
              <a:t>και δίνει τη δυνατότητα στο Λ.Σ. να ασκεί </a:t>
            </a:r>
            <a:r>
              <a:rPr lang="el-GR" sz="2800" dirty="0" smtClean="0"/>
              <a:t>επιρροή στον </a:t>
            </a:r>
            <a:r>
              <a:rPr lang="el-GR" sz="2800" dirty="0"/>
              <a:t>έλεγχο της διεργασίας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5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Απαιτήσεις προς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Οι περισσότερες απαιτήσεις που πρέπει </a:t>
            </a:r>
            <a:r>
              <a:rPr lang="el-GR" sz="2400" dirty="0" smtClean="0"/>
              <a:t>να αντιμετωπίσει </a:t>
            </a:r>
            <a:r>
              <a:rPr lang="el-GR" sz="2400" dirty="0"/>
              <a:t>το ΛΣ εκφράζονται με αναφορά </a:t>
            </a:r>
            <a:r>
              <a:rPr lang="el-GR" sz="2400" dirty="0" smtClean="0"/>
              <a:t>στις διεργασίες</a:t>
            </a:r>
            <a:r>
              <a:rPr lang="el-GR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ΛΣ πρέπει να παρεμβάλει την </a:t>
            </a:r>
            <a:r>
              <a:rPr lang="el-GR" sz="2000" dirty="0" smtClean="0"/>
              <a:t>εκτέλεση πολλαπλών διεργασιών </a:t>
            </a:r>
            <a:r>
              <a:rPr lang="el-GR" sz="2000" dirty="0"/>
              <a:t>(μεγιστοποίηση χρήσης επεξεργαστή </a:t>
            </a:r>
            <a:r>
              <a:rPr lang="el-GR" sz="2000" dirty="0" smtClean="0"/>
              <a:t>και ελαχιστοποίηση </a:t>
            </a:r>
            <a:r>
              <a:rPr lang="el-GR" sz="2000" dirty="0"/>
              <a:t>χρόνου απόκρισης των διεργασιών)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ΛΣ πρέπει να αναθέτει πόρους στις </a:t>
            </a:r>
            <a:r>
              <a:rPr lang="el-GR" sz="2000" dirty="0" smtClean="0"/>
              <a:t>διεργασίες με μια συγκεκριμένη </a:t>
            </a:r>
            <a:r>
              <a:rPr lang="el-GR" sz="2000" dirty="0"/>
              <a:t>πολιτική και να αποφεύγει ταυτόχρονα </a:t>
            </a:r>
            <a:r>
              <a:rPr lang="el-GR" sz="2000" dirty="0" smtClean="0"/>
              <a:t>το αδιέξοδο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ΛΣ χρειάζεται να υποστηρίζει την </a:t>
            </a:r>
            <a:r>
              <a:rPr lang="el-GR" sz="2400" dirty="0" smtClean="0"/>
              <a:t>επικοινωνία των </a:t>
            </a:r>
            <a:r>
              <a:rPr lang="el-GR" sz="2400" dirty="0"/>
              <a:t>διεργασιών και τη δημιουργία διεργασιών </a:t>
            </a:r>
            <a:r>
              <a:rPr lang="el-GR" sz="2400" dirty="0" smtClean="0"/>
              <a:t>από τους </a:t>
            </a:r>
            <a:r>
              <a:rPr lang="el-GR" sz="2400" dirty="0"/>
              <a:t>χρήστες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0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5197</TotalTime>
  <Words>2364</Words>
  <Application>Microsoft Office PowerPoint</Application>
  <PresentationFormat>Προβολή στην οθόνη (16:10)</PresentationFormat>
  <Paragraphs>341</Paragraphs>
  <Slides>45</Slides>
  <Notes>45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1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Διεργασίες</vt:lpstr>
      <vt:lpstr>1. Εισαγωγή</vt:lpstr>
      <vt:lpstr>Ορισμός</vt:lpstr>
      <vt:lpstr>Διαχείριση διεργασιών</vt:lpstr>
      <vt:lpstr>Απαιτήσεις προς ΛΣ</vt:lpstr>
      <vt:lpstr>2. Καταστάσεις διεργασίας</vt:lpstr>
      <vt:lpstr>Καταστάσεις</vt:lpstr>
      <vt:lpstr>Παράδειγμα</vt:lpstr>
      <vt:lpstr>Στιγμιότυπο εκτέλεσης</vt:lpstr>
      <vt:lpstr>3. Διαγράμματα καταστάσεων</vt:lpstr>
      <vt:lpstr>Καταστάσεις διεργασιών</vt:lpstr>
      <vt:lpstr>Καταστάσεις διεργασιών</vt:lpstr>
      <vt:lpstr>Μοντέλο διεργασίας δύο καταστάσεων</vt:lpstr>
      <vt:lpstr>Βασικές καταστάσεις</vt:lpstr>
      <vt:lpstr>Τύποι γεγονότων</vt:lpstr>
      <vt:lpstr>Μοντέλο διεργασίας 5 καταστάσεων</vt:lpstr>
      <vt:lpstr>Διεργασίες σε αναστολή</vt:lpstr>
      <vt:lpstr>Διεργασίες υπό αναστολή (1)</vt:lpstr>
      <vt:lpstr>Διεργασίες υπό αναστολή (2)</vt:lpstr>
      <vt:lpstr>Χρονοδρομολογητές</vt:lpstr>
      <vt:lpstr>Ουρές διεργασιών</vt:lpstr>
      <vt:lpstr>4. Μπλοκ ελέγχου διεργασίας</vt:lpstr>
      <vt:lpstr>Μπλοκ ελέγχου διεργασίας</vt:lpstr>
      <vt:lpstr>Process Control Blocks (PCBs)</vt:lpstr>
      <vt:lpstr>Πίνακας διεργασιών</vt:lpstr>
      <vt:lpstr>Πεδία καταχώρησης του πίνακα διεργασιών (1)</vt:lpstr>
      <vt:lpstr>Πεδία καταχώρησης του πίνακα διεργασιών (2)</vt:lpstr>
      <vt:lpstr>Πεδία καταχώρησης του πίνακα διεργασιών (3)</vt:lpstr>
      <vt:lpstr>Λόγοι εναλλαγής εκτελούμενης διεργασίας</vt:lpstr>
      <vt:lpstr>Αλλαγή κατάστασης διεργασίας</vt:lpstr>
      <vt:lpstr>Αλλαγή κατάστασης διεργασίας</vt:lpstr>
      <vt:lpstr>5. Υπηρεσίες ΛΣ για διαχείριση διεργασιών</vt:lpstr>
      <vt:lpstr>Ομοιότητες ΛΣ</vt:lpstr>
      <vt:lpstr>Δημιουργία διεργασιών</vt:lpstr>
      <vt:lpstr>Θεμελιώδη χαρακτηριστικά της fork</vt:lpstr>
      <vt:lpstr>Unix Fork/Exec/Exit/Wait - παράδειγμα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263</cp:revision>
  <dcterms:created xsi:type="dcterms:W3CDTF">2012-09-06T09:03:05Z</dcterms:created>
  <dcterms:modified xsi:type="dcterms:W3CDTF">2015-09-18T14:09:58Z</dcterms:modified>
</cp:coreProperties>
</file>