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89" r:id="rId3"/>
    <p:sldId id="257" r:id="rId4"/>
    <p:sldId id="259" r:id="rId5"/>
    <p:sldId id="388" r:id="rId6"/>
    <p:sldId id="409" r:id="rId7"/>
    <p:sldId id="410" r:id="rId8"/>
    <p:sldId id="439" r:id="rId9"/>
    <p:sldId id="440" r:id="rId10"/>
    <p:sldId id="393" r:id="rId11"/>
    <p:sldId id="441" r:id="rId12"/>
    <p:sldId id="442" r:id="rId13"/>
    <p:sldId id="443" r:id="rId14"/>
    <p:sldId id="411" r:id="rId15"/>
    <p:sldId id="394" r:id="rId16"/>
    <p:sldId id="395" r:id="rId17"/>
    <p:sldId id="396" r:id="rId18"/>
    <p:sldId id="397" r:id="rId19"/>
    <p:sldId id="398" r:id="rId20"/>
    <p:sldId id="399" r:id="rId21"/>
    <p:sldId id="412" r:id="rId22"/>
    <p:sldId id="413" r:id="rId23"/>
    <p:sldId id="414" r:id="rId24"/>
    <p:sldId id="444" r:id="rId25"/>
    <p:sldId id="415" r:id="rId26"/>
    <p:sldId id="445" r:id="rId27"/>
    <p:sldId id="446" r:id="rId28"/>
    <p:sldId id="416" r:id="rId29"/>
    <p:sldId id="417" r:id="rId30"/>
    <p:sldId id="418" r:id="rId31"/>
    <p:sldId id="447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48" r:id="rId41"/>
    <p:sldId id="449" r:id="rId42"/>
    <p:sldId id="450" r:id="rId43"/>
    <p:sldId id="427" r:id="rId44"/>
    <p:sldId id="451" r:id="rId45"/>
    <p:sldId id="428" r:id="rId46"/>
    <p:sldId id="452" r:id="rId47"/>
    <p:sldId id="429" r:id="rId48"/>
    <p:sldId id="430" r:id="rId49"/>
    <p:sldId id="431" r:id="rId50"/>
    <p:sldId id="453" r:id="rId51"/>
    <p:sldId id="432" r:id="rId52"/>
    <p:sldId id="454" r:id="rId53"/>
    <p:sldId id="433" r:id="rId54"/>
    <p:sldId id="434" r:id="rId55"/>
    <p:sldId id="455" r:id="rId56"/>
    <p:sldId id="435" r:id="rId57"/>
    <p:sldId id="436" r:id="rId58"/>
    <p:sldId id="456" r:id="rId59"/>
    <p:sldId id="437" r:id="rId60"/>
    <p:sldId id="457" r:id="rId61"/>
    <p:sldId id="458" r:id="rId62"/>
    <p:sldId id="459" r:id="rId63"/>
    <p:sldId id="460" r:id="rId64"/>
    <p:sldId id="391" r:id="rId65"/>
    <p:sldId id="291" r:id="rId66"/>
    <p:sldId id="292" r:id="rId67"/>
    <p:sldId id="293" r:id="rId68"/>
    <p:sldId id="280" r:id="rId69"/>
  </p:sldIdLst>
  <p:sldSz cx="9144000" cy="5715000" type="screen16x10"/>
  <p:notesSz cx="6858000" cy="9144000"/>
  <p:custDataLst>
    <p:tags r:id="rId7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04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391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3618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061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012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690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886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10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481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53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81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386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940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8403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596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5854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1133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353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3662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787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1077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363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832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2803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0657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075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8373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338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5446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664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4745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61049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70749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1219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1605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18196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34059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35154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839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82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90211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82995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45189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1306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0398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69058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58404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62781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52934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20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2653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32372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66145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2343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03128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633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612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 Ενδιάμεση Μνήμη (</a:t>
            </a:r>
            <a:r>
              <a:rPr lang="en-US" sz="1000" b="1" dirty="0" smtClean="0">
                <a:solidFill>
                  <a:schemeClr val="bg1"/>
                </a:solidFill>
              </a:rPr>
              <a:t>Cache Memory)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Ενδιάμεση Μνήμη (</a:t>
            </a:r>
            <a:r>
              <a:rPr lang="en-US" sz="2800" b="1" dirty="0"/>
              <a:t>Cache Memory</a:t>
            </a:r>
            <a:r>
              <a:rPr lang="en-US" sz="2800" b="1" dirty="0" smtClean="0"/>
              <a:t>)</a:t>
            </a:r>
            <a:endParaRPr lang="el-GR" sz="2800" b="1" dirty="0" smtClean="0"/>
          </a:p>
          <a:p>
            <a:endParaRPr lang="el-GR" sz="28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Μέθοδοι </a:t>
            </a:r>
            <a:r>
              <a:rPr lang="el-GR" altLang="el-GR" dirty="0" smtClean="0"/>
              <a:t>Πρόσβασης</a:t>
            </a:r>
            <a:r>
              <a:rPr lang="el-GR" altLang="el-GR" baseline="-25000" dirty="0" smtClean="0"/>
              <a:t>1/4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b="1" dirty="0" err="1"/>
              <a:t>Ακολουθιακή</a:t>
            </a:r>
            <a:r>
              <a:rPr lang="el-GR" altLang="el-GR" sz="2800" b="1" dirty="0"/>
              <a:t> Πρόσβαση</a:t>
            </a:r>
            <a:endParaRPr lang="en-GB" altLang="el-GR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Ξεκίνα από την αρχή και διάβασε με την σειρά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Ο χρόνος πρόσβασης εξαρτάται από την θέση των δεδομένων και την πρότερη θέση προσπέλασης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</a:t>
            </a:r>
            <a:r>
              <a:rPr lang="en-GB" altLang="el-GR" dirty="0"/>
              <a:t>.</a:t>
            </a:r>
            <a:r>
              <a:rPr lang="el-GR" altLang="el-GR" dirty="0"/>
              <a:t>χ</a:t>
            </a:r>
            <a:r>
              <a:rPr lang="en-GB" altLang="el-GR" dirty="0"/>
              <a:t>. </a:t>
            </a:r>
            <a:r>
              <a:rPr lang="el-GR" altLang="el-GR" dirty="0" smtClean="0"/>
              <a:t>Δισκέτα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Μέθοδοι </a:t>
            </a:r>
            <a:r>
              <a:rPr lang="el-GR" altLang="el-GR" dirty="0" smtClean="0"/>
              <a:t>Πρόσβασης</a:t>
            </a:r>
            <a:r>
              <a:rPr lang="el-GR" altLang="el-GR" baseline="-25000" dirty="0" smtClean="0"/>
              <a:t>2/4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b="1" dirty="0" smtClean="0"/>
              <a:t>Απευθείας </a:t>
            </a:r>
            <a:r>
              <a:rPr lang="el-GR" altLang="el-GR" sz="2800" b="1" dirty="0"/>
              <a:t>Προσπέλαση</a:t>
            </a:r>
            <a:endParaRPr lang="en-GB" altLang="el-GR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Κάθε τμήμα έχει ξεχωριστή διεύθυνση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Η πρόσβαση λαμβάνει χώρα με άμεση προσπέλαση σε κοντινό σημείο και μετά με </a:t>
            </a:r>
            <a:r>
              <a:rPr lang="el-GR" altLang="el-GR" dirty="0" err="1"/>
              <a:t>ακολουθιακή</a:t>
            </a:r>
            <a:r>
              <a:rPr lang="el-GR" altLang="el-GR" dirty="0"/>
              <a:t> έρευνα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Ο χρόνος πρόσβασης εξαρτάται από την θέση των δεδομένων και την πρότερη θέση προσπέλασης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e.g. </a:t>
            </a:r>
            <a:r>
              <a:rPr lang="el-GR" altLang="el-GR" dirty="0"/>
              <a:t>Σκληρός Δίσκος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8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Μέθοδοι </a:t>
            </a:r>
            <a:r>
              <a:rPr lang="el-GR" altLang="el-GR" dirty="0" smtClean="0"/>
              <a:t>Πρόσβασης</a:t>
            </a:r>
            <a:r>
              <a:rPr lang="el-GR" altLang="el-GR" baseline="-25000" dirty="0" smtClean="0"/>
              <a:t>3/4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b="1" dirty="0"/>
              <a:t>Τυχαία Προσπέλαση</a:t>
            </a:r>
            <a:endParaRPr lang="en-GB" altLang="el-GR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Κάθε </a:t>
            </a:r>
            <a:r>
              <a:rPr lang="el-GR" altLang="el-GR" dirty="0" err="1"/>
              <a:t>διευθυνσιοδοτούμενη</a:t>
            </a:r>
            <a:r>
              <a:rPr lang="el-GR" altLang="el-GR" dirty="0"/>
              <a:t> θέση στη μνήμη έχει ένα μοναδικό φυσικό κυκλωματικό μηχανισμό </a:t>
            </a:r>
            <a:r>
              <a:rPr lang="el-GR" altLang="el-GR" dirty="0" err="1"/>
              <a:t>διευθυνσιοδότησης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Ο χρόνος προσπέλασης είναι ανεξάρτητος από την ακολουθία των προηγούμενων προσπελάσεων στη μνήμη και είναι σταθερός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</a:t>
            </a:r>
            <a:r>
              <a:rPr lang="en-GB" altLang="el-GR" dirty="0"/>
              <a:t>.</a:t>
            </a:r>
            <a:r>
              <a:rPr lang="el-GR" altLang="el-GR" dirty="0"/>
              <a:t>χ</a:t>
            </a:r>
            <a:r>
              <a:rPr lang="en-GB" altLang="el-GR" dirty="0"/>
              <a:t>. RAM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96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Μέθοδοι </a:t>
            </a:r>
            <a:r>
              <a:rPr lang="el-GR" altLang="el-GR" dirty="0" smtClean="0"/>
              <a:t>Πρόσβασης</a:t>
            </a:r>
            <a:r>
              <a:rPr lang="el-GR" altLang="el-GR" baseline="-25000" dirty="0" smtClean="0"/>
              <a:t>4/4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b="1" dirty="0"/>
              <a:t>Συσχετιστική Προσπέλαση</a:t>
            </a:r>
            <a:endParaRPr lang="en-GB" altLang="el-GR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Σύγκριση των επιθυμητών θέσεων </a:t>
            </a:r>
            <a:r>
              <a:rPr lang="en-US" altLang="el-GR" dirty="0"/>
              <a:t>bit</a:t>
            </a:r>
            <a:r>
              <a:rPr lang="el-GR" altLang="el-GR" dirty="0"/>
              <a:t> μέσα σε μια λέξη για να εντοπίσουμε ένα συγκεκριμένο «ταίριασμα», ταυτόχρονα σε όλες τις λέξεις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Ο χρόνος προσπέλασης είναι ανεξάρτητος από την ακολουθία των προηγούμενων προσπελάσεων στη μνήμη και είναι σταθερός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</a:t>
            </a:r>
            <a:r>
              <a:rPr lang="en-GB" altLang="el-GR" dirty="0"/>
              <a:t>.</a:t>
            </a:r>
            <a:r>
              <a:rPr lang="el-GR" altLang="el-GR" dirty="0"/>
              <a:t>χ</a:t>
            </a:r>
            <a:r>
              <a:rPr lang="en-GB" altLang="el-GR" dirty="0"/>
              <a:t>. cache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ιεραρχία της μνήμης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err="1"/>
              <a:t>Καταχωρητές</a:t>
            </a:r>
            <a:r>
              <a:rPr lang="el-GR" altLang="el-GR" sz="2800" dirty="0"/>
              <a:t> 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Εντός του επεξεργαστή</a:t>
            </a:r>
            <a:endParaRPr lang="en-GB" altLang="el-GR" sz="2400" dirty="0"/>
          </a:p>
          <a:p>
            <a:r>
              <a:rPr lang="el-GR" altLang="el-GR" sz="2800" dirty="0"/>
              <a:t>Εσωτερική ή</a:t>
            </a:r>
            <a:r>
              <a:rPr lang="en-GB" altLang="el-GR" sz="2800" dirty="0"/>
              <a:t> </a:t>
            </a:r>
            <a:r>
              <a:rPr lang="el-GR" altLang="el-GR" sz="2800" dirty="0"/>
              <a:t>Κύρια Μνήμη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Μπορεί να περιλαμβάνει ένα ή περισσότερα επίπεδα ενδιάμεσης μνήμης - </a:t>
            </a:r>
            <a:r>
              <a:rPr lang="en-US" altLang="el-GR" sz="2400" dirty="0"/>
              <a:t>cache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“RAM”</a:t>
            </a:r>
          </a:p>
          <a:p>
            <a:r>
              <a:rPr lang="el-GR" altLang="el-GR" sz="2800" dirty="0"/>
              <a:t>Εξωτερική Μνήμη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Μέσα Αποθήκευσης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2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ιεραρχία μνήμης</a:t>
            </a:r>
            <a:r>
              <a:rPr lang="en-GB" altLang="el-GR" dirty="0"/>
              <a:t> - </a:t>
            </a:r>
            <a:r>
              <a:rPr lang="el-GR" altLang="el-GR" dirty="0"/>
              <a:t>Διάγραμμα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8182" r="8824" b="20454"/>
          <a:stretch>
            <a:fillRect/>
          </a:stretch>
        </p:blipFill>
        <p:spPr bwMode="auto">
          <a:xfrm>
            <a:off x="1809873" y="1034047"/>
            <a:ext cx="474171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Απόδοση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Χρόνος Προσπέλασης – Λανθάνουσα περίοδος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Ο χρόνος από τη στιγμή που τροφοδοτείται μια διεύθυνση στη μνήμη μέχρι τη στιγμή που τα απαιτούμενα δεδομένα θα έχουν αποθηκευτεί ή θα είναι διαθέσιμα προς χρήση</a:t>
            </a:r>
            <a:endParaRPr lang="en-GB" altLang="el-GR" sz="2000" dirty="0"/>
          </a:p>
          <a:p>
            <a:r>
              <a:rPr lang="el-GR" altLang="el-GR" sz="2400" dirty="0"/>
              <a:t>Χρόνος Κύκλου Μνήμης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Απαιτείται χρόνος επαναφοράς σε κατάσταση ετοιμότητας πριν την επόμενη προσπέλαση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Χρόνος Κύκλου =</a:t>
            </a:r>
            <a:r>
              <a:rPr lang="en-GB" altLang="el-GR" sz="2000" dirty="0"/>
              <a:t> </a:t>
            </a:r>
            <a:r>
              <a:rPr lang="el-GR" altLang="el-GR" sz="2000" dirty="0"/>
              <a:t>Χρόνος Προσπέλασης </a:t>
            </a:r>
            <a:r>
              <a:rPr lang="en-GB" altLang="el-GR" sz="2000" dirty="0"/>
              <a:t>+ </a:t>
            </a:r>
            <a:r>
              <a:rPr lang="el-GR" altLang="el-GR" sz="2000" dirty="0"/>
              <a:t>Χρόνος Επαναφοράς</a:t>
            </a:r>
            <a:endParaRPr lang="en-GB" altLang="el-GR" sz="2000" dirty="0"/>
          </a:p>
          <a:p>
            <a:r>
              <a:rPr lang="el-GR" altLang="el-GR" sz="2400" dirty="0"/>
              <a:t>Ταχύτητα Μεταφοράς Πληροφορίας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Ρυθμός μεταφοράς δεδομένων</a:t>
            </a:r>
            <a:endParaRPr lang="en-GB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70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/>
          </a:bodyPr>
          <a:lstStyle/>
          <a:p>
            <a:r>
              <a:rPr lang="el-GR" altLang="el-GR" dirty="0"/>
              <a:t>Φυσικοί Τύποι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Ημιαγωγοί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000" dirty="0"/>
              <a:t>RAM</a:t>
            </a:r>
          </a:p>
          <a:p>
            <a:r>
              <a:rPr lang="el-GR" altLang="el-GR" sz="2400" dirty="0"/>
              <a:t>Μαγνητικοί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Σκληρός δίσκος </a:t>
            </a:r>
            <a:r>
              <a:rPr lang="en-GB" altLang="el-GR" sz="2000" dirty="0"/>
              <a:t>&amp; </a:t>
            </a:r>
            <a:r>
              <a:rPr lang="el-GR" altLang="el-GR" sz="2000" dirty="0"/>
              <a:t>Δισκέτες</a:t>
            </a:r>
            <a:endParaRPr lang="en-GB" altLang="el-GR" sz="2000" dirty="0"/>
          </a:p>
          <a:p>
            <a:r>
              <a:rPr lang="el-GR" altLang="el-GR" sz="2400" dirty="0"/>
              <a:t>Οπτικοί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000" dirty="0"/>
              <a:t>CD &amp; DVD</a:t>
            </a:r>
          </a:p>
          <a:p>
            <a:r>
              <a:rPr lang="el-GR" altLang="el-GR" sz="2400" dirty="0"/>
              <a:t>Άλλοι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000" dirty="0" smtClean="0"/>
              <a:t>Bubble</a:t>
            </a:r>
            <a:r>
              <a:rPr lang="el-GR" altLang="el-GR" sz="2000" dirty="0" smtClean="0"/>
              <a:t>, </a:t>
            </a:r>
            <a:r>
              <a:rPr lang="en-GB" altLang="el-GR" sz="2000" dirty="0" smtClean="0"/>
              <a:t>Hologram</a:t>
            </a:r>
            <a:endParaRPr lang="en-GB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32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Φυσικά Χαρακτηριστικά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Φθορά</a:t>
            </a:r>
            <a:endParaRPr lang="en-GB" altLang="el-GR" sz="2800" dirty="0"/>
          </a:p>
          <a:p>
            <a:r>
              <a:rPr lang="el-GR" altLang="el-GR" sz="2800" dirty="0"/>
              <a:t>Πτητική ή μη</a:t>
            </a:r>
            <a:endParaRPr lang="en-GB" altLang="el-GR" sz="2800" dirty="0"/>
          </a:p>
          <a:p>
            <a:r>
              <a:rPr lang="el-GR" altLang="el-GR" sz="2800" dirty="0"/>
              <a:t>Κατανάλωση Ισχύος</a:t>
            </a:r>
            <a:endParaRPr lang="en-GB" altLang="el-GR" sz="2800" dirty="0"/>
          </a:p>
          <a:p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7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Οργάνωση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Φυσική διάταξη των </a:t>
            </a:r>
            <a:r>
              <a:rPr lang="en-US" altLang="el-GR" sz="2800" dirty="0"/>
              <a:t>bit </a:t>
            </a:r>
            <a:r>
              <a:rPr lang="el-GR" altLang="el-GR" sz="2800" dirty="0"/>
              <a:t>για τον σχηματισμό λέξεων</a:t>
            </a:r>
            <a:endParaRPr lang="en-GB" altLang="el-GR" sz="2800" dirty="0"/>
          </a:p>
          <a:p>
            <a:r>
              <a:rPr lang="el-GR" altLang="el-GR" sz="2800" dirty="0"/>
              <a:t>Δεν είναι πάντα προφανής</a:t>
            </a:r>
            <a:endParaRPr lang="en-GB" altLang="el-GR" sz="2800" dirty="0"/>
          </a:p>
          <a:p>
            <a:r>
              <a:rPr lang="el-GR" altLang="el-GR" sz="2800" dirty="0"/>
              <a:t>π</a:t>
            </a:r>
            <a:r>
              <a:rPr lang="en-GB" altLang="el-GR" sz="2800" dirty="0"/>
              <a:t>.</a:t>
            </a:r>
            <a:r>
              <a:rPr lang="el-GR" altLang="el-GR" sz="2800" dirty="0"/>
              <a:t>χ</a:t>
            </a:r>
            <a:r>
              <a:rPr lang="en-GB" altLang="el-GR" sz="2800" dirty="0"/>
              <a:t>. interleaved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55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4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Ενδιάμεση Μνήμη (</a:t>
            </a:r>
            <a:r>
              <a:rPr lang="en-US" sz="2800" dirty="0"/>
              <a:t>Cache Memory)</a:t>
            </a:r>
          </a:p>
          <a:p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Σχεδιαστικοί περιορισμοί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Πόση;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Χωρητικότητα</a:t>
            </a:r>
            <a:endParaRPr lang="en-GB" altLang="el-GR" dirty="0"/>
          </a:p>
          <a:p>
            <a:r>
              <a:rPr lang="el-GR" altLang="el-GR" sz="2800" dirty="0"/>
              <a:t>Πόσο γρήγορη;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Ο χρόνος είναι χρήμα..</a:t>
            </a:r>
            <a:endParaRPr lang="en-GB" altLang="el-GR" dirty="0"/>
          </a:p>
          <a:p>
            <a:r>
              <a:rPr lang="el-GR" altLang="el-GR" sz="2800" dirty="0"/>
              <a:t>Πόσο ακριβή;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8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Σειρά Ιεραρχίας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err="1"/>
              <a:t>Καταχωρητές</a:t>
            </a:r>
            <a:endParaRPr lang="en-GB" altLang="el-GR" sz="2400" dirty="0"/>
          </a:p>
          <a:p>
            <a:r>
              <a:rPr lang="en-GB" altLang="el-GR" sz="2400" dirty="0"/>
              <a:t>L1 Cache</a:t>
            </a:r>
          </a:p>
          <a:p>
            <a:r>
              <a:rPr lang="en-GB" altLang="el-GR" sz="2400" dirty="0"/>
              <a:t>L2 Cache</a:t>
            </a:r>
          </a:p>
          <a:p>
            <a:r>
              <a:rPr lang="el-GR" altLang="el-GR" sz="2400" dirty="0"/>
              <a:t>Κύρια Μνήμη</a:t>
            </a:r>
            <a:endParaRPr lang="en-GB" altLang="el-GR" sz="2400" dirty="0"/>
          </a:p>
          <a:p>
            <a:r>
              <a:rPr lang="en-US" altLang="el-GR" sz="2400" dirty="0"/>
              <a:t>C</a:t>
            </a:r>
            <a:r>
              <a:rPr lang="en-GB" altLang="el-GR" sz="2400" dirty="0"/>
              <a:t>ache</a:t>
            </a:r>
            <a:r>
              <a:rPr lang="el-GR" altLang="el-GR" sz="2400" dirty="0"/>
              <a:t> Δίσκου</a:t>
            </a:r>
            <a:endParaRPr lang="en-GB" altLang="el-GR" sz="2400" dirty="0"/>
          </a:p>
          <a:p>
            <a:r>
              <a:rPr lang="el-GR" altLang="el-GR" sz="2400" dirty="0"/>
              <a:t>Δίσκος</a:t>
            </a:r>
            <a:endParaRPr lang="en-GB" altLang="el-GR" sz="2400" dirty="0"/>
          </a:p>
          <a:p>
            <a:r>
              <a:rPr lang="el-GR" altLang="el-GR" sz="2400" dirty="0"/>
              <a:t>Οπτικό μέσο</a:t>
            </a:r>
            <a:endParaRPr lang="en-GB" altLang="el-GR" sz="2400" dirty="0"/>
          </a:p>
          <a:p>
            <a:r>
              <a:rPr lang="el-GR" altLang="el-GR" sz="2400" dirty="0"/>
              <a:t>Μαγνητικό μέσο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58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Θέλουμε Ταχύτητα</a:t>
            </a:r>
            <a:r>
              <a:rPr lang="en-GB" altLang="el-GR" dirty="0"/>
              <a:t>?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Είναι δυνατό να κατασκευάσουμε υπολογιστή που θα χρησιμοποιεί μόνο </a:t>
            </a:r>
            <a:r>
              <a:rPr lang="en-US" altLang="el-GR" sz="2800" dirty="0"/>
              <a:t>SRAM</a:t>
            </a:r>
            <a:r>
              <a:rPr lang="el-GR" altLang="el-GR" sz="2800" dirty="0"/>
              <a:t> </a:t>
            </a:r>
            <a:endParaRPr lang="en-GB" altLang="el-GR" sz="2800" dirty="0"/>
          </a:p>
          <a:p>
            <a:r>
              <a:rPr lang="el-GR" altLang="el-GR" sz="2800" dirty="0"/>
              <a:t>Θα είναι πραγματικά γρήγορος</a:t>
            </a:r>
            <a:endParaRPr lang="en-GB" altLang="el-GR" sz="2800" dirty="0"/>
          </a:p>
          <a:p>
            <a:r>
              <a:rPr lang="el-GR" altLang="el-GR" sz="2800" dirty="0"/>
              <a:t>Δεν θα χρειαζόμαστε </a:t>
            </a:r>
            <a:r>
              <a:rPr lang="en-US" altLang="el-GR" sz="2800" dirty="0"/>
              <a:t>cache</a:t>
            </a:r>
            <a:r>
              <a:rPr lang="el-GR" altLang="el-GR" sz="2800" dirty="0"/>
              <a:t> 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Cache </a:t>
            </a:r>
            <a:r>
              <a:rPr lang="el-GR" altLang="el-GR" dirty="0"/>
              <a:t>στη θέση της </a:t>
            </a:r>
            <a:r>
              <a:rPr lang="en-US" altLang="el-GR" dirty="0"/>
              <a:t>Cache</a:t>
            </a:r>
            <a:r>
              <a:rPr lang="en-GB" altLang="el-GR" dirty="0"/>
              <a:t>?</a:t>
            </a:r>
          </a:p>
          <a:p>
            <a:r>
              <a:rPr lang="el-GR" altLang="el-GR" sz="2800" dirty="0"/>
              <a:t>Θα ήταν πραγματικά πανάκριβος!!!!</a:t>
            </a:r>
            <a:endParaRPr lang="en-GB" altLang="el-GR" sz="2800" dirty="0"/>
          </a:p>
          <a:p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88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Η αρχή της </a:t>
            </a:r>
            <a:r>
              <a:rPr lang="el-GR" altLang="el-GR" sz="3600" dirty="0" err="1"/>
              <a:t>Τοπικότητας</a:t>
            </a:r>
            <a:r>
              <a:rPr lang="el-GR" altLang="el-GR" sz="3600" dirty="0"/>
              <a:t> της Αναζήτησης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Κατά τη πορεία εκτέλεσης ενός προγράμματος, οι αναφορές στη μνήμη, τείνουν να ομαδοποιούνται </a:t>
            </a:r>
            <a:endParaRPr lang="en-GB" altLang="el-GR" sz="2800" dirty="0"/>
          </a:p>
          <a:p>
            <a:r>
              <a:rPr lang="el-GR" altLang="el-GR" sz="2800" dirty="0"/>
              <a:t>π</a:t>
            </a:r>
            <a:r>
              <a:rPr lang="en-GB" altLang="el-GR" sz="2800" dirty="0"/>
              <a:t>.</a:t>
            </a:r>
            <a:r>
              <a:rPr lang="el-GR" altLang="el-GR" sz="2800" dirty="0"/>
              <a:t>χ</a:t>
            </a:r>
            <a:r>
              <a:rPr lang="en-GB" altLang="el-GR" sz="2800" dirty="0"/>
              <a:t>. loops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5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Ενδιάμεση μνήμη - </a:t>
            </a:r>
            <a:r>
              <a:rPr lang="en-GB" altLang="el-GR" sz="3600" dirty="0"/>
              <a:t>Cache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Γρήγορη μνήμη μικρής χωρητικότητας</a:t>
            </a:r>
            <a:endParaRPr lang="en-GB" altLang="el-GR" sz="2800" dirty="0"/>
          </a:p>
          <a:p>
            <a:r>
              <a:rPr lang="el-GR" altLang="el-GR" sz="2800" dirty="0"/>
              <a:t>Τοποθετείται μεταξύ της Κύριας Μνήμης και του Επεξεργαστή</a:t>
            </a:r>
            <a:endParaRPr lang="en-GB" altLang="el-GR" sz="2800" dirty="0"/>
          </a:p>
          <a:p>
            <a:r>
              <a:rPr lang="el-GR" altLang="el-GR" sz="2800" dirty="0"/>
              <a:t>Σήμερα μπορεί να είναι μέρος του </a:t>
            </a:r>
            <a:r>
              <a:rPr lang="en-US" altLang="el-GR" sz="2800" dirty="0"/>
              <a:t>chip </a:t>
            </a:r>
            <a:r>
              <a:rPr lang="el-GR" altLang="el-GR" sz="2800" dirty="0"/>
              <a:t>του επεξεργαστή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9"/>
          <a:stretch>
            <a:fillRect/>
          </a:stretch>
        </p:blipFill>
        <p:spPr bwMode="auto">
          <a:xfrm>
            <a:off x="1331640" y="3837230"/>
            <a:ext cx="5450760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λειτουργία της </a:t>
            </a:r>
            <a:r>
              <a:rPr lang="en-US" altLang="el-GR" dirty="0"/>
              <a:t>Cache </a:t>
            </a:r>
            <a:r>
              <a:rPr lang="en-GB" altLang="el-GR" dirty="0"/>
              <a:t>– </a:t>
            </a:r>
            <a:r>
              <a:rPr lang="el-GR" altLang="el-GR" dirty="0"/>
              <a:t>Γενικά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200" dirty="0"/>
              <a:t>Η </a:t>
            </a:r>
            <a:r>
              <a:rPr lang="en-US" altLang="el-GR" sz="2200" dirty="0"/>
              <a:t>CPU </a:t>
            </a:r>
            <a:r>
              <a:rPr lang="el-GR" altLang="el-GR" sz="2200" dirty="0"/>
              <a:t>στέλνει αίτημα για μεταφορά δεδομένων από μια θέση μνήμης</a:t>
            </a:r>
          </a:p>
          <a:p>
            <a:r>
              <a:rPr lang="el-GR" altLang="el-GR" sz="2200" dirty="0"/>
              <a:t>Γίνεται έλεγχος στην</a:t>
            </a:r>
            <a:r>
              <a:rPr lang="en-GB" altLang="el-GR" sz="2200" dirty="0"/>
              <a:t> cache </a:t>
            </a:r>
            <a:r>
              <a:rPr lang="el-GR" altLang="el-GR" sz="2200" dirty="0"/>
              <a:t>για τα δεδομένα</a:t>
            </a:r>
            <a:endParaRPr lang="en-GB" altLang="el-GR" sz="2200" dirty="0"/>
          </a:p>
          <a:p>
            <a:r>
              <a:rPr lang="el-GR" altLang="el-GR" sz="2200" dirty="0"/>
              <a:t>Αν υπάρχουν</a:t>
            </a:r>
            <a:r>
              <a:rPr lang="en-GB" altLang="el-GR" sz="2200" dirty="0"/>
              <a:t>, </a:t>
            </a:r>
            <a:r>
              <a:rPr lang="el-GR" altLang="el-GR" sz="2200" dirty="0"/>
              <a:t>διατίθενται γρήγορα και άμεσα από την </a:t>
            </a:r>
            <a:r>
              <a:rPr lang="en-GB" altLang="el-GR" sz="2200" dirty="0"/>
              <a:t>cache</a:t>
            </a:r>
          </a:p>
          <a:p>
            <a:r>
              <a:rPr lang="el-GR" altLang="el-GR" sz="2200" dirty="0"/>
              <a:t>Αν δεν υπάρχουν</a:t>
            </a:r>
            <a:r>
              <a:rPr lang="en-GB" altLang="el-GR" sz="2200" dirty="0"/>
              <a:t>, </a:t>
            </a:r>
            <a:r>
              <a:rPr lang="el-GR" altLang="el-GR" sz="2200" dirty="0"/>
              <a:t>μεταφέρεται το απαιτούμενο τμήμα της Κ.Μ. στην</a:t>
            </a:r>
            <a:r>
              <a:rPr lang="en-GB" altLang="el-GR" sz="2200" dirty="0"/>
              <a:t> cache</a:t>
            </a:r>
          </a:p>
          <a:p>
            <a:r>
              <a:rPr lang="el-GR" altLang="el-GR" sz="2200" dirty="0"/>
              <a:t>Στη συνέχεια έχουμε μεταφορά δεδομένων από την </a:t>
            </a:r>
            <a:r>
              <a:rPr lang="en-GB" altLang="el-GR" sz="2200" dirty="0"/>
              <a:t>cache </a:t>
            </a:r>
            <a:r>
              <a:rPr lang="el-GR" altLang="el-GR" sz="2200" dirty="0"/>
              <a:t>στην</a:t>
            </a:r>
            <a:r>
              <a:rPr lang="en-GB" altLang="el-GR" sz="2200" dirty="0"/>
              <a:t> CPU</a:t>
            </a:r>
          </a:p>
          <a:p>
            <a:r>
              <a:rPr lang="el-GR" altLang="el-GR" sz="2200" dirty="0"/>
              <a:t>Η </a:t>
            </a:r>
            <a:r>
              <a:rPr lang="en-GB" altLang="el-GR" sz="2200" dirty="0"/>
              <a:t>Cache </a:t>
            </a:r>
            <a:r>
              <a:rPr lang="el-GR" altLang="el-GR" sz="2200" dirty="0"/>
              <a:t>περιλαμβάνει ετικέτες για να αναγνωρίζει ποιο τμήμα της μνήμης βρίσκεται σε ποια γραμμή της </a:t>
            </a:r>
            <a:r>
              <a:rPr lang="en-GB" altLang="el-GR" sz="2200" dirty="0"/>
              <a:t>cache</a:t>
            </a:r>
            <a:r>
              <a:rPr lang="el-GR" altLang="el-GR" sz="2200" dirty="0"/>
              <a:t>.</a:t>
            </a:r>
            <a:endParaRPr lang="en-GB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57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Σχεδιασμός </a:t>
            </a:r>
            <a:r>
              <a:rPr lang="en-GB" altLang="el-GR" dirty="0"/>
              <a:t>Cache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Μέγεθος</a:t>
            </a:r>
            <a:endParaRPr lang="en-GB" altLang="el-GR" sz="2800" dirty="0"/>
          </a:p>
          <a:p>
            <a:r>
              <a:rPr lang="el-GR" altLang="el-GR" sz="2800" dirty="0"/>
              <a:t>Λειτουργία Χαρτογράφησης</a:t>
            </a:r>
            <a:endParaRPr lang="en-GB" altLang="el-GR" sz="2800" dirty="0"/>
          </a:p>
          <a:p>
            <a:r>
              <a:rPr lang="el-GR" altLang="el-GR" sz="2800" dirty="0"/>
              <a:t>Αλγόριθμος Αντικατάστασης</a:t>
            </a:r>
            <a:endParaRPr lang="en-GB" altLang="el-GR" sz="2800" dirty="0"/>
          </a:p>
          <a:p>
            <a:r>
              <a:rPr lang="el-GR" altLang="el-GR" sz="2800" dirty="0"/>
              <a:t>Πολιτική Εγγραφής</a:t>
            </a:r>
            <a:endParaRPr lang="en-GB" altLang="el-GR" sz="2800" dirty="0"/>
          </a:p>
          <a:p>
            <a:r>
              <a:rPr lang="el-GR" altLang="el-GR" sz="2800" dirty="0"/>
              <a:t>Μέγεθος γραμμής</a:t>
            </a:r>
            <a:endParaRPr lang="en-GB" altLang="el-GR" sz="2800" dirty="0"/>
          </a:p>
          <a:p>
            <a:r>
              <a:rPr lang="el-GR" altLang="el-GR" sz="2800" dirty="0"/>
              <a:t>Αριθμός Μνημών </a:t>
            </a:r>
            <a:r>
              <a:rPr lang="en-GB" altLang="el-GR" sz="2800" dirty="0"/>
              <a:t>Cache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58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μέγεθος μετράει..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Κόστος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Κοστίζει η «πλεονάζουσα» </a:t>
            </a:r>
            <a:r>
              <a:rPr lang="en-US" altLang="el-GR" dirty="0"/>
              <a:t>cache..</a:t>
            </a:r>
            <a:endParaRPr lang="en-GB" altLang="el-GR" dirty="0"/>
          </a:p>
          <a:p>
            <a:r>
              <a:rPr lang="el-GR" altLang="el-GR" sz="2800" dirty="0"/>
              <a:t>Ταχύτητα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Η «πλεονάζουσα»</a:t>
            </a:r>
            <a:r>
              <a:rPr lang="en-GB" altLang="el-GR" dirty="0"/>
              <a:t> cache </a:t>
            </a:r>
            <a:r>
              <a:rPr lang="el-GR" altLang="el-GR" dirty="0"/>
              <a:t>είναι γρηγορότερη</a:t>
            </a:r>
            <a:r>
              <a:rPr lang="en-GB" altLang="el-GR" dirty="0"/>
              <a:t> (</a:t>
            </a:r>
            <a:r>
              <a:rPr lang="el-GR" altLang="el-GR" dirty="0"/>
              <a:t>μέχρι ενός σημείου</a:t>
            </a:r>
            <a:r>
              <a:rPr lang="en-GB" altLang="el-GR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Ο έλεγχος της </a:t>
            </a:r>
            <a:r>
              <a:rPr lang="en-US" altLang="el-GR" dirty="0"/>
              <a:t>cache </a:t>
            </a:r>
            <a:r>
              <a:rPr lang="el-GR" altLang="el-GR" dirty="0"/>
              <a:t>για την ύπαρξη των δεδομένων απαιτεί κάποιο </a:t>
            </a:r>
            <a:r>
              <a:rPr lang="el-GR" altLang="el-GR" dirty="0" smtClean="0"/>
              <a:t>χρόνο…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4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Τυπική Οργάνωση </a:t>
            </a:r>
            <a:r>
              <a:rPr lang="en-US" altLang="el-GR" dirty="0"/>
              <a:t>Cache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3"/>
          <a:stretch>
            <a:fillRect/>
          </a:stretch>
        </p:blipFill>
        <p:spPr bwMode="auto">
          <a:xfrm>
            <a:off x="1447800" y="1261853"/>
            <a:ext cx="6172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Λειτουργία Χαρτογράφησης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800" dirty="0"/>
              <a:t>Cache </a:t>
            </a:r>
            <a:r>
              <a:rPr lang="el-GR" altLang="el-GR" sz="2800" dirty="0"/>
              <a:t>των</a:t>
            </a:r>
            <a:r>
              <a:rPr lang="en-GB" altLang="el-GR" sz="2800" dirty="0"/>
              <a:t> 64kByte</a:t>
            </a:r>
          </a:p>
          <a:p>
            <a:r>
              <a:rPr lang="en-GB" altLang="el-GR" sz="2800" dirty="0"/>
              <a:t>Cache block </a:t>
            </a:r>
            <a:r>
              <a:rPr lang="el-GR" altLang="el-GR" sz="2800" dirty="0"/>
              <a:t>των</a:t>
            </a:r>
            <a:r>
              <a:rPr lang="en-GB" altLang="el-GR" sz="2800" dirty="0"/>
              <a:t> 4 bytes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άρα</a:t>
            </a:r>
            <a:r>
              <a:rPr lang="en-GB" altLang="el-GR" dirty="0"/>
              <a:t> </a:t>
            </a:r>
            <a:r>
              <a:rPr lang="el-GR" altLang="el-GR" dirty="0"/>
              <a:t>η </a:t>
            </a:r>
            <a:r>
              <a:rPr lang="en-GB" altLang="el-GR" dirty="0"/>
              <a:t>cache </a:t>
            </a:r>
            <a:r>
              <a:rPr lang="el-GR" altLang="el-GR" dirty="0"/>
              <a:t>αποτελείται </a:t>
            </a:r>
            <a:r>
              <a:rPr lang="en-GB" altLang="el-GR" dirty="0"/>
              <a:t>16k (2</a:t>
            </a:r>
            <a:r>
              <a:rPr lang="en-GB" altLang="el-GR" baseline="30000" dirty="0"/>
              <a:t>14</a:t>
            </a:r>
            <a:r>
              <a:rPr lang="en-GB" altLang="el-GR" dirty="0"/>
              <a:t>) </a:t>
            </a:r>
            <a:r>
              <a:rPr lang="el-GR" altLang="el-GR" dirty="0"/>
              <a:t>γραμμές</a:t>
            </a:r>
            <a:r>
              <a:rPr lang="en-GB" altLang="el-GR" dirty="0"/>
              <a:t> </a:t>
            </a:r>
            <a:r>
              <a:rPr lang="el-GR" altLang="el-GR" dirty="0"/>
              <a:t>των</a:t>
            </a:r>
            <a:r>
              <a:rPr lang="en-GB" altLang="el-GR" dirty="0"/>
              <a:t> 4 bytes</a:t>
            </a:r>
          </a:p>
          <a:p>
            <a:r>
              <a:rPr lang="en-GB" altLang="el-GR" sz="2800" dirty="0"/>
              <a:t>16MBytes </a:t>
            </a:r>
            <a:r>
              <a:rPr lang="el-GR" altLang="el-GR" sz="2800" dirty="0"/>
              <a:t>Κύρια Μνήμη</a:t>
            </a:r>
            <a:endParaRPr lang="en-GB" altLang="el-GR" sz="2800" dirty="0"/>
          </a:p>
          <a:p>
            <a:r>
              <a:rPr lang="en-GB" altLang="el-GR" sz="2800" dirty="0"/>
              <a:t>24 bit </a:t>
            </a:r>
            <a:r>
              <a:rPr lang="el-GR" altLang="el-GR" sz="2800" dirty="0"/>
              <a:t>λέξη διεύθυνσης</a:t>
            </a:r>
            <a:r>
              <a:rPr lang="en-GB" altLang="el-GR" sz="28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(2</a:t>
            </a:r>
            <a:r>
              <a:rPr lang="en-GB" altLang="el-GR" baseline="30000" dirty="0"/>
              <a:t>24</a:t>
            </a:r>
            <a:r>
              <a:rPr lang="en-GB" altLang="el-GR" dirty="0"/>
              <a:t>=16M)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5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Απευθείας </a:t>
            </a:r>
            <a:r>
              <a:rPr lang="el-GR" altLang="el-GR" dirty="0" smtClean="0"/>
              <a:t>Χαρτογράφηση</a:t>
            </a:r>
            <a:r>
              <a:rPr lang="el-GR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Κάθε τμήμα (</a:t>
            </a:r>
            <a:r>
              <a:rPr lang="en-US" altLang="el-GR" sz="2800" dirty="0"/>
              <a:t>block) </a:t>
            </a:r>
            <a:r>
              <a:rPr lang="el-GR" altLang="el-GR" sz="2800" dirty="0"/>
              <a:t>της κύριας μνήμης αντιστοιχεί σε μια συγκεκριμένη γραμμή της </a:t>
            </a:r>
            <a:r>
              <a:rPr lang="en-GB" altLang="el-GR" sz="2800" dirty="0"/>
              <a:t>cache</a:t>
            </a:r>
          </a:p>
          <a:p>
            <a:pPr lvl="1"/>
            <a:r>
              <a:rPr lang="el-GR" altLang="el-GR" dirty="0"/>
              <a:t>Άρα,</a:t>
            </a:r>
            <a:r>
              <a:rPr lang="en-GB" altLang="el-GR" dirty="0"/>
              <a:t> </a:t>
            </a:r>
            <a:r>
              <a:rPr lang="el-GR" altLang="el-GR" dirty="0"/>
              <a:t>αν ένα τμήμα είναι μέσα στην </a:t>
            </a:r>
            <a:r>
              <a:rPr lang="en-GB" altLang="el-GR" dirty="0"/>
              <a:t>cache, </a:t>
            </a:r>
            <a:r>
              <a:rPr lang="el-GR" altLang="el-GR" dirty="0"/>
              <a:t>πρέπει να βρίσκεται σε μια συγκεκριμένη θέση </a:t>
            </a:r>
            <a:endParaRPr lang="en-GB" altLang="el-GR" dirty="0"/>
          </a:p>
          <a:p>
            <a:r>
              <a:rPr lang="el-GR" altLang="el-GR" sz="2800" dirty="0"/>
              <a:t>Η διεύθυνση διακρίνεται σε δύο μέρη</a:t>
            </a:r>
            <a:endParaRPr lang="en-GB" altLang="el-GR" sz="2800" dirty="0"/>
          </a:p>
          <a:p>
            <a:r>
              <a:rPr lang="el-GR" altLang="el-GR" sz="2800" dirty="0"/>
              <a:t>Τα λιγότερο σημαντικά (</a:t>
            </a:r>
            <a:r>
              <a:rPr lang="en-US" altLang="el-GR" sz="2800" dirty="0"/>
              <a:t>LSB)</a:t>
            </a:r>
            <a:r>
              <a:rPr lang="el-GR" altLang="el-GR" sz="2800" dirty="0"/>
              <a:t> </a:t>
            </a:r>
            <a:r>
              <a:rPr lang="en-GB" altLang="el-GR" sz="2800" dirty="0"/>
              <a:t>w bits </a:t>
            </a:r>
            <a:r>
              <a:rPr lang="el-GR" altLang="el-GR" sz="2800" dirty="0"/>
              <a:t>δείχνουν σε μια μοναδική </a:t>
            </a:r>
            <a:r>
              <a:rPr lang="el-GR" altLang="el-GR" sz="2800" dirty="0" smtClean="0"/>
              <a:t>λέξη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95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Απευθείας </a:t>
            </a:r>
            <a:r>
              <a:rPr lang="el-GR" altLang="el-GR" dirty="0" smtClean="0"/>
              <a:t>Χαρτογράφηση</a:t>
            </a:r>
            <a:r>
              <a:rPr lang="el-GR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Τα </a:t>
            </a:r>
            <a:r>
              <a:rPr lang="el-GR" altLang="el-GR" sz="2800" dirty="0"/>
              <a:t>περισσότερο σημαντικά</a:t>
            </a:r>
            <a:r>
              <a:rPr lang="en-US" altLang="el-GR" sz="2800" dirty="0"/>
              <a:t> (MSB)</a:t>
            </a:r>
            <a:r>
              <a:rPr lang="el-GR" altLang="el-GR" sz="2800" dirty="0"/>
              <a:t> </a:t>
            </a:r>
            <a:r>
              <a:rPr lang="en-GB" altLang="el-GR" sz="2800" dirty="0"/>
              <a:t>s bits </a:t>
            </a:r>
            <a:r>
              <a:rPr lang="el-GR" altLang="el-GR" sz="2800" dirty="0"/>
              <a:t>δείχνουν ένα μοναδικό τμήμα μνήμης</a:t>
            </a:r>
            <a:endParaRPr lang="en-GB" altLang="el-GR" sz="2800" dirty="0"/>
          </a:p>
          <a:p>
            <a:r>
              <a:rPr lang="el-GR" altLang="el-GR" sz="2800" dirty="0"/>
              <a:t>Τα </a:t>
            </a:r>
            <a:r>
              <a:rPr lang="en-US" altLang="el-GR" sz="2800" dirty="0"/>
              <a:t>s</a:t>
            </a:r>
            <a:r>
              <a:rPr lang="en-GB" altLang="el-GR" sz="2800" dirty="0"/>
              <a:t> MSBs </a:t>
            </a:r>
            <a:r>
              <a:rPr lang="el-GR" altLang="el-GR" sz="2800" dirty="0"/>
              <a:t>με την σειρά τους διακρίνονται σε ένα πεδίο γραμμών </a:t>
            </a:r>
            <a:r>
              <a:rPr lang="en-GB" altLang="el-GR" sz="2800" dirty="0"/>
              <a:t>cache r </a:t>
            </a:r>
            <a:r>
              <a:rPr lang="el-GR" altLang="el-GR" sz="2800" dirty="0"/>
              <a:t>και σε μια ετικέτα που περιλαμβάνει τα </a:t>
            </a:r>
            <a:r>
              <a:rPr lang="en-GB" altLang="el-GR" sz="2800" dirty="0"/>
              <a:t>s-r </a:t>
            </a:r>
            <a:r>
              <a:rPr lang="en-US" altLang="el-GR" sz="2800" dirty="0"/>
              <a:t>MSBs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18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Απευθείας Χαρτογράφηση</a:t>
            </a:r>
            <a:r>
              <a:rPr lang="en-GB" altLang="el-GR" dirty="0" smtClean="0"/>
              <a:t/>
            </a:r>
            <a:br>
              <a:rPr lang="en-GB" altLang="el-GR" dirty="0" smtClean="0"/>
            </a:br>
            <a:r>
              <a:rPr lang="el-GR" altLang="el-GR" dirty="0" smtClean="0"/>
              <a:t>Δομή Διεύθυνσης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2425452"/>
            <a:ext cx="8229600" cy="3175778"/>
          </a:xfrm>
        </p:spPr>
        <p:txBody>
          <a:bodyPr>
            <a:noAutofit/>
          </a:bodyPr>
          <a:lstStyle/>
          <a:p>
            <a:r>
              <a:rPr lang="en-GB" altLang="el-GR" sz="2000" dirty="0"/>
              <a:t>24 bit </a:t>
            </a:r>
            <a:r>
              <a:rPr lang="el-GR" altLang="el-GR" sz="2000" dirty="0"/>
              <a:t>Διεύθυνση</a:t>
            </a:r>
            <a:endParaRPr lang="en-GB" altLang="el-GR" sz="2000" dirty="0"/>
          </a:p>
          <a:p>
            <a:r>
              <a:rPr lang="en-GB" altLang="el-GR" sz="2000" dirty="0"/>
              <a:t>2 bit </a:t>
            </a:r>
            <a:r>
              <a:rPr lang="el-GR" altLang="el-GR" sz="2000" dirty="0"/>
              <a:t>δείκτης λέξης</a:t>
            </a:r>
            <a:r>
              <a:rPr lang="en-GB" altLang="el-GR" sz="2000" dirty="0"/>
              <a:t>(4 byte block)</a:t>
            </a:r>
          </a:p>
          <a:p>
            <a:r>
              <a:rPr lang="en-GB" altLang="el-GR" sz="2000" dirty="0"/>
              <a:t>22 bit </a:t>
            </a:r>
            <a:r>
              <a:rPr lang="el-GR" altLang="el-GR" sz="2000" dirty="0"/>
              <a:t>δείκτης </a:t>
            </a:r>
            <a:r>
              <a:rPr lang="en-GB" altLang="el-GR" sz="2000" dirty="0"/>
              <a:t>block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1800" dirty="0"/>
              <a:t>8 bit </a:t>
            </a:r>
            <a:r>
              <a:rPr lang="el-GR" altLang="el-GR" sz="1800" dirty="0"/>
              <a:t>ετικέτα</a:t>
            </a:r>
            <a:r>
              <a:rPr lang="en-GB" altLang="el-GR" sz="1800" dirty="0"/>
              <a:t> (=22-14)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1800" dirty="0"/>
              <a:t>14 bit </a:t>
            </a:r>
            <a:r>
              <a:rPr lang="el-GR" altLang="el-GR" sz="1800" dirty="0"/>
              <a:t>γραμμή</a:t>
            </a:r>
            <a:endParaRPr lang="en-GB" altLang="el-GR" sz="1800" dirty="0"/>
          </a:p>
          <a:p>
            <a:r>
              <a:rPr lang="el-GR" altLang="el-GR" sz="2000" dirty="0"/>
              <a:t>Δεν υπάρχουν δύο </a:t>
            </a:r>
            <a:r>
              <a:rPr lang="en-US" altLang="el-GR" sz="2000" dirty="0"/>
              <a:t>Block </a:t>
            </a:r>
            <a:r>
              <a:rPr lang="el-GR" altLang="el-GR" sz="2000" dirty="0"/>
              <a:t>στην ίδια γραμμή με την ίδια ετικέτα</a:t>
            </a:r>
          </a:p>
          <a:p>
            <a:r>
              <a:rPr lang="el-GR" altLang="el-GR" sz="2000" dirty="0"/>
              <a:t>Έλεγχος περιεχομένων </a:t>
            </a:r>
            <a:r>
              <a:rPr lang="en-US" altLang="el-GR" sz="2000" dirty="0"/>
              <a:t>Cache </a:t>
            </a:r>
            <a:r>
              <a:rPr lang="el-GR" altLang="el-GR" sz="2000" dirty="0"/>
              <a:t>με εύρεση γραμμής και έλεγχο ετικέτας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19546"/>
              </p:ext>
            </p:extLst>
          </p:nvPr>
        </p:nvGraphicFramePr>
        <p:xfrm>
          <a:off x="755577" y="1561356"/>
          <a:ext cx="727280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5"/>
                <a:gridCol w="44644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Ετικέτα </a:t>
                      </a:r>
                      <a:r>
                        <a:rPr lang="en-US" b="1" dirty="0" smtClean="0"/>
                        <a:t>s-r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b="1" dirty="0" smtClean="0"/>
                        <a:t>Γραμμή</a:t>
                      </a:r>
                      <a:r>
                        <a:rPr lang="en-GB" altLang="el-GR" b="1" dirty="0" smtClean="0"/>
                        <a:t> 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b="1" dirty="0" smtClean="0"/>
                        <a:t>Λέξη </a:t>
                      </a:r>
                      <a:r>
                        <a:rPr lang="en-GB" altLang="el-GR" b="1" dirty="0" smtClean="0"/>
                        <a:t>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8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14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2</a:t>
                      </a:r>
                      <a:endParaRPr lang="el-GR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6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Απευθείας Χαρτογράφηση </a:t>
            </a:r>
            <a:r>
              <a:rPr lang="en-GB" altLang="el-GR" dirty="0"/>
              <a:t/>
            </a:r>
            <a:br>
              <a:rPr lang="en-GB" altLang="el-GR" dirty="0"/>
            </a:br>
            <a:r>
              <a:rPr lang="el-GR" altLang="el-GR" dirty="0"/>
              <a:t>Πίνακας γραμμών </a:t>
            </a:r>
            <a:r>
              <a:rPr lang="en-GB" altLang="el-GR" dirty="0"/>
              <a:t>Cache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dirty="0"/>
              <a:t>Cache line		Main Memory blocks held</a:t>
            </a:r>
          </a:p>
          <a:p>
            <a:r>
              <a:rPr lang="en-GB" altLang="el-GR" dirty="0"/>
              <a:t>0				0, m, 2m, 3m…2</a:t>
            </a:r>
            <a:r>
              <a:rPr lang="en-GB" altLang="el-GR" baseline="30000" dirty="0"/>
              <a:t>s</a:t>
            </a:r>
            <a:r>
              <a:rPr lang="en-GB" altLang="el-GR" dirty="0"/>
              <a:t>-m</a:t>
            </a:r>
          </a:p>
          <a:p>
            <a:r>
              <a:rPr lang="en-GB" altLang="el-GR" dirty="0"/>
              <a:t>1				1,m+1, 2m+1…2</a:t>
            </a:r>
            <a:r>
              <a:rPr lang="en-GB" altLang="el-GR" baseline="30000" dirty="0"/>
              <a:t>s</a:t>
            </a:r>
            <a:r>
              <a:rPr lang="en-GB" altLang="el-GR" dirty="0"/>
              <a:t>-m+1</a:t>
            </a:r>
          </a:p>
          <a:p>
            <a:pPr marL="0" indent="0">
              <a:buNone/>
            </a:pPr>
            <a:r>
              <a:rPr lang="el-GR" altLang="el-GR" dirty="0" smtClean="0"/>
              <a:t>    ….</a:t>
            </a:r>
            <a:endParaRPr lang="en-GB" altLang="el-GR" dirty="0"/>
          </a:p>
          <a:p>
            <a:r>
              <a:rPr lang="en-GB" altLang="el-GR" dirty="0"/>
              <a:t>m-1			m-1, 2m-1,3m-1…2</a:t>
            </a:r>
            <a:r>
              <a:rPr lang="en-GB" altLang="el-GR" baseline="30000" dirty="0"/>
              <a:t>s</a:t>
            </a:r>
            <a:r>
              <a:rPr lang="en-GB" altLang="el-GR" dirty="0"/>
              <a:t>-1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1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Απευθείας Χαρτογράφηση - Οργάνωση</a:t>
            </a:r>
            <a:r>
              <a:rPr lang="en-US" altLang="el-GR" dirty="0"/>
              <a:t> Cache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5"/>
          <a:stretch>
            <a:fillRect/>
          </a:stretch>
        </p:blipFill>
        <p:spPr bwMode="auto">
          <a:xfrm>
            <a:off x="1319137" y="1317230"/>
            <a:ext cx="6505726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1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Απευθείας Χαρτογράφηση - Παράδειγμα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7"/>
          <a:stretch>
            <a:fillRect/>
          </a:stretch>
        </p:blipFill>
        <p:spPr bwMode="auto">
          <a:xfrm>
            <a:off x="2518911" y="1389230"/>
            <a:ext cx="4106177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Απευθείας Χαρτογράφηση - Συνολικά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Μήκος Διεύθυνσης</a:t>
            </a:r>
            <a:r>
              <a:rPr lang="en-GB" altLang="el-GR" sz="2800" dirty="0"/>
              <a:t>= (s + w) bits</a:t>
            </a:r>
          </a:p>
          <a:p>
            <a:r>
              <a:rPr lang="el-GR" altLang="el-GR" sz="2800" dirty="0"/>
              <a:t>Αριθμός </a:t>
            </a:r>
            <a:r>
              <a:rPr lang="el-GR" altLang="el-GR" sz="2800" dirty="0" err="1"/>
              <a:t>διευθυνσιοδοτούμενων</a:t>
            </a:r>
            <a:r>
              <a:rPr lang="el-GR" altLang="el-GR" sz="2800" dirty="0"/>
              <a:t> μονάδων</a:t>
            </a:r>
            <a:r>
              <a:rPr lang="en-GB" altLang="el-GR" sz="2800" dirty="0"/>
              <a:t> = 2</a:t>
            </a:r>
            <a:r>
              <a:rPr lang="en-GB" altLang="el-GR" sz="2800" baseline="30000" dirty="0"/>
              <a:t>s+w</a:t>
            </a:r>
            <a:r>
              <a:rPr lang="en-GB" altLang="el-GR" sz="2800" dirty="0"/>
              <a:t> </a:t>
            </a:r>
            <a:r>
              <a:rPr lang="el-GR" altLang="el-GR" sz="2800" dirty="0"/>
              <a:t>λέξεις ή</a:t>
            </a:r>
            <a:r>
              <a:rPr lang="en-GB" altLang="el-GR" sz="2800" dirty="0"/>
              <a:t> bytes</a:t>
            </a:r>
          </a:p>
          <a:p>
            <a:r>
              <a:rPr lang="el-GR" altLang="el-GR" sz="2800" dirty="0"/>
              <a:t>Μέγεθος Τμήματος (</a:t>
            </a:r>
            <a:r>
              <a:rPr lang="en-GB" altLang="el-GR" sz="2800" dirty="0"/>
              <a:t>Block</a:t>
            </a:r>
            <a:r>
              <a:rPr lang="el-GR" altLang="el-GR" sz="2800" dirty="0"/>
              <a:t>)</a:t>
            </a:r>
            <a:r>
              <a:rPr lang="en-GB" altLang="el-GR" sz="2800" dirty="0"/>
              <a:t> = </a:t>
            </a:r>
            <a:r>
              <a:rPr lang="el-GR" altLang="el-GR" sz="2800" dirty="0"/>
              <a:t>Μέγεθος γραμμών</a:t>
            </a:r>
            <a:r>
              <a:rPr lang="en-GB" altLang="el-GR" sz="2800" dirty="0"/>
              <a:t> = 2</a:t>
            </a:r>
            <a:r>
              <a:rPr lang="en-GB" altLang="el-GR" sz="2800" baseline="30000" dirty="0"/>
              <a:t>w</a:t>
            </a:r>
            <a:r>
              <a:rPr lang="en-GB" altLang="el-GR" sz="2800" dirty="0"/>
              <a:t> </a:t>
            </a:r>
            <a:r>
              <a:rPr lang="el-GR" altLang="el-GR" sz="2800" dirty="0"/>
              <a:t>λέξεις ή</a:t>
            </a:r>
            <a:r>
              <a:rPr lang="en-GB" altLang="el-GR" sz="2800" dirty="0"/>
              <a:t> bytes</a:t>
            </a:r>
          </a:p>
          <a:p>
            <a:r>
              <a:rPr lang="el-GR" altLang="el-GR" sz="2800" dirty="0"/>
              <a:t>Αριθμός τμημάτων Κ.Μ.</a:t>
            </a:r>
            <a:r>
              <a:rPr lang="en-GB" altLang="el-GR" sz="2800" dirty="0"/>
              <a:t> = 2</a:t>
            </a:r>
            <a:r>
              <a:rPr lang="en-GB" altLang="el-GR" sz="2800" baseline="30000" dirty="0"/>
              <a:t>s+ w</a:t>
            </a:r>
            <a:r>
              <a:rPr lang="en-GB" altLang="el-GR" sz="2800" dirty="0"/>
              <a:t>/2</a:t>
            </a:r>
            <a:r>
              <a:rPr lang="en-GB" altLang="el-GR" sz="2800" baseline="30000" dirty="0"/>
              <a:t>w</a:t>
            </a:r>
            <a:r>
              <a:rPr lang="en-GB" altLang="el-GR" sz="2800" dirty="0"/>
              <a:t> = 2</a:t>
            </a:r>
            <a:r>
              <a:rPr lang="en-GB" altLang="el-GR" sz="2800" baseline="30000" dirty="0"/>
              <a:t>s</a:t>
            </a:r>
          </a:p>
          <a:p>
            <a:r>
              <a:rPr lang="el-GR" altLang="el-GR" sz="2800" dirty="0"/>
              <a:t>Αριθμός γραμμών στην</a:t>
            </a:r>
            <a:r>
              <a:rPr lang="en-GB" altLang="el-GR" sz="2800" dirty="0"/>
              <a:t> cache = m = 2</a:t>
            </a:r>
            <a:r>
              <a:rPr lang="en-GB" altLang="el-GR" sz="2800" baseline="30000" dirty="0"/>
              <a:t>r</a:t>
            </a:r>
          </a:p>
          <a:p>
            <a:r>
              <a:rPr lang="el-GR" altLang="el-GR" sz="2800" dirty="0"/>
              <a:t>Μέγεθος ετικέτας</a:t>
            </a:r>
            <a:r>
              <a:rPr lang="en-GB" altLang="el-GR" sz="2800" dirty="0"/>
              <a:t> = (s – r) bits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34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Απευθείας Χαρτογράφηση</a:t>
            </a:r>
            <a:r>
              <a:rPr lang="en-GB" altLang="el-GR" dirty="0"/>
              <a:t> </a:t>
            </a:r>
            <a:r>
              <a:rPr lang="el-GR" altLang="el-GR" dirty="0"/>
              <a:t>– Πλεονεκτήματα &amp; Μειονεκτήματα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Απλή</a:t>
            </a:r>
            <a:endParaRPr lang="en-GB" altLang="el-GR" sz="2800" dirty="0"/>
          </a:p>
          <a:p>
            <a:r>
              <a:rPr lang="el-GR" altLang="el-GR" sz="2800" dirty="0"/>
              <a:t>Φθηνή υλοποίηση</a:t>
            </a:r>
            <a:endParaRPr lang="en-GB" altLang="el-GR" sz="2800" dirty="0"/>
          </a:p>
          <a:p>
            <a:r>
              <a:rPr lang="el-GR" altLang="el-GR" sz="2800" dirty="0"/>
              <a:t>Καθορισμένη θέση για ένα καθορισμένο τμήμα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Αν ένα πρόγραμμα προσπελάζει συνεχώς δύο τμήματα που ανήκουν στην ίδια γραμμή της </a:t>
            </a:r>
            <a:r>
              <a:rPr lang="en-US" altLang="el-GR" dirty="0"/>
              <a:t>Cache </a:t>
            </a:r>
            <a:r>
              <a:rPr lang="el-GR" altLang="el-GR" dirty="0"/>
              <a:t>τότε ο λόγος επιτυχών ευρέσεων θα είναι χαμηλός </a:t>
            </a:r>
            <a:r>
              <a:rPr lang="el-GR" altLang="el-GR" dirty="0">
                <a:sym typeface="Wingdings" panose="05000000000000000000" pitchFamily="2" charset="2"/>
              </a:rPr>
              <a:t> μειωμένη απόδοση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53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Συσχετιστική Χαρτογράφηση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Ένα τμήμα της Κ.Μ. μπορεί να «φορτωθεί» σε οποιαδήποτε γραμμή της </a:t>
            </a:r>
            <a:r>
              <a:rPr lang="en-US" altLang="el-GR" sz="2800" dirty="0"/>
              <a:t>cache</a:t>
            </a:r>
            <a:endParaRPr lang="el-GR" altLang="el-GR" sz="2800" dirty="0"/>
          </a:p>
          <a:p>
            <a:r>
              <a:rPr lang="el-GR" altLang="el-GR" sz="2800" dirty="0"/>
              <a:t>Η διεύθυνση μνήμης διακρίνεται σε ετικέτα και λέξη</a:t>
            </a:r>
            <a:endParaRPr lang="en-GB" altLang="el-GR" sz="2800" dirty="0"/>
          </a:p>
          <a:p>
            <a:r>
              <a:rPr lang="el-GR" altLang="el-GR" sz="2800" dirty="0"/>
              <a:t>Η ετικέτα αναγνωρίζει μοναδικά ένα τμήμα μνήμης</a:t>
            </a:r>
            <a:endParaRPr lang="en-GB" altLang="el-GR" sz="2800" dirty="0"/>
          </a:p>
          <a:p>
            <a:r>
              <a:rPr lang="el-GR" altLang="el-GR" sz="2800" dirty="0"/>
              <a:t>Η ετικέτα κάθε γραμμής στην </a:t>
            </a:r>
            <a:r>
              <a:rPr lang="en-US" altLang="el-GR" sz="2800" dirty="0"/>
              <a:t>cache</a:t>
            </a:r>
            <a:r>
              <a:rPr lang="el-GR" altLang="el-GR" sz="2800" dirty="0"/>
              <a:t> ελέγχεται για πιθανό τα ταίριασμα</a:t>
            </a:r>
            <a:endParaRPr lang="en-GB" altLang="el-GR" sz="2800" dirty="0"/>
          </a:p>
          <a:p>
            <a:r>
              <a:rPr lang="el-GR" altLang="el-GR" sz="2800" dirty="0"/>
              <a:t>Ο έλεγχος της </a:t>
            </a:r>
            <a:r>
              <a:rPr lang="en-GB" altLang="el-GR" sz="2800" dirty="0"/>
              <a:t>Cache </a:t>
            </a:r>
            <a:r>
              <a:rPr lang="el-GR" altLang="el-GR" sz="2800" dirty="0"/>
              <a:t>αποδεικνύεται ακριβός</a:t>
            </a:r>
            <a:endParaRPr lang="en-GB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26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6"/>
          <a:stretch>
            <a:fillRect/>
          </a:stretch>
        </p:blipFill>
        <p:spPr bwMode="auto">
          <a:xfrm>
            <a:off x="1073286" y="1181365"/>
            <a:ext cx="6997427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Οργάνωσης πλήρους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Συσχετιστικής </a:t>
            </a:r>
            <a:r>
              <a:rPr lang="el-GR" altLang="el-GR" dirty="0"/>
              <a:t>Χαρτογράφησης</a:t>
            </a:r>
            <a:endParaRPr lang="el-GR" baseline="-25000" dirty="0"/>
          </a:p>
        </p:txBody>
      </p:sp>
    </p:spTree>
    <p:extLst>
      <p:ext uri="{BB962C8B-B14F-4D97-AF65-F5344CB8AC3E}">
        <p14:creationId xmlns:p14="http://schemas.microsoft.com/office/powerpoint/2010/main" val="2063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4"/>
          <a:stretch>
            <a:fillRect/>
          </a:stretch>
        </p:blipFill>
        <p:spPr bwMode="auto">
          <a:xfrm>
            <a:off x="2483768" y="1181365"/>
            <a:ext cx="4329355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Συσχετιστική Χαρτογράφηση - Παράδειγμα</a:t>
            </a:r>
            <a:endParaRPr lang="el-GR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15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Συσχετιστική Χαρτογράφηση –</a:t>
            </a:r>
            <a:br>
              <a:rPr lang="el-GR" altLang="el-GR" dirty="0"/>
            </a:br>
            <a:r>
              <a:rPr lang="el-GR" altLang="el-GR" dirty="0"/>
              <a:t>Δομή Διεύθυνσης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2137420"/>
            <a:ext cx="8229600" cy="3175778"/>
          </a:xfrm>
        </p:spPr>
        <p:txBody>
          <a:bodyPr>
            <a:noAutofit/>
          </a:bodyPr>
          <a:lstStyle/>
          <a:p>
            <a:r>
              <a:rPr lang="en-US" altLang="el-GR" sz="2400" dirty="0"/>
              <a:t>22 bit </a:t>
            </a:r>
            <a:r>
              <a:rPr lang="el-GR" altLang="el-GR" sz="2400" dirty="0"/>
              <a:t>ετικέτα αποθηκεύεται μαζί με</a:t>
            </a:r>
            <a:r>
              <a:rPr lang="en-US" altLang="el-GR" sz="2400" dirty="0"/>
              <a:t> 32 bit </a:t>
            </a:r>
            <a:r>
              <a:rPr lang="el-GR" altLang="el-GR" sz="2400" dirty="0"/>
              <a:t>τμήμα δεδομένων</a:t>
            </a:r>
            <a:endParaRPr lang="en-US" altLang="el-GR" sz="2400" dirty="0"/>
          </a:p>
          <a:p>
            <a:r>
              <a:rPr lang="el-GR" altLang="el-GR" sz="2400" dirty="0"/>
              <a:t>Το πεδίο της ετικέτας συγκρίνεται με κάθε ετικέτα στην </a:t>
            </a:r>
            <a:r>
              <a:rPr lang="en-US" altLang="el-GR" sz="2400" dirty="0"/>
              <a:t>cache</a:t>
            </a:r>
          </a:p>
          <a:p>
            <a:r>
              <a:rPr lang="el-GR" altLang="el-GR" sz="2400" dirty="0"/>
              <a:t>Τα </a:t>
            </a:r>
            <a:r>
              <a:rPr lang="en-US" altLang="el-GR" sz="2400" dirty="0"/>
              <a:t>LSB 2 bits </a:t>
            </a:r>
            <a:r>
              <a:rPr lang="el-GR" altLang="el-GR" sz="2400" dirty="0"/>
              <a:t>διεύθυνσης</a:t>
            </a:r>
            <a:r>
              <a:rPr lang="en-US" altLang="el-GR" sz="2400" dirty="0"/>
              <a:t> </a:t>
            </a:r>
            <a:r>
              <a:rPr lang="el-GR" altLang="el-GR" sz="2400" dirty="0"/>
              <a:t>αναγνωρίζουν ποια 8</a:t>
            </a:r>
            <a:r>
              <a:rPr lang="en-US" altLang="el-GR" sz="2400" dirty="0"/>
              <a:t> bit </a:t>
            </a:r>
            <a:r>
              <a:rPr lang="el-GR" altLang="el-GR" sz="2400" dirty="0"/>
              <a:t>λέξη απαιτείται από το </a:t>
            </a:r>
            <a:r>
              <a:rPr lang="en-US" altLang="el-GR" sz="2400" dirty="0"/>
              <a:t>32 bit block</a:t>
            </a:r>
            <a:r>
              <a:rPr lang="el-GR" altLang="el-GR" sz="2400" dirty="0"/>
              <a:t> δεδομένων</a:t>
            </a:r>
            <a:endParaRPr lang="en-US" altLang="el-GR" sz="2400" dirty="0"/>
          </a:p>
          <a:p>
            <a:r>
              <a:rPr lang="en-US" altLang="el-GR" sz="2400" dirty="0"/>
              <a:t>e.g.</a:t>
            </a:r>
          </a:p>
          <a:p>
            <a:pPr lvl="1"/>
            <a:r>
              <a:rPr lang="en-US" altLang="el-GR" sz="2000" dirty="0"/>
              <a:t>Address		Tag		Data		Cache line</a:t>
            </a:r>
          </a:p>
          <a:p>
            <a:pPr lvl="1"/>
            <a:r>
              <a:rPr lang="en-US" altLang="el-GR" sz="2000" dirty="0"/>
              <a:t>FFFFFC		</a:t>
            </a:r>
            <a:r>
              <a:rPr lang="el-GR" altLang="el-GR" sz="2000" dirty="0"/>
              <a:t>3</a:t>
            </a:r>
            <a:r>
              <a:rPr lang="en-US" altLang="el-GR" sz="2000" dirty="0"/>
              <a:t>FFFFF	</a:t>
            </a:r>
            <a:r>
              <a:rPr lang="el-GR" altLang="el-GR" sz="2000" dirty="0" smtClean="0"/>
              <a:t>                </a:t>
            </a:r>
            <a:r>
              <a:rPr lang="en-US" altLang="el-GR" sz="2000" dirty="0" smtClean="0"/>
              <a:t>24682468</a:t>
            </a:r>
            <a:r>
              <a:rPr lang="en-US" altLang="el-GR" sz="2000" dirty="0"/>
              <a:t>	3FFF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10762"/>
              </p:ext>
            </p:extLst>
          </p:nvPr>
        </p:nvGraphicFramePr>
        <p:xfrm>
          <a:off x="755576" y="1561356"/>
          <a:ext cx="748883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63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l-GR" dirty="0" smtClean="0"/>
                        <a:t>Tag   22 bit</a:t>
                      </a:r>
                      <a:endParaRPr lang="en-US" alt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Word</a:t>
                      </a:r>
                      <a:r>
                        <a:rPr lang="el-GR" b="0" dirty="0" smtClean="0"/>
                        <a:t> </a:t>
                      </a:r>
                      <a:r>
                        <a:rPr lang="en-US" b="0" dirty="0" smtClean="0"/>
                        <a:t>2 bit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0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Συσχετιστική Χαρτογράφηση - Συνολικά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Μήκος διεύθυνσης</a:t>
            </a:r>
            <a:r>
              <a:rPr lang="en-GB" altLang="el-GR" sz="2800" dirty="0"/>
              <a:t> = (s + w) bits</a:t>
            </a:r>
          </a:p>
          <a:p>
            <a:r>
              <a:rPr lang="el-GR" altLang="el-GR" sz="2800" dirty="0"/>
              <a:t>Αριθμός </a:t>
            </a:r>
            <a:r>
              <a:rPr lang="el-GR" altLang="el-GR" sz="2800" dirty="0" err="1"/>
              <a:t>διευθυνσιοδοτούμενων</a:t>
            </a:r>
            <a:r>
              <a:rPr lang="el-GR" altLang="el-GR" sz="2800" dirty="0"/>
              <a:t> μονάδων</a:t>
            </a:r>
            <a:r>
              <a:rPr lang="en-GB" altLang="el-GR" sz="2800" dirty="0"/>
              <a:t>= 2</a:t>
            </a:r>
            <a:r>
              <a:rPr lang="en-GB" altLang="el-GR" sz="2800" baseline="30000" dirty="0"/>
              <a:t>s+w</a:t>
            </a:r>
            <a:r>
              <a:rPr lang="en-GB" altLang="el-GR" sz="2800" dirty="0"/>
              <a:t> </a:t>
            </a:r>
            <a:r>
              <a:rPr lang="el-GR" altLang="el-GR" sz="2800" dirty="0"/>
              <a:t>λέξεις ή</a:t>
            </a:r>
            <a:r>
              <a:rPr lang="en-GB" altLang="el-GR" sz="2800" dirty="0"/>
              <a:t> bytes</a:t>
            </a:r>
          </a:p>
          <a:p>
            <a:r>
              <a:rPr lang="el-GR" altLang="el-GR" sz="2800" dirty="0"/>
              <a:t>Μέγεθος </a:t>
            </a:r>
            <a:r>
              <a:rPr lang="en-GB" altLang="el-GR" sz="2800" dirty="0"/>
              <a:t>Block = </a:t>
            </a:r>
            <a:r>
              <a:rPr lang="el-GR" altLang="el-GR" sz="2800" dirty="0"/>
              <a:t>Μέγεθος γραμμών</a:t>
            </a:r>
            <a:r>
              <a:rPr lang="en-GB" altLang="el-GR" sz="2800" dirty="0"/>
              <a:t> = 2</a:t>
            </a:r>
            <a:r>
              <a:rPr lang="en-GB" altLang="el-GR" sz="2800" baseline="30000" dirty="0"/>
              <a:t>w</a:t>
            </a:r>
            <a:r>
              <a:rPr lang="en-GB" altLang="el-GR" sz="2800" dirty="0"/>
              <a:t> </a:t>
            </a:r>
            <a:r>
              <a:rPr lang="el-GR" altLang="el-GR" sz="2800" dirty="0"/>
              <a:t>λέξεις ή</a:t>
            </a:r>
            <a:r>
              <a:rPr lang="en-GB" altLang="el-GR" sz="2800" dirty="0"/>
              <a:t> bytes</a:t>
            </a:r>
          </a:p>
          <a:p>
            <a:r>
              <a:rPr lang="el-GR" altLang="el-GR" sz="2800" dirty="0"/>
              <a:t>Αριθμός </a:t>
            </a:r>
            <a:r>
              <a:rPr lang="en-GB" altLang="el-GR" sz="2800" dirty="0"/>
              <a:t>blocks </a:t>
            </a:r>
            <a:r>
              <a:rPr lang="el-GR" altLang="el-GR" sz="2800" dirty="0"/>
              <a:t>στην Κ.Μ.</a:t>
            </a:r>
            <a:r>
              <a:rPr lang="en-GB" altLang="el-GR" sz="2800" dirty="0"/>
              <a:t> = 2</a:t>
            </a:r>
            <a:r>
              <a:rPr lang="en-GB" altLang="el-GR" sz="2800" baseline="30000" dirty="0"/>
              <a:t>s+ w</a:t>
            </a:r>
            <a:r>
              <a:rPr lang="en-GB" altLang="el-GR" sz="2800" dirty="0"/>
              <a:t>/2</a:t>
            </a:r>
            <a:r>
              <a:rPr lang="en-GB" altLang="el-GR" sz="2800" baseline="30000" dirty="0"/>
              <a:t>w</a:t>
            </a:r>
            <a:r>
              <a:rPr lang="en-GB" altLang="el-GR" sz="2800" dirty="0"/>
              <a:t> = 2</a:t>
            </a:r>
            <a:r>
              <a:rPr lang="en-GB" altLang="el-GR" sz="2800" baseline="30000" dirty="0"/>
              <a:t>s</a:t>
            </a:r>
          </a:p>
          <a:p>
            <a:r>
              <a:rPr lang="el-GR" altLang="el-GR" sz="2800" dirty="0"/>
              <a:t>Αριθμός γραμμών στην </a:t>
            </a:r>
            <a:r>
              <a:rPr lang="en-US" altLang="el-GR" sz="2800" dirty="0"/>
              <a:t>cache</a:t>
            </a:r>
            <a:r>
              <a:rPr lang="en-GB" altLang="el-GR" sz="2800" dirty="0"/>
              <a:t> = </a:t>
            </a:r>
            <a:r>
              <a:rPr lang="el-GR" altLang="el-GR" sz="2800" dirty="0"/>
              <a:t>Ακαθόριστος</a:t>
            </a:r>
            <a:endParaRPr lang="en-GB" altLang="el-GR" sz="2800" dirty="0"/>
          </a:p>
          <a:p>
            <a:r>
              <a:rPr lang="el-GR" altLang="el-GR" sz="2800" dirty="0"/>
              <a:t>Μέγεθος ετικέτας</a:t>
            </a:r>
            <a:r>
              <a:rPr lang="en-GB" altLang="el-GR" sz="2800" dirty="0"/>
              <a:t> = s bits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3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Συσχετιστική Χαρτογράφηση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Μέσω </a:t>
            </a:r>
            <a:r>
              <a:rPr lang="el-GR" altLang="el-GR" dirty="0"/>
              <a:t>συνόλων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/>
              <a:t>Η </a:t>
            </a:r>
            <a:r>
              <a:rPr lang="en-US" altLang="el-GR" sz="2000" dirty="0"/>
              <a:t>Cache </a:t>
            </a:r>
            <a:r>
              <a:rPr lang="el-GR" altLang="el-GR" sz="2000" dirty="0"/>
              <a:t>διαιρείται σε έναν αριθμό συνόλων</a:t>
            </a:r>
            <a:endParaRPr lang="en-US" altLang="el-GR" sz="2000" dirty="0"/>
          </a:p>
          <a:p>
            <a:r>
              <a:rPr lang="el-GR" altLang="el-GR" sz="2000" dirty="0"/>
              <a:t>Κάθε σύνολο περιέχει έναν αριθμό γραμμών</a:t>
            </a:r>
            <a:endParaRPr lang="en-US" altLang="el-GR" sz="2000" dirty="0"/>
          </a:p>
          <a:p>
            <a:r>
              <a:rPr lang="el-GR" altLang="el-GR" sz="2000" dirty="0"/>
              <a:t>Ένα δοσμένο </a:t>
            </a:r>
            <a:r>
              <a:rPr lang="en-US" altLang="el-GR" sz="2000" dirty="0"/>
              <a:t>block </a:t>
            </a:r>
            <a:r>
              <a:rPr lang="el-GR" altLang="el-GR" sz="2000" dirty="0"/>
              <a:t>μπορεί να αντιστοιχηθεί σε κάθε γραμμή ενός δοσμένου συνόλου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π</a:t>
            </a:r>
            <a:r>
              <a:rPr lang="en-US" altLang="el-GR" sz="2000" dirty="0"/>
              <a:t>.</a:t>
            </a:r>
            <a:r>
              <a:rPr lang="el-GR" altLang="el-GR" sz="2000" dirty="0"/>
              <a:t>χ</a:t>
            </a:r>
            <a:r>
              <a:rPr lang="en-US" altLang="el-GR" sz="2000" dirty="0"/>
              <a:t>. </a:t>
            </a:r>
            <a:r>
              <a:rPr lang="el-GR" altLang="el-GR" sz="2000" dirty="0"/>
              <a:t>Το </a:t>
            </a:r>
            <a:r>
              <a:rPr lang="en-US" altLang="el-GR" sz="2000" dirty="0"/>
              <a:t>Block B </a:t>
            </a:r>
            <a:r>
              <a:rPr lang="el-GR" altLang="el-GR" sz="2000" dirty="0"/>
              <a:t>μπορεί να τοποθετηθεί σε κάθε γραμμή του συνόλου </a:t>
            </a:r>
            <a:r>
              <a:rPr lang="en-US" altLang="el-GR" sz="2000" dirty="0" err="1"/>
              <a:t>i</a:t>
            </a:r>
            <a:endParaRPr lang="en-US" altLang="el-GR" sz="2000" dirty="0"/>
          </a:p>
          <a:p>
            <a:r>
              <a:rPr lang="el-GR" altLang="el-GR" sz="2000" dirty="0"/>
              <a:t>π</a:t>
            </a:r>
            <a:r>
              <a:rPr lang="en-US" altLang="el-GR" sz="2000" dirty="0"/>
              <a:t>.</a:t>
            </a:r>
            <a:r>
              <a:rPr lang="el-GR" altLang="el-GR" sz="2000" dirty="0"/>
              <a:t>χ</a:t>
            </a:r>
            <a:r>
              <a:rPr lang="en-US" altLang="el-GR" sz="2000" dirty="0"/>
              <a:t>. 2 </a:t>
            </a:r>
            <a:r>
              <a:rPr lang="el-GR" altLang="el-GR" sz="2000" dirty="0"/>
              <a:t>γραμμές 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Συσχετιστική Χαρτογράφηση Μέσω Συνόλων Δύο Γραμμών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Ένα δοσμένο </a:t>
            </a:r>
            <a:r>
              <a:rPr lang="en-US" altLang="el-GR" sz="2000" dirty="0"/>
              <a:t>block </a:t>
            </a:r>
            <a:r>
              <a:rPr lang="el-GR" altLang="el-GR" sz="2000" dirty="0"/>
              <a:t>μπορεί να είναι σε μια από τις δύο γραμμές ενός μόνο συνόλου</a:t>
            </a:r>
            <a:endParaRPr lang="en-US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1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Συσχετιστική Χαρτογράφηση Μέσω συνόλων Δύο Γραμμών - Παράδειγμα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2800" dirty="0"/>
              <a:t>13 bit </a:t>
            </a:r>
            <a:r>
              <a:rPr lang="el-GR" altLang="el-GR" sz="2800" dirty="0"/>
              <a:t>αριθμός συνόλων</a:t>
            </a:r>
            <a:endParaRPr lang="en-US" altLang="el-GR" sz="2800" dirty="0"/>
          </a:p>
          <a:p>
            <a:r>
              <a:rPr lang="el-GR" altLang="el-GR" sz="2800" dirty="0"/>
              <a:t>Ο αριθμός του </a:t>
            </a:r>
            <a:r>
              <a:rPr lang="en-US" altLang="el-GR" sz="2800" dirty="0"/>
              <a:t>Block </a:t>
            </a:r>
            <a:r>
              <a:rPr lang="el-GR" altLang="el-GR" sz="2800" dirty="0"/>
              <a:t>στην Κ.Μ. Είναι</a:t>
            </a:r>
            <a:r>
              <a:rPr lang="en-US" altLang="el-GR" sz="2800" dirty="0"/>
              <a:t> modulo 2</a:t>
            </a:r>
            <a:r>
              <a:rPr lang="en-US" altLang="el-GR" sz="2800" baseline="30000" dirty="0"/>
              <a:t>13</a:t>
            </a:r>
            <a:r>
              <a:rPr lang="en-US" altLang="el-GR" sz="2800" dirty="0"/>
              <a:t> </a:t>
            </a:r>
          </a:p>
          <a:p>
            <a:r>
              <a:rPr lang="en-US" altLang="el-GR" sz="2800" dirty="0"/>
              <a:t>000000, 00A000, 00B000, 00C000 … </a:t>
            </a:r>
            <a:r>
              <a:rPr lang="el-GR" altLang="el-GR" sz="2800" dirty="0"/>
              <a:t>ανήκουν στο ίδιο σύνολο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4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Οργάνωση </a:t>
            </a:r>
            <a:r>
              <a:rPr lang="en-US" altLang="el-GR" sz="3600" dirty="0"/>
              <a:t>Cache </a:t>
            </a:r>
            <a:r>
              <a:rPr lang="el-GR" altLang="el-GR" sz="3600" dirty="0"/>
              <a:t>στη Συσχετιστική Χαρτογράφηση Μέσω συνόλων 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6"/>
          <a:stretch>
            <a:fillRect/>
          </a:stretch>
        </p:blipFill>
        <p:spPr bwMode="auto">
          <a:xfrm>
            <a:off x="1291309" y="1181365"/>
            <a:ext cx="6561381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Συσχετιστική Χαρτογράφηση Μέσω συνόλων – Δομή Διεύθυνσης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2281436"/>
            <a:ext cx="8229600" cy="3175778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Χρησιμοποιούμε το πεδίο συνόλου για να αποφασίσουμε πιο </a:t>
            </a:r>
            <a:r>
              <a:rPr lang="en-US" altLang="el-GR" sz="2400" dirty="0"/>
              <a:t>cache set </a:t>
            </a:r>
            <a:r>
              <a:rPr lang="el-GR" altLang="el-GR" sz="2400" dirty="0"/>
              <a:t>θα εξετάσουμε</a:t>
            </a:r>
            <a:endParaRPr lang="en-US" altLang="el-GR" sz="2400" dirty="0"/>
          </a:p>
          <a:p>
            <a:r>
              <a:rPr lang="el-GR" altLang="el-GR" sz="2400" dirty="0"/>
              <a:t>Συγκρίνουμε την ετικέτα για πετυχημένη εύρεση</a:t>
            </a:r>
            <a:endParaRPr lang="en-US" altLang="el-GR" sz="2400" dirty="0"/>
          </a:p>
          <a:p>
            <a:r>
              <a:rPr lang="el-GR" altLang="el-GR" sz="2400" dirty="0"/>
              <a:t>π</a:t>
            </a:r>
            <a:r>
              <a:rPr lang="en-US" altLang="el-GR" sz="2400" dirty="0"/>
              <a:t>.</a:t>
            </a:r>
            <a:r>
              <a:rPr lang="el-GR" altLang="el-GR" sz="2400" dirty="0"/>
              <a:t>χ</a:t>
            </a:r>
            <a:endParaRPr lang="en-US" altLang="el-GR" sz="2400" dirty="0"/>
          </a:p>
          <a:p>
            <a:pPr lvl="1"/>
            <a:r>
              <a:rPr lang="en-US" altLang="el-GR" sz="2400" dirty="0"/>
              <a:t>Address		Tag	Data		Set number</a:t>
            </a:r>
          </a:p>
          <a:p>
            <a:pPr lvl="1"/>
            <a:r>
              <a:rPr lang="en-US" altLang="el-GR" sz="2400" dirty="0"/>
              <a:t>1FF 7FFC	1FF	12345678	1FFF</a:t>
            </a:r>
          </a:p>
          <a:p>
            <a:pPr lvl="1"/>
            <a:r>
              <a:rPr lang="en-US" altLang="el-GR" sz="2400" dirty="0"/>
              <a:t>0</a:t>
            </a:r>
            <a:r>
              <a:rPr lang="el-GR" altLang="el-GR" sz="2400" dirty="0"/>
              <a:t>2</a:t>
            </a:r>
            <a:r>
              <a:rPr lang="en-US" altLang="el-GR" sz="2400" dirty="0"/>
              <a:t>C 7FF8	02C	11223344	1FFF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3447"/>
              </p:ext>
            </p:extLst>
          </p:nvPr>
        </p:nvGraphicFramePr>
        <p:xfrm>
          <a:off x="755576" y="1633364"/>
          <a:ext cx="727280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1"/>
                <a:gridCol w="4608512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Tag  9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Set  13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Word</a:t>
                      </a:r>
                      <a:r>
                        <a:rPr lang="el-GR" b="0" dirty="0" smtClean="0"/>
                        <a:t> </a:t>
                      </a:r>
                    </a:p>
                    <a:p>
                      <a:pPr algn="ctr"/>
                      <a:r>
                        <a:rPr lang="el-GR" b="0" dirty="0" smtClean="0"/>
                        <a:t>2</a:t>
                      </a:r>
                      <a:r>
                        <a:rPr lang="en-US" b="0" dirty="0" smtClean="0"/>
                        <a:t> bit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5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Συσχετιστική Χαρτογράφηση Μέσω συνόλων - Παράδειγμα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4"/>
          <a:stretch>
            <a:fillRect/>
          </a:stretch>
        </p:blipFill>
        <p:spPr bwMode="auto">
          <a:xfrm>
            <a:off x="2168319" y="1245230"/>
            <a:ext cx="4807362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Συσχετιστική Χαρτογράφηση Μέσω συνόλων -</a:t>
            </a:r>
            <a:r>
              <a:rPr lang="en-GB" altLang="el-GR" dirty="0"/>
              <a:t> </a:t>
            </a:r>
            <a:r>
              <a:rPr lang="el-GR" altLang="el-GR" dirty="0"/>
              <a:t>Συνολικά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Μήκος Διεύθυνσης</a:t>
            </a:r>
            <a:r>
              <a:rPr lang="en-GB" altLang="el-GR" sz="2400" dirty="0"/>
              <a:t> = (s + w) bits</a:t>
            </a:r>
          </a:p>
          <a:p>
            <a:r>
              <a:rPr lang="el-GR" altLang="el-GR" sz="2400" dirty="0"/>
              <a:t>Αριθμός </a:t>
            </a:r>
            <a:r>
              <a:rPr lang="el-GR" altLang="el-GR" sz="2400" dirty="0" err="1"/>
              <a:t>διευθυνσιοδοτούμενων</a:t>
            </a:r>
            <a:r>
              <a:rPr lang="el-GR" altLang="el-GR" sz="2400" dirty="0"/>
              <a:t> μονάδων</a:t>
            </a:r>
            <a:r>
              <a:rPr lang="en-GB" altLang="el-GR" sz="2400" dirty="0"/>
              <a:t> = 2</a:t>
            </a:r>
            <a:r>
              <a:rPr lang="en-GB" altLang="el-GR" sz="2400" baseline="30000" dirty="0"/>
              <a:t>s+w</a:t>
            </a:r>
            <a:r>
              <a:rPr lang="en-GB" altLang="el-GR" sz="2400" dirty="0"/>
              <a:t> </a:t>
            </a:r>
            <a:r>
              <a:rPr lang="el-GR" altLang="el-GR" sz="2400" dirty="0"/>
              <a:t>λέξεις</a:t>
            </a:r>
            <a:r>
              <a:rPr lang="en-GB" altLang="el-GR" sz="2400" dirty="0"/>
              <a:t> </a:t>
            </a:r>
            <a:r>
              <a:rPr lang="el-GR" altLang="el-GR" sz="2400" dirty="0"/>
              <a:t>ή</a:t>
            </a:r>
            <a:r>
              <a:rPr lang="en-GB" altLang="el-GR" sz="2400" dirty="0"/>
              <a:t> bytes</a:t>
            </a:r>
          </a:p>
          <a:p>
            <a:r>
              <a:rPr lang="el-GR" altLang="el-GR" sz="2400" dirty="0"/>
              <a:t>Μέγεθος </a:t>
            </a:r>
            <a:r>
              <a:rPr lang="en-GB" altLang="el-GR" sz="2400" dirty="0"/>
              <a:t>Block = </a:t>
            </a:r>
            <a:r>
              <a:rPr lang="el-GR" altLang="el-GR" sz="2400" dirty="0"/>
              <a:t>Μέγεθος Γραμμής</a:t>
            </a:r>
            <a:r>
              <a:rPr lang="en-GB" altLang="el-GR" sz="2400" dirty="0"/>
              <a:t> = 2</a:t>
            </a:r>
            <a:r>
              <a:rPr lang="en-GB" altLang="el-GR" sz="2400" baseline="30000" dirty="0"/>
              <a:t>w</a:t>
            </a:r>
            <a:r>
              <a:rPr lang="en-GB" altLang="el-GR" sz="2400" dirty="0"/>
              <a:t> </a:t>
            </a:r>
            <a:r>
              <a:rPr lang="el-GR" altLang="el-GR" sz="2400" dirty="0"/>
              <a:t>λέξεις ή</a:t>
            </a:r>
            <a:r>
              <a:rPr lang="en-GB" altLang="el-GR" sz="2400" dirty="0"/>
              <a:t> bytes</a:t>
            </a:r>
          </a:p>
          <a:p>
            <a:r>
              <a:rPr lang="el-GR" altLang="el-GR" sz="2400" dirty="0"/>
              <a:t>Αριθμός των </a:t>
            </a:r>
            <a:r>
              <a:rPr lang="en-GB" altLang="el-GR" sz="2400" dirty="0"/>
              <a:t>blocks</a:t>
            </a:r>
            <a:r>
              <a:rPr lang="el-GR" altLang="el-GR" sz="2400" dirty="0"/>
              <a:t> στην Κ.Μ.</a:t>
            </a:r>
            <a:r>
              <a:rPr lang="en-GB" altLang="el-GR" sz="2400" dirty="0"/>
              <a:t>  = 2</a:t>
            </a:r>
            <a:r>
              <a:rPr lang="en-GB" altLang="el-GR" sz="2400" baseline="30000" dirty="0"/>
              <a:t>d</a:t>
            </a:r>
          </a:p>
          <a:p>
            <a:r>
              <a:rPr lang="el-GR" altLang="el-GR" sz="2400" dirty="0"/>
              <a:t>Αριθμός των γραμμών σε κάθε σύνολο</a:t>
            </a:r>
            <a:r>
              <a:rPr lang="en-GB" altLang="el-GR" sz="2400" dirty="0"/>
              <a:t> = k</a:t>
            </a:r>
          </a:p>
          <a:p>
            <a:r>
              <a:rPr lang="el-GR" altLang="el-GR" sz="2400" dirty="0"/>
              <a:t>Αριθμός Συνόλων</a:t>
            </a:r>
            <a:r>
              <a:rPr lang="en-GB" altLang="el-GR" sz="2400" dirty="0"/>
              <a:t> = v = 2</a:t>
            </a:r>
            <a:r>
              <a:rPr lang="en-GB" altLang="el-GR" sz="2400" baseline="30000" dirty="0"/>
              <a:t>d</a:t>
            </a:r>
          </a:p>
          <a:p>
            <a:r>
              <a:rPr lang="el-GR" altLang="el-GR" sz="2400" dirty="0"/>
              <a:t>Αριθμός γραμμών στην </a:t>
            </a:r>
            <a:r>
              <a:rPr lang="en-US" altLang="el-GR" sz="2400" dirty="0"/>
              <a:t>cache</a:t>
            </a:r>
            <a:r>
              <a:rPr lang="en-GB" altLang="el-GR" sz="2400" dirty="0"/>
              <a:t> = </a:t>
            </a:r>
            <a:r>
              <a:rPr lang="en-GB" altLang="el-GR" sz="2400" dirty="0" err="1"/>
              <a:t>kv</a:t>
            </a:r>
            <a:r>
              <a:rPr lang="en-GB" altLang="el-GR" sz="2400" dirty="0"/>
              <a:t> = k * 2</a:t>
            </a:r>
            <a:r>
              <a:rPr lang="en-GB" altLang="el-GR" sz="2400" baseline="30000" dirty="0"/>
              <a:t>d</a:t>
            </a:r>
          </a:p>
          <a:p>
            <a:r>
              <a:rPr lang="el-GR" altLang="el-GR" sz="2400" dirty="0"/>
              <a:t>Μέγεθος ετικέτας</a:t>
            </a:r>
            <a:r>
              <a:rPr lang="en-GB" altLang="el-GR" sz="2400" dirty="0"/>
              <a:t> = (s – d) bits</a:t>
            </a:r>
          </a:p>
          <a:p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7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Αλγόριθμοι </a:t>
            </a:r>
            <a:r>
              <a:rPr lang="el-GR" altLang="el-GR" dirty="0" smtClean="0"/>
              <a:t>Αντικατάστασης</a:t>
            </a:r>
            <a:r>
              <a:rPr lang="el-GR" altLang="el-GR" baseline="-25000" dirty="0" smtClean="0"/>
              <a:t>1/2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/>
              <a:t>Απευθείας Χαρτογράφηση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Δεν υπάρχει επιλογή</a:t>
            </a:r>
            <a:endParaRPr lang="en-US" altLang="el-GR" dirty="0"/>
          </a:p>
          <a:p>
            <a:r>
              <a:rPr lang="el-GR" altLang="el-GR" dirty="0"/>
              <a:t>Κάθε τμήμα αντιστοιχεί σε μια συγκεκριμένη γραμμή</a:t>
            </a:r>
            <a:endParaRPr lang="en-US" altLang="el-GR" dirty="0"/>
          </a:p>
          <a:p>
            <a:r>
              <a:rPr lang="el-GR" altLang="el-GR" dirty="0"/>
              <a:t>Πρέπει να αντικατασταθεί η συγκεκριμένη γραμμή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5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Χαρακτηριστικά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Θέση</a:t>
            </a:r>
            <a:endParaRPr lang="en-GB" altLang="el-GR" sz="2400" dirty="0"/>
          </a:p>
          <a:p>
            <a:r>
              <a:rPr lang="el-GR" altLang="el-GR" sz="2400" dirty="0"/>
              <a:t>Χωρητικότητα</a:t>
            </a:r>
            <a:endParaRPr lang="en-GB" altLang="el-GR" sz="2400" dirty="0"/>
          </a:p>
          <a:p>
            <a:r>
              <a:rPr lang="el-GR" altLang="el-GR" sz="2400" dirty="0"/>
              <a:t>Μονάδα Μεταφοράς Πληροφορίας</a:t>
            </a:r>
            <a:endParaRPr lang="en-GB" altLang="el-GR" sz="2400" dirty="0"/>
          </a:p>
          <a:p>
            <a:r>
              <a:rPr lang="el-GR" altLang="el-GR" sz="2400" dirty="0"/>
              <a:t>Μέθοδος Προσπέλασης</a:t>
            </a:r>
            <a:endParaRPr lang="en-GB" altLang="el-GR" sz="2400" dirty="0"/>
          </a:p>
          <a:p>
            <a:r>
              <a:rPr lang="el-GR" altLang="el-GR" sz="2400" dirty="0"/>
              <a:t>Απόδοση</a:t>
            </a:r>
            <a:endParaRPr lang="en-GB" altLang="el-GR" sz="2400" dirty="0"/>
          </a:p>
          <a:p>
            <a:r>
              <a:rPr lang="el-GR" altLang="el-GR" sz="2400" dirty="0"/>
              <a:t>Φυσικός Τύπος</a:t>
            </a:r>
            <a:endParaRPr lang="en-GB" altLang="el-GR" sz="2400" dirty="0"/>
          </a:p>
          <a:p>
            <a:r>
              <a:rPr lang="el-GR" altLang="el-GR" sz="2400" dirty="0"/>
              <a:t>Φυσικά Χαρακτηριστικά</a:t>
            </a:r>
            <a:endParaRPr lang="en-GB" altLang="el-GR" sz="2400" dirty="0"/>
          </a:p>
          <a:p>
            <a:r>
              <a:rPr lang="el-GR" altLang="el-GR" sz="2400" dirty="0"/>
              <a:t>Οργάνωση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Αλγόριθμοι </a:t>
            </a:r>
            <a:r>
              <a:rPr lang="el-GR" altLang="el-GR" dirty="0" smtClean="0"/>
              <a:t>Αντικατάστασης</a:t>
            </a:r>
            <a:r>
              <a:rPr lang="el-GR" altLang="el-GR" baseline="-25000" dirty="0" smtClean="0"/>
              <a:t>2/2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sz="3600" dirty="0"/>
              <a:t>Συσχετιστική</a:t>
            </a:r>
            <a:r>
              <a:rPr lang="en-US" altLang="el-GR" sz="3600" dirty="0"/>
              <a:t> &amp; </a:t>
            </a:r>
            <a:r>
              <a:rPr lang="el-GR" altLang="el-GR" sz="3600" dirty="0"/>
              <a:t>Συσχετιστική μέσω συνόλων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Κυκλωματική υλοποίηση αλγορίθμου </a:t>
            </a:r>
            <a:r>
              <a:rPr lang="en-US" altLang="el-GR" sz="2400" dirty="0"/>
              <a:t>(</a:t>
            </a:r>
            <a:r>
              <a:rPr lang="el-GR" altLang="el-GR" sz="2400" dirty="0"/>
              <a:t>γρήγορη</a:t>
            </a:r>
            <a:r>
              <a:rPr lang="en-US" altLang="el-GR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l-GR" sz="2400" dirty="0"/>
              <a:t>Least Recently used (LRU)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π</a:t>
            </a:r>
            <a:r>
              <a:rPr lang="en-US" altLang="el-GR" sz="2400" dirty="0"/>
              <a:t>.</a:t>
            </a:r>
            <a:r>
              <a:rPr lang="el-GR" altLang="el-GR" sz="2400" dirty="0"/>
              <a:t>χ</a:t>
            </a:r>
            <a:r>
              <a:rPr lang="en-US" altLang="el-GR" sz="2400" dirty="0"/>
              <a:t>. </a:t>
            </a:r>
            <a:r>
              <a:rPr lang="el-GR" altLang="el-GR" sz="2400" dirty="0"/>
              <a:t>στη δύο γραμμών συσχετιστική</a:t>
            </a:r>
            <a:endParaRPr lang="en-US" altLang="el-GR" sz="2400" dirty="0"/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Ποιο από τα δύο </a:t>
            </a:r>
            <a:r>
              <a:rPr lang="en-US" altLang="el-GR" sz="2000" dirty="0"/>
              <a:t>block </a:t>
            </a:r>
            <a:r>
              <a:rPr lang="el-GR" altLang="el-GR" sz="2000" dirty="0"/>
              <a:t>είναι</a:t>
            </a:r>
            <a:r>
              <a:rPr lang="en-US" altLang="el-GR" sz="2000" dirty="0"/>
              <a:t> </a:t>
            </a:r>
            <a:r>
              <a:rPr lang="en-US" altLang="el-GR" sz="2000" dirty="0" err="1"/>
              <a:t>lru</a:t>
            </a:r>
            <a:r>
              <a:rPr lang="en-US" altLang="el-GR" sz="2000" dirty="0"/>
              <a:t>?</a:t>
            </a:r>
          </a:p>
          <a:p>
            <a:pPr>
              <a:lnSpc>
                <a:spcPct val="90000"/>
              </a:lnSpc>
            </a:pPr>
            <a:r>
              <a:rPr lang="en-US" altLang="el-GR" sz="2400" dirty="0"/>
              <a:t>First in first out (FIFO)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Αντικατέστησε το </a:t>
            </a:r>
            <a:r>
              <a:rPr lang="en-US" altLang="el-GR" sz="2000" dirty="0"/>
              <a:t>block </a:t>
            </a:r>
            <a:r>
              <a:rPr lang="el-GR" altLang="el-GR" sz="2000" dirty="0"/>
              <a:t>που βρίσκεται στην </a:t>
            </a:r>
            <a:r>
              <a:rPr lang="en-US" altLang="el-GR" sz="2000" dirty="0"/>
              <a:t>cache </a:t>
            </a:r>
            <a:r>
              <a:rPr lang="el-GR" altLang="el-GR" sz="2000" dirty="0"/>
              <a:t>τον περισσότερο χρόνο</a:t>
            </a:r>
            <a:endParaRPr lang="en-US" altLang="el-GR" sz="2000" dirty="0"/>
          </a:p>
          <a:p>
            <a:pPr>
              <a:lnSpc>
                <a:spcPct val="90000"/>
              </a:lnSpc>
            </a:pPr>
            <a:r>
              <a:rPr lang="en-US" altLang="el-GR" sz="2400" dirty="0"/>
              <a:t>Least frequently used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/>
              <a:t>Αντικατέστησε το </a:t>
            </a:r>
            <a:r>
              <a:rPr lang="en-US" altLang="el-GR" sz="2000" dirty="0"/>
              <a:t>block </a:t>
            </a:r>
            <a:r>
              <a:rPr lang="el-GR" altLang="el-GR" sz="2000" dirty="0"/>
              <a:t>που έχει ζητηθεί τις λιγότερες φορές</a:t>
            </a:r>
            <a:endParaRPr lang="en-US" altLang="el-GR" sz="20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Τυχαία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91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Πολιτική Εγγραφής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Δεν πρέπει να γίνει εγγραφή σε ένα</a:t>
            </a:r>
            <a:r>
              <a:rPr lang="en-US" altLang="el-GR" sz="2800" dirty="0"/>
              <a:t> cache block </a:t>
            </a:r>
            <a:r>
              <a:rPr lang="el-GR" altLang="el-GR" sz="2800" dirty="0"/>
              <a:t>εκτός και αν η Κ.Μ. είναι ενημερωμένη</a:t>
            </a:r>
            <a:endParaRPr lang="en-US" altLang="el-GR" sz="2800" dirty="0"/>
          </a:p>
          <a:p>
            <a:r>
              <a:rPr lang="el-GR" altLang="el-GR" sz="2800" dirty="0"/>
              <a:t>Πολλαπλές</a:t>
            </a:r>
            <a:r>
              <a:rPr lang="en-US" altLang="el-GR" sz="2800" dirty="0"/>
              <a:t> CPUs </a:t>
            </a:r>
            <a:r>
              <a:rPr lang="el-GR" altLang="el-GR" sz="2800" dirty="0"/>
              <a:t>ίσως έχουν ξεχωριστές </a:t>
            </a:r>
            <a:r>
              <a:rPr lang="en-US" altLang="el-GR" sz="2800" dirty="0"/>
              <a:t>cache</a:t>
            </a:r>
          </a:p>
          <a:p>
            <a:r>
              <a:rPr lang="el-GR" altLang="el-GR" sz="2800" dirty="0"/>
              <a:t>Απευθείας πρόσβαση των </a:t>
            </a:r>
            <a:r>
              <a:rPr lang="en-US" altLang="el-GR" sz="2800" dirty="0"/>
              <a:t>I/O </a:t>
            </a:r>
            <a:r>
              <a:rPr lang="el-GR" altLang="el-GR" sz="2800" dirty="0"/>
              <a:t>στην μνήμη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83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Συνολική Εγγραφή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Όλες οι εγγραφές γίνονται και στην Κ.Μ. και στην </a:t>
            </a:r>
            <a:r>
              <a:rPr lang="en-US" altLang="el-GR" sz="2800" dirty="0"/>
              <a:t>Cache</a:t>
            </a:r>
          </a:p>
          <a:p>
            <a:r>
              <a:rPr lang="el-GR" altLang="el-GR" sz="2800" dirty="0"/>
              <a:t>Για πολλαπλές </a:t>
            </a:r>
            <a:r>
              <a:rPr lang="en-US" altLang="el-GR" sz="2800" dirty="0"/>
              <a:t>CPU </a:t>
            </a:r>
            <a:r>
              <a:rPr lang="el-GR" altLang="el-GR" sz="2800" dirty="0"/>
              <a:t>γίνεται έλεγχος της Κ.Μ.</a:t>
            </a:r>
            <a:r>
              <a:rPr lang="en-US" altLang="el-GR" sz="2800" dirty="0"/>
              <a:t> </a:t>
            </a:r>
            <a:r>
              <a:rPr lang="el-GR" altLang="el-GR" sz="2800" dirty="0"/>
              <a:t>για τυχόν </a:t>
            </a:r>
            <a:r>
              <a:rPr lang="el-GR" altLang="el-GR" sz="2800" dirty="0" err="1"/>
              <a:t>επικαιροποιήσεις</a:t>
            </a:r>
            <a:endParaRPr lang="en-US" altLang="el-GR" sz="2800" dirty="0"/>
          </a:p>
          <a:p>
            <a:r>
              <a:rPr lang="el-GR" altLang="el-GR" sz="2800" dirty="0"/>
              <a:t>Αύξηση κίνησης δεδομένων </a:t>
            </a:r>
            <a:endParaRPr lang="en-US" altLang="el-GR" sz="2800" dirty="0"/>
          </a:p>
          <a:p>
            <a:r>
              <a:rPr lang="el-GR" altLang="el-GR" sz="2800" dirty="0"/>
              <a:t>Αργή διαδικασία εγγραφής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59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Επανεγγραφή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Οι </a:t>
            </a:r>
            <a:r>
              <a:rPr lang="el-GR" altLang="el-GR" sz="2400" dirty="0" err="1"/>
              <a:t>επικαιροποιήσεις</a:t>
            </a:r>
            <a:r>
              <a:rPr lang="el-GR" altLang="el-GR" sz="2400" dirty="0"/>
              <a:t> γίνονται αρχικά μόνο στην </a:t>
            </a:r>
            <a:r>
              <a:rPr lang="en-US" altLang="el-GR" sz="2400" dirty="0"/>
              <a:t> cache</a:t>
            </a:r>
          </a:p>
          <a:p>
            <a:r>
              <a:rPr lang="el-GR" altLang="el-GR" sz="2400" dirty="0"/>
              <a:t>Ένα </a:t>
            </a:r>
            <a:r>
              <a:rPr lang="en-US" altLang="el-GR" sz="2400" dirty="0"/>
              <a:t>bit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επικαιροποίησης</a:t>
            </a:r>
            <a:r>
              <a:rPr lang="el-GR" altLang="el-GR" sz="2400" dirty="0"/>
              <a:t> για κάθε γραμμή της </a:t>
            </a:r>
            <a:r>
              <a:rPr lang="en-US" altLang="el-GR" sz="2400" dirty="0"/>
              <a:t> cache </a:t>
            </a:r>
            <a:r>
              <a:rPr lang="el-GR" altLang="el-GR" sz="2400" dirty="0"/>
              <a:t>ενεργοποιείται</a:t>
            </a:r>
            <a:r>
              <a:rPr lang="en-US" altLang="el-GR" sz="2400" dirty="0"/>
              <a:t> </a:t>
            </a:r>
            <a:r>
              <a:rPr lang="el-GR" altLang="el-GR" sz="2400" dirty="0"/>
              <a:t>σε περίπτωση </a:t>
            </a:r>
            <a:r>
              <a:rPr lang="el-GR" altLang="el-GR" sz="2400" dirty="0" err="1"/>
              <a:t>επικαιροποίησης</a:t>
            </a:r>
            <a:endParaRPr lang="en-US" altLang="el-GR" sz="2400" dirty="0"/>
          </a:p>
          <a:p>
            <a:r>
              <a:rPr lang="el-GR" altLang="el-GR" sz="2400" dirty="0"/>
              <a:t>Αν το</a:t>
            </a:r>
            <a:r>
              <a:rPr lang="en-US" altLang="el-GR" sz="2400" dirty="0"/>
              <a:t> block </a:t>
            </a:r>
            <a:r>
              <a:rPr lang="el-GR" altLang="el-GR" sz="2400" dirty="0"/>
              <a:t>πρέπει να αντικατασταθεί</a:t>
            </a:r>
            <a:r>
              <a:rPr lang="en-US" altLang="el-GR" sz="2400" dirty="0"/>
              <a:t>, </a:t>
            </a:r>
            <a:r>
              <a:rPr lang="el-GR" altLang="el-GR" sz="2400" dirty="0"/>
              <a:t>γίνεται εγγραφή στην Κ.Μ. μόνο αν το </a:t>
            </a:r>
            <a:r>
              <a:rPr lang="en-US" altLang="el-GR" sz="2400" dirty="0"/>
              <a:t>bit </a:t>
            </a:r>
            <a:r>
              <a:rPr lang="el-GR" altLang="el-GR" sz="2400" dirty="0" err="1"/>
              <a:t>επικαιροποίησης</a:t>
            </a:r>
            <a:r>
              <a:rPr lang="el-GR" altLang="el-GR" sz="2400" dirty="0"/>
              <a:t> είναι ενεργοποιημένο</a:t>
            </a:r>
            <a:endParaRPr lang="en-US" altLang="el-GR" sz="2400" dirty="0"/>
          </a:p>
          <a:p>
            <a:r>
              <a:rPr lang="el-GR" altLang="el-GR" sz="2400" dirty="0"/>
              <a:t>Οι υπόλοιπες </a:t>
            </a:r>
            <a:r>
              <a:rPr lang="en-US" altLang="el-GR" sz="2400" dirty="0"/>
              <a:t>caches </a:t>
            </a:r>
            <a:r>
              <a:rPr lang="el-GR" altLang="el-GR" sz="2400" dirty="0"/>
              <a:t>καθίστανται άκυρες</a:t>
            </a:r>
            <a:endParaRPr lang="en-US" altLang="el-GR" sz="2400" dirty="0"/>
          </a:p>
          <a:p>
            <a:r>
              <a:rPr lang="el-GR" altLang="el-GR" sz="2400" dirty="0"/>
              <a:t>Οι </a:t>
            </a:r>
            <a:r>
              <a:rPr lang="en-US" altLang="el-GR" sz="2400" dirty="0"/>
              <a:t>I/O </a:t>
            </a:r>
            <a:r>
              <a:rPr lang="el-GR" altLang="el-GR" sz="2400" dirty="0"/>
              <a:t>πρέπει να προσπελάσουν την κύρια μνήμη μέσω </a:t>
            </a:r>
            <a:r>
              <a:rPr lang="en-US" altLang="el-GR" sz="2400" dirty="0"/>
              <a:t>cache</a:t>
            </a:r>
          </a:p>
          <a:p>
            <a:r>
              <a:rPr lang="en-US" altLang="el-GR" sz="2400" dirty="0"/>
              <a:t>15% </a:t>
            </a:r>
            <a:r>
              <a:rPr lang="el-GR" altLang="el-GR" sz="2400" dirty="0"/>
              <a:t>των προσπελάσεων αφορούν στις εγγραφές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8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Pentium 4 </a:t>
            </a:r>
            <a:r>
              <a:rPr lang="en-US" altLang="el-GR" dirty="0" smtClean="0"/>
              <a:t>Cache</a:t>
            </a:r>
            <a:r>
              <a:rPr lang="el-GR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n-US" altLang="el-GR" sz="2400" dirty="0"/>
              <a:t>80386 – </a:t>
            </a:r>
            <a:r>
              <a:rPr lang="el-GR" altLang="el-GR" sz="2400" dirty="0"/>
              <a:t>Όχι</a:t>
            </a:r>
            <a:r>
              <a:rPr lang="en-US" altLang="el-GR" sz="2400" dirty="0"/>
              <a:t> on chip cache</a:t>
            </a:r>
          </a:p>
          <a:p>
            <a:r>
              <a:rPr lang="en-US" altLang="el-GR" sz="2400" dirty="0"/>
              <a:t>80486 – 8k </a:t>
            </a:r>
            <a:r>
              <a:rPr lang="el-GR" altLang="el-GR" sz="2400" dirty="0"/>
              <a:t>με</a:t>
            </a:r>
            <a:r>
              <a:rPr lang="en-US" altLang="el-GR" sz="2400" dirty="0"/>
              <a:t> 16 byte </a:t>
            </a:r>
            <a:r>
              <a:rPr lang="el-GR" altLang="el-GR" sz="2400" dirty="0"/>
              <a:t>γραμμές</a:t>
            </a:r>
            <a:r>
              <a:rPr lang="en-US" altLang="el-GR" sz="2400" dirty="0"/>
              <a:t> and </a:t>
            </a:r>
            <a:r>
              <a:rPr lang="el-GR" altLang="el-GR" sz="2400" dirty="0"/>
              <a:t>οργάνωση συσχετιστική 4 γραμμών</a:t>
            </a:r>
            <a:endParaRPr lang="en-US" altLang="el-GR" sz="2400" dirty="0"/>
          </a:p>
          <a:p>
            <a:r>
              <a:rPr lang="en-US" altLang="el-GR" sz="2400" dirty="0"/>
              <a:t>Pentium – </a:t>
            </a:r>
            <a:r>
              <a:rPr lang="el-GR" altLang="el-GR" sz="2400" dirty="0"/>
              <a:t>Δύο </a:t>
            </a:r>
            <a:r>
              <a:rPr lang="en-US" altLang="el-GR" sz="2400" dirty="0"/>
              <a:t>on chip L1 caches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Δεδομένων</a:t>
            </a:r>
            <a:r>
              <a:rPr lang="en-US" altLang="el-GR" sz="2400" dirty="0"/>
              <a:t> &amp; </a:t>
            </a:r>
            <a:r>
              <a:rPr lang="el-GR" altLang="el-GR" sz="2400" dirty="0"/>
              <a:t>Εντολών</a:t>
            </a:r>
            <a:endParaRPr lang="en-US" altLang="el-GR" sz="2400" dirty="0"/>
          </a:p>
          <a:p>
            <a:r>
              <a:rPr lang="en-US" altLang="el-GR" sz="2400" dirty="0"/>
              <a:t>Pentium 4 – L1 caches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/>
              <a:t>8k bytes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/>
              <a:t>64 byte </a:t>
            </a:r>
            <a:r>
              <a:rPr lang="el-GR" altLang="el-GR" sz="2400" dirty="0"/>
              <a:t>γραμμές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συσχετιστική 4 </a:t>
            </a:r>
            <a:r>
              <a:rPr lang="el-GR" altLang="el-GR" sz="2400" dirty="0" smtClean="0"/>
              <a:t>γραμμών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79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Pentium 4 </a:t>
            </a:r>
            <a:r>
              <a:rPr lang="en-US" altLang="el-GR" dirty="0" smtClean="0"/>
              <a:t>Cache</a:t>
            </a:r>
            <a:r>
              <a:rPr lang="el-GR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771636"/>
          </a:xfrm>
        </p:spPr>
        <p:txBody>
          <a:bodyPr>
            <a:noAutofit/>
          </a:bodyPr>
          <a:lstStyle/>
          <a:p>
            <a:r>
              <a:rPr lang="en-US" altLang="el-GR" sz="2400" dirty="0" smtClean="0"/>
              <a:t>L2 </a:t>
            </a:r>
            <a:r>
              <a:rPr lang="en-US" altLang="el-GR" sz="2400" dirty="0"/>
              <a:t>cache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/>
              <a:t> </a:t>
            </a:r>
            <a:r>
              <a:rPr lang="el-GR" altLang="el-GR" sz="2400" dirty="0"/>
              <a:t>Τροφοδοσία και των δύο</a:t>
            </a:r>
            <a:r>
              <a:rPr lang="en-US" altLang="el-GR" sz="2400" dirty="0"/>
              <a:t> L1 caches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dirty="0"/>
              <a:t>256k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Γραμμές </a:t>
            </a:r>
            <a:r>
              <a:rPr lang="en-US" altLang="el-GR" sz="2400" dirty="0"/>
              <a:t>128 byte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dirty="0"/>
              <a:t>συσχετιστική 8 γραμμών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32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Pentium 4 Diagram (Simplified)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4706" r="9091" b="27451"/>
          <a:stretch>
            <a:fillRect/>
          </a:stretch>
        </p:blipFill>
        <p:spPr bwMode="auto">
          <a:xfrm>
            <a:off x="881695" y="1201316"/>
            <a:ext cx="7380610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6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Pentium 4 Core </a:t>
            </a:r>
            <a:r>
              <a:rPr lang="en-GB" altLang="el-GR" dirty="0" smtClean="0"/>
              <a:t>Processor</a:t>
            </a:r>
            <a:r>
              <a:rPr lang="el-GR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400" dirty="0"/>
              <a:t>Fetch/Decode Unit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Fetches instructions from L2 cache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Decode into micro-ops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Store micro-ops in L1 cache</a:t>
            </a:r>
          </a:p>
          <a:p>
            <a:r>
              <a:rPr lang="en-GB" altLang="el-GR" sz="2400" dirty="0"/>
              <a:t>Out of order execution logic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Schedules micro-ops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Based on data dependence and resources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May speculatively </a:t>
            </a:r>
            <a:r>
              <a:rPr lang="en-GB" altLang="el-GR" sz="2400" dirty="0" smtClean="0"/>
              <a:t>execute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99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Pentium 4 Core </a:t>
            </a:r>
            <a:r>
              <a:rPr lang="en-GB" altLang="el-GR" dirty="0" smtClean="0"/>
              <a:t>Processor</a:t>
            </a:r>
            <a:r>
              <a:rPr lang="el-GR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400" dirty="0" smtClean="0"/>
              <a:t>Execution </a:t>
            </a:r>
            <a:r>
              <a:rPr lang="en-GB" altLang="el-GR" sz="2400" dirty="0"/>
              <a:t>units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Execute micro-ops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Data from L1 cache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Results in registers</a:t>
            </a:r>
          </a:p>
          <a:p>
            <a:r>
              <a:rPr lang="en-GB" altLang="el-GR" sz="2400" dirty="0"/>
              <a:t>Memory subsystem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L2 cache and systems bus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24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Pentium 4 Design </a:t>
            </a:r>
            <a:r>
              <a:rPr lang="en-GB" altLang="el-GR" dirty="0" smtClean="0"/>
              <a:t>Reasoning</a:t>
            </a:r>
            <a:r>
              <a:rPr lang="en-GB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sz="2400" dirty="0"/>
              <a:t>Decodes instructions into RISC like micro-ops before L1 cache</a:t>
            </a:r>
          </a:p>
          <a:p>
            <a:pPr>
              <a:lnSpc>
                <a:spcPct val="90000"/>
              </a:lnSpc>
            </a:pPr>
            <a:r>
              <a:rPr lang="en-GB" altLang="el-GR" sz="2400" dirty="0"/>
              <a:t>Micro-ops fixed length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400" dirty="0"/>
              <a:t>Superscalar pipelining and scheduling</a:t>
            </a:r>
          </a:p>
          <a:p>
            <a:pPr>
              <a:lnSpc>
                <a:spcPct val="90000"/>
              </a:lnSpc>
            </a:pPr>
            <a:r>
              <a:rPr lang="en-GB" altLang="el-GR" sz="2400" dirty="0"/>
              <a:t>Pentium instructions long &amp; complex</a:t>
            </a:r>
          </a:p>
          <a:p>
            <a:pPr>
              <a:lnSpc>
                <a:spcPct val="90000"/>
              </a:lnSpc>
            </a:pPr>
            <a:r>
              <a:rPr lang="en-GB" altLang="el-GR" sz="2400" dirty="0"/>
              <a:t>Performance improved by separating decoding from scheduling &amp; pipelining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400" dirty="0"/>
              <a:t>(More later – ch14)</a:t>
            </a:r>
          </a:p>
          <a:p>
            <a:pPr>
              <a:lnSpc>
                <a:spcPct val="90000"/>
              </a:lnSpc>
            </a:pP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00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Θέση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Επεξεργαστής - </a:t>
            </a:r>
            <a:r>
              <a:rPr lang="en-GB" altLang="el-GR" sz="2400" dirty="0"/>
              <a:t>CPU</a:t>
            </a:r>
          </a:p>
          <a:p>
            <a:r>
              <a:rPr lang="el-GR" altLang="el-GR" sz="2400" dirty="0"/>
              <a:t>Εσωτερική</a:t>
            </a:r>
            <a:endParaRPr lang="en-GB" altLang="el-GR" sz="2400" dirty="0"/>
          </a:p>
          <a:p>
            <a:r>
              <a:rPr lang="el-GR" altLang="el-GR" sz="2400" dirty="0"/>
              <a:t>Εξωτερική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0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Pentium 4 Design </a:t>
            </a:r>
            <a:r>
              <a:rPr lang="en-GB" altLang="el-GR" dirty="0" smtClean="0"/>
              <a:t>Reasoning</a:t>
            </a:r>
            <a:r>
              <a:rPr lang="en-GB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sz="2400" dirty="0" smtClean="0"/>
              <a:t>Data </a:t>
            </a:r>
            <a:r>
              <a:rPr lang="en-GB" altLang="el-GR" sz="2400" dirty="0"/>
              <a:t>cache is write back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400" dirty="0"/>
              <a:t>Can be configured to write through</a:t>
            </a:r>
          </a:p>
          <a:p>
            <a:pPr>
              <a:lnSpc>
                <a:spcPct val="90000"/>
              </a:lnSpc>
            </a:pPr>
            <a:r>
              <a:rPr lang="en-GB" altLang="el-GR" sz="2400" dirty="0"/>
              <a:t>L1 cache controlled by 2 bits in register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400" dirty="0"/>
              <a:t>CD = cache disable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400" dirty="0"/>
              <a:t>NW = not write through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400" dirty="0"/>
              <a:t>2 instructions to invalidate (flush) cache and write back then invalidate</a:t>
            </a:r>
          </a:p>
          <a:p>
            <a:pPr>
              <a:lnSpc>
                <a:spcPct val="90000"/>
              </a:lnSpc>
            </a:pP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2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Power PC Cache Organization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400" dirty="0"/>
              <a:t>601 – single 32kb 8 way set associative</a:t>
            </a:r>
          </a:p>
          <a:p>
            <a:r>
              <a:rPr lang="en-GB" altLang="el-GR" sz="2400" dirty="0"/>
              <a:t>603 – 16kb (2 x 8kb) two way set associative</a:t>
            </a:r>
          </a:p>
          <a:p>
            <a:r>
              <a:rPr lang="en-GB" altLang="el-GR" sz="2400" dirty="0"/>
              <a:t>604 – 32kb</a:t>
            </a:r>
          </a:p>
          <a:p>
            <a:r>
              <a:rPr lang="en-GB" altLang="el-GR" sz="2400" dirty="0"/>
              <a:t>610 – 64kb</a:t>
            </a:r>
          </a:p>
          <a:p>
            <a:r>
              <a:rPr lang="en-GB" altLang="el-GR" sz="2400" dirty="0"/>
              <a:t>G3 &amp; G4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64kb L1 </a:t>
            </a:r>
            <a:r>
              <a:rPr lang="en-GB" altLang="el-GR" sz="2400" dirty="0" smtClean="0"/>
              <a:t>cache (8 </a:t>
            </a:r>
            <a:r>
              <a:rPr lang="en-GB" altLang="el-GR" sz="2400" dirty="0"/>
              <a:t>way set </a:t>
            </a:r>
            <a:r>
              <a:rPr lang="en-GB" altLang="el-GR" sz="2400" dirty="0" smtClean="0"/>
              <a:t>associative)</a:t>
            </a:r>
            <a:endParaRPr lang="en-GB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sz="2400" dirty="0"/>
              <a:t>256k, 512k or 1M L2 </a:t>
            </a:r>
            <a:r>
              <a:rPr lang="en-GB" altLang="el-GR" sz="2400" dirty="0" smtClean="0"/>
              <a:t>cache (two </a:t>
            </a:r>
            <a:r>
              <a:rPr lang="en-GB" altLang="el-GR" sz="2400" dirty="0"/>
              <a:t>way set </a:t>
            </a:r>
            <a:r>
              <a:rPr lang="en-GB" altLang="el-GR" sz="2400" dirty="0" smtClean="0"/>
              <a:t>associative)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3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PowerPC G4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62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23286" r="4410" b="21881"/>
          <a:stretch>
            <a:fillRect/>
          </a:stretch>
        </p:blipFill>
        <p:spPr bwMode="auto">
          <a:xfrm>
            <a:off x="683568" y="1345332"/>
            <a:ext cx="7599576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Comparison of Cache Sizes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63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16872" r="8820" b="17047"/>
          <a:stretch>
            <a:fillRect/>
          </a:stretch>
        </p:blipFill>
        <p:spPr bwMode="auto">
          <a:xfrm>
            <a:off x="1151803" y="1120959"/>
            <a:ext cx="6840393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0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Βαρζιώτης.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Ενδιάμεση Μνήμη (</a:t>
            </a:r>
            <a:r>
              <a:rPr lang="en-US" dirty="0"/>
              <a:t>Cache Memory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Χωρητικότητα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Μέγεθος Λέξης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Η φυσική μονάδα οργάνωσης</a:t>
            </a:r>
            <a:endParaRPr lang="en-GB" altLang="el-GR" dirty="0"/>
          </a:p>
          <a:p>
            <a:r>
              <a:rPr lang="el-GR" altLang="el-GR" sz="2800" dirty="0"/>
              <a:t>Αριθμός των Λέξεων</a:t>
            </a:r>
            <a:endParaRPr lang="en-GB" altLang="el-G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Ή των</a:t>
            </a:r>
            <a:r>
              <a:rPr lang="en-GB" altLang="el-GR" dirty="0"/>
              <a:t> Bytes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8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Μονάδα Μεταφοράς </a:t>
            </a:r>
            <a:r>
              <a:rPr lang="el-GR" altLang="el-GR" sz="3600" dirty="0" smtClean="0"/>
              <a:t>Πληροφορίας</a:t>
            </a:r>
            <a:r>
              <a:rPr lang="el-GR" altLang="el-GR" sz="3600" baseline="-25000" dirty="0" smtClean="0"/>
              <a:t>1/2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Εσωτερική</a:t>
            </a:r>
            <a:endParaRPr lang="en-GB" altLang="el-GR" sz="2800" dirty="0"/>
          </a:p>
          <a:p>
            <a:pPr lvl="1"/>
            <a:r>
              <a:rPr lang="el-GR" altLang="el-GR" sz="2400" dirty="0"/>
              <a:t>Ίση με τον αριθμό των γραμμών (εύρος) του διαύλου δεδομένων</a:t>
            </a:r>
            <a:endParaRPr lang="en-GB" altLang="el-GR" sz="2400" dirty="0"/>
          </a:p>
          <a:p>
            <a:r>
              <a:rPr lang="el-GR" altLang="el-GR" sz="2800" dirty="0"/>
              <a:t>Εξωτερική</a:t>
            </a:r>
            <a:endParaRPr lang="en-GB" altLang="el-GR" sz="2800" dirty="0"/>
          </a:p>
          <a:p>
            <a:pPr lvl="1"/>
            <a:r>
              <a:rPr lang="el-GR" altLang="el-GR" sz="2400" dirty="0"/>
              <a:t>Συνήθως ένα τμήμα (</a:t>
            </a:r>
            <a:r>
              <a:rPr lang="en-US" altLang="el-GR" sz="2400" dirty="0"/>
              <a:t>block) </a:t>
            </a:r>
            <a:r>
              <a:rPr lang="el-GR" altLang="el-GR" sz="2400" dirty="0"/>
              <a:t>είναι μεγαλύτερο του μήκους </a:t>
            </a:r>
            <a:r>
              <a:rPr lang="el-GR" altLang="el-GR" sz="2400" dirty="0" smtClean="0"/>
              <a:t>λέξης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9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Μονάδα Μεταφοράς </a:t>
            </a:r>
            <a:r>
              <a:rPr lang="el-GR" altLang="el-GR" sz="3600" dirty="0" smtClean="0"/>
              <a:t>Πληροφορίας</a:t>
            </a:r>
            <a:r>
              <a:rPr lang="el-GR" altLang="el-GR" sz="3600" baseline="-25000" dirty="0" smtClean="0"/>
              <a:t>2/2</a:t>
            </a:r>
            <a:endParaRPr lang="el-GR" sz="3600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 err="1" smtClean="0"/>
              <a:t>Διευθυνσιοδοτούμενη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Μονάδα</a:t>
            </a:r>
            <a:endParaRPr lang="en-GB" altLang="el-GR" sz="2800" dirty="0"/>
          </a:p>
          <a:p>
            <a:pPr lvl="1"/>
            <a:r>
              <a:rPr lang="el-GR" altLang="el-GR" sz="2400" dirty="0"/>
              <a:t>Η μικρότερη θέση που μπορεί να </a:t>
            </a:r>
            <a:r>
              <a:rPr lang="el-GR" altLang="el-GR" sz="2400" dirty="0" err="1"/>
              <a:t>διευθυνσιοδοτηθεί</a:t>
            </a:r>
            <a:r>
              <a:rPr lang="el-GR" altLang="el-GR" sz="2400" dirty="0"/>
              <a:t> μοναδικά</a:t>
            </a:r>
            <a:endParaRPr lang="en-GB" altLang="el-GR" sz="2400" dirty="0"/>
          </a:p>
          <a:p>
            <a:pPr lvl="1"/>
            <a:r>
              <a:rPr lang="el-GR" altLang="el-GR" sz="2400" dirty="0"/>
              <a:t>Η λέξη εσωτερικά</a:t>
            </a:r>
            <a:endParaRPr lang="en-GB" altLang="el-GR" sz="2400" dirty="0"/>
          </a:p>
          <a:p>
            <a:pPr lvl="1"/>
            <a:r>
              <a:rPr lang="el-GR" altLang="el-GR" sz="2400" dirty="0"/>
              <a:t>Το </a:t>
            </a:r>
            <a:r>
              <a:rPr lang="en-GB" altLang="el-GR" sz="2400" dirty="0"/>
              <a:t>Cluster </a:t>
            </a:r>
            <a:r>
              <a:rPr lang="el-GR" altLang="el-GR" sz="2400" dirty="0"/>
              <a:t>σε δίσκους</a:t>
            </a:r>
            <a:endParaRPr lang="en-GB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93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3901</TotalTime>
  <Words>2389</Words>
  <Application>Microsoft Office PowerPoint</Application>
  <PresentationFormat>Προβολή στην οθόνη (16:10)</PresentationFormat>
  <Paragraphs>559</Paragraphs>
  <Slides>68</Slides>
  <Notes>68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74" baseType="lpstr">
      <vt:lpstr>Arial Unicode MS</vt:lpstr>
      <vt:lpstr>Arial</vt:lpstr>
      <vt:lpstr>Calibri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Χαρακτηριστικά</vt:lpstr>
      <vt:lpstr>Θέση</vt:lpstr>
      <vt:lpstr>Χωρητικότητα</vt:lpstr>
      <vt:lpstr>Μονάδα Μεταφοράς Πληροφορίας1/2</vt:lpstr>
      <vt:lpstr>Μονάδα Μεταφοράς Πληροφορίας2/2</vt:lpstr>
      <vt:lpstr>Μέθοδοι Πρόσβασης1/4</vt:lpstr>
      <vt:lpstr>Μέθοδοι Πρόσβασης2/4</vt:lpstr>
      <vt:lpstr>Μέθοδοι Πρόσβασης3/4</vt:lpstr>
      <vt:lpstr>Μέθοδοι Πρόσβασης4/4</vt:lpstr>
      <vt:lpstr>Η ιεραρχία της μνήμης</vt:lpstr>
      <vt:lpstr>Η ιεραρχία μνήμης - Διάγραμμα</vt:lpstr>
      <vt:lpstr>Απόδοση</vt:lpstr>
      <vt:lpstr>Φυσικοί Τύποι</vt:lpstr>
      <vt:lpstr>Φυσικά Χαρακτηριστικά</vt:lpstr>
      <vt:lpstr>Οργάνωση</vt:lpstr>
      <vt:lpstr>Σχεδιαστικοί περιορισμοί</vt:lpstr>
      <vt:lpstr>Σειρά Ιεραρχίας</vt:lpstr>
      <vt:lpstr>Θέλουμε Ταχύτητα?</vt:lpstr>
      <vt:lpstr>Η αρχή της Τοπικότητας της Αναζήτησης</vt:lpstr>
      <vt:lpstr>Ενδιάμεση μνήμη - Cache</vt:lpstr>
      <vt:lpstr>Η λειτουργία της Cache – Γενικά</vt:lpstr>
      <vt:lpstr>Σχεδιασμός Cache</vt:lpstr>
      <vt:lpstr>Το μέγεθος μετράει..</vt:lpstr>
      <vt:lpstr>Τυπική Οργάνωση Cache</vt:lpstr>
      <vt:lpstr>Η Λειτουργία Χαρτογράφησης</vt:lpstr>
      <vt:lpstr>Απευθείας Χαρτογράφηση1/2</vt:lpstr>
      <vt:lpstr>Απευθείας Χαρτογράφηση2/2</vt:lpstr>
      <vt:lpstr>Απευθείας Χαρτογράφηση Δομή Διεύθυνσης</vt:lpstr>
      <vt:lpstr>Απευθείας Χαρτογράφηση  Πίνακας γραμμών Cache</vt:lpstr>
      <vt:lpstr>Απευθείας Χαρτογράφηση - Οργάνωση Cache</vt:lpstr>
      <vt:lpstr>Απευθείας Χαρτογράφηση - Παράδειγμα</vt:lpstr>
      <vt:lpstr>Απευθείας Χαρτογράφηση - Συνολικά</vt:lpstr>
      <vt:lpstr>Απευθείας Χαρτογράφηση – Πλεονεκτήματα &amp; Μειονεκτήματα</vt:lpstr>
      <vt:lpstr>Συσχετιστική Χαρτογράφηση</vt:lpstr>
      <vt:lpstr>Οργάνωσης πλήρους  Συσχετιστικής Χαρτογράφησης</vt:lpstr>
      <vt:lpstr>Συσχετιστική Χαρτογράφηση - Παράδειγμα</vt:lpstr>
      <vt:lpstr>Συσχετιστική Χαρτογράφηση – Δομή Διεύθυνσης</vt:lpstr>
      <vt:lpstr>Συσχετιστική Χαρτογράφηση - Συνολικά</vt:lpstr>
      <vt:lpstr>Συσχετιστική Χαρτογράφηση  Μέσω συνόλων</vt:lpstr>
      <vt:lpstr>Συσχετιστική Χαρτογράφηση Μέσω συνόλων Δύο Γραμμών - Παράδειγμα</vt:lpstr>
      <vt:lpstr>Οργάνωση Cache στη Συσχετιστική Χαρτογράφηση Μέσω συνόλων </vt:lpstr>
      <vt:lpstr>Συσχετιστική Χαρτογράφηση Μέσω συνόλων – Δομή Διεύθυνσης</vt:lpstr>
      <vt:lpstr>Συσχετιστική Χαρτογράφηση Μέσω συνόλων - Παράδειγμα</vt:lpstr>
      <vt:lpstr>Συσχετιστική Χαρτογράφηση Μέσω συνόλων - Συνολικά</vt:lpstr>
      <vt:lpstr>Αλγόριθμοι Αντικατάστασης1/2 Απευθείας Χαρτογράφηση</vt:lpstr>
      <vt:lpstr>Αλγόριθμοι Αντικατάστασης2/2 Συσχετιστική &amp; Συσχετιστική μέσω συνόλων</vt:lpstr>
      <vt:lpstr>Πολιτική Εγγραφής</vt:lpstr>
      <vt:lpstr>Συνολική Εγγραφή</vt:lpstr>
      <vt:lpstr>Επανεγγραφή</vt:lpstr>
      <vt:lpstr>Pentium 4 Cache1/2</vt:lpstr>
      <vt:lpstr>Pentium 4 Cache2/2</vt:lpstr>
      <vt:lpstr>Pentium 4 Diagram (Simplified)</vt:lpstr>
      <vt:lpstr>Pentium 4 Core Processor1/2</vt:lpstr>
      <vt:lpstr>Pentium 4 Core Processor2/2</vt:lpstr>
      <vt:lpstr>Pentium 4 Design Reasoning1/2</vt:lpstr>
      <vt:lpstr>Pentium 4 Design Reasoning2/2</vt:lpstr>
      <vt:lpstr>Power PC Cache Organization</vt:lpstr>
      <vt:lpstr>PowerPC G4</vt:lpstr>
      <vt:lpstr>Comparison of Cache Sizes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232</cp:revision>
  <dcterms:created xsi:type="dcterms:W3CDTF">2012-09-06T09:03:05Z</dcterms:created>
  <dcterms:modified xsi:type="dcterms:W3CDTF">2015-05-07T14:13:11Z</dcterms:modified>
</cp:coreProperties>
</file>