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89" r:id="rId3"/>
    <p:sldId id="257" r:id="rId4"/>
    <p:sldId id="259" r:id="rId5"/>
    <p:sldId id="436" r:id="rId6"/>
    <p:sldId id="437" r:id="rId7"/>
    <p:sldId id="438" r:id="rId8"/>
    <p:sldId id="439" r:id="rId9"/>
    <p:sldId id="440" r:id="rId10"/>
    <p:sldId id="441" r:id="rId11"/>
    <p:sldId id="442" r:id="rId12"/>
    <p:sldId id="443" r:id="rId13"/>
    <p:sldId id="444" r:id="rId14"/>
    <p:sldId id="445" r:id="rId15"/>
    <p:sldId id="446" r:id="rId16"/>
    <p:sldId id="447" r:id="rId17"/>
    <p:sldId id="448" r:id="rId18"/>
    <p:sldId id="449" r:id="rId19"/>
    <p:sldId id="450" r:id="rId20"/>
    <p:sldId id="451" r:id="rId21"/>
    <p:sldId id="453" r:id="rId22"/>
    <p:sldId id="452" r:id="rId23"/>
    <p:sldId id="454" r:id="rId24"/>
    <p:sldId id="455" r:id="rId25"/>
    <p:sldId id="456" r:id="rId26"/>
    <p:sldId id="457" r:id="rId27"/>
    <p:sldId id="458" r:id="rId28"/>
    <p:sldId id="459" r:id="rId29"/>
    <p:sldId id="460" r:id="rId30"/>
    <p:sldId id="461" r:id="rId31"/>
    <p:sldId id="462" r:id="rId32"/>
    <p:sldId id="463" r:id="rId33"/>
    <p:sldId id="391" r:id="rId34"/>
    <p:sldId id="291" r:id="rId35"/>
    <p:sldId id="292" r:id="rId36"/>
    <p:sldId id="293" r:id="rId37"/>
    <p:sldId id="280" r:id="rId38"/>
  </p:sldIdLst>
  <p:sldSz cx="9144000" cy="5715000" type="screen16x10"/>
  <p:notesSz cx="6858000" cy="9144000"/>
  <p:custDataLst>
    <p:tags r:id="rId4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83619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647392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62117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36492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24276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340290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474678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563378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522394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9068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670731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888075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188647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525348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35310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23170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12135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347326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11357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66023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84219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01053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47156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7012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99356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75191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620573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0179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Λειτουργικά</a:t>
            </a:r>
            <a:r>
              <a:rPr lang="el-GR" sz="1000" b="1" baseline="0" dirty="0" smtClean="0">
                <a:solidFill>
                  <a:schemeClr val="bg1"/>
                </a:solidFill>
              </a:rPr>
              <a:t> Συστήματα </a:t>
            </a:r>
            <a:r>
              <a:rPr lang="el-GR" sz="1000" b="1" dirty="0" smtClean="0">
                <a:solidFill>
                  <a:schemeClr val="bg1"/>
                </a:solidFill>
              </a:rPr>
              <a:t>– Δρομολόγηση Διεργασιών</a:t>
            </a:r>
            <a:r>
              <a:rPr lang="en-US" sz="1000" b="1" dirty="0" smtClean="0">
                <a:solidFill>
                  <a:schemeClr val="bg1"/>
                </a:solidFill>
              </a:rPr>
              <a:t> (</a:t>
            </a:r>
            <a:r>
              <a:rPr lang="el-GR" sz="1000" b="1" dirty="0" smtClean="0">
                <a:solidFill>
                  <a:schemeClr val="bg1"/>
                </a:solidFill>
              </a:rPr>
              <a:t>3</a:t>
            </a:r>
            <a:r>
              <a:rPr lang="en-US" sz="1000" b="1" dirty="0" smtClean="0">
                <a:solidFill>
                  <a:schemeClr val="bg1"/>
                </a:solidFill>
              </a:rPr>
              <a:t>/3)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Λειτουργικά Συστήματα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</a:t>
            </a:r>
            <a:r>
              <a:rPr lang="el-GR" sz="2800" dirty="0" smtClean="0"/>
              <a:t>3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Δρομολόγηση </a:t>
            </a:r>
            <a:r>
              <a:rPr lang="el-GR" sz="2800" b="1" dirty="0" smtClean="0"/>
              <a:t>Διεργασιών</a:t>
            </a:r>
            <a:r>
              <a:rPr lang="el-GR" sz="2800" b="1" baseline="-25000" dirty="0" smtClean="0"/>
              <a:t>3/3</a:t>
            </a:r>
            <a:endParaRPr lang="en-US" sz="2800" b="1" baseline="-25000" dirty="0" smtClean="0"/>
          </a:p>
          <a:p>
            <a:endParaRPr lang="el-GR" sz="2800" b="1" dirty="0"/>
          </a:p>
          <a:p>
            <a:r>
              <a:rPr lang="el-GR" sz="2800" dirty="0" smtClean="0"/>
              <a:t>Δημήτριος Λιαροκάπης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RR –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129308"/>
            <a:ext cx="7348674" cy="336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56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RR –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181365"/>
            <a:ext cx="7200800" cy="328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7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RR –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185124"/>
            <a:ext cx="7056784" cy="321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56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RR –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183516"/>
            <a:ext cx="7200800" cy="327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8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RR –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1" y="1203057"/>
            <a:ext cx="7344816" cy="332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86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RR –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181628"/>
            <a:ext cx="7172511" cy="326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53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RR –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273324"/>
            <a:ext cx="7274532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0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RR –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273324"/>
            <a:ext cx="7386447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48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RR –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273324"/>
            <a:ext cx="7399496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98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RR –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273324"/>
            <a:ext cx="7484175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92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Λειτουργικά Συστήματα </a:t>
            </a:r>
            <a:endParaRPr lang="el-GR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</a:t>
            </a:r>
            <a:r>
              <a:rPr lang="el-GR" sz="2800" b="1" dirty="0" smtClean="0"/>
              <a:t>3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Δρομολόγηση </a:t>
            </a:r>
            <a:r>
              <a:rPr lang="el-GR" sz="2800" dirty="0" smtClean="0"/>
              <a:t>Διεργασιών</a:t>
            </a:r>
            <a:r>
              <a:rPr lang="el-GR" sz="2800" baseline="-25000" dirty="0" smtClean="0"/>
              <a:t>3</a:t>
            </a:r>
            <a:r>
              <a:rPr lang="en-US" sz="2800" baseline="-25000" dirty="0" smtClean="0"/>
              <a:t>/3</a:t>
            </a:r>
            <a:endParaRPr lang="el-GR" sz="2800" baseline="-25000" dirty="0" smtClean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Λιαροκάπης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RR –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273324"/>
            <a:ext cx="7455265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13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RR –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9552" y="1273324"/>
            <a:ext cx="7455265" cy="3240360"/>
          </a:xfrm>
          <a:prstGeom prst="rect">
            <a:avLst/>
          </a:prstGeom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3505572"/>
            <a:ext cx="5484766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82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Σύγκριση αλγορίθμων δρομολόγησης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Ποιος είναι ο καλύτερος;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Η </a:t>
            </a:r>
            <a:r>
              <a:rPr lang="el-GR" sz="2800" dirty="0"/>
              <a:t>απάντηση εξαρτάται από 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Το </a:t>
            </a:r>
            <a:r>
              <a:rPr lang="el-GR" sz="2400" dirty="0"/>
              <a:t>φορτίο του συστήματος (ισχυρά μεταβαλλόμενο)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Την </a:t>
            </a:r>
            <a:r>
              <a:rPr lang="el-GR" sz="2400" dirty="0"/>
              <a:t>υποστήριξη υλικού για το δρομολογητή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Το </a:t>
            </a:r>
            <a:r>
              <a:rPr lang="el-GR" sz="2400" dirty="0"/>
              <a:t>σχετικό βάρος των κριτηρίων απόδοσης (</a:t>
            </a:r>
            <a:r>
              <a:rPr lang="el-GR" sz="2400" dirty="0" smtClean="0"/>
              <a:t>χρόνος απόκρισης</a:t>
            </a:r>
            <a:r>
              <a:rPr lang="el-GR" sz="2400" dirty="0"/>
              <a:t>, χρήση της CPU, </a:t>
            </a:r>
            <a:r>
              <a:rPr lang="el-GR" sz="2400" dirty="0" err="1"/>
              <a:t>ρυθμο</a:t>
            </a:r>
            <a:r>
              <a:rPr lang="el-GR" sz="2400" dirty="0"/>
              <a:t>-απόδοση...)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Τη </a:t>
            </a:r>
            <a:r>
              <a:rPr lang="el-GR" sz="2400" dirty="0"/>
              <a:t>μέθοδο αποτίμησης που χρησιμοποιείται (καθεμιά </a:t>
            </a:r>
            <a:r>
              <a:rPr lang="el-GR" sz="2400" dirty="0" smtClean="0"/>
              <a:t>έχει τους </a:t>
            </a:r>
            <a:r>
              <a:rPr lang="el-GR" sz="2400" dirty="0"/>
              <a:t>περιορισμούς της...)</a:t>
            </a:r>
            <a:endParaRPr lang="el-GR" sz="2400" i="1" dirty="0"/>
          </a:p>
        </p:txBody>
      </p:sp>
    </p:spTree>
    <p:extLst>
      <p:ext uri="{BB962C8B-B14F-4D97-AF65-F5344CB8AC3E}">
        <p14:creationId xmlns:p14="http://schemas.microsoft.com/office/powerpoint/2010/main" val="55303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Άσκηση 1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202805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800" dirty="0"/>
              <a:t>Θεωρείστε το ακόλουθο σύνολο διεργασιών, στο οποίο το </a:t>
            </a:r>
            <a:r>
              <a:rPr lang="el-GR" sz="1800" dirty="0" smtClean="0"/>
              <a:t>μήκος των </a:t>
            </a:r>
            <a:r>
              <a:rPr lang="el-GR" sz="1800" dirty="0"/>
              <a:t>CPU </a:t>
            </a:r>
            <a:r>
              <a:rPr lang="el-GR" sz="1800" dirty="0" err="1"/>
              <a:t>burst</a:t>
            </a:r>
            <a:r>
              <a:rPr lang="el-GR" sz="1800" dirty="0"/>
              <a:t> </a:t>
            </a:r>
            <a:r>
              <a:rPr lang="el-GR" sz="1800" dirty="0" err="1"/>
              <a:t>times</a:t>
            </a:r>
            <a:r>
              <a:rPr lang="el-GR" sz="1800" dirty="0"/>
              <a:t> είναι σε </a:t>
            </a:r>
            <a:r>
              <a:rPr lang="el-GR" sz="1800" dirty="0" err="1"/>
              <a:t>milliseconds</a:t>
            </a:r>
            <a:endParaRPr lang="el-GR" sz="18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Υποθέστε </a:t>
            </a:r>
            <a:r>
              <a:rPr lang="el-GR" sz="1800" dirty="0"/>
              <a:t>ότι οι διεργασίες έχουν φθάσει με τη </a:t>
            </a:r>
            <a:r>
              <a:rPr lang="el-GR" sz="1800" dirty="0" smtClean="0"/>
              <a:t>σειρά </a:t>
            </a:r>
            <a:r>
              <a:rPr lang="el-GR" sz="1800" dirty="0"/>
              <a:t>P1, P2, P3</a:t>
            </a:r>
            <a:r>
              <a:rPr lang="el-GR" sz="1800" dirty="0" smtClean="0"/>
              <a:t>, P4</a:t>
            </a:r>
            <a:r>
              <a:rPr lang="el-GR" sz="1800" dirty="0"/>
              <a:t>, και P5, όλες τη χρονική στιγμή 0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Σχεδιάστε </a:t>
            </a:r>
            <a:r>
              <a:rPr lang="el-GR" sz="1800" dirty="0"/>
              <a:t>το διάγραμμα εκτέλεσης για καθεμία από τις </a:t>
            </a:r>
            <a:r>
              <a:rPr lang="el-GR" sz="1800" dirty="0" smtClean="0"/>
              <a:t>πολιτικές δρομολόγησης</a:t>
            </a:r>
            <a:r>
              <a:rPr lang="el-GR" sz="1800" dirty="0"/>
              <a:t>: FCFS, SJF, RR – </a:t>
            </a:r>
            <a:r>
              <a:rPr lang="el-GR" sz="1800" dirty="0" err="1"/>
              <a:t>κβάντο</a:t>
            </a:r>
            <a:r>
              <a:rPr lang="el-GR" sz="1800" dirty="0"/>
              <a:t> μία χρονική μονάδα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Βρείτε </a:t>
            </a:r>
            <a:r>
              <a:rPr lang="el-GR" sz="1800" dirty="0"/>
              <a:t>για κάθε διεργασία τον χρόνο επιστροφής (</a:t>
            </a:r>
            <a:r>
              <a:rPr lang="el-GR" sz="1800" dirty="0" err="1" smtClean="0"/>
              <a:t>turnaround</a:t>
            </a:r>
            <a:r>
              <a:rPr lang="el-GR" sz="1800" dirty="0" smtClean="0"/>
              <a:t> </a:t>
            </a:r>
            <a:r>
              <a:rPr lang="el-GR" sz="1800" dirty="0" err="1" smtClean="0"/>
              <a:t>time</a:t>
            </a:r>
            <a:r>
              <a:rPr lang="el-GR" sz="1800" dirty="0"/>
              <a:t>) και τον χρόνο αναμονής (</a:t>
            </a:r>
            <a:r>
              <a:rPr lang="el-GR" sz="1800" dirty="0" err="1"/>
              <a:t>waiting</a:t>
            </a:r>
            <a:r>
              <a:rPr lang="el-GR" sz="1800" dirty="0"/>
              <a:t> </a:t>
            </a:r>
            <a:r>
              <a:rPr lang="el-GR" sz="1800" dirty="0" err="1"/>
              <a:t>time</a:t>
            </a:r>
            <a:r>
              <a:rPr lang="el-GR" sz="1800" dirty="0"/>
              <a:t>) καθώς και τις </a:t>
            </a:r>
            <a:r>
              <a:rPr lang="el-GR" sz="1800" dirty="0" smtClean="0"/>
              <a:t>μέσες τιμές </a:t>
            </a:r>
            <a:r>
              <a:rPr lang="el-GR" sz="1800" dirty="0"/>
              <a:t>τους.</a:t>
            </a:r>
            <a:endParaRPr lang="el-GR" sz="1600" i="1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3554760"/>
            <a:ext cx="2559993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43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Λύση άσκησης 1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057300"/>
            <a:ext cx="6912768" cy="432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83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Λύση άσκησης 1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056606"/>
            <a:ext cx="6854632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6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Λύση άσκησης 1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1006914"/>
            <a:ext cx="6867705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66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Άσκηση 2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202805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000" dirty="0"/>
              <a:t>Να σχεδιάσετε το διάγραμμα εκτέλεσης (</a:t>
            </a:r>
            <a:r>
              <a:rPr lang="el-GR" sz="2000" dirty="0" err="1"/>
              <a:t>Gantt</a:t>
            </a:r>
            <a:r>
              <a:rPr lang="el-GR" sz="2000" dirty="0"/>
              <a:t>) για </a:t>
            </a:r>
            <a:r>
              <a:rPr lang="el-GR" sz="2000" dirty="0" smtClean="0"/>
              <a:t>καθένα από </a:t>
            </a:r>
            <a:r>
              <a:rPr lang="el-GR" sz="2000" dirty="0"/>
              <a:t>τους παρακάτω αλγορίθμους δρομολόγησης : FCFS, </a:t>
            </a:r>
            <a:r>
              <a:rPr lang="el-GR" sz="2000" dirty="0" smtClean="0"/>
              <a:t>RR με </a:t>
            </a:r>
            <a:r>
              <a:rPr lang="el-GR" sz="2000" dirty="0" err="1"/>
              <a:t>κβάντο</a:t>
            </a:r>
            <a:r>
              <a:rPr lang="el-GR" sz="2000" dirty="0"/>
              <a:t>=2 χρονικές μονάδες, SJF και SRTF και </a:t>
            </a:r>
            <a:r>
              <a:rPr lang="el-GR" sz="2000" dirty="0" smtClean="0"/>
              <a:t>να υπολογίσετε </a:t>
            </a:r>
            <a:r>
              <a:rPr lang="el-GR" sz="2000" dirty="0"/>
              <a:t>τον μέσο χρόνο επιστροφής για τον </a:t>
            </a:r>
            <a:r>
              <a:rPr lang="el-GR" sz="2000" dirty="0" smtClean="0"/>
              <a:t>κάθε αλγόριθμο</a:t>
            </a:r>
            <a:r>
              <a:rPr lang="el-GR" sz="2000" dirty="0"/>
              <a:t>.</a:t>
            </a:r>
            <a:endParaRPr lang="el-GR" sz="1800" i="1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6480" y="2713484"/>
            <a:ext cx="5331039" cy="243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56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FCFS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990063"/>
            <a:ext cx="4752528" cy="458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67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SJF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1060735"/>
            <a:ext cx="5184576" cy="463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10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SRTF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020381"/>
            <a:ext cx="6624736" cy="457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8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SRTF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985292"/>
            <a:ext cx="6851697" cy="461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42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RR: Time Quantum = 2 time units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052990"/>
            <a:ext cx="6264696" cy="444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39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Συστήματα, 8η Έκδοση,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Συστήματα 9η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Abraham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Silberschatz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Peter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Baer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Galvin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Greg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Gagne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Δημήτριος Λιαροκάπης.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Λειτουργικά Συστήματα.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://eclass.teiep.gr/courses/COMP116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Δρομολόγηση </a:t>
            </a:r>
            <a:r>
              <a:rPr lang="el-GR" dirty="0" smtClean="0"/>
              <a:t>Διεργασιών</a:t>
            </a:r>
            <a:r>
              <a:rPr lang="el-GR" baseline="-25000" dirty="0" smtClean="0"/>
              <a:t>3</a:t>
            </a:r>
            <a:r>
              <a:rPr lang="en-US" baseline="-25000" dirty="0" smtClean="0"/>
              <a:t>/3</a:t>
            </a:r>
            <a:endParaRPr lang="el-GR" baseline="-25000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6.4. Round Robin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dirty="0"/>
              <a:t>Βασικές αρχές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Στις </a:t>
            </a:r>
            <a:r>
              <a:rPr lang="el-GR" sz="2000" dirty="0"/>
              <a:t>διεργασίες δίνεται ένα σταθερό ποσό χρόνου της CPU </a:t>
            </a:r>
            <a:r>
              <a:rPr lang="el-GR" sz="2000" dirty="0" smtClean="0"/>
              <a:t>και αναφέρεται </a:t>
            </a:r>
            <a:r>
              <a:rPr lang="el-GR" sz="2000" dirty="0"/>
              <a:t>ως </a:t>
            </a:r>
            <a:r>
              <a:rPr lang="el-GR" sz="2000" dirty="0" err="1"/>
              <a:t>time</a:t>
            </a:r>
            <a:r>
              <a:rPr lang="el-GR" sz="2000" dirty="0"/>
              <a:t> </a:t>
            </a:r>
            <a:r>
              <a:rPr lang="el-GR" sz="2000" dirty="0" err="1"/>
              <a:t>quantum</a:t>
            </a:r>
            <a:r>
              <a:rPr lang="el-GR" sz="2000" dirty="0"/>
              <a:t>, ή </a:t>
            </a:r>
            <a:r>
              <a:rPr lang="el-GR" sz="2000" dirty="0" err="1"/>
              <a:t>time</a:t>
            </a:r>
            <a:r>
              <a:rPr lang="el-GR" sz="2000" dirty="0"/>
              <a:t> </a:t>
            </a:r>
            <a:r>
              <a:rPr lang="el-GR" sz="2000" dirty="0" err="1"/>
              <a:t>slice</a:t>
            </a:r>
            <a:r>
              <a:rPr lang="el-GR" sz="2000" dirty="0"/>
              <a:t>, ή </a:t>
            </a:r>
            <a:r>
              <a:rPr lang="el-GR" sz="2000" dirty="0" err="1"/>
              <a:t>slot</a:t>
            </a:r>
            <a:endParaRPr lang="el-GR" sz="20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σειρά των διεργασιών είναι συνήθως FIFO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Συνάρτηση </a:t>
            </a:r>
            <a:r>
              <a:rPr lang="el-GR" sz="2000" dirty="0"/>
              <a:t>επιλογής: ίδια με τον FCFS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Κατάσταση </a:t>
            </a:r>
            <a:r>
              <a:rPr lang="el-GR" sz="2000" dirty="0"/>
              <a:t>απόφασης: </a:t>
            </a:r>
            <a:r>
              <a:rPr lang="el-GR" sz="2000" dirty="0" err="1"/>
              <a:t>προεκχώρηση</a:t>
            </a:r>
            <a:endParaRPr lang="el-GR" sz="20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Μια </a:t>
            </a:r>
            <a:r>
              <a:rPr lang="el-GR" sz="2000" dirty="0"/>
              <a:t>διεργασία επιτρέπεται να εκτελείται μέχρι να συμπληρωθεί </a:t>
            </a:r>
            <a:r>
              <a:rPr lang="el-GR" sz="2000" dirty="0" smtClean="0"/>
              <a:t>το </a:t>
            </a:r>
            <a:r>
              <a:rPr lang="el-GR" sz="2000" dirty="0" err="1" smtClean="0"/>
              <a:t>κβάντο</a:t>
            </a:r>
            <a:r>
              <a:rPr lang="el-GR" sz="2000" dirty="0" smtClean="0"/>
              <a:t> </a:t>
            </a:r>
            <a:r>
              <a:rPr lang="el-GR" sz="2000" dirty="0"/>
              <a:t>χρόνου (συνήθως 10 έως 100 </a:t>
            </a:r>
            <a:r>
              <a:rPr lang="el-GR" sz="2000" dirty="0" err="1"/>
              <a:t>ms</a:t>
            </a:r>
            <a:r>
              <a:rPr lang="el-GR" sz="2000" dirty="0"/>
              <a:t>)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Στη </a:t>
            </a:r>
            <a:r>
              <a:rPr lang="el-GR" sz="2000" dirty="0"/>
              <a:t>συνέχεια δημιουργείται μια διακοπή ρολογιού και η </a:t>
            </a:r>
            <a:r>
              <a:rPr lang="el-GR" sz="2000" dirty="0" smtClean="0"/>
              <a:t>εκτελούμενη διεργασία </a:t>
            </a:r>
            <a:r>
              <a:rPr lang="el-GR" sz="2000" dirty="0"/>
              <a:t>τίθεται στην ουρά των έτοιμων διεργασιών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Χρησιμοποιείται </a:t>
            </a:r>
            <a:r>
              <a:rPr lang="el-GR" sz="2000" dirty="0"/>
              <a:t>συχνά σε περιβάλλοντα </a:t>
            </a:r>
            <a:r>
              <a:rPr lang="el-GR" sz="2000" dirty="0" smtClean="0"/>
              <a:t>καταμερισμού χρόνου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219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Round Robin: </a:t>
            </a:r>
            <a:r>
              <a:rPr lang="el-GR" dirty="0"/>
              <a:t>κριτική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/>
              <a:t>Ευνοούνται οι προοριζόμενες στην CPU διεργασίες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Μια </a:t>
            </a:r>
            <a:r>
              <a:rPr lang="el-GR" sz="1600" dirty="0"/>
              <a:t>προοριζόμενη για I/O διεργασία χρησιμοποιεί την CPU </a:t>
            </a:r>
            <a:r>
              <a:rPr lang="el-GR" sz="1600" dirty="0" smtClean="0"/>
              <a:t>για χρονικό </a:t>
            </a:r>
            <a:r>
              <a:rPr lang="el-GR" sz="1600" dirty="0"/>
              <a:t>διάστημα μικρότερο του </a:t>
            </a:r>
            <a:r>
              <a:rPr lang="el-GR" sz="1600" dirty="0" err="1"/>
              <a:t>quantum</a:t>
            </a:r>
            <a:r>
              <a:rPr lang="el-GR" sz="1600" dirty="0"/>
              <a:t> χρόνου και στη </a:t>
            </a:r>
            <a:r>
              <a:rPr lang="el-GR" sz="1600" dirty="0" smtClean="0"/>
              <a:t>συνέχεια αναστέλλεται </a:t>
            </a:r>
            <a:r>
              <a:rPr lang="el-GR" sz="1600" dirty="0"/>
              <a:t>περιμένοντας για I/O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Μια </a:t>
            </a:r>
            <a:r>
              <a:rPr lang="el-GR" sz="1600" dirty="0"/>
              <a:t>προοριζόμενη για την CPU διεργασία εκτελείται για όλο </a:t>
            </a:r>
            <a:r>
              <a:rPr lang="el-GR" sz="1600" dirty="0" smtClean="0"/>
              <a:t>το </a:t>
            </a:r>
            <a:r>
              <a:rPr lang="el-GR" sz="1600" dirty="0" err="1" smtClean="0"/>
              <a:t>quantum</a:t>
            </a:r>
            <a:r>
              <a:rPr lang="el-GR" sz="1600" dirty="0" smtClean="0"/>
              <a:t> </a:t>
            </a:r>
            <a:r>
              <a:rPr lang="el-GR" sz="1600" dirty="0"/>
              <a:t>χρόνου και τίθεται μετά στην ουρά των έτοιμων </a:t>
            </a:r>
            <a:r>
              <a:rPr lang="el-GR" sz="1600" dirty="0" smtClean="0"/>
              <a:t>διεργασιών (</a:t>
            </a:r>
            <a:r>
              <a:rPr lang="el-GR" sz="1600" dirty="0"/>
              <a:t>μπροστά από τις </a:t>
            </a:r>
            <a:r>
              <a:rPr lang="el-GR" sz="1600" dirty="0" err="1"/>
              <a:t>ανασταλμένες</a:t>
            </a:r>
            <a:r>
              <a:rPr lang="el-GR" sz="1600" dirty="0"/>
              <a:t> διεργασίες)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Λύση</a:t>
            </a:r>
            <a:r>
              <a:rPr lang="el-GR" sz="2000" dirty="0"/>
              <a:t>: ιδεατό </a:t>
            </a:r>
            <a:r>
              <a:rPr lang="el-GR" sz="2000" dirty="0" err="1"/>
              <a:t>round</a:t>
            </a:r>
            <a:r>
              <a:rPr lang="el-GR" sz="2000" dirty="0"/>
              <a:t> </a:t>
            </a:r>
            <a:r>
              <a:rPr lang="el-GR" sz="2000" dirty="0" err="1"/>
              <a:t>robin</a:t>
            </a:r>
            <a:endParaRPr lang="el-GR" sz="20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Όταν </a:t>
            </a:r>
            <a:r>
              <a:rPr lang="el-GR" sz="1600" dirty="0"/>
              <a:t>μια </a:t>
            </a:r>
            <a:r>
              <a:rPr lang="el-GR" sz="1600" dirty="0" smtClean="0"/>
              <a:t>I/O </a:t>
            </a:r>
            <a:r>
              <a:rPr lang="el-GR" sz="1600" dirty="0"/>
              <a:t>ολοκληρώνεται, η </a:t>
            </a:r>
            <a:r>
              <a:rPr lang="el-GR" sz="1600" dirty="0" err="1"/>
              <a:t>ανασταλμένη</a:t>
            </a:r>
            <a:r>
              <a:rPr lang="el-GR" sz="1600" dirty="0"/>
              <a:t> διεργασία </a:t>
            </a:r>
            <a:r>
              <a:rPr lang="el-GR" sz="1600" dirty="0" smtClean="0"/>
              <a:t>μετακινείται σε </a:t>
            </a:r>
            <a:r>
              <a:rPr lang="el-GR" sz="1600" dirty="0"/>
              <a:t>μια βοηθητική ουρά που προτιμάται έναντι της βασικής ουράς </a:t>
            </a:r>
            <a:r>
              <a:rPr lang="el-GR" sz="1600" dirty="0" smtClean="0"/>
              <a:t>των έτοιμων </a:t>
            </a:r>
            <a:r>
              <a:rPr lang="el-GR" sz="1600" dirty="0"/>
              <a:t>διεργασιών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Μια </a:t>
            </a:r>
            <a:r>
              <a:rPr lang="el-GR" sz="1600" dirty="0"/>
              <a:t>διεργασία που αποστέλλεται από την βοηθητική ουρά </a:t>
            </a:r>
            <a:r>
              <a:rPr lang="el-GR" sz="1600" dirty="0" smtClean="0"/>
              <a:t>εκτελείται όχι </a:t>
            </a:r>
            <a:r>
              <a:rPr lang="el-GR" sz="1600" dirty="0"/>
              <a:t>περισσότερο από το βασικό </a:t>
            </a:r>
            <a:r>
              <a:rPr lang="el-GR" sz="1600" dirty="0" err="1"/>
              <a:t>κβάντο</a:t>
            </a:r>
            <a:r>
              <a:rPr lang="el-GR" sz="1600" dirty="0"/>
              <a:t> χρόνου μείον το </a:t>
            </a:r>
            <a:r>
              <a:rPr lang="el-GR" sz="1600" dirty="0" smtClean="0"/>
              <a:t>συνολικό χρόνο </a:t>
            </a:r>
            <a:r>
              <a:rPr lang="el-GR" sz="1600" dirty="0"/>
              <a:t>που δαπανήθηκε για εκτέλεση κατά το τελευταίο </a:t>
            </a:r>
            <a:r>
              <a:rPr lang="el-GR" sz="1600" dirty="0" err="1"/>
              <a:t>κβάντο</a:t>
            </a:r>
            <a:endParaRPr lang="el-GR" sz="1600" dirty="0"/>
          </a:p>
          <a:p>
            <a:pPr lvl="2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Έτσι </a:t>
            </a:r>
            <a:r>
              <a:rPr lang="el-GR" sz="1600" dirty="0"/>
              <a:t>η διεργασία «συμπληρώνει» το </a:t>
            </a:r>
            <a:r>
              <a:rPr lang="el-GR" sz="1600" dirty="0" err="1"/>
              <a:t>κβάντο</a:t>
            </a:r>
            <a:r>
              <a:rPr lang="el-GR" sz="1600" dirty="0"/>
              <a:t> που άφησε στη </a:t>
            </a:r>
            <a:r>
              <a:rPr lang="el-GR" sz="1600" dirty="0" smtClean="0"/>
              <a:t>μέση όταν </a:t>
            </a:r>
            <a:r>
              <a:rPr lang="el-GR" sz="1600" dirty="0"/>
              <a:t>διακόπηκε για I/O</a:t>
            </a:r>
            <a:endParaRPr lang="el-GR" sz="1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457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/>
              <a:t>Διάγραμμα ουράς για ιδεατό </a:t>
            </a:r>
            <a:r>
              <a:rPr lang="el-GR" sz="3600" dirty="0" err="1"/>
              <a:t>Round</a:t>
            </a:r>
            <a:r>
              <a:rPr lang="el-GR" sz="3600" dirty="0"/>
              <a:t> </a:t>
            </a:r>
            <a:r>
              <a:rPr lang="el-GR" sz="3600" dirty="0" err="1"/>
              <a:t>Robin</a:t>
            </a:r>
            <a:endParaRPr lang="el-GR" sz="36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985292"/>
            <a:ext cx="4679821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28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Round </a:t>
            </a:r>
            <a:r>
              <a:rPr lang="en-US" dirty="0" smtClean="0"/>
              <a:t>Robin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u="sng" dirty="0"/>
              <a:t>Πλεονεκτήματα:</a:t>
            </a:r>
            <a:r>
              <a:rPr lang="el-GR" sz="2400" dirty="0"/>
              <a:t> απλότητα, χαμηλό </a:t>
            </a:r>
            <a:r>
              <a:rPr lang="el-GR" sz="2400" dirty="0" err="1"/>
              <a:t>overhead</a:t>
            </a:r>
            <a:r>
              <a:rPr lang="el-GR" sz="2400" dirty="0"/>
              <a:t>, </a:t>
            </a:r>
            <a:r>
              <a:rPr lang="el-GR" sz="2400" dirty="0" smtClean="0"/>
              <a:t>λειτουργεί  αποτελεσματικά για αλληλεπιδραστικά συστήματα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u="sng" dirty="0" smtClean="0"/>
              <a:t>Μειονεκτήματα</a:t>
            </a:r>
            <a:r>
              <a:rPr lang="el-GR" sz="2400" u="sng" dirty="0"/>
              <a:t>:</a:t>
            </a:r>
            <a:r>
              <a:rPr lang="el-GR" sz="2400" dirty="0"/>
              <a:t> αν το </a:t>
            </a:r>
            <a:r>
              <a:rPr lang="el-GR" sz="2400" dirty="0" err="1"/>
              <a:t>κβάντο</a:t>
            </a:r>
            <a:r>
              <a:rPr lang="el-GR" sz="2400" dirty="0"/>
              <a:t> είναι πολύ μικρό, </a:t>
            </a:r>
            <a:r>
              <a:rPr lang="el-GR" sz="2400" dirty="0" smtClean="0"/>
              <a:t>δαπανάται πολύς </a:t>
            </a:r>
            <a:r>
              <a:rPr lang="el-GR" sz="2400" dirty="0"/>
              <a:t>χρόνος για εναλλαγή πλαισίων. Αν είναι πολύ </a:t>
            </a:r>
            <a:r>
              <a:rPr lang="el-GR" sz="2400" dirty="0" smtClean="0"/>
              <a:t>μεγάλο τότε </a:t>
            </a:r>
            <a:r>
              <a:rPr lang="el-GR" sz="2400" dirty="0"/>
              <a:t>ο RR προσεγγίζει τον FCFS.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Τυπικές </a:t>
            </a:r>
            <a:r>
              <a:rPr lang="el-GR" sz="2000" dirty="0"/>
              <a:t>τιμές για το </a:t>
            </a:r>
            <a:r>
              <a:rPr lang="el-GR" sz="2000" dirty="0" err="1"/>
              <a:t>κβάντο</a:t>
            </a:r>
            <a:r>
              <a:rPr lang="el-GR" sz="2000" dirty="0"/>
              <a:t> : 10 - 100 </a:t>
            </a:r>
            <a:r>
              <a:rPr lang="el-GR" sz="2000" dirty="0" err="1"/>
              <a:t>msec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Γενικός </a:t>
            </a:r>
            <a:r>
              <a:rPr lang="el-GR" sz="2000" dirty="0"/>
              <a:t>κανόνας: επιλογή </a:t>
            </a:r>
            <a:r>
              <a:rPr lang="el-GR" sz="2000" dirty="0" err="1"/>
              <a:t>κβάντου</a:t>
            </a:r>
            <a:r>
              <a:rPr lang="el-GR" sz="2000" dirty="0"/>
              <a:t> έτσι ώστε η μεγάλη </a:t>
            </a:r>
            <a:r>
              <a:rPr lang="el-GR" sz="2000" dirty="0" smtClean="0"/>
              <a:t>πλειοψηφία (</a:t>
            </a:r>
            <a:r>
              <a:rPr lang="el-GR" sz="2000" dirty="0"/>
              <a:t>80-90%) των διεργασιών να ολοκληρώνουν τον καταιγισμό τους </a:t>
            </a:r>
            <a:r>
              <a:rPr lang="el-GR" sz="2000" dirty="0" smtClean="0"/>
              <a:t>σε ένα </a:t>
            </a:r>
            <a:r>
              <a:rPr lang="el-GR" sz="2000" dirty="0" err="1"/>
              <a:t>κβάντο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4506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Μέγεθος του </a:t>
            </a:r>
            <a:r>
              <a:rPr lang="el-GR" dirty="0" err="1"/>
              <a:t>κβάντου</a:t>
            </a:r>
            <a:r>
              <a:rPr lang="el-GR" dirty="0"/>
              <a:t> χρόνου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/>
              <a:t>Επιλογές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Μικρό </a:t>
            </a:r>
            <a:r>
              <a:rPr lang="el-GR" sz="2000" dirty="0"/>
              <a:t>ή μεγάλο </a:t>
            </a:r>
            <a:r>
              <a:rPr lang="el-GR" sz="2000" dirty="0" err="1"/>
              <a:t>κβάντο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Σταθερό </a:t>
            </a:r>
            <a:r>
              <a:rPr lang="el-GR" sz="2000" dirty="0"/>
              <a:t>ή μεταβλητό </a:t>
            </a:r>
            <a:r>
              <a:rPr lang="el-GR" sz="2000" dirty="0" err="1"/>
              <a:t>κβάντο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Το </a:t>
            </a:r>
            <a:r>
              <a:rPr lang="el-GR" sz="2000" dirty="0"/>
              <a:t>ίδιο για όλες τις διεργασίες ή διαφορετικό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Αν </a:t>
            </a:r>
            <a:r>
              <a:rPr lang="el-GR" sz="2200" dirty="0"/>
              <a:t>το </a:t>
            </a:r>
            <a:r>
              <a:rPr lang="el-GR" sz="2200" dirty="0" err="1"/>
              <a:t>κβάντο</a:t>
            </a:r>
            <a:r>
              <a:rPr lang="el-GR" sz="2200" dirty="0"/>
              <a:t> είναι πολύ μεγάλο ο αλγόριθμος </a:t>
            </a:r>
            <a:r>
              <a:rPr lang="el-GR" sz="2200" dirty="0" smtClean="0"/>
              <a:t>RR εκφυλίζεται </a:t>
            </a:r>
            <a:r>
              <a:rPr lang="el-GR" sz="2200" dirty="0"/>
              <a:t>σε FCFS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Αν </a:t>
            </a:r>
            <a:r>
              <a:rPr lang="el-GR" sz="2200" dirty="0"/>
              <a:t>το </a:t>
            </a:r>
            <a:r>
              <a:rPr lang="el-GR" sz="2200" dirty="0" err="1"/>
              <a:t>κβάντο</a:t>
            </a:r>
            <a:r>
              <a:rPr lang="el-GR" sz="2200" dirty="0"/>
              <a:t> είναι πολύ μικρό υπάρχουν πολλές </a:t>
            </a:r>
            <a:r>
              <a:rPr lang="el-GR" sz="2200" dirty="0" smtClean="0"/>
              <a:t>εναλλαγές πλαισίων</a:t>
            </a:r>
            <a:endParaRPr lang="el-GR" sz="22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Βασική </a:t>
            </a:r>
            <a:r>
              <a:rPr lang="el-GR" sz="2200" dirty="0"/>
              <a:t>αρχή: το </a:t>
            </a:r>
            <a:r>
              <a:rPr lang="el-GR" sz="2200" dirty="0" err="1"/>
              <a:t>κβάντο</a:t>
            </a:r>
            <a:r>
              <a:rPr lang="el-GR" sz="2200" dirty="0"/>
              <a:t> πρέπει να είναι ελαφρά </a:t>
            </a:r>
            <a:r>
              <a:rPr lang="el-GR" sz="2200" dirty="0" smtClean="0"/>
              <a:t>μεγαλύτερο από </a:t>
            </a:r>
            <a:r>
              <a:rPr lang="el-GR" sz="2200" dirty="0"/>
              <a:t>το χρόνο που απαιτεί μια τυπική αλληλεπίδραση</a:t>
            </a:r>
            <a:endParaRPr lang="el-GR" sz="2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019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8304</TotalTime>
  <Words>1012</Words>
  <Application>Microsoft Office PowerPoint</Application>
  <PresentationFormat>Προβολή στην οθόνη (16:10)</PresentationFormat>
  <Paragraphs>201</Paragraphs>
  <Slides>37</Slides>
  <Notes>37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37</vt:i4>
      </vt:variant>
    </vt:vector>
  </HeadingPairs>
  <TitlesOfParts>
    <vt:vector size="43" baseType="lpstr">
      <vt:lpstr>Arial Unicode MS</vt:lpstr>
      <vt:lpstr>Arial</vt:lpstr>
      <vt:lpstr>Calibri</vt:lpstr>
      <vt:lpstr>Times New Roman</vt:lpstr>
      <vt:lpstr>Wingdings</vt:lpstr>
      <vt:lpstr>Θέμα του Office</vt:lpstr>
      <vt:lpstr>Λειτουργικά Συστήματα</vt:lpstr>
      <vt:lpstr>Παρουσίαση του PowerPoint</vt:lpstr>
      <vt:lpstr>Άδειες Χρήσης</vt:lpstr>
      <vt:lpstr>Χρηματοδότηση</vt:lpstr>
      <vt:lpstr>6.4. Round Robin</vt:lpstr>
      <vt:lpstr>Round Robin: κριτική</vt:lpstr>
      <vt:lpstr>Διάγραμμα ουράς για ιδεατό Round Robin</vt:lpstr>
      <vt:lpstr>Round Robin</vt:lpstr>
      <vt:lpstr>Μέγεθος του κβάντου χρόνου</vt:lpstr>
      <vt:lpstr>RR – Παράδειγμα</vt:lpstr>
      <vt:lpstr>RR – Παράδειγμα</vt:lpstr>
      <vt:lpstr>RR – Παράδειγμα</vt:lpstr>
      <vt:lpstr>RR – Παράδειγμα</vt:lpstr>
      <vt:lpstr>RR – Παράδειγμα</vt:lpstr>
      <vt:lpstr>RR – Παράδειγμα</vt:lpstr>
      <vt:lpstr>RR – Παράδειγμα</vt:lpstr>
      <vt:lpstr>RR – Παράδειγμα</vt:lpstr>
      <vt:lpstr>RR – Παράδειγμα</vt:lpstr>
      <vt:lpstr>RR – Παράδειγμα</vt:lpstr>
      <vt:lpstr>RR – Παράδειγμα</vt:lpstr>
      <vt:lpstr>RR – Παράδειγμα</vt:lpstr>
      <vt:lpstr>Σύγκριση αλγορίθμων δρομολόγησης</vt:lpstr>
      <vt:lpstr>Άσκηση 1</vt:lpstr>
      <vt:lpstr>Λύση άσκησης 1</vt:lpstr>
      <vt:lpstr>Λύση άσκησης 1</vt:lpstr>
      <vt:lpstr>Λύση άσκησης 1</vt:lpstr>
      <vt:lpstr>Άσκηση 2</vt:lpstr>
      <vt:lpstr>FCFS</vt:lpstr>
      <vt:lpstr>SJF</vt:lpstr>
      <vt:lpstr>SRTF</vt:lpstr>
      <vt:lpstr>SRTF</vt:lpstr>
      <vt:lpstr>RR: Time Quantum = 2 time units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420</cp:revision>
  <dcterms:created xsi:type="dcterms:W3CDTF">2012-09-06T09:03:05Z</dcterms:created>
  <dcterms:modified xsi:type="dcterms:W3CDTF">2015-09-18T14:15:27Z</dcterms:modified>
</cp:coreProperties>
</file>