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57" r:id="rId4"/>
    <p:sldId id="259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3" r:id="rId22"/>
    <p:sldId id="452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391" r:id="rId34"/>
    <p:sldId id="291" r:id="rId35"/>
    <p:sldId id="292" r:id="rId36"/>
    <p:sldId id="293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836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473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211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242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402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46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633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239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906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7073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8807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86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534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531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317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1213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4732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135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602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421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0105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4715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93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51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05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79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Δρομολόγηση Διεργασιών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lang="el-GR" sz="1000" b="1" dirty="0" smtClean="0">
                <a:solidFill>
                  <a:schemeClr val="bg1"/>
                </a:solidFill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</a:rPr>
              <a:t>/3)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3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Δρομολόγηση </a:t>
            </a:r>
            <a:r>
              <a:rPr lang="el-GR" sz="2800" b="1" dirty="0" smtClean="0"/>
              <a:t>Διεργασιών</a:t>
            </a:r>
            <a:r>
              <a:rPr lang="el-GR" sz="2800" b="1" baseline="-25000" dirty="0" smtClean="0"/>
              <a:t>3/3</a:t>
            </a:r>
            <a:endParaRPr lang="en-US" sz="2800" b="1" baseline="-25000" dirty="0" smtClean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9308"/>
            <a:ext cx="7348674" cy="33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81365"/>
            <a:ext cx="7200800" cy="3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85124"/>
            <a:ext cx="7056784" cy="32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83516"/>
            <a:ext cx="7200800" cy="32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203057"/>
            <a:ext cx="7344816" cy="33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81628"/>
            <a:ext cx="7172511" cy="32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3324"/>
            <a:ext cx="727453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3324"/>
            <a:ext cx="738644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3324"/>
            <a:ext cx="73994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73324"/>
            <a:ext cx="748417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3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Δρομολόγηση </a:t>
            </a:r>
            <a:r>
              <a:rPr lang="el-GR" sz="2800" dirty="0" smtClean="0"/>
              <a:t>Διεργασιών</a:t>
            </a:r>
            <a:r>
              <a:rPr lang="el-GR" sz="2800" baseline="-25000" dirty="0" smtClean="0"/>
              <a:t>3</a:t>
            </a:r>
            <a:r>
              <a:rPr lang="en-US" sz="2800" baseline="-25000" dirty="0" smtClean="0"/>
              <a:t>/3</a:t>
            </a:r>
            <a:endParaRPr lang="el-GR" sz="2800" baseline="-250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73324"/>
            <a:ext cx="745526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 – </a:t>
            </a:r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1273324"/>
            <a:ext cx="7455265" cy="324036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505572"/>
            <a:ext cx="548476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Σύγκριση αλγορίθμων δρομολόγησης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Ποιος είναι ο καλύτερος;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Η </a:t>
            </a:r>
            <a:r>
              <a:rPr lang="el-GR" sz="2800" dirty="0"/>
              <a:t>απάντηση εξαρτάται από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φορτίο του συστήματος (ισχυρά μεταβαλλόμενο)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Την </a:t>
            </a:r>
            <a:r>
              <a:rPr lang="el-GR" sz="2400" dirty="0"/>
              <a:t>υποστήριξη υλικού για το δρομολογητή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σχετικό βάρος των κριτηρίων απόδοσης (</a:t>
            </a:r>
            <a:r>
              <a:rPr lang="el-GR" sz="2400" dirty="0" smtClean="0"/>
              <a:t>χρόνος απόκρισης</a:t>
            </a:r>
            <a:r>
              <a:rPr lang="el-GR" sz="2400" dirty="0"/>
              <a:t>, χρήση της CPU, </a:t>
            </a:r>
            <a:r>
              <a:rPr lang="el-GR" sz="2400" dirty="0" err="1"/>
              <a:t>ρυθμο</a:t>
            </a:r>
            <a:r>
              <a:rPr lang="el-GR" sz="2400" dirty="0"/>
              <a:t>-απόδοση...)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Τη </a:t>
            </a:r>
            <a:r>
              <a:rPr lang="el-GR" sz="2400" dirty="0"/>
              <a:t>μέθοδο αποτίμησης που χρησιμοποιείται (καθεμιά </a:t>
            </a:r>
            <a:r>
              <a:rPr lang="el-GR" sz="2400" dirty="0" smtClean="0"/>
              <a:t>έχει τους </a:t>
            </a:r>
            <a:r>
              <a:rPr lang="el-GR" sz="2400" dirty="0"/>
              <a:t>περιορισμούς της...)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553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2028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/>
              <a:t>Θεωρείστε το ακόλουθο σύνολο διεργασιών, στο οποίο το </a:t>
            </a:r>
            <a:r>
              <a:rPr lang="el-GR" sz="1800" dirty="0" smtClean="0"/>
              <a:t>μήκος των </a:t>
            </a:r>
            <a:r>
              <a:rPr lang="el-GR" sz="1800" dirty="0"/>
              <a:t>CPU </a:t>
            </a:r>
            <a:r>
              <a:rPr lang="el-GR" sz="1800" dirty="0" err="1"/>
              <a:t>burst</a:t>
            </a:r>
            <a:r>
              <a:rPr lang="el-GR" sz="1800" dirty="0"/>
              <a:t> </a:t>
            </a:r>
            <a:r>
              <a:rPr lang="el-GR" sz="1800" dirty="0" err="1"/>
              <a:t>times</a:t>
            </a:r>
            <a:r>
              <a:rPr lang="el-GR" sz="1800" dirty="0"/>
              <a:t> είναι σε </a:t>
            </a:r>
            <a:r>
              <a:rPr lang="el-GR" sz="1800" dirty="0" err="1"/>
              <a:t>milliseconds</a:t>
            </a:r>
            <a:endParaRPr lang="el-GR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Υποθέστε </a:t>
            </a:r>
            <a:r>
              <a:rPr lang="el-GR" sz="1800" dirty="0"/>
              <a:t>ότι οι διεργασίες έχουν φθάσει με τη </a:t>
            </a:r>
            <a:r>
              <a:rPr lang="el-GR" sz="1800" dirty="0" smtClean="0"/>
              <a:t>σειρά </a:t>
            </a:r>
            <a:r>
              <a:rPr lang="el-GR" sz="1800" dirty="0"/>
              <a:t>P1, P2, P3</a:t>
            </a:r>
            <a:r>
              <a:rPr lang="el-GR" sz="1800" dirty="0" smtClean="0"/>
              <a:t>, P4</a:t>
            </a:r>
            <a:r>
              <a:rPr lang="el-GR" sz="1800" dirty="0"/>
              <a:t>, και P5, όλες τη χρονική στιγμή 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Σχεδιάστε </a:t>
            </a:r>
            <a:r>
              <a:rPr lang="el-GR" sz="1800" dirty="0"/>
              <a:t>το διάγραμμα εκτέλεσης για καθεμία από τις </a:t>
            </a:r>
            <a:r>
              <a:rPr lang="el-GR" sz="1800" dirty="0" smtClean="0"/>
              <a:t>πολιτικές δρομολόγησης</a:t>
            </a:r>
            <a:r>
              <a:rPr lang="el-GR" sz="1800" dirty="0"/>
              <a:t>: FCFS, SJF, RR – </a:t>
            </a:r>
            <a:r>
              <a:rPr lang="el-GR" sz="1800" dirty="0" err="1"/>
              <a:t>κβάντο</a:t>
            </a:r>
            <a:r>
              <a:rPr lang="el-GR" sz="1800" dirty="0"/>
              <a:t> μία χρονική μονάδα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Βρείτε </a:t>
            </a:r>
            <a:r>
              <a:rPr lang="el-GR" sz="1800" dirty="0"/>
              <a:t>για κάθε διεργασία τον χρόνο επιστροφής (</a:t>
            </a:r>
            <a:r>
              <a:rPr lang="el-GR" sz="1800" dirty="0" err="1" smtClean="0"/>
              <a:t>turnaround</a:t>
            </a:r>
            <a:r>
              <a:rPr lang="el-GR" sz="1800" dirty="0" smtClean="0"/>
              <a:t> </a:t>
            </a:r>
            <a:r>
              <a:rPr lang="el-GR" sz="1800" dirty="0" err="1" smtClean="0"/>
              <a:t>time</a:t>
            </a:r>
            <a:r>
              <a:rPr lang="el-GR" sz="1800" dirty="0"/>
              <a:t>) και τον χρόνο αναμονής (</a:t>
            </a:r>
            <a:r>
              <a:rPr lang="el-GR" sz="1800" dirty="0" err="1"/>
              <a:t>waiting</a:t>
            </a:r>
            <a:r>
              <a:rPr lang="el-GR" sz="1800" dirty="0"/>
              <a:t> </a:t>
            </a:r>
            <a:r>
              <a:rPr lang="el-GR" sz="1800" dirty="0" err="1"/>
              <a:t>time</a:t>
            </a:r>
            <a:r>
              <a:rPr lang="el-GR" sz="1800" dirty="0"/>
              <a:t>) καθώς και τις </a:t>
            </a:r>
            <a:r>
              <a:rPr lang="el-GR" sz="1800" dirty="0" smtClean="0"/>
              <a:t>μέσες τιμές </a:t>
            </a:r>
            <a:r>
              <a:rPr lang="el-GR" sz="1800" dirty="0"/>
              <a:t>τους.</a:t>
            </a:r>
            <a:endParaRPr lang="el-GR" sz="16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554760"/>
            <a:ext cx="25599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Λύση άσκησης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7300"/>
            <a:ext cx="6912768" cy="4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Λύση άσκησης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6606"/>
            <a:ext cx="68546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Λύση άσκησης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06914"/>
            <a:ext cx="686770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2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2028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Να σχεδιάσετε το διάγραμμα εκτέλεσης (</a:t>
            </a:r>
            <a:r>
              <a:rPr lang="el-GR" sz="2000" dirty="0" err="1"/>
              <a:t>Gantt</a:t>
            </a:r>
            <a:r>
              <a:rPr lang="el-GR" sz="2000" dirty="0"/>
              <a:t>) για </a:t>
            </a:r>
            <a:r>
              <a:rPr lang="el-GR" sz="2000" dirty="0" smtClean="0"/>
              <a:t>καθένα από </a:t>
            </a:r>
            <a:r>
              <a:rPr lang="el-GR" sz="2000" dirty="0"/>
              <a:t>τους παρακάτω αλγορίθμους δρομολόγησης : FCFS, </a:t>
            </a:r>
            <a:r>
              <a:rPr lang="el-GR" sz="2000" dirty="0" smtClean="0"/>
              <a:t>RR με </a:t>
            </a:r>
            <a:r>
              <a:rPr lang="el-GR" sz="2000" dirty="0" err="1"/>
              <a:t>κβάντο</a:t>
            </a:r>
            <a:r>
              <a:rPr lang="el-GR" sz="2000" dirty="0"/>
              <a:t>=2 χρονικές μονάδες, SJF και SRTF και </a:t>
            </a:r>
            <a:r>
              <a:rPr lang="el-GR" sz="2000" dirty="0" smtClean="0"/>
              <a:t>να υπολογίσετε </a:t>
            </a:r>
            <a:r>
              <a:rPr lang="el-GR" sz="2000" dirty="0"/>
              <a:t>τον μέσο χρόνο επιστροφής για τον </a:t>
            </a:r>
            <a:r>
              <a:rPr lang="el-GR" sz="2000" dirty="0" smtClean="0"/>
              <a:t>κάθε αλγόριθμο</a:t>
            </a:r>
            <a:r>
              <a:rPr lang="el-GR" sz="2000" dirty="0"/>
              <a:t>.</a:t>
            </a:r>
            <a:endParaRPr lang="el-GR" sz="1800" i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80" y="2713484"/>
            <a:ext cx="5331039" cy="24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FCFS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990063"/>
            <a:ext cx="4752528" cy="45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SJF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60735"/>
            <a:ext cx="5184576" cy="46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20381"/>
            <a:ext cx="6624736" cy="45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SRTF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5292"/>
            <a:ext cx="6851697" cy="46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RR: Time Quantum = 2 time units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052990"/>
            <a:ext cx="6264696" cy="44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Δρομολόγηση </a:t>
            </a:r>
            <a:r>
              <a:rPr lang="el-GR" dirty="0" smtClean="0"/>
              <a:t>Διεργασιών</a:t>
            </a:r>
            <a:r>
              <a:rPr lang="el-GR" baseline="-25000" dirty="0" smtClean="0"/>
              <a:t>3</a:t>
            </a:r>
            <a:r>
              <a:rPr lang="en-US" baseline="-25000" dirty="0" smtClean="0"/>
              <a:t>/3</a:t>
            </a:r>
            <a:endParaRPr 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6.4. Round Robin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Βασικές αρχές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Στις </a:t>
            </a:r>
            <a:r>
              <a:rPr lang="el-GR" sz="2000" dirty="0"/>
              <a:t>διεργασίες δίνεται ένα σταθερό ποσό χρόνου της CPU </a:t>
            </a:r>
            <a:r>
              <a:rPr lang="el-GR" sz="2000" dirty="0" smtClean="0"/>
              <a:t>και αναφέρεται </a:t>
            </a:r>
            <a:r>
              <a:rPr lang="el-GR" sz="2000" dirty="0"/>
              <a:t>ως </a:t>
            </a:r>
            <a:r>
              <a:rPr lang="el-GR" sz="2000" dirty="0" err="1"/>
              <a:t>time</a:t>
            </a:r>
            <a:r>
              <a:rPr lang="el-GR" sz="2000" dirty="0"/>
              <a:t> </a:t>
            </a:r>
            <a:r>
              <a:rPr lang="el-GR" sz="2000" dirty="0" err="1"/>
              <a:t>quantum</a:t>
            </a:r>
            <a:r>
              <a:rPr lang="el-GR" sz="2000" dirty="0"/>
              <a:t>, ή </a:t>
            </a:r>
            <a:r>
              <a:rPr lang="el-GR" sz="2000" dirty="0" err="1"/>
              <a:t>time</a:t>
            </a:r>
            <a:r>
              <a:rPr lang="el-GR" sz="2000" dirty="0"/>
              <a:t> </a:t>
            </a:r>
            <a:r>
              <a:rPr lang="el-GR" sz="2000" dirty="0" err="1"/>
              <a:t>slice</a:t>
            </a:r>
            <a:r>
              <a:rPr lang="el-GR" sz="2000" dirty="0"/>
              <a:t>, ή </a:t>
            </a:r>
            <a:r>
              <a:rPr lang="el-GR" sz="2000" dirty="0" err="1"/>
              <a:t>slot</a:t>
            </a:r>
            <a:endParaRPr lang="el-GR" sz="20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σειρά των διεργασιών είναι συνήθως FIFO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Συνάρτηση </a:t>
            </a:r>
            <a:r>
              <a:rPr lang="el-GR" sz="2000" dirty="0"/>
              <a:t>επιλογής: ίδια με τον FCFS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Κατάσταση </a:t>
            </a:r>
            <a:r>
              <a:rPr lang="el-GR" sz="2000" dirty="0"/>
              <a:t>απόφασης: </a:t>
            </a:r>
            <a:r>
              <a:rPr lang="el-GR" sz="2000" dirty="0" err="1"/>
              <a:t>προεκχώρηση</a:t>
            </a:r>
            <a:endParaRPr lang="el-GR" sz="20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διεργασία επιτρέπεται να εκτελείται μέχρι να συμπληρωθεί </a:t>
            </a:r>
            <a:r>
              <a:rPr lang="el-GR" sz="2000" dirty="0" smtClean="0"/>
              <a:t>το </a:t>
            </a:r>
            <a:r>
              <a:rPr lang="el-GR" sz="2000" dirty="0" err="1" smtClean="0"/>
              <a:t>κβάντο</a:t>
            </a:r>
            <a:r>
              <a:rPr lang="el-GR" sz="2000" dirty="0" smtClean="0"/>
              <a:t> </a:t>
            </a:r>
            <a:r>
              <a:rPr lang="el-GR" sz="2000" dirty="0"/>
              <a:t>χρόνου (συνήθως 10 έως 100 </a:t>
            </a:r>
            <a:r>
              <a:rPr lang="el-GR" sz="2000" dirty="0" err="1"/>
              <a:t>ms</a:t>
            </a:r>
            <a:r>
              <a:rPr lang="el-GR" sz="20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Στη </a:t>
            </a:r>
            <a:r>
              <a:rPr lang="el-GR" sz="2000" dirty="0"/>
              <a:t>συνέχεια δημιουργείται μια διακοπή ρολογιού και η </a:t>
            </a:r>
            <a:r>
              <a:rPr lang="el-GR" sz="2000" dirty="0" smtClean="0"/>
              <a:t>εκτελούμενη διεργασία </a:t>
            </a:r>
            <a:r>
              <a:rPr lang="el-GR" sz="2000" dirty="0"/>
              <a:t>τίθεται στην ουρά των έτοιμων διεργασιών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Χρησιμοποιείται </a:t>
            </a:r>
            <a:r>
              <a:rPr lang="el-GR" sz="2000" dirty="0"/>
              <a:t>συχνά σε περιβάλλοντα </a:t>
            </a:r>
            <a:r>
              <a:rPr lang="el-GR" sz="2000" dirty="0" smtClean="0"/>
              <a:t>καταμερισμού χρόνου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Round Robin: </a:t>
            </a:r>
            <a:r>
              <a:rPr lang="el-GR" dirty="0"/>
              <a:t>κριτική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Ευνοούνται οι προοριζόμενες στην CPU διεργασίες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Μια </a:t>
            </a:r>
            <a:r>
              <a:rPr lang="el-GR" sz="1600" dirty="0"/>
              <a:t>προοριζόμενη για I/O διεργασία χρησιμοποιεί την CPU </a:t>
            </a:r>
            <a:r>
              <a:rPr lang="el-GR" sz="1600" dirty="0" smtClean="0"/>
              <a:t>για χρονικό </a:t>
            </a:r>
            <a:r>
              <a:rPr lang="el-GR" sz="1600" dirty="0"/>
              <a:t>διάστημα μικρότερο του </a:t>
            </a:r>
            <a:r>
              <a:rPr lang="el-GR" sz="1600" dirty="0" err="1"/>
              <a:t>quantum</a:t>
            </a:r>
            <a:r>
              <a:rPr lang="el-GR" sz="1600" dirty="0"/>
              <a:t> χρόνου και στη </a:t>
            </a:r>
            <a:r>
              <a:rPr lang="el-GR" sz="1600" dirty="0" smtClean="0"/>
              <a:t>συνέχεια αναστέλλεται </a:t>
            </a:r>
            <a:r>
              <a:rPr lang="el-GR" sz="1600" dirty="0"/>
              <a:t>περιμένοντας για I/O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Μια </a:t>
            </a:r>
            <a:r>
              <a:rPr lang="el-GR" sz="1600" dirty="0"/>
              <a:t>προοριζόμενη για την CPU διεργασία εκτελείται για όλο </a:t>
            </a:r>
            <a:r>
              <a:rPr lang="el-GR" sz="1600" dirty="0" smtClean="0"/>
              <a:t>το </a:t>
            </a:r>
            <a:r>
              <a:rPr lang="el-GR" sz="1600" dirty="0" err="1" smtClean="0"/>
              <a:t>quantum</a:t>
            </a:r>
            <a:r>
              <a:rPr lang="el-GR" sz="1600" dirty="0" smtClean="0"/>
              <a:t> </a:t>
            </a:r>
            <a:r>
              <a:rPr lang="el-GR" sz="1600" dirty="0"/>
              <a:t>χρόνου και τίθεται μετά στην ουρά των έτοιμων </a:t>
            </a:r>
            <a:r>
              <a:rPr lang="el-GR" sz="1600" dirty="0" smtClean="0"/>
              <a:t>διεργασιών (</a:t>
            </a:r>
            <a:r>
              <a:rPr lang="el-GR" sz="1600" dirty="0"/>
              <a:t>μπροστά από τις </a:t>
            </a:r>
            <a:r>
              <a:rPr lang="el-GR" sz="1600" dirty="0" err="1"/>
              <a:t>ανασταλμένες</a:t>
            </a:r>
            <a:r>
              <a:rPr lang="el-GR" sz="1600" dirty="0"/>
              <a:t> διεργασίες)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Λύση</a:t>
            </a:r>
            <a:r>
              <a:rPr lang="el-GR" sz="2000" dirty="0"/>
              <a:t>: ιδεατό </a:t>
            </a:r>
            <a:r>
              <a:rPr lang="el-GR" sz="2000" dirty="0" err="1"/>
              <a:t>round</a:t>
            </a:r>
            <a:r>
              <a:rPr lang="el-GR" sz="2000" dirty="0"/>
              <a:t> </a:t>
            </a:r>
            <a:r>
              <a:rPr lang="el-GR" sz="2000" dirty="0" err="1"/>
              <a:t>robin</a:t>
            </a:r>
            <a:endParaRPr lang="el-GR" sz="20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Όταν </a:t>
            </a:r>
            <a:r>
              <a:rPr lang="el-GR" sz="1600" dirty="0"/>
              <a:t>μια </a:t>
            </a:r>
            <a:r>
              <a:rPr lang="el-GR" sz="1600" dirty="0" smtClean="0"/>
              <a:t>I/O </a:t>
            </a:r>
            <a:r>
              <a:rPr lang="el-GR" sz="1600" dirty="0"/>
              <a:t>ολοκληρώνεται, η </a:t>
            </a:r>
            <a:r>
              <a:rPr lang="el-GR" sz="1600" dirty="0" err="1"/>
              <a:t>ανασταλμένη</a:t>
            </a:r>
            <a:r>
              <a:rPr lang="el-GR" sz="1600" dirty="0"/>
              <a:t> διεργασία </a:t>
            </a:r>
            <a:r>
              <a:rPr lang="el-GR" sz="1600" dirty="0" smtClean="0"/>
              <a:t>μετακινείται σε </a:t>
            </a:r>
            <a:r>
              <a:rPr lang="el-GR" sz="1600" dirty="0"/>
              <a:t>μια βοηθητική ουρά που προτιμάται έναντι της βασικής ουράς </a:t>
            </a:r>
            <a:r>
              <a:rPr lang="el-GR" sz="1600" dirty="0" smtClean="0"/>
              <a:t>των έτοιμων </a:t>
            </a:r>
            <a:r>
              <a:rPr lang="el-GR" sz="1600" dirty="0"/>
              <a:t>διεργασιών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Μια </a:t>
            </a:r>
            <a:r>
              <a:rPr lang="el-GR" sz="1600" dirty="0"/>
              <a:t>διεργασία που αποστέλλεται από την βοηθητική ουρά </a:t>
            </a:r>
            <a:r>
              <a:rPr lang="el-GR" sz="1600" dirty="0" smtClean="0"/>
              <a:t>εκτελείται όχι </a:t>
            </a:r>
            <a:r>
              <a:rPr lang="el-GR" sz="1600" dirty="0"/>
              <a:t>περισσότερο από το βασικό </a:t>
            </a:r>
            <a:r>
              <a:rPr lang="el-GR" sz="1600" dirty="0" err="1"/>
              <a:t>κβάντο</a:t>
            </a:r>
            <a:r>
              <a:rPr lang="el-GR" sz="1600" dirty="0"/>
              <a:t> χρόνου μείον το </a:t>
            </a:r>
            <a:r>
              <a:rPr lang="el-GR" sz="1600" dirty="0" smtClean="0"/>
              <a:t>συνολικό χρόνο </a:t>
            </a:r>
            <a:r>
              <a:rPr lang="el-GR" sz="1600" dirty="0"/>
              <a:t>που δαπανήθηκε για εκτέλεση κατά το τελευταίο </a:t>
            </a:r>
            <a:r>
              <a:rPr lang="el-GR" sz="1600" dirty="0" err="1"/>
              <a:t>κβάντο</a:t>
            </a:r>
            <a:endParaRPr lang="el-GR" sz="16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Έτσι </a:t>
            </a:r>
            <a:r>
              <a:rPr lang="el-GR" sz="1600" dirty="0"/>
              <a:t>η διεργασία «συμπληρώνει» το </a:t>
            </a:r>
            <a:r>
              <a:rPr lang="el-GR" sz="1600" dirty="0" err="1"/>
              <a:t>κβάντο</a:t>
            </a:r>
            <a:r>
              <a:rPr lang="el-GR" sz="1600" dirty="0"/>
              <a:t> που άφησε στη </a:t>
            </a:r>
            <a:r>
              <a:rPr lang="el-GR" sz="1600" dirty="0" smtClean="0"/>
              <a:t>μέση όταν </a:t>
            </a:r>
            <a:r>
              <a:rPr lang="el-GR" sz="1600" dirty="0"/>
              <a:t>διακόπηκε για I/O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45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Διάγραμμα ουράς για ιδεατό </a:t>
            </a:r>
            <a:r>
              <a:rPr lang="el-GR" sz="3600" dirty="0" err="1"/>
              <a:t>Round</a:t>
            </a:r>
            <a:r>
              <a:rPr lang="el-GR" sz="3600" dirty="0"/>
              <a:t> </a:t>
            </a:r>
            <a:r>
              <a:rPr lang="el-GR" sz="3600" dirty="0" err="1"/>
              <a:t>Robin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85292"/>
            <a:ext cx="467982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Round </a:t>
            </a:r>
            <a:r>
              <a:rPr lang="en-US" dirty="0" smtClean="0"/>
              <a:t>Robin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u="sng" dirty="0"/>
              <a:t>Πλεονεκτήματα:</a:t>
            </a:r>
            <a:r>
              <a:rPr lang="el-GR" sz="2400" dirty="0"/>
              <a:t> απλότητα, χαμηλό </a:t>
            </a:r>
            <a:r>
              <a:rPr lang="el-GR" sz="2400" dirty="0" err="1"/>
              <a:t>overhead</a:t>
            </a:r>
            <a:r>
              <a:rPr lang="el-GR" sz="2400" dirty="0"/>
              <a:t>, </a:t>
            </a:r>
            <a:r>
              <a:rPr lang="el-GR" sz="2400" dirty="0" smtClean="0"/>
              <a:t>λειτουργεί  αποτελεσματικά για αλληλεπιδραστικά συστήματα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u="sng" dirty="0" smtClean="0"/>
              <a:t>Μειονεκτήματα</a:t>
            </a:r>
            <a:r>
              <a:rPr lang="el-GR" sz="2400" u="sng" dirty="0"/>
              <a:t>:</a:t>
            </a:r>
            <a:r>
              <a:rPr lang="el-GR" sz="2400" dirty="0"/>
              <a:t> αν το </a:t>
            </a:r>
            <a:r>
              <a:rPr lang="el-GR" sz="2400" dirty="0" err="1"/>
              <a:t>κβάντο</a:t>
            </a:r>
            <a:r>
              <a:rPr lang="el-GR" sz="2400" dirty="0"/>
              <a:t> είναι πολύ μικρό, </a:t>
            </a:r>
            <a:r>
              <a:rPr lang="el-GR" sz="2400" dirty="0" smtClean="0"/>
              <a:t>δαπανάται πολύς </a:t>
            </a:r>
            <a:r>
              <a:rPr lang="el-GR" sz="2400" dirty="0"/>
              <a:t>χρόνος για εναλλαγή πλαισίων. Αν είναι πολύ </a:t>
            </a:r>
            <a:r>
              <a:rPr lang="el-GR" sz="2400" dirty="0" smtClean="0"/>
              <a:t>μεγάλο τότε </a:t>
            </a:r>
            <a:r>
              <a:rPr lang="el-GR" sz="2400" dirty="0"/>
              <a:t>ο RR προσεγγίζει τον FCFS.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Τυπικές </a:t>
            </a:r>
            <a:r>
              <a:rPr lang="el-GR" sz="2000" dirty="0"/>
              <a:t>τιμές για το </a:t>
            </a:r>
            <a:r>
              <a:rPr lang="el-GR" sz="2000" dirty="0" err="1"/>
              <a:t>κβάντο</a:t>
            </a:r>
            <a:r>
              <a:rPr lang="el-GR" sz="2000" dirty="0"/>
              <a:t> : 10 - 100 </a:t>
            </a:r>
            <a:r>
              <a:rPr lang="el-GR" sz="2000" dirty="0" err="1"/>
              <a:t>msec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Γενικός </a:t>
            </a:r>
            <a:r>
              <a:rPr lang="el-GR" sz="2000" dirty="0"/>
              <a:t>κανόνας: επιλογή </a:t>
            </a:r>
            <a:r>
              <a:rPr lang="el-GR" sz="2000" dirty="0" err="1"/>
              <a:t>κβάντου</a:t>
            </a:r>
            <a:r>
              <a:rPr lang="el-GR" sz="2000" dirty="0"/>
              <a:t> έτσι ώστε η μεγάλη </a:t>
            </a:r>
            <a:r>
              <a:rPr lang="el-GR" sz="2000" dirty="0" smtClean="0"/>
              <a:t>πλειοψηφία (</a:t>
            </a:r>
            <a:r>
              <a:rPr lang="el-GR" sz="2000" dirty="0"/>
              <a:t>80-90%) των διεργασιών να ολοκληρώνουν τον καταιγισμό τους </a:t>
            </a:r>
            <a:r>
              <a:rPr lang="el-GR" sz="2000" dirty="0" smtClean="0"/>
              <a:t>σε ένα </a:t>
            </a:r>
            <a:r>
              <a:rPr lang="el-GR" sz="2000" dirty="0" err="1"/>
              <a:t>κβάντο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0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Μέγεθος του </a:t>
            </a:r>
            <a:r>
              <a:rPr lang="el-GR" dirty="0" err="1"/>
              <a:t>κβάντου</a:t>
            </a:r>
            <a:r>
              <a:rPr lang="el-GR" dirty="0"/>
              <a:t> χρόνου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Επιλογές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Μικρό </a:t>
            </a:r>
            <a:r>
              <a:rPr lang="el-GR" sz="2000" dirty="0"/>
              <a:t>ή μεγάλο </a:t>
            </a:r>
            <a:r>
              <a:rPr lang="el-GR" sz="2000" dirty="0" err="1"/>
              <a:t>κβάντο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Σταθερό </a:t>
            </a:r>
            <a:r>
              <a:rPr lang="el-GR" sz="2000" dirty="0"/>
              <a:t>ή μεταβλητό </a:t>
            </a:r>
            <a:r>
              <a:rPr lang="el-GR" sz="2000" dirty="0" err="1"/>
              <a:t>κβάντο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ίδιο για όλες τις διεργασίες ή διαφορετικό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Αν </a:t>
            </a:r>
            <a:r>
              <a:rPr lang="el-GR" sz="2200" dirty="0"/>
              <a:t>το </a:t>
            </a:r>
            <a:r>
              <a:rPr lang="el-GR" sz="2200" dirty="0" err="1"/>
              <a:t>κβάντο</a:t>
            </a:r>
            <a:r>
              <a:rPr lang="el-GR" sz="2200" dirty="0"/>
              <a:t> είναι πολύ μεγάλο ο αλγόριθμος </a:t>
            </a:r>
            <a:r>
              <a:rPr lang="el-GR" sz="2200" dirty="0" smtClean="0"/>
              <a:t>RR εκφυλίζεται </a:t>
            </a:r>
            <a:r>
              <a:rPr lang="el-GR" sz="2200" dirty="0"/>
              <a:t>σε FCFS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Αν </a:t>
            </a:r>
            <a:r>
              <a:rPr lang="el-GR" sz="2200" dirty="0"/>
              <a:t>το </a:t>
            </a:r>
            <a:r>
              <a:rPr lang="el-GR" sz="2200" dirty="0" err="1"/>
              <a:t>κβάντο</a:t>
            </a:r>
            <a:r>
              <a:rPr lang="el-GR" sz="2200" dirty="0"/>
              <a:t> είναι πολύ μικρό υπάρχουν πολλές </a:t>
            </a:r>
            <a:r>
              <a:rPr lang="el-GR" sz="2200" dirty="0" smtClean="0"/>
              <a:t>εναλλαγές πλαισίων</a:t>
            </a:r>
            <a:endParaRPr lang="el-G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Βασική </a:t>
            </a:r>
            <a:r>
              <a:rPr lang="el-GR" sz="2200" dirty="0"/>
              <a:t>αρχή: το </a:t>
            </a:r>
            <a:r>
              <a:rPr lang="el-GR" sz="2200" dirty="0" err="1"/>
              <a:t>κβάντο</a:t>
            </a:r>
            <a:r>
              <a:rPr lang="el-GR" sz="2200" dirty="0"/>
              <a:t> πρέπει να είναι ελαφρά </a:t>
            </a:r>
            <a:r>
              <a:rPr lang="el-GR" sz="2200" dirty="0" smtClean="0"/>
              <a:t>μεγαλύτερο από </a:t>
            </a:r>
            <a:r>
              <a:rPr lang="el-GR" sz="2200" dirty="0"/>
              <a:t>το χρόνο που απαιτεί μια τυπική αλληλεπίδραση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8304</TotalTime>
  <Words>1012</Words>
  <Application>Microsoft Office PowerPoint</Application>
  <PresentationFormat>Προβολή στην οθόνη (16:10)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3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6.4. Round Robin</vt:lpstr>
      <vt:lpstr>Round Robin: κριτική</vt:lpstr>
      <vt:lpstr>Διάγραμμα ουράς για ιδεατό Round Robin</vt:lpstr>
      <vt:lpstr>Round Robin</vt:lpstr>
      <vt:lpstr>Μέγεθος του κβάντου χρόνου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RR – Παράδειγμα</vt:lpstr>
      <vt:lpstr>Σύγκριση αλγορίθμων δρομολόγησης</vt:lpstr>
      <vt:lpstr>Άσκηση 1</vt:lpstr>
      <vt:lpstr>Λύση άσκησης 1</vt:lpstr>
      <vt:lpstr>Λύση άσκησης 1</vt:lpstr>
      <vt:lpstr>Λύση άσκησης 1</vt:lpstr>
      <vt:lpstr>Άσκηση 2</vt:lpstr>
      <vt:lpstr>FCFS</vt:lpstr>
      <vt:lpstr>SJF</vt:lpstr>
      <vt:lpstr>SRTF</vt:lpstr>
      <vt:lpstr>SRTF</vt:lpstr>
      <vt:lpstr>RR: Time Quantum = 2 time units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420</cp:revision>
  <dcterms:created xsi:type="dcterms:W3CDTF">2012-09-06T09:03:05Z</dcterms:created>
  <dcterms:modified xsi:type="dcterms:W3CDTF">2015-09-18T14:15:27Z</dcterms:modified>
</cp:coreProperties>
</file>