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4" r:id="rId9"/>
    <p:sldId id="300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91" r:id="rId18"/>
    <p:sldId id="292" r:id="rId19"/>
    <p:sldId id="293" r:id="rId20"/>
    <p:sldId id="294" r:id="rId21"/>
    <p:sldId id="295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10" y="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8850"/>
            <a:fld id="{B528EDBA-51C5-4DAE-B757-5E072AFC6875}" type="slidenum">
              <a:rPr lang="el-GR" smtClean="0"/>
              <a:pPr defTabSz="958850"/>
              <a:t>10</a:t>
            </a:fld>
            <a:endParaRPr lang="el-G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Εισαγωγή </a:t>
            </a:r>
            <a:br>
              <a:rPr lang="el-GR" sz="2800" b="1" dirty="0" smtClean="0"/>
            </a:br>
            <a:r>
              <a:rPr lang="el-GR" sz="2800" b="1" dirty="0" smtClean="0"/>
              <a:t>στα Λογιστικά Πληροφοριακά Συστήματα (Λ.Π.Σ.)</a:t>
            </a:r>
            <a:endParaRPr lang="el-GR" sz="2800" dirty="0" smtClean="0"/>
          </a:p>
          <a:p>
            <a:r>
              <a:rPr lang="el-GR" sz="2800" b="1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417"/>
            <a:ext cx="8229600" cy="69188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dirty="0" smtClean="0"/>
              <a:t>Λογιστική και Πληροφοριακά Συστήματα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36927"/>
            <a:ext cx="7702550" cy="69717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l-GR" sz="2800" dirty="0" smtClean="0"/>
              <a:t>Η Λογιστική ως πρακτική είναι ένα πληροφοριακό σύστημα</a:t>
            </a:r>
            <a:endParaRPr lang="el-GR" dirty="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1814" y="2239698"/>
            <a:ext cx="3354387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Συλλογή δεδομένων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31814" y="2746375"/>
            <a:ext cx="3354387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Επεξεργασία δεδομένων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531813" y="3255698"/>
            <a:ext cx="3352800" cy="4445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Δημιουργία πληροφορίας</a:t>
            </a: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533400" y="3889375"/>
            <a:ext cx="3354388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Διαχείριση δεδομένων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531814" y="4336521"/>
            <a:ext cx="3354387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Έλεγχος &amp; Ασφάλεια</a:t>
            </a:r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5257800" y="2239698"/>
            <a:ext cx="358140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Οικονομικές συναλλαγές</a:t>
            </a:r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5257800" y="2746375"/>
            <a:ext cx="358775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Λογιστικές Αρχές</a:t>
            </a:r>
          </a:p>
        </p:txBody>
      </p:sp>
      <p:sp>
        <p:nvSpPr>
          <p:cNvPr id="9227" name="Rectangle 18"/>
          <p:cNvSpPr>
            <a:spLocks noChangeArrowheads="1"/>
          </p:cNvSpPr>
          <p:nvPr/>
        </p:nvSpPr>
        <p:spPr bwMode="auto">
          <a:xfrm>
            <a:off x="5257800" y="3255698"/>
            <a:ext cx="3587750" cy="4445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Κέρδη μετά από φόρους</a:t>
            </a:r>
          </a:p>
        </p:txBody>
      </p:sp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5257800" y="3889375"/>
            <a:ext cx="358775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Αρχειοθέτηση, Ανάκληση</a:t>
            </a:r>
          </a:p>
        </p:txBody>
      </p:sp>
      <p:sp>
        <p:nvSpPr>
          <p:cNvPr id="9229" name="Rectangle 20"/>
          <p:cNvSpPr>
            <a:spLocks noChangeArrowheads="1"/>
          </p:cNvSpPr>
          <p:nvPr/>
        </p:nvSpPr>
        <p:spPr bwMode="auto">
          <a:xfrm>
            <a:off x="5257800" y="4336521"/>
            <a:ext cx="358775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Σωστή καταγραφή</a:t>
            </a:r>
          </a:p>
        </p:txBody>
      </p:sp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531814" y="4762500"/>
            <a:ext cx="3354387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Μετάδοση πληροφοριών</a:t>
            </a:r>
          </a:p>
        </p:txBody>
      </p:sp>
      <p:sp>
        <p:nvSpPr>
          <p:cNvPr id="9231" name="Rectangle 22"/>
          <p:cNvSpPr>
            <a:spLocks noChangeArrowheads="1"/>
          </p:cNvSpPr>
          <p:nvPr/>
        </p:nvSpPr>
        <p:spPr bwMode="auto">
          <a:xfrm>
            <a:off x="5257800" y="4762500"/>
            <a:ext cx="3587750" cy="381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Λογιστικές Καταστάσεις</a:t>
            </a:r>
          </a:p>
        </p:txBody>
      </p:sp>
      <p:cxnSp>
        <p:nvCxnSpPr>
          <p:cNvPr id="9232" name="AutoShape 24"/>
          <p:cNvCxnSpPr>
            <a:cxnSpLocks noChangeShapeType="1"/>
            <a:stCxn id="9220" idx="3"/>
            <a:endCxn id="9225" idx="1"/>
          </p:cNvCxnSpPr>
          <p:nvPr/>
        </p:nvCxnSpPr>
        <p:spPr bwMode="auto">
          <a:xfrm>
            <a:off x="3886200" y="2430198"/>
            <a:ext cx="1371600" cy="0"/>
          </a:xfrm>
          <a:prstGeom prst="straightConnector1">
            <a:avLst/>
          </a:prstGeom>
          <a:noFill/>
          <a:ln w="5715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  <p:cxnSp>
        <p:nvCxnSpPr>
          <p:cNvPr id="9233" name="AutoShape 25"/>
          <p:cNvCxnSpPr>
            <a:cxnSpLocks noChangeShapeType="1"/>
            <a:stCxn id="9221" idx="3"/>
            <a:endCxn id="9226" idx="1"/>
          </p:cNvCxnSpPr>
          <p:nvPr/>
        </p:nvCxnSpPr>
        <p:spPr bwMode="auto">
          <a:xfrm>
            <a:off x="3886200" y="2936875"/>
            <a:ext cx="1371600" cy="0"/>
          </a:xfrm>
          <a:prstGeom prst="straightConnector1">
            <a:avLst/>
          </a:prstGeom>
          <a:noFill/>
          <a:ln w="5715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  <p:cxnSp>
        <p:nvCxnSpPr>
          <p:cNvPr id="9234" name="AutoShape 27"/>
          <p:cNvCxnSpPr>
            <a:cxnSpLocks noChangeShapeType="1"/>
            <a:stCxn id="9222" idx="3"/>
            <a:endCxn id="9227" idx="1"/>
          </p:cNvCxnSpPr>
          <p:nvPr/>
        </p:nvCxnSpPr>
        <p:spPr bwMode="auto">
          <a:xfrm>
            <a:off x="3884614" y="3477948"/>
            <a:ext cx="1373187" cy="0"/>
          </a:xfrm>
          <a:prstGeom prst="straightConnector1">
            <a:avLst/>
          </a:prstGeom>
          <a:noFill/>
          <a:ln w="5715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  <p:cxnSp>
        <p:nvCxnSpPr>
          <p:cNvPr id="9235" name="AutoShape 28"/>
          <p:cNvCxnSpPr>
            <a:cxnSpLocks noChangeShapeType="1"/>
            <a:stCxn id="9223" idx="3"/>
            <a:endCxn id="9228" idx="1"/>
          </p:cNvCxnSpPr>
          <p:nvPr/>
        </p:nvCxnSpPr>
        <p:spPr bwMode="auto">
          <a:xfrm>
            <a:off x="3887788" y="4079875"/>
            <a:ext cx="1370012" cy="0"/>
          </a:xfrm>
          <a:prstGeom prst="straightConnector1">
            <a:avLst/>
          </a:prstGeom>
          <a:noFill/>
          <a:ln w="5715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  <p:cxnSp>
        <p:nvCxnSpPr>
          <p:cNvPr id="9236" name="AutoShape 29"/>
          <p:cNvCxnSpPr>
            <a:cxnSpLocks noChangeShapeType="1"/>
            <a:stCxn id="9224" idx="3"/>
            <a:endCxn id="9229" idx="1"/>
          </p:cNvCxnSpPr>
          <p:nvPr/>
        </p:nvCxnSpPr>
        <p:spPr bwMode="auto">
          <a:xfrm>
            <a:off x="3886200" y="4527021"/>
            <a:ext cx="1371600" cy="0"/>
          </a:xfrm>
          <a:prstGeom prst="straightConnector1">
            <a:avLst/>
          </a:prstGeom>
          <a:noFill/>
          <a:ln w="5715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  <p:cxnSp>
        <p:nvCxnSpPr>
          <p:cNvPr id="9237" name="AutoShape 30"/>
          <p:cNvCxnSpPr>
            <a:cxnSpLocks noChangeShapeType="1"/>
            <a:stCxn id="9230" idx="3"/>
            <a:endCxn id="9231" idx="1"/>
          </p:cNvCxnSpPr>
          <p:nvPr/>
        </p:nvCxnSpPr>
        <p:spPr bwMode="auto">
          <a:xfrm>
            <a:off x="3886200" y="4953000"/>
            <a:ext cx="1371600" cy="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arrow" w="lg" len="lg"/>
          </a:ln>
          <a:effectLst/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10BA3BA-AD38-43F3-9A6A-F0DF4E1C9284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1" y="216959"/>
            <a:ext cx="7502525" cy="7289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Στόχοι Λ.Π.Σ.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016000"/>
            <a:ext cx="8206680" cy="4127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Συλλέγει και καταγράφει την χρηματοοικονομική επίδραση των συναλλαγών (λογιστικών γεγονότων) μίας οντότητας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Επεξεργάζεται - διαχειρίζεται οικονομικά στοιχεία (δεδομένα) με σκοπό τη δημιουργία πληροφοριών και τη μετάδοσή τους στους χρήστες.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 smtClean="0"/>
              <a:t>Μέτρηση επίδοσης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sz="1800" dirty="0" smtClean="0"/>
              <a:t>Κατεύθυνση προσοχής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sz="1800" dirty="0" smtClean="0"/>
              <a:t>Στήριξη στη λήψη απόφασης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Ελέγχει τις διαδικασίες συλλογής – καταχώρησης – ασφαλής αποθήκευσης των δεδομένων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sz="1800" dirty="0" smtClean="0"/>
              <a:t>και λειτουργεί ως ΑΝΕΞΑΡΤΗΤΗ πηγή πληροφοριών.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8846F5A-15FA-43E4-BD9E-75ADFCD96DC5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4928"/>
            <a:ext cx="8229600" cy="690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Υποσυστήματα Λ.Π.Σ. (1)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7500"/>
            <a:ext cx="4402832" cy="34290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l-GR" sz="2400" dirty="0" smtClean="0"/>
              <a:t>Χρηματοοικονομικής Λογιστικής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l-GR" sz="2000" dirty="0" smtClean="0"/>
              <a:t>Καταγραφής &amp; επεξεργασίας των συναλλαγών</a:t>
            </a:r>
          </a:p>
          <a:p>
            <a:pPr marL="1295400" lvl="2" indent="-381000" eaLnBrk="1" hangingPunct="1">
              <a:defRPr/>
            </a:pPr>
            <a:r>
              <a:rPr lang="el-GR" sz="1800" dirty="0" smtClean="0"/>
              <a:t>Υποστηρίζει τις καθημερινές δραστηριότητες της οικονομικής μονάδας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l-GR" sz="2000" dirty="0" smtClean="0"/>
              <a:t>Δημιουργίας Λογιστικών Καταστάσεων και Χρηματοοικονομικών εκθέσεων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587500"/>
            <a:ext cx="4330825" cy="34290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dirty="0" smtClean="0"/>
              <a:t>Διοικητικής Λογιστικής</a:t>
            </a:r>
          </a:p>
          <a:p>
            <a:pPr lvl="1" eaLnBrk="1" hangingPunct="1">
              <a:defRPr/>
            </a:pP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Δημιουργία εκθέσεων ειδικών σκοπών για εσωτερική χρήση (προϋπολογισμοί, απόδοσης, κόστους, αποτελέσματα ανά επιχειρηματική λειτουργία)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5BC77AA-27F6-4504-8D4B-6D2D264A6564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4928"/>
            <a:ext cx="8229600" cy="690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Υποσυστήματα Λ.Π.Σ. 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87500"/>
            <a:ext cx="4033838" cy="34290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Χρηματοοικονομικής Λογιστικής</a:t>
            </a:r>
          </a:p>
          <a:p>
            <a:pPr lvl="1" eaLnBrk="1" hangingPunct="1">
              <a:defRPr/>
            </a:pPr>
            <a:r>
              <a:rPr lang="el-GR" sz="2000" dirty="0" smtClean="0"/>
              <a:t>στηρίζεται στο Διπλογραφικό Λογιστικό Σύστημα καταχώρησης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4" y="1587500"/>
            <a:ext cx="4033837" cy="3429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Διοικητικής Λογιστικής</a:t>
            </a:r>
          </a:p>
          <a:p>
            <a:pPr lvl="1" eaLnBrk="1" hangingPunct="1">
              <a:defRPr/>
            </a:pPr>
            <a:endParaRPr lang="el-GR" dirty="0" smtClean="0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259632" y="3721596"/>
            <a:ext cx="2667000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dirty="0"/>
              <a:t>Λογιστικό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sz="2400" dirty="0"/>
              <a:t>κύκλωμα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E9CA245-F7DF-409D-9B9D-A09E8A9974D9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417"/>
            <a:ext cx="8229600" cy="6918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mtClean="0"/>
              <a:t>Σκοποί πληροφόρησης του Λ.Π.Σ.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dirty="0" smtClean="0"/>
              <a:t>Παροχή πληροφορίας για</a:t>
            </a:r>
          </a:p>
          <a:p>
            <a:pPr eaLnBrk="1" hangingPunct="1">
              <a:defRPr/>
            </a:pPr>
            <a:r>
              <a:rPr lang="el-GR" dirty="0" smtClean="0"/>
              <a:t>Μέτρηση επίδοσης</a:t>
            </a:r>
          </a:p>
          <a:p>
            <a:pPr eaLnBrk="1" hangingPunct="1">
              <a:defRPr/>
            </a:pPr>
            <a:r>
              <a:rPr lang="el-GR" dirty="0" smtClean="0"/>
              <a:t>Κατεύθυνση προσοχής</a:t>
            </a:r>
          </a:p>
          <a:p>
            <a:pPr eaLnBrk="1" hangingPunct="1">
              <a:defRPr/>
            </a:pPr>
            <a:r>
              <a:rPr lang="el-GR" dirty="0" smtClean="0"/>
              <a:t>Στήριξη στη λήψη απόφασης</a:t>
            </a: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1416050" y="3073524"/>
            <a:ext cx="2147838" cy="1089696"/>
          </a:xfrm>
          <a:custGeom>
            <a:avLst/>
            <a:gdLst>
              <a:gd name="T0" fmla="*/ 2147483647 w 1364"/>
              <a:gd name="T1" fmla="*/ 0 h 891"/>
              <a:gd name="T2" fmla="*/ 0 w 1364"/>
              <a:gd name="T3" fmla="*/ 2147483647 h 89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64" h="891">
                <a:moveTo>
                  <a:pt x="1364" y="0"/>
                </a:moveTo>
                <a:lnTo>
                  <a:pt x="0" y="89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2265365" y="3649588"/>
            <a:ext cx="938484" cy="492465"/>
          </a:xfrm>
          <a:custGeom>
            <a:avLst/>
            <a:gdLst>
              <a:gd name="T0" fmla="*/ 2147483647 w 685"/>
              <a:gd name="T1" fmla="*/ 0 h 443"/>
              <a:gd name="T2" fmla="*/ 0 w 685"/>
              <a:gd name="T3" fmla="*/ 2147483647 h 44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5" h="443">
                <a:moveTo>
                  <a:pt x="685" y="0"/>
                </a:moveTo>
                <a:lnTo>
                  <a:pt x="0" y="44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219200" y="4000500"/>
            <a:ext cx="4114800" cy="889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dirty="0">
                <a:latin typeface="+mj-lt"/>
              </a:rPr>
              <a:t>Επικάλυψη με το πληροφοριακό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sz="2400" dirty="0">
                <a:latin typeface="+mj-lt"/>
              </a:rPr>
              <a:t>σύστημα διοίκησης</a:t>
            </a:r>
          </a:p>
        </p:txBody>
      </p:sp>
      <p:sp>
        <p:nvSpPr>
          <p:cNvPr id="24583" name="AutoShape 7"/>
          <p:cNvSpPr>
            <a:spLocks/>
          </p:cNvSpPr>
          <p:nvPr/>
        </p:nvSpPr>
        <p:spPr bwMode="auto">
          <a:xfrm>
            <a:off x="5837470" y="1986288"/>
            <a:ext cx="3257087" cy="845489"/>
          </a:xfrm>
          <a:prstGeom prst="accentCallout1">
            <a:avLst>
              <a:gd name="adj1" fmla="val 12630"/>
              <a:gd name="adj2" fmla="val -1977"/>
              <a:gd name="adj3" fmla="val 39582"/>
              <a:gd name="adj4" fmla="val -42881"/>
            </a:avLst>
          </a:prstGeom>
          <a:noFill/>
          <a:ln w="9525">
            <a:solidFill>
              <a:schemeClr val="tx1"/>
            </a:solidFill>
            <a:miter lim="800000"/>
            <a:headEnd type="arrow" w="lg" len="lg"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l-GR" sz="2000" dirty="0">
                <a:latin typeface="+mj-lt"/>
              </a:rPr>
              <a:t>Εξωτερικούς χρήστες (</a:t>
            </a:r>
            <a:r>
              <a:rPr lang="el-GR" sz="2000" dirty="0" err="1">
                <a:latin typeface="+mj-lt"/>
              </a:rPr>
              <a:t>Υποσ</a:t>
            </a:r>
            <a:r>
              <a:rPr lang="el-GR" sz="2000" dirty="0">
                <a:latin typeface="+mj-lt"/>
              </a:rPr>
              <a:t>. 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sz="2000" dirty="0">
                <a:latin typeface="+mj-lt"/>
              </a:rPr>
              <a:t>λογιστικού κυκλώματος</a:t>
            </a:r>
            <a:r>
              <a:rPr lang="el-GR" sz="2400" dirty="0">
                <a:latin typeface="+mj-lt"/>
              </a:rPr>
              <a:t>) </a:t>
            </a:r>
          </a:p>
        </p:txBody>
      </p:sp>
      <p:sp>
        <p:nvSpPr>
          <p:cNvPr id="24584" name="AutoShape 8"/>
          <p:cNvSpPr>
            <a:spLocks/>
          </p:cNvSpPr>
          <p:nvPr/>
        </p:nvSpPr>
        <p:spPr bwMode="auto">
          <a:xfrm>
            <a:off x="6090238" y="3163334"/>
            <a:ext cx="2934113" cy="907044"/>
          </a:xfrm>
          <a:prstGeom prst="accentCallout1">
            <a:avLst>
              <a:gd name="adj1" fmla="val 12630"/>
              <a:gd name="adj2" fmla="val -2611"/>
              <a:gd name="adj3" fmla="val -13683"/>
              <a:gd name="adj4" fmla="val -45060"/>
            </a:avLst>
          </a:prstGeom>
          <a:noFill/>
          <a:ln w="9525">
            <a:solidFill>
              <a:schemeClr val="tx1"/>
            </a:solidFill>
            <a:miter lim="800000"/>
            <a:headEnd type="arrow" w="lg" len="lg"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l-GR" sz="2400" dirty="0">
                <a:latin typeface="+mj-lt"/>
              </a:rPr>
              <a:t>Εσωτερικοί χρήστες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sz="2400" dirty="0">
                <a:latin typeface="+mj-lt"/>
              </a:rPr>
              <a:t>&amp; τα 2 υποσυστήματα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788024" y="3721596"/>
            <a:ext cx="1143000" cy="199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477000" y="45085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nimBg="1"/>
      <p:bldP spid="24581" grpId="0" animBg="1"/>
      <p:bldP spid="24582" grpId="0" autoUpdateAnimBg="0"/>
      <p:bldP spid="24583" grpId="0" animBg="1" autoUpdateAnimBg="0"/>
      <p:bldP spid="24584" grpId="0" animBg="1" autoUpdateAnimBg="0"/>
      <p:bldP spid="24587" grpId="0" animBg="1"/>
      <p:bldP spid="245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</a:p>
          <a:p>
            <a:pPr algn="l"/>
            <a:r>
              <a:rPr lang="el-GR" sz="2800" b="1" dirty="0" smtClean="0"/>
              <a:t>Ενότητα 1:Εισαγωγή </a:t>
            </a:r>
            <a:br>
              <a:rPr lang="el-GR" sz="2800" b="1" dirty="0" smtClean="0"/>
            </a:br>
            <a:r>
              <a:rPr lang="el-GR" sz="2800" b="1" dirty="0" smtClean="0"/>
              <a:t>στα Λογιστικά Πληροφοριακά Συστήματα (Λ.Π.Σ.)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dirty="0" smtClean="0"/>
              <a:t>Εισαγωγή στην </a:t>
            </a:r>
            <a:r>
              <a:rPr lang="el-GR" b="1" dirty="0" smtClean="0"/>
              <a:t>έννοια και τον σκοπό </a:t>
            </a:r>
            <a:r>
              <a:rPr lang="el-GR" dirty="0" smtClean="0"/>
              <a:t>των πληροφοριακών &amp; Λογιστικών Πληροφοριακών Συστημάτων </a:t>
            </a:r>
            <a:r>
              <a:rPr lang="el-GR" b="1" dirty="0" smtClean="0"/>
              <a:t>(Λ.Π.Σ.)  </a:t>
            </a:r>
            <a:r>
              <a:rPr lang="el-GR" dirty="0" smtClean="0"/>
              <a:t>καθώς και της διαδικασίας παραγωγής και παροχής της </a:t>
            </a:r>
            <a:r>
              <a:rPr lang="el-GR" b="1" dirty="0" smtClean="0"/>
              <a:t>πληροφορίας</a:t>
            </a:r>
            <a:r>
              <a:rPr lang="el-GR" dirty="0" smtClean="0"/>
              <a:t> στα ενδιαφερόμενα μέρη εντός και εκτός της επιχείρησης. </a:t>
            </a:r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Μέρος Α</a:t>
            </a:r>
            <a:r>
              <a:rPr lang="en-US" sz="3000" dirty="0" smtClean="0"/>
              <a:t>:</a:t>
            </a:r>
            <a:r>
              <a:rPr lang="el-GR" sz="3000" dirty="0" smtClean="0"/>
              <a:t> Μηχανογραφικά Συστήματα &amp; Χρηματοοικονομική Πληροφόρηση</a:t>
            </a:r>
            <a:endParaRPr lang="en-US" sz="3000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Εισαγωγή </a:t>
            </a:r>
            <a:br>
              <a:rPr lang="el-GR" b="1" dirty="0" smtClean="0"/>
            </a:br>
            <a:r>
              <a:rPr lang="el-GR" b="1" dirty="0" smtClean="0"/>
              <a:t>στα Λογιστικά Πληροφοριακά Συστήματα (Λ.Π.Σ.)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1312540"/>
          </a:xfrm>
        </p:spPr>
        <p:txBody>
          <a:bodyPr>
            <a:noAutofit/>
          </a:bodyPr>
          <a:lstStyle/>
          <a:p>
            <a:r>
              <a:rPr lang="el-GR" sz="3000" dirty="0" smtClean="0"/>
              <a:t>Εισαγωγή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l-GR" sz="3000" dirty="0" smtClean="0"/>
              <a:t>στα Πληροφοριακά Συστήματα (Π.Σ.) &amp; στα Λογιστικά Πληροφοριακά Συστήματα (Λ.Π.Σ.)</a:t>
            </a:r>
            <a:endParaRPr lang="en-US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2065412"/>
            <a:ext cx="8075240" cy="3039724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l-GR" dirty="0" smtClean="0"/>
              <a:t>Έννοιες: Σύστημα, Π.Σ., Λ.Π.Σ.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l-GR" dirty="0" smtClean="0"/>
              <a:t>Σκοποί Π.Σ., Λ.Π.Σ.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1028"/>
          <p:cNvSpPr>
            <a:spLocks noChangeArrowheads="1"/>
          </p:cNvSpPr>
          <p:nvPr/>
        </p:nvSpPr>
        <p:spPr bwMode="auto">
          <a:xfrm>
            <a:off x="683568" y="481236"/>
            <a:ext cx="7543800" cy="45085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39941" name="AutoShape 1029"/>
          <p:cNvCxnSpPr>
            <a:cxnSpLocks noChangeShapeType="1"/>
            <a:stCxn id="39940" idx="1"/>
            <a:endCxn id="39940" idx="5"/>
          </p:cNvCxnSpPr>
          <p:nvPr/>
        </p:nvCxnSpPr>
        <p:spPr bwMode="auto">
          <a:xfrm>
            <a:off x="2569518" y="2735486"/>
            <a:ext cx="37719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</p:cxnSp>
      <p:sp>
        <p:nvSpPr>
          <p:cNvPr id="39943" name="Line 1031"/>
          <p:cNvSpPr>
            <a:spLocks noChangeShapeType="1"/>
          </p:cNvSpPr>
          <p:nvPr/>
        </p:nvSpPr>
        <p:spPr bwMode="auto">
          <a:xfrm>
            <a:off x="1676400" y="3937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4" name="Line 1032"/>
          <p:cNvSpPr>
            <a:spLocks noChangeShapeType="1"/>
          </p:cNvSpPr>
          <p:nvPr/>
        </p:nvSpPr>
        <p:spPr bwMode="auto">
          <a:xfrm>
            <a:off x="3581400" y="1651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5" name="Line 1033"/>
          <p:cNvSpPr>
            <a:spLocks noChangeShapeType="1"/>
          </p:cNvSpPr>
          <p:nvPr/>
        </p:nvSpPr>
        <p:spPr bwMode="auto">
          <a:xfrm flipH="1" flipV="1">
            <a:off x="5105400" y="2032000"/>
            <a:ext cx="1905000" cy="222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5" name="Rectangle 1035"/>
          <p:cNvSpPr>
            <a:spLocks noChangeArrowheads="1"/>
          </p:cNvSpPr>
          <p:nvPr/>
        </p:nvSpPr>
        <p:spPr bwMode="auto">
          <a:xfrm>
            <a:off x="457200" y="254000"/>
            <a:ext cx="2438400" cy="635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Διοικητική Ιεραρχία &amp;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Ροή Πληροφοριών</a:t>
            </a:r>
          </a:p>
        </p:txBody>
      </p:sp>
      <p:sp>
        <p:nvSpPr>
          <p:cNvPr id="39948" name="Rectangle 1036"/>
          <p:cNvSpPr>
            <a:spLocks noChangeArrowheads="1"/>
          </p:cNvSpPr>
          <p:nvPr/>
        </p:nvSpPr>
        <p:spPr bwMode="auto">
          <a:xfrm>
            <a:off x="4038600" y="1016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>
                <a:solidFill>
                  <a:srgbClr val="003300"/>
                </a:solidFill>
              </a:rPr>
              <a:t>Δ.Σ.</a:t>
            </a:r>
          </a:p>
        </p:txBody>
      </p:sp>
      <p:sp>
        <p:nvSpPr>
          <p:cNvPr id="39949" name="Rectangle 1037"/>
          <p:cNvSpPr>
            <a:spLocks noChangeArrowheads="1"/>
          </p:cNvSpPr>
          <p:nvPr/>
        </p:nvSpPr>
        <p:spPr bwMode="auto">
          <a:xfrm>
            <a:off x="3505200" y="3873500"/>
            <a:ext cx="20574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sz="2400" b="1" dirty="0"/>
              <a:t>Λειτουργικό επίπεδο</a:t>
            </a:r>
          </a:p>
        </p:txBody>
      </p:sp>
      <p:sp>
        <p:nvSpPr>
          <p:cNvPr id="39950" name="Line 1038"/>
          <p:cNvSpPr>
            <a:spLocks noChangeShapeType="1"/>
          </p:cNvSpPr>
          <p:nvPr/>
        </p:nvSpPr>
        <p:spPr bwMode="auto">
          <a:xfrm flipH="1">
            <a:off x="2286000" y="1993404"/>
            <a:ext cx="1637928" cy="22610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1" name="Line 1039"/>
          <p:cNvSpPr>
            <a:spLocks noChangeShapeType="1"/>
          </p:cNvSpPr>
          <p:nvPr/>
        </p:nvSpPr>
        <p:spPr bwMode="auto">
          <a:xfrm>
            <a:off x="2971800" y="43815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4" name="Rectangle 1042"/>
          <p:cNvSpPr>
            <a:spLocks noChangeArrowheads="1"/>
          </p:cNvSpPr>
          <p:nvPr/>
        </p:nvSpPr>
        <p:spPr bwMode="auto">
          <a:xfrm rot="18398417">
            <a:off x="2368550" y="2584450"/>
            <a:ext cx="825500" cy="990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solidFill>
                  <a:srgbClr val="000099"/>
                </a:solidFill>
              </a:rPr>
              <a:t>Πληροφορίες σχετικές με Προϋπολογισμούς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solidFill>
                  <a:srgbClr val="000099"/>
                </a:solidFill>
              </a:rPr>
              <a:t>&amp; οδηγίες</a:t>
            </a:r>
          </a:p>
        </p:txBody>
      </p:sp>
      <p:sp>
        <p:nvSpPr>
          <p:cNvPr id="39956" name="Rectangle 1044"/>
          <p:cNvSpPr>
            <a:spLocks noChangeArrowheads="1"/>
          </p:cNvSpPr>
          <p:nvPr/>
        </p:nvSpPr>
        <p:spPr bwMode="auto">
          <a:xfrm rot="3167581">
            <a:off x="5738669" y="2123155"/>
            <a:ext cx="825500" cy="9906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b="1" dirty="0">
                <a:solidFill>
                  <a:srgbClr val="000099"/>
                </a:solidFill>
              </a:rPr>
              <a:t>Πληροφορίες σχετικές με μέτρηση της</a:t>
            </a:r>
          </a:p>
          <a:p>
            <a:pPr algn="ctr" eaLnBrk="0" hangingPunct="0">
              <a:spcBef>
                <a:spcPct val="20000"/>
              </a:spcBef>
            </a:pPr>
            <a:r>
              <a:rPr lang="el-GR" b="1" dirty="0">
                <a:solidFill>
                  <a:srgbClr val="000099"/>
                </a:solidFill>
              </a:rPr>
              <a:t>απόδοσης</a:t>
            </a:r>
          </a:p>
        </p:txBody>
      </p:sp>
      <p:sp>
        <p:nvSpPr>
          <p:cNvPr id="39957" name="Oval 1045"/>
          <p:cNvSpPr>
            <a:spLocks noChangeArrowheads="1"/>
          </p:cNvSpPr>
          <p:nvPr/>
        </p:nvSpPr>
        <p:spPr bwMode="auto">
          <a:xfrm>
            <a:off x="0" y="2984500"/>
            <a:ext cx="1676400" cy="825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dirty="0"/>
              <a:t>Προμηθευτές</a:t>
            </a:r>
          </a:p>
        </p:txBody>
      </p:sp>
      <p:sp>
        <p:nvSpPr>
          <p:cNvPr id="39961" name="Oval 1049"/>
          <p:cNvSpPr>
            <a:spLocks noChangeArrowheads="1"/>
          </p:cNvSpPr>
          <p:nvPr/>
        </p:nvSpPr>
        <p:spPr bwMode="auto">
          <a:xfrm>
            <a:off x="7315200" y="2857500"/>
            <a:ext cx="1676400" cy="825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dirty="0"/>
              <a:t>Πελάτες</a:t>
            </a:r>
          </a:p>
        </p:txBody>
      </p:sp>
      <p:sp>
        <p:nvSpPr>
          <p:cNvPr id="39963" name="Rectangle 1051"/>
          <p:cNvSpPr>
            <a:spLocks noChangeArrowheads="1"/>
          </p:cNvSpPr>
          <p:nvPr/>
        </p:nvSpPr>
        <p:spPr bwMode="auto">
          <a:xfrm>
            <a:off x="2971800" y="4445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dirty="0">
                <a:solidFill>
                  <a:srgbClr val="000099"/>
                </a:solidFill>
              </a:rPr>
              <a:t>Πληροφορίες σχετικές με τις καθημερινές δραστηριότητες </a:t>
            </a:r>
          </a:p>
        </p:txBody>
      </p:sp>
      <p:sp>
        <p:nvSpPr>
          <p:cNvPr id="39967" name="Line 1055"/>
          <p:cNvSpPr>
            <a:spLocks noChangeShapeType="1"/>
          </p:cNvSpPr>
          <p:nvPr/>
        </p:nvSpPr>
        <p:spPr bwMode="auto">
          <a:xfrm>
            <a:off x="914400" y="3810000"/>
            <a:ext cx="1524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68" name="Line 1056"/>
          <p:cNvSpPr>
            <a:spLocks noChangeShapeType="1"/>
          </p:cNvSpPr>
          <p:nvPr/>
        </p:nvSpPr>
        <p:spPr bwMode="auto">
          <a:xfrm flipH="1">
            <a:off x="7924800" y="3683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69" name="Oval 1057"/>
          <p:cNvSpPr>
            <a:spLocks noChangeArrowheads="1"/>
          </p:cNvSpPr>
          <p:nvPr/>
        </p:nvSpPr>
        <p:spPr bwMode="auto">
          <a:xfrm>
            <a:off x="5791200" y="508000"/>
            <a:ext cx="1676400" cy="825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l-GR" dirty="0"/>
              <a:t>Μέτοχοι</a:t>
            </a:r>
          </a:p>
        </p:txBody>
      </p:sp>
      <p:sp>
        <p:nvSpPr>
          <p:cNvPr id="39970" name="Line 1058"/>
          <p:cNvSpPr>
            <a:spLocks noChangeShapeType="1"/>
          </p:cNvSpPr>
          <p:nvPr/>
        </p:nvSpPr>
        <p:spPr bwMode="auto">
          <a:xfrm flipH="1">
            <a:off x="5105400" y="825500"/>
            <a:ext cx="6858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3" grpId="0" animBg="1"/>
      <p:bldP spid="39944" grpId="0" animBg="1"/>
      <p:bldP spid="39945" grpId="0" animBg="1"/>
      <p:bldP spid="39948" grpId="0" autoUpdateAnimBg="0"/>
      <p:bldP spid="39949" grpId="0" autoUpdateAnimBg="0"/>
      <p:bldP spid="39950" grpId="0" animBg="1"/>
      <p:bldP spid="39951" grpId="0" animBg="1"/>
      <p:bldP spid="39954" grpId="0" autoUpdateAnimBg="0"/>
      <p:bldP spid="39956" grpId="0" autoUpdateAnimBg="0"/>
      <p:bldP spid="39957" grpId="0" animBg="1" autoUpdateAnimBg="0"/>
      <p:bldP spid="39961" grpId="0" animBg="1" autoUpdateAnimBg="0"/>
      <p:bldP spid="39963" grpId="0" autoUpdateAnimBg="0"/>
      <p:bldP spid="39967" grpId="0" animBg="1"/>
      <p:bldP spid="39968" grpId="0" animBg="1"/>
      <p:bldP spid="39969" grpId="0" animBg="1" autoUpdateAnimBg="0"/>
      <p:bldP spid="399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Πληροφορία και επιχείρηση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800" dirty="0" smtClean="0"/>
              <a:t>Η πληροφορία θεωρείται ένας από τους βασικούς πόρους μίας οικονομικής μονάδας.</a:t>
            </a:r>
          </a:p>
          <a:p>
            <a:pPr algn="just">
              <a:defRPr/>
            </a:pPr>
            <a:endParaRPr lang="el-GR" sz="2800" dirty="0" smtClean="0"/>
          </a:p>
          <a:p>
            <a:pPr algn="just">
              <a:defRPr/>
            </a:pPr>
            <a:r>
              <a:rPr lang="el-GR" sz="2800" dirty="0" smtClean="0"/>
              <a:t>Ο τρόπος που μία επιχείρηση διαχειρίζεται την πληροφορία είναι βασικός συντελεστής της επιβίωσης και επιτυχίας μίας οικονομικής μονάδας.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1344</TotalTime>
  <Words>815</Words>
  <Application>Microsoft Office PowerPoint</Application>
  <PresentationFormat>Προβολή στην οθόνη (16:10)</PresentationFormat>
  <Paragraphs>153</Paragraphs>
  <Slides>22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Μέρος Α: Μηχανογραφικά Συστήματα &amp; Χρηματοοικονομική Πληροφόρηση</vt:lpstr>
      <vt:lpstr>Εισαγωγή  στα Πληροφοριακά Συστήματα (Π.Σ.) &amp; στα Λογιστικά Πληροφοριακά Συστήματα (Λ.Π.Σ.)</vt:lpstr>
      <vt:lpstr>Διαφάνεια 8</vt:lpstr>
      <vt:lpstr>Πληροφορία και επιχείρηση</vt:lpstr>
      <vt:lpstr>Λογιστική και Πληροφοριακά Συστήματα </vt:lpstr>
      <vt:lpstr>Στόχοι Λ.Π.Σ.</vt:lpstr>
      <vt:lpstr>Υποσυστήματα Λ.Π.Σ. (1)</vt:lpstr>
      <vt:lpstr>Υποσυστήματα Λ.Π.Σ. (2)</vt:lpstr>
      <vt:lpstr>Σκοποί πληροφόρησης του Λ.Π.Σ.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19</vt:lpstr>
      <vt:lpstr>Διαφάνεια 20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203</cp:revision>
  <dcterms:created xsi:type="dcterms:W3CDTF">2012-09-06T09:03:05Z</dcterms:created>
  <dcterms:modified xsi:type="dcterms:W3CDTF">2016-03-06T11:14:57Z</dcterms:modified>
</cp:coreProperties>
</file>