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89" r:id="rId3"/>
    <p:sldId id="257" r:id="rId4"/>
    <p:sldId id="259" r:id="rId5"/>
    <p:sldId id="261" r:id="rId6"/>
    <p:sldId id="336" r:id="rId7"/>
    <p:sldId id="321" r:id="rId8"/>
    <p:sldId id="307" r:id="rId9"/>
    <p:sldId id="306" r:id="rId10"/>
    <p:sldId id="305" r:id="rId11"/>
    <p:sldId id="304" r:id="rId12"/>
    <p:sldId id="308" r:id="rId13"/>
    <p:sldId id="303" r:id="rId14"/>
    <p:sldId id="302" r:id="rId15"/>
    <p:sldId id="301" r:id="rId16"/>
    <p:sldId id="300" r:id="rId17"/>
    <p:sldId id="309" r:id="rId18"/>
    <p:sldId id="299" r:id="rId19"/>
    <p:sldId id="298" r:id="rId20"/>
    <p:sldId id="297" r:id="rId21"/>
    <p:sldId id="296" r:id="rId22"/>
    <p:sldId id="313" r:id="rId23"/>
    <p:sldId id="312" r:id="rId24"/>
    <p:sldId id="311" r:id="rId25"/>
    <p:sldId id="310" r:id="rId26"/>
    <p:sldId id="316" r:id="rId27"/>
    <p:sldId id="315" r:id="rId28"/>
    <p:sldId id="314" r:id="rId29"/>
    <p:sldId id="320" r:id="rId30"/>
    <p:sldId id="319" r:id="rId31"/>
    <p:sldId id="325" r:id="rId32"/>
    <p:sldId id="324" r:id="rId33"/>
    <p:sldId id="323" r:id="rId34"/>
    <p:sldId id="322" r:id="rId35"/>
    <p:sldId id="318" r:id="rId36"/>
    <p:sldId id="327" r:id="rId37"/>
    <p:sldId id="328" r:id="rId38"/>
    <p:sldId id="329" r:id="rId39"/>
    <p:sldId id="317" r:id="rId40"/>
    <p:sldId id="330" r:id="rId41"/>
    <p:sldId id="332" r:id="rId42"/>
    <p:sldId id="331" r:id="rId43"/>
    <p:sldId id="333" r:id="rId44"/>
    <p:sldId id="335" r:id="rId45"/>
    <p:sldId id="290" r:id="rId46"/>
    <p:sldId id="291" r:id="rId47"/>
    <p:sldId id="292" r:id="rId48"/>
    <p:sldId id="293" r:id="rId49"/>
    <p:sldId id="294" r:id="rId50"/>
    <p:sldId id="295" r:id="rId51"/>
    <p:sldId id="280" r:id="rId52"/>
  </p:sldIdLst>
  <p:sldSz cx="9144000" cy="5715000" type="screen16x10"/>
  <p:notesSz cx="6858000" cy="9144000"/>
  <p:custDataLst>
    <p:tags r:id="rId5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2" autoAdjust="0"/>
    <p:restoredTop sz="99322"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A0E26E-32DF-44AF-95F3-63DECF87812C}" type="doc">
      <dgm:prSet loTypeId="urn:microsoft.com/office/officeart/2005/8/layout/radial1" loCatId="cycle" qsTypeId="urn:microsoft.com/office/officeart/2005/8/quickstyle/3d1" qsCatId="3D" csTypeId="urn:microsoft.com/office/officeart/2005/8/colors/colorful2" csCatId="colorful" phldr="1"/>
      <dgm:spPr/>
      <dgm:t>
        <a:bodyPr/>
        <a:lstStyle/>
        <a:p>
          <a:endParaRPr lang="el-GR"/>
        </a:p>
      </dgm:t>
    </dgm:pt>
    <dgm:pt modelId="{2D75F73D-3301-41D2-AA27-C4285825DCA1}">
      <dgm:prSet phldrT="[Κείμενο]"/>
      <dgm:spPr/>
      <dgm:t>
        <a:bodyPr/>
        <a:lstStyle/>
        <a:p>
          <a:r>
            <a:rPr lang="el-GR" b="1" dirty="0" smtClean="0"/>
            <a:t>Ανταγωνιστές  μεταξύ των υφιστάμενων μονάδων του κλάδου</a:t>
          </a:r>
          <a:endParaRPr lang="el-GR" b="1" dirty="0"/>
        </a:p>
      </dgm:t>
    </dgm:pt>
    <dgm:pt modelId="{C0E22E3D-63D9-437F-A664-F99028CF6153}" type="parTrans" cxnId="{4A671DC3-3376-4244-840A-C1FC53F49F8E}">
      <dgm:prSet/>
      <dgm:spPr/>
      <dgm:t>
        <a:bodyPr/>
        <a:lstStyle/>
        <a:p>
          <a:endParaRPr lang="el-GR"/>
        </a:p>
      </dgm:t>
    </dgm:pt>
    <dgm:pt modelId="{6772B8A2-BCD1-45C0-AB4E-52617374586B}" type="sibTrans" cxnId="{4A671DC3-3376-4244-840A-C1FC53F49F8E}">
      <dgm:prSet/>
      <dgm:spPr/>
      <dgm:t>
        <a:bodyPr/>
        <a:lstStyle/>
        <a:p>
          <a:endParaRPr lang="el-GR"/>
        </a:p>
      </dgm:t>
    </dgm:pt>
    <dgm:pt modelId="{F949F04E-C1FE-4237-9079-A1E8A35609BA}">
      <dgm:prSet phldrT="[Κείμενο]"/>
      <dgm:spPr/>
      <dgm:t>
        <a:bodyPr/>
        <a:lstStyle/>
        <a:p>
          <a:r>
            <a:rPr lang="el-GR" b="1" dirty="0" smtClean="0"/>
            <a:t>Εν δυνάμει ανταγωνιστές </a:t>
          </a:r>
          <a:endParaRPr lang="el-GR" b="1" dirty="0"/>
        </a:p>
      </dgm:t>
    </dgm:pt>
    <dgm:pt modelId="{8336535E-D18A-4D09-828A-002790937790}" type="parTrans" cxnId="{6016FA18-9428-4D66-A71C-52F3550ECB26}">
      <dgm:prSet/>
      <dgm:spPr/>
      <dgm:t>
        <a:bodyPr/>
        <a:lstStyle/>
        <a:p>
          <a:endParaRPr lang="el-GR"/>
        </a:p>
      </dgm:t>
    </dgm:pt>
    <dgm:pt modelId="{C97A795F-FC6A-4A66-BABC-C6CC62014A14}" type="sibTrans" cxnId="{6016FA18-9428-4D66-A71C-52F3550ECB26}">
      <dgm:prSet/>
      <dgm:spPr/>
      <dgm:t>
        <a:bodyPr/>
        <a:lstStyle/>
        <a:p>
          <a:endParaRPr lang="el-GR"/>
        </a:p>
      </dgm:t>
    </dgm:pt>
    <dgm:pt modelId="{A12977BC-A217-4825-9DC1-863B3D78255A}">
      <dgm:prSet phldrT="[Κείμενο]"/>
      <dgm:spPr/>
      <dgm:t>
        <a:bodyPr/>
        <a:lstStyle/>
        <a:p>
          <a:r>
            <a:rPr lang="el-GR" b="1" dirty="0" smtClean="0"/>
            <a:t>Αγοραστές</a:t>
          </a:r>
          <a:endParaRPr lang="el-GR" b="1" dirty="0"/>
        </a:p>
      </dgm:t>
    </dgm:pt>
    <dgm:pt modelId="{8C112C56-5CC4-4A57-A721-172610ED5BA2}" type="parTrans" cxnId="{CA317855-F017-4C13-A828-BE2E017520F8}">
      <dgm:prSet/>
      <dgm:spPr/>
      <dgm:t>
        <a:bodyPr/>
        <a:lstStyle/>
        <a:p>
          <a:endParaRPr lang="el-GR"/>
        </a:p>
      </dgm:t>
    </dgm:pt>
    <dgm:pt modelId="{8779EEF5-5C58-457A-AD8D-98C82EB72E08}" type="sibTrans" cxnId="{CA317855-F017-4C13-A828-BE2E017520F8}">
      <dgm:prSet/>
      <dgm:spPr/>
      <dgm:t>
        <a:bodyPr/>
        <a:lstStyle/>
        <a:p>
          <a:endParaRPr lang="el-GR"/>
        </a:p>
      </dgm:t>
    </dgm:pt>
    <dgm:pt modelId="{8DC741BD-371A-4B11-9B90-35BCE3F9ADE3}">
      <dgm:prSet phldrT="[Κείμενο]"/>
      <dgm:spPr/>
      <dgm:t>
        <a:bodyPr/>
        <a:lstStyle/>
        <a:p>
          <a:r>
            <a:rPr lang="el-GR" b="1" dirty="0" smtClean="0"/>
            <a:t>Υποκατάστατα</a:t>
          </a:r>
          <a:endParaRPr lang="el-GR" b="1" dirty="0"/>
        </a:p>
      </dgm:t>
    </dgm:pt>
    <dgm:pt modelId="{4AE58CF1-AEF1-40AC-9EDC-548E655EF9ED}" type="parTrans" cxnId="{85FA0900-4ABF-4537-870B-1C66B5056286}">
      <dgm:prSet/>
      <dgm:spPr/>
      <dgm:t>
        <a:bodyPr/>
        <a:lstStyle/>
        <a:p>
          <a:endParaRPr lang="el-GR"/>
        </a:p>
      </dgm:t>
    </dgm:pt>
    <dgm:pt modelId="{415FAA7F-8123-4227-9182-6CB9CC5646D1}" type="sibTrans" cxnId="{85FA0900-4ABF-4537-870B-1C66B5056286}">
      <dgm:prSet/>
      <dgm:spPr/>
      <dgm:t>
        <a:bodyPr/>
        <a:lstStyle/>
        <a:p>
          <a:endParaRPr lang="el-GR"/>
        </a:p>
      </dgm:t>
    </dgm:pt>
    <dgm:pt modelId="{9F330914-3BAB-4A29-9B7D-247F10DE9BEB}">
      <dgm:prSet phldrT="[Κείμενο]"/>
      <dgm:spPr/>
      <dgm:t>
        <a:bodyPr/>
        <a:lstStyle/>
        <a:p>
          <a:r>
            <a:rPr lang="el-GR" b="1" dirty="0" smtClean="0"/>
            <a:t>Προμηθευτές</a:t>
          </a:r>
          <a:endParaRPr lang="el-GR" b="1" dirty="0"/>
        </a:p>
      </dgm:t>
    </dgm:pt>
    <dgm:pt modelId="{8D022103-04D5-44BC-9353-50122CFE210C}" type="parTrans" cxnId="{53D3AE94-9A85-4F29-885F-56578695D4B9}">
      <dgm:prSet/>
      <dgm:spPr/>
      <dgm:t>
        <a:bodyPr/>
        <a:lstStyle/>
        <a:p>
          <a:endParaRPr lang="el-GR"/>
        </a:p>
      </dgm:t>
    </dgm:pt>
    <dgm:pt modelId="{F8E79294-F3AB-4C5F-8F40-4A40AAEC6163}" type="sibTrans" cxnId="{53D3AE94-9A85-4F29-885F-56578695D4B9}">
      <dgm:prSet/>
      <dgm:spPr/>
      <dgm:t>
        <a:bodyPr/>
        <a:lstStyle/>
        <a:p>
          <a:endParaRPr lang="el-GR"/>
        </a:p>
      </dgm:t>
    </dgm:pt>
    <dgm:pt modelId="{48A41B2F-2D36-4660-B972-8F5D080065A1}" type="pres">
      <dgm:prSet presAssocID="{B8A0E26E-32DF-44AF-95F3-63DECF87812C}" presName="cycle" presStyleCnt="0">
        <dgm:presLayoutVars>
          <dgm:chMax val="1"/>
          <dgm:dir/>
          <dgm:animLvl val="ctr"/>
          <dgm:resizeHandles val="exact"/>
        </dgm:presLayoutVars>
      </dgm:prSet>
      <dgm:spPr/>
      <dgm:t>
        <a:bodyPr/>
        <a:lstStyle/>
        <a:p>
          <a:endParaRPr lang="el-GR"/>
        </a:p>
      </dgm:t>
    </dgm:pt>
    <dgm:pt modelId="{FAFA7914-9943-4B1B-B8A6-B3E9AD7700F8}" type="pres">
      <dgm:prSet presAssocID="{2D75F73D-3301-41D2-AA27-C4285825DCA1}" presName="centerShape" presStyleLbl="node0" presStyleIdx="0" presStyleCnt="1"/>
      <dgm:spPr/>
      <dgm:t>
        <a:bodyPr/>
        <a:lstStyle/>
        <a:p>
          <a:endParaRPr lang="el-GR"/>
        </a:p>
      </dgm:t>
    </dgm:pt>
    <dgm:pt modelId="{C3127087-4321-480F-987B-1E40C86AE662}" type="pres">
      <dgm:prSet presAssocID="{8336535E-D18A-4D09-828A-002790937790}" presName="Name9" presStyleLbl="parChTrans1D2" presStyleIdx="0" presStyleCnt="4"/>
      <dgm:spPr/>
      <dgm:t>
        <a:bodyPr/>
        <a:lstStyle/>
        <a:p>
          <a:endParaRPr lang="el-GR"/>
        </a:p>
      </dgm:t>
    </dgm:pt>
    <dgm:pt modelId="{574AAA97-7846-45FC-A5EA-69500ABC3943}" type="pres">
      <dgm:prSet presAssocID="{8336535E-D18A-4D09-828A-002790937790}" presName="connTx" presStyleLbl="parChTrans1D2" presStyleIdx="0" presStyleCnt="4"/>
      <dgm:spPr/>
      <dgm:t>
        <a:bodyPr/>
        <a:lstStyle/>
        <a:p>
          <a:endParaRPr lang="el-GR"/>
        </a:p>
      </dgm:t>
    </dgm:pt>
    <dgm:pt modelId="{ECFC7E2E-E7A9-4AB0-81A8-3199C34979C9}" type="pres">
      <dgm:prSet presAssocID="{F949F04E-C1FE-4237-9079-A1E8A35609BA}" presName="node" presStyleLbl="node1" presStyleIdx="0" presStyleCnt="4">
        <dgm:presLayoutVars>
          <dgm:bulletEnabled val="1"/>
        </dgm:presLayoutVars>
      </dgm:prSet>
      <dgm:spPr/>
      <dgm:t>
        <a:bodyPr/>
        <a:lstStyle/>
        <a:p>
          <a:endParaRPr lang="el-GR"/>
        </a:p>
      </dgm:t>
    </dgm:pt>
    <dgm:pt modelId="{0C011EBB-E017-478C-9A47-8C9975BD7EB7}" type="pres">
      <dgm:prSet presAssocID="{8C112C56-5CC4-4A57-A721-172610ED5BA2}" presName="Name9" presStyleLbl="parChTrans1D2" presStyleIdx="1" presStyleCnt="4"/>
      <dgm:spPr/>
      <dgm:t>
        <a:bodyPr/>
        <a:lstStyle/>
        <a:p>
          <a:endParaRPr lang="el-GR"/>
        </a:p>
      </dgm:t>
    </dgm:pt>
    <dgm:pt modelId="{E3AEC3D5-7BA4-4B42-8E5E-3B52F55813F9}" type="pres">
      <dgm:prSet presAssocID="{8C112C56-5CC4-4A57-A721-172610ED5BA2}" presName="connTx" presStyleLbl="parChTrans1D2" presStyleIdx="1" presStyleCnt="4"/>
      <dgm:spPr/>
      <dgm:t>
        <a:bodyPr/>
        <a:lstStyle/>
        <a:p>
          <a:endParaRPr lang="el-GR"/>
        </a:p>
      </dgm:t>
    </dgm:pt>
    <dgm:pt modelId="{22DF653A-DC2D-43D0-8FAD-F5C5CA355BEE}" type="pres">
      <dgm:prSet presAssocID="{A12977BC-A217-4825-9DC1-863B3D78255A}" presName="node" presStyleLbl="node1" presStyleIdx="1" presStyleCnt="4">
        <dgm:presLayoutVars>
          <dgm:bulletEnabled val="1"/>
        </dgm:presLayoutVars>
      </dgm:prSet>
      <dgm:spPr/>
      <dgm:t>
        <a:bodyPr/>
        <a:lstStyle/>
        <a:p>
          <a:endParaRPr lang="el-GR"/>
        </a:p>
      </dgm:t>
    </dgm:pt>
    <dgm:pt modelId="{362ACDBA-4D83-4A7E-B3DE-806A7082ED74}" type="pres">
      <dgm:prSet presAssocID="{4AE58CF1-AEF1-40AC-9EDC-548E655EF9ED}" presName="Name9" presStyleLbl="parChTrans1D2" presStyleIdx="2" presStyleCnt="4"/>
      <dgm:spPr/>
      <dgm:t>
        <a:bodyPr/>
        <a:lstStyle/>
        <a:p>
          <a:endParaRPr lang="el-GR"/>
        </a:p>
      </dgm:t>
    </dgm:pt>
    <dgm:pt modelId="{212024D2-A657-4ACE-ABE7-EBD95311D75A}" type="pres">
      <dgm:prSet presAssocID="{4AE58CF1-AEF1-40AC-9EDC-548E655EF9ED}" presName="connTx" presStyleLbl="parChTrans1D2" presStyleIdx="2" presStyleCnt="4"/>
      <dgm:spPr/>
      <dgm:t>
        <a:bodyPr/>
        <a:lstStyle/>
        <a:p>
          <a:endParaRPr lang="el-GR"/>
        </a:p>
      </dgm:t>
    </dgm:pt>
    <dgm:pt modelId="{B64C2317-C9E9-4533-93F9-A7DA62D615FC}" type="pres">
      <dgm:prSet presAssocID="{8DC741BD-371A-4B11-9B90-35BCE3F9ADE3}" presName="node" presStyleLbl="node1" presStyleIdx="2" presStyleCnt="4">
        <dgm:presLayoutVars>
          <dgm:bulletEnabled val="1"/>
        </dgm:presLayoutVars>
      </dgm:prSet>
      <dgm:spPr/>
      <dgm:t>
        <a:bodyPr/>
        <a:lstStyle/>
        <a:p>
          <a:endParaRPr lang="el-GR"/>
        </a:p>
      </dgm:t>
    </dgm:pt>
    <dgm:pt modelId="{D0DEE562-3D5F-4276-9D00-B14D6A8B2E7E}" type="pres">
      <dgm:prSet presAssocID="{8D022103-04D5-44BC-9353-50122CFE210C}" presName="Name9" presStyleLbl="parChTrans1D2" presStyleIdx="3" presStyleCnt="4"/>
      <dgm:spPr/>
      <dgm:t>
        <a:bodyPr/>
        <a:lstStyle/>
        <a:p>
          <a:endParaRPr lang="el-GR"/>
        </a:p>
      </dgm:t>
    </dgm:pt>
    <dgm:pt modelId="{F13C8A6A-9017-48A9-99D7-70B4BA2FF1F4}" type="pres">
      <dgm:prSet presAssocID="{8D022103-04D5-44BC-9353-50122CFE210C}" presName="connTx" presStyleLbl="parChTrans1D2" presStyleIdx="3" presStyleCnt="4"/>
      <dgm:spPr/>
      <dgm:t>
        <a:bodyPr/>
        <a:lstStyle/>
        <a:p>
          <a:endParaRPr lang="el-GR"/>
        </a:p>
      </dgm:t>
    </dgm:pt>
    <dgm:pt modelId="{0E676058-B9F0-47D5-A4A4-C88F25A7A1BD}" type="pres">
      <dgm:prSet presAssocID="{9F330914-3BAB-4A29-9B7D-247F10DE9BEB}" presName="node" presStyleLbl="node1" presStyleIdx="3" presStyleCnt="4">
        <dgm:presLayoutVars>
          <dgm:bulletEnabled val="1"/>
        </dgm:presLayoutVars>
      </dgm:prSet>
      <dgm:spPr/>
      <dgm:t>
        <a:bodyPr/>
        <a:lstStyle/>
        <a:p>
          <a:endParaRPr lang="el-GR"/>
        </a:p>
      </dgm:t>
    </dgm:pt>
  </dgm:ptLst>
  <dgm:cxnLst>
    <dgm:cxn modelId="{75E0BF3A-005F-49A9-8C35-9A9DEE7121F7}" type="presOf" srcId="{8D022103-04D5-44BC-9353-50122CFE210C}" destId="{D0DEE562-3D5F-4276-9D00-B14D6A8B2E7E}" srcOrd="0" destOrd="0" presId="urn:microsoft.com/office/officeart/2005/8/layout/radial1"/>
    <dgm:cxn modelId="{50358B19-EF9B-475D-9187-92B825B4B0FD}" type="presOf" srcId="{4AE58CF1-AEF1-40AC-9EDC-548E655EF9ED}" destId="{362ACDBA-4D83-4A7E-B3DE-806A7082ED74}" srcOrd="0" destOrd="0" presId="urn:microsoft.com/office/officeart/2005/8/layout/radial1"/>
    <dgm:cxn modelId="{53D3AE94-9A85-4F29-885F-56578695D4B9}" srcId="{2D75F73D-3301-41D2-AA27-C4285825DCA1}" destId="{9F330914-3BAB-4A29-9B7D-247F10DE9BEB}" srcOrd="3" destOrd="0" parTransId="{8D022103-04D5-44BC-9353-50122CFE210C}" sibTransId="{F8E79294-F3AB-4C5F-8F40-4A40AAEC6163}"/>
    <dgm:cxn modelId="{F5393661-8871-4471-8525-83B3A1E6CF1B}" type="presOf" srcId="{B8A0E26E-32DF-44AF-95F3-63DECF87812C}" destId="{48A41B2F-2D36-4660-B972-8F5D080065A1}" srcOrd="0" destOrd="0" presId="urn:microsoft.com/office/officeart/2005/8/layout/radial1"/>
    <dgm:cxn modelId="{A47C5316-464B-4BFA-8661-3BFDAC4A0133}" type="presOf" srcId="{2D75F73D-3301-41D2-AA27-C4285825DCA1}" destId="{FAFA7914-9943-4B1B-B8A6-B3E9AD7700F8}" srcOrd="0" destOrd="0" presId="urn:microsoft.com/office/officeart/2005/8/layout/radial1"/>
    <dgm:cxn modelId="{4E90323D-0CDC-48EF-98A2-0A9AA0CF6500}" type="presOf" srcId="{8336535E-D18A-4D09-828A-002790937790}" destId="{574AAA97-7846-45FC-A5EA-69500ABC3943}" srcOrd="1" destOrd="0" presId="urn:microsoft.com/office/officeart/2005/8/layout/radial1"/>
    <dgm:cxn modelId="{775F2063-0F88-4CA6-A90A-2B03E832BB04}" type="presOf" srcId="{A12977BC-A217-4825-9DC1-863B3D78255A}" destId="{22DF653A-DC2D-43D0-8FAD-F5C5CA355BEE}" srcOrd="0" destOrd="0" presId="urn:microsoft.com/office/officeart/2005/8/layout/radial1"/>
    <dgm:cxn modelId="{9137419F-1241-4B36-942C-C9646E6DD99A}" type="presOf" srcId="{9F330914-3BAB-4A29-9B7D-247F10DE9BEB}" destId="{0E676058-B9F0-47D5-A4A4-C88F25A7A1BD}" srcOrd="0" destOrd="0" presId="urn:microsoft.com/office/officeart/2005/8/layout/radial1"/>
    <dgm:cxn modelId="{F305FAB8-4E72-428C-975D-C58232E7B981}" type="presOf" srcId="{8336535E-D18A-4D09-828A-002790937790}" destId="{C3127087-4321-480F-987B-1E40C86AE662}" srcOrd="0" destOrd="0" presId="urn:microsoft.com/office/officeart/2005/8/layout/radial1"/>
    <dgm:cxn modelId="{C06BCD95-43D3-47CD-A9A3-6CC01B8B85C8}" type="presOf" srcId="{8DC741BD-371A-4B11-9B90-35BCE3F9ADE3}" destId="{B64C2317-C9E9-4533-93F9-A7DA62D615FC}" srcOrd="0" destOrd="0" presId="urn:microsoft.com/office/officeart/2005/8/layout/radial1"/>
    <dgm:cxn modelId="{B7E160F8-0F38-445F-B33D-24C2806AF165}" type="presOf" srcId="{4AE58CF1-AEF1-40AC-9EDC-548E655EF9ED}" destId="{212024D2-A657-4ACE-ABE7-EBD95311D75A}" srcOrd="1" destOrd="0" presId="urn:microsoft.com/office/officeart/2005/8/layout/radial1"/>
    <dgm:cxn modelId="{66B86FF6-05E8-4543-8130-85AE0857E305}" type="presOf" srcId="{F949F04E-C1FE-4237-9079-A1E8A35609BA}" destId="{ECFC7E2E-E7A9-4AB0-81A8-3199C34979C9}" srcOrd="0" destOrd="0" presId="urn:microsoft.com/office/officeart/2005/8/layout/radial1"/>
    <dgm:cxn modelId="{CA317855-F017-4C13-A828-BE2E017520F8}" srcId="{2D75F73D-3301-41D2-AA27-C4285825DCA1}" destId="{A12977BC-A217-4825-9DC1-863B3D78255A}" srcOrd="1" destOrd="0" parTransId="{8C112C56-5CC4-4A57-A721-172610ED5BA2}" sibTransId="{8779EEF5-5C58-457A-AD8D-98C82EB72E08}"/>
    <dgm:cxn modelId="{6016FA18-9428-4D66-A71C-52F3550ECB26}" srcId="{2D75F73D-3301-41D2-AA27-C4285825DCA1}" destId="{F949F04E-C1FE-4237-9079-A1E8A35609BA}" srcOrd="0" destOrd="0" parTransId="{8336535E-D18A-4D09-828A-002790937790}" sibTransId="{C97A795F-FC6A-4A66-BABC-C6CC62014A14}"/>
    <dgm:cxn modelId="{9DB69B9A-2AF3-47FF-99EE-1707679FCD2A}" type="presOf" srcId="{8C112C56-5CC4-4A57-A721-172610ED5BA2}" destId="{0C011EBB-E017-478C-9A47-8C9975BD7EB7}" srcOrd="0" destOrd="0" presId="urn:microsoft.com/office/officeart/2005/8/layout/radial1"/>
    <dgm:cxn modelId="{89FF91CC-11C2-40C5-B8F4-05A98E71575F}" type="presOf" srcId="{8D022103-04D5-44BC-9353-50122CFE210C}" destId="{F13C8A6A-9017-48A9-99D7-70B4BA2FF1F4}" srcOrd="1" destOrd="0" presId="urn:microsoft.com/office/officeart/2005/8/layout/radial1"/>
    <dgm:cxn modelId="{85FA0900-4ABF-4537-870B-1C66B5056286}" srcId="{2D75F73D-3301-41D2-AA27-C4285825DCA1}" destId="{8DC741BD-371A-4B11-9B90-35BCE3F9ADE3}" srcOrd="2" destOrd="0" parTransId="{4AE58CF1-AEF1-40AC-9EDC-548E655EF9ED}" sibTransId="{415FAA7F-8123-4227-9182-6CB9CC5646D1}"/>
    <dgm:cxn modelId="{A5E762AC-3487-4A74-9D63-50993FEDE37B}" type="presOf" srcId="{8C112C56-5CC4-4A57-A721-172610ED5BA2}" destId="{E3AEC3D5-7BA4-4B42-8E5E-3B52F55813F9}" srcOrd="1" destOrd="0" presId="urn:microsoft.com/office/officeart/2005/8/layout/radial1"/>
    <dgm:cxn modelId="{4A671DC3-3376-4244-840A-C1FC53F49F8E}" srcId="{B8A0E26E-32DF-44AF-95F3-63DECF87812C}" destId="{2D75F73D-3301-41D2-AA27-C4285825DCA1}" srcOrd="0" destOrd="0" parTransId="{C0E22E3D-63D9-437F-A664-F99028CF6153}" sibTransId="{6772B8A2-BCD1-45C0-AB4E-52617374586B}"/>
    <dgm:cxn modelId="{10DE2BE6-A458-45D6-9FAE-E366A0AB241B}" type="presParOf" srcId="{48A41B2F-2D36-4660-B972-8F5D080065A1}" destId="{FAFA7914-9943-4B1B-B8A6-B3E9AD7700F8}" srcOrd="0" destOrd="0" presId="urn:microsoft.com/office/officeart/2005/8/layout/radial1"/>
    <dgm:cxn modelId="{E3CEC55E-0E84-442D-871E-2728716C204C}" type="presParOf" srcId="{48A41B2F-2D36-4660-B972-8F5D080065A1}" destId="{C3127087-4321-480F-987B-1E40C86AE662}" srcOrd="1" destOrd="0" presId="urn:microsoft.com/office/officeart/2005/8/layout/radial1"/>
    <dgm:cxn modelId="{1AEA3DC2-B970-4C45-92A9-748E4FF34BFC}" type="presParOf" srcId="{C3127087-4321-480F-987B-1E40C86AE662}" destId="{574AAA97-7846-45FC-A5EA-69500ABC3943}" srcOrd="0" destOrd="0" presId="urn:microsoft.com/office/officeart/2005/8/layout/radial1"/>
    <dgm:cxn modelId="{28D2ED76-A035-4EBB-B386-7EC92F8CACC7}" type="presParOf" srcId="{48A41B2F-2D36-4660-B972-8F5D080065A1}" destId="{ECFC7E2E-E7A9-4AB0-81A8-3199C34979C9}" srcOrd="2" destOrd="0" presId="urn:microsoft.com/office/officeart/2005/8/layout/radial1"/>
    <dgm:cxn modelId="{8BADF969-C273-4644-A6FC-B2F6A756A68D}" type="presParOf" srcId="{48A41B2F-2D36-4660-B972-8F5D080065A1}" destId="{0C011EBB-E017-478C-9A47-8C9975BD7EB7}" srcOrd="3" destOrd="0" presId="urn:microsoft.com/office/officeart/2005/8/layout/radial1"/>
    <dgm:cxn modelId="{41A40BE9-B511-481C-B932-93CFFC4F4FAE}" type="presParOf" srcId="{0C011EBB-E017-478C-9A47-8C9975BD7EB7}" destId="{E3AEC3D5-7BA4-4B42-8E5E-3B52F55813F9}" srcOrd="0" destOrd="0" presId="urn:microsoft.com/office/officeart/2005/8/layout/radial1"/>
    <dgm:cxn modelId="{B720BB21-8510-4F66-A64A-E34256CFBA84}" type="presParOf" srcId="{48A41B2F-2D36-4660-B972-8F5D080065A1}" destId="{22DF653A-DC2D-43D0-8FAD-F5C5CA355BEE}" srcOrd="4" destOrd="0" presId="urn:microsoft.com/office/officeart/2005/8/layout/radial1"/>
    <dgm:cxn modelId="{A6A7D0C4-27F9-4355-A9D7-EECA604B6500}" type="presParOf" srcId="{48A41B2F-2D36-4660-B972-8F5D080065A1}" destId="{362ACDBA-4D83-4A7E-B3DE-806A7082ED74}" srcOrd="5" destOrd="0" presId="urn:microsoft.com/office/officeart/2005/8/layout/radial1"/>
    <dgm:cxn modelId="{0C612209-96AF-4DF2-B6DC-46246972B62C}" type="presParOf" srcId="{362ACDBA-4D83-4A7E-B3DE-806A7082ED74}" destId="{212024D2-A657-4ACE-ABE7-EBD95311D75A}" srcOrd="0" destOrd="0" presId="urn:microsoft.com/office/officeart/2005/8/layout/radial1"/>
    <dgm:cxn modelId="{A3C54E9F-26AB-4D60-A460-71766582786C}" type="presParOf" srcId="{48A41B2F-2D36-4660-B972-8F5D080065A1}" destId="{B64C2317-C9E9-4533-93F9-A7DA62D615FC}" srcOrd="6" destOrd="0" presId="urn:microsoft.com/office/officeart/2005/8/layout/radial1"/>
    <dgm:cxn modelId="{FE376547-53BC-4CAD-ACF3-BDAF502C9AE8}" type="presParOf" srcId="{48A41B2F-2D36-4660-B972-8F5D080065A1}" destId="{D0DEE562-3D5F-4276-9D00-B14D6A8B2E7E}" srcOrd="7" destOrd="0" presId="urn:microsoft.com/office/officeart/2005/8/layout/radial1"/>
    <dgm:cxn modelId="{9B310EFE-400B-4D11-98B3-7610ABA1DE6F}" type="presParOf" srcId="{D0DEE562-3D5F-4276-9D00-B14D6A8B2E7E}" destId="{F13C8A6A-9017-48A9-99D7-70B4BA2FF1F4}" srcOrd="0" destOrd="0" presId="urn:microsoft.com/office/officeart/2005/8/layout/radial1"/>
    <dgm:cxn modelId="{642D8BB5-1A0B-4139-BFDD-38C699111404}" type="presParOf" srcId="{48A41B2F-2D36-4660-B972-8F5D080065A1}" destId="{0E676058-B9F0-47D5-A4A4-C88F25A7A1BD}"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FA7914-9943-4B1B-B8A6-B3E9AD7700F8}">
      <dsp:nvSpPr>
        <dsp:cNvPr id="0" name=""/>
        <dsp:cNvSpPr/>
      </dsp:nvSpPr>
      <dsp:spPr>
        <a:xfrm>
          <a:off x="1748280" y="1631735"/>
          <a:ext cx="1252084" cy="125208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smtClean="0"/>
            <a:t>Ανταγωνιστές  μεταξύ των υφιστάμενων μονάδων του κλάδου</a:t>
          </a:r>
          <a:endParaRPr lang="el-GR" sz="1100" b="1" kern="1200" dirty="0"/>
        </a:p>
      </dsp:txBody>
      <dsp:txXfrm>
        <a:off x="1748280" y="1631735"/>
        <a:ext cx="1252084" cy="1252084"/>
      </dsp:txXfrm>
    </dsp:sp>
    <dsp:sp modelId="{C3127087-4321-480F-987B-1E40C86AE662}">
      <dsp:nvSpPr>
        <dsp:cNvPr id="0" name=""/>
        <dsp:cNvSpPr/>
      </dsp:nvSpPr>
      <dsp:spPr>
        <a:xfrm rot="16200000">
          <a:off x="2186070" y="1419753"/>
          <a:ext cx="376504" cy="47460"/>
        </a:xfrm>
        <a:custGeom>
          <a:avLst/>
          <a:gdLst/>
          <a:ahLst/>
          <a:cxnLst/>
          <a:rect l="0" t="0" r="0" b="0"/>
          <a:pathLst>
            <a:path>
              <a:moveTo>
                <a:pt x="0" y="23730"/>
              </a:moveTo>
              <a:lnTo>
                <a:pt x="376504" y="2373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6200000">
        <a:off x="2364909" y="1434071"/>
        <a:ext cx="18825" cy="18825"/>
      </dsp:txXfrm>
    </dsp:sp>
    <dsp:sp modelId="{ECFC7E2E-E7A9-4AB0-81A8-3199C34979C9}">
      <dsp:nvSpPr>
        <dsp:cNvPr id="0" name=""/>
        <dsp:cNvSpPr/>
      </dsp:nvSpPr>
      <dsp:spPr>
        <a:xfrm>
          <a:off x="1748280" y="3147"/>
          <a:ext cx="1252084" cy="125208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smtClean="0"/>
            <a:t>Εν δυνάμει ανταγωνιστές </a:t>
          </a:r>
          <a:endParaRPr lang="el-GR" sz="1100" b="1" kern="1200" dirty="0"/>
        </a:p>
      </dsp:txBody>
      <dsp:txXfrm>
        <a:off x="1748280" y="3147"/>
        <a:ext cx="1252084" cy="1252084"/>
      </dsp:txXfrm>
    </dsp:sp>
    <dsp:sp modelId="{0C011EBB-E017-478C-9A47-8C9975BD7EB7}">
      <dsp:nvSpPr>
        <dsp:cNvPr id="0" name=""/>
        <dsp:cNvSpPr/>
      </dsp:nvSpPr>
      <dsp:spPr>
        <a:xfrm>
          <a:off x="3000364" y="2234047"/>
          <a:ext cx="376504" cy="47460"/>
        </a:xfrm>
        <a:custGeom>
          <a:avLst/>
          <a:gdLst/>
          <a:ahLst/>
          <a:cxnLst/>
          <a:rect l="0" t="0" r="0" b="0"/>
          <a:pathLst>
            <a:path>
              <a:moveTo>
                <a:pt x="0" y="23730"/>
              </a:moveTo>
              <a:lnTo>
                <a:pt x="376504" y="2373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3179204" y="2248365"/>
        <a:ext cx="18825" cy="18825"/>
      </dsp:txXfrm>
    </dsp:sp>
    <dsp:sp modelId="{22DF653A-DC2D-43D0-8FAD-F5C5CA355BEE}">
      <dsp:nvSpPr>
        <dsp:cNvPr id="0" name=""/>
        <dsp:cNvSpPr/>
      </dsp:nvSpPr>
      <dsp:spPr>
        <a:xfrm>
          <a:off x="3376869" y="1631735"/>
          <a:ext cx="1252084" cy="1252084"/>
        </a:xfrm>
        <a:prstGeom prst="ellipse">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smtClean="0"/>
            <a:t>Αγοραστές</a:t>
          </a:r>
          <a:endParaRPr lang="el-GR" sz="1100" b="1" kern="1200" dirty="0"/>
        </a:p>
      </dsp:txBody>
      <dsp:txXfrm>
        <a:off x="3376869" y="1631735"/>
        <a:ext cx="1252084" cy="1252084"/>
      </dsp:txXfrm>
    </dsp:sp>
    <dsp:sp modelId="{362ACDBA-4D83-4A7E-B3DE-806A7082ED74}">
      <dsp:nvSpPr>
        <dsp:cNvPr id="0" name=""/>
        <dsp:cNvSpPr/>
      </dsp:nvSpPr>
      <dsp:spPr>
        <a:xfrm rot="5400000">
          <a:off x="2186070" y="3048341"/>
          <a:ext cx="376504" cy="47460"/>
        </a:xfrm>
        <a:custGeom>
          <a:avLst/>
          <a:gdLst/>
          <a:ahLst/>
          <a:cxnLst/>
          <a:rect l="0" t="0" r="0" b="0"/>
          <a:pathLst>
            <a:path>
              <a:moveTo>
                <a:pt x="0" y="23730"/>
              </a:moveTo>
              <a:lnTo>
                <a:pt x="376504" y="2373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5400000">
        <a:off x="2364909" y="3062659"/>
        <a:ext cx="18825" cy="18825"/>
      </dsp:txXfrm>
    </dsp:sp>
    <dsp:sp modelId="{B64C2317-C9E9-4533-93F9-A7DA62D615FC}">
      <dsp:nvSpPr>
        <dsp:cNvPr id="0" name=""/>
        <dsp:cNvSpPr/>
      </dsp:nvSpPr>
      <dsp:spPr>
        <a:xfrm>
          <a:off x="1748280" y="3260324"/>
          <a:ext cx="1252084" cy="1252084"/>
        </a:xfrm>
        <a:prstGeom prst="ellipse">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smtClean="0"/>
            <a:t>Υποκατάστατα</a:t>
          </a:r>
          <a:endParaRPr lang="el-GR" sz="1100" b="1" kern="1200" dirty="0"/>
        </a:p>
      </dsp:txBody>
      <dsp:txXfrm>
        <a:off x="1748280" y="3260324"/>
        <a:ext cx="1252084" cy="1252084"/>
      </dsp:txXfrm>
    </dsp:sp>
    <dsp:sp modelId="{D0DEE562-3D5F-4276-9D00-B14D6A8B2E7E}">
      <dsp:nvSpPr>
        <dsp:cNvPr id="0" name=""/>
        <dsp:cNvSpPr/>
      </dsp:nvSpPr>
      <dsp:spPr>
        <a:xfrm rot="10800000">
          <a:off x="1371775" y="2234047"/>
          <a:ext cx="376504" cy="47460"/>
        </a:xfrm>
        <a:custGeom>
          <a:avLst/>
          <a:gdLst/>
          <a:ahLst/>
          <a:cxnLst/>
          <a:rect l="0" t="0" r="0" b="0"/>
          <a:pathLst>
            <a:path>
              <a:moveTo>
                <a:pt x="0" y="23730"/>
              </a:moveTo>
              <a:lnTo>
                <a:pt x="376504" y="23730"/>
              </a:lnTo>
            </a:path>
          </a:pathLst>
        </a:custGeom>
        <a:noFill/>
        <a:ln w="25400"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0800000">
        <a:off x="1550615" y="2248365"/>
        <a:ext cx="18825" cy="18825"/>
      </dsp:txXfrm>
    </dsp:sp>
    <dsp:sp modelId="{0E676058-B9F0-47D5-A4A4-C88F25A7A1BD}">
      <dsp:nvSpPr>
        <dsp:cNvPr id="0" name=""/>
        <dsp:cNvSpPr/>
      </dsp:nvSpPr>
      <dsp:spPr>
        <a:xfrm>
          <a:off x="119691" y="1631735"/>
          <a:ext cx="1252084" cy="1252084"/>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smtClean="0"/>
            <a:t>Προμηθευτές</a:t>
          </a:r>
          <a:endParaRPr lang="el-GR" sz="1100" b="1" kern="1200" dirty="0"/>
        </a:p>
      </dsp:txBody>
      <dsp:txXfrm>
        <a:off x="119691" y="1631735"/>
        <a:ext cx="1252084" cy="125208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07/11/2015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7/11/2015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50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51</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48</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tovima.gr/finance/article%2024/07/1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strategicmanagementinsight.com/" TargetMode="External"/><Relationship Id="rId5" Type="http://schemas.openxmlformats.org/officeDocument/2006/relationships/hyperlink" Target="http://www.themanager.org/Models/P5F_2.htm" TargetMode="External"/><Relationship Id="rId4" Type="http://schemas.openxmlformats.org/officeDocument/2006/relationships/hyperlink" Target="http://www.seaa.gr/el/content/58"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1520" y="1993404"/>
            <a:ext cx="8640960" cy="722105"/>
          </a:xfrm>
        </p:spPr>
        <p:txBody>
          <a:bodyPr>
            <a:noAutofit/>
          </a:bodyPr>
          <a:lstStyle/>
          <a:p>
            <a:pPr algn="l"/>
            <a:r>
              <a:rPr lang="el-GR" sz="4000" dirty="0" smtClean="0">
                <a:cs typeface="Segoe UI" pitchFamily="18" charset="0"/>
              </a:rPr>
              <a:t>Επιχειρησιακή Στρατηγική και Πολίτικη</a:t>
            </a:r>
            <a:endParaRPr lang="el-GR" sz="4000" dirty="0"/>
          </a:p>
        </p:txBody>
      </p:sp>
      <p:sp>
        <p:nvSpPr>
          <p:cNvPr id="3" name="Υπότιτλος 2"/>
          <p:cNvSpPr>
            <a:spLocks noGrp="1"/>
          </p:cNvSpPr>
          <p:nvPr>
            <p:ph type="subTitle" idx="1"/>
          </p:nvPr>
        </p:nvSpPr>
        <p:spPr>
          <a:xfrm>
            <a:off x="683568" y="2929508"/>
            <a:ext cx="7776864" cy="1112461"/>
          </a:xfrm>
        </p:spPr>
        <p:txBody>
          <a:bodyPr>
            <a:noAutofit/>
          </a:bodyPr>
          <a:lstStyle/>
          <a:p>
            <a:r>
              <a:rPr lang="el-GR" altLang="zh-CN" sz="3600" b="1" dirty="0" smtClean="0">
                <a:cs typeface="Segoe UI" pitchFamily="18" charset="0"/>
              </a:rPr>
              <a:t>Στρατηγική Ανάλυση του Εξωτερικού Περιβάλλοντος</a:t>
            </a:r>
          </a:p>
          <a:p>
            <a:r>
              <a:rPr lang="el-GR" altLang="zh-CN" sz="3600" b="1" dirty="0" err="1" smtClean="0">
                <a:cs typeface="Segoe UI" pitchFamily="18" charset="0"/>
              </a:rPr>
              <a:t>Τριάρχη</a:t>
            </a:r>
            <a:r>
              <a:rPr lang="el-GR" altLang="zh-CN" sz="3600" b="1" dirty="0" smtClean="0">
                <a:cs typeface="Segoe UI" pitchFamily="18" charset="0"/>
              </a:rPr>
              <a:t> Ειρήνη</a:t>
            </a:r>
            <a:endParaRPr lang="en-US" altLang="zh-CN" sz="36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67544" y="1705372"/>
            <a:ext cx="8219256" cy="3399764"/>
          </a:xfrm>
        </p:spPr>
        <p:txBody>
          <a:bodyPr/>
          <a:lstStyle/>
          <a:p>
            <a:pPr marL="0" indent="0">
              <a:lnSpc>
                <a:spcPct val="80000"/>
              </a:lnSpc>
              <a:buNone/>
            </a:pPr>
            <a:r>
              <a:rPr lang="el-GR" sz="2800" dirty="0" smtClean="0"/>
              <a:t>Το μοντέλο των πέντε δυνάμεων του </a:t>
            </a:r>
            <a:r>
              <a:rPr lang="en-US" sz="2800" dirty="0" smtClean="0"/>
              <a:t>Porter</a:t>
            </a:r>
            <a:r>
              <a:rPr lang="el-GR" sz="2800" dirty="0" smtClean="0"/>
              <a:t> (2/3)</a:t>
            </a:r>
          </a:p>
          <a:p>
            <a:pPr marL="0" lvl="1" indent="0">
              <a:lnSpc>
                <a:spcPct val="80000"/>
              </a:lnSpc>
              <a:buNone/>
            </a:pPr>
            <a:r>
              <a:rPr lang="el-GR" sz="2400" b="1" dirty="0" smtClean="0"/>
              <a:t>Το μοντέλο των πέντε δυνάμεων του </a:t>
            </a:r>
            <a:r>
              <a:rPr lang="en-US" sz="2400" b="1" dirty="0" smtClean="0"/>
              <a:t>PORTER</a:t>
            </a:r>
            <a:r>
              <a:rPr lang="en-US" sz="2400" dirty="0" smtClean="0"/>
              <a:t>,</a:t>
            </a:r>
            <a:r>
              <a:rPr lang="el-GR" sz="2400" dirty="0" smtClean="0"/>
              <a:t> αναφέρεται στο άμεσο κλαδικό περιβάλλον της επιχείρησης</a:t>
            </a:r>
            <a:r>
              <a:rPr lang="en-US" sz="2400" dirty="0" smtClean="0"/>
              <a:t> </a:t>
            </a:r>
            <a:r>
              <a:rPr lang="el-GR" sz="2400" dirty="0" smtClean="0"/>
              <a:t>και προσδιορίζει </a:t>
            </a:r>
            <a:r>
              <a:rPr lang="el-GR" sz="2400" u="sng" dirty="0" smtClean="0"/>
              <a:t>την μορφή του ανταγωνισμού στον κλάδο</a:t>
            </a:r>
            <a:r>
              <a:rPr lang="el-GR" sz="2400" dirty="0" smtClean="0"/>
              <a:t>.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57200" y="1201316"/>
            <a:ext cx="8229600" cy="4896544"/>
          </a:xfrm>
        </p:spPr>
        <p:txBody>
          <a:bodyPr>
            <a:normAutofit/>
          </a:bodyPr>
          <a:lstStyle/>
          <a:p>
            <a:pPr marL="0" indent="0">
              <a:lnSpc>
                <a:spcPct val="90000"/>
              </a:lnSpc>
              <a:buNone/>
            </a:pPr>
            <a:r>
              <a:rPr lang="el-GR" sz="2800" dirty="0" smtClean="0"/>
              <a:t>Το μοντέλο των πέντε δυνάμεων του </a:t>
            </a:r>
            <a:r>
              <a:rPr lang="en-US" sz="2800" dirty="0" smtClean="0"/>
              <a:t>Porter</a:t>
            </a:r>
            <a:r>
              <a:rPr lang="el-GR" sz="2800" dirty="0" smtClean="0"/>
              <a:t> (2/3)</a:t>
            </a:r>
          </a:p>
          <a:p>
            <a:pPr marL="228600" lvl="1">
              <a:lnSpc>
                <a:spcPct val="90000"/>
              </a:lnSpc>
              <a:spcBef>
                <a:spcPts val="1800"/>
              </a:spcBef>
            </a:pPr>
            <a:r>
              <a:rPr lang="el-GR" sz="2200" dirty="0" smtClean="0"/>
              <a:t>Σύμφωνα με το μοντέλο των πέντε δυνάμεων, ο ανταγωνισμός για τα κέρδη δεν αφορά μόνο τις </a:t>
            </a:r>
            <a:r>
              <a:rPr lang="el-GR" sz="2200" b="1" dirty="0" smtClean="0"/>
              <a:t>αντίπαλες επιχειρήσεις στον κλάδο  </a:t>
            </a:r>
            <a:r>
              <a:rPr lang="el-GR" sz="2200" dirty="0" smtClean="0"/>
              <a:t>αλλά περιλαμβάνει και άλλες 4 ανταγωνιστικές δυνάμεις όπως τους </a:t>
            </a:r>
            <a:r>
              <a:rPr lang="el-GR" sz="2200" b="1" dirty="0" smtClean="0"/>
              <a:t>πελάτες</a:t>
            </a:r>
            <a:r>
              <a:rPr lang="el-GR" sz="2200" dirty="0" smtClean="0"/>
              <a:t>, τους </a:t>
            </a:r>
            <a:r>
              <a:rPr lang="el-GR" sz="2200" b="1" dirty="0" smtClean="0"/>
              <a:t>προμηθευτές</a:t>
            </a:r>
            <a:r>
              <a:rPr lang="el-GR" sz="2200" dirty="0" smtClean="0"/>
              <a:t>, </a:t>
            </a:r>
            <a:r>
              <a:rPr lang="el-GR" sz="2200" b="1" dirty="0" smtClean="0"/>
              <a:t>τις εν δυνάμει νέες επιχειρήσεις που εισέρχονται στον κλάδο </a:t>
            </a:r>
            <a:r>
              <a:rPr lang="el-GR" sz="2200" dirty="0" smtClean="0"/>
              <a:t>και </a:t>
            </a:r>
            <a:r>
              <a:rPr lang="el-GR" sz="2200" b="1" dirty="0" smtClean="0"/>
              <a:t>τα υποκατάστατα προϊόντα</a:t>
            </a:r>
            <a:r>
              <a:rPr lang="el-GR" sz="2200" dirty="0" smtClean="0"/>
              <a:t>. </a:t>
            </a:r>
          </a:p>
          <a:p>
            <a:pPr lvl="1">
              <a:lnSpc>
                <a:spcPct val="90000"/>
              </a:lnSpc>
              <a:buFont typeface="Courier New" panose="02070309020205020404" pitchFamily="49" charset="0"/>
              <a:buChar char="o"/>
            </a:pPr>
            <a:r>
              <a:rPr lang="el-GR" sz="2200" dirty="0" smtClean="0"/>
              <a:t>Εφαρμόζεται σε κάθε βιομηχανικό κλάδο καθώς όσο και αν αυτός φαίνεται ότι είναι διαφορετικός από τους υπόλοιπους, οι δυνάμεις που οδηγούν στην κερδοφορία του είναι λίγο πολύ οι ίδιες σε όλους.  Εκείνο που διαφέρει από κλάδο σε κλάδο είναι ο βαθμός επιρροής κάθε δύναμης στην κερδοφορία του, γεγονός που επιδρά </a:t>
            </a:r>
            <a:r>
              <a:rPr lang="el-GR" sz="2200" u="sng" dirty="0" smtClean="0"/>
              <a:t>στη διαμόρφωση της στρατηγικής της εταιρείας</a:t>
            </a:r>
            <a:r>
              <a:rPr lang="en-US" sz="2200" u="sng" dirty="0" smtClean="0"/>
              <a:t>.</a:t>
            </a:r>
            <a:endParaRPr lang="el-GR" sz="22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787237" y="795995"/>
          <a:ext cx="4748645" cy="4515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 Ορθογώνιο"/>
          <p:cNvSpPr/>
          <p:nvPr/>
        </p:nvSpPr>
        <p:spPr>
          <a:xfrm>
            <a:off x="3289922" y="196273"/>
            <a:ext cx="1776845" cy="57727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1100" b="1" dirty="0" smtClean="0">
                <a:solidFill>
                  <a:schemeClr val="tx1"/>
                </a:solidFill>
              </a:rPr>
              <a:t>Κίνδυνος εισόδου νέων ανταγωνιστών</a:t>
            </a:r>
            <a:endParaRPr lang="el-GR" sz="1100" b="1" dirty="0">
              <a:solidFill>
                <a:schemeClr val="tx1"/>
              </a:solidFill>
            </a:endParaRPr>
          </a:p>
        </p:txBody>
      </p:sp>
      <p:sp>
        <p:nvSpPr>
          <p:cNvPr id="8" name="7 - Ορθογώνιο"/>
          <p:cNvSpPr/>
          <p:nvPr/>
        </p:nvSpPr>
        <p:spPr>
          <a:xfrm>
            <a:off x="353291" y="2805545"/>
            <a:ext cx="1776845" cy="61190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1100" b="1" dirty="0" smtClean="0">
                <a:solidFill>
                  <a:schemeClr val="tx1"/>
                </a:solidFill>
              </a:rPr>
              <a:t>Διαπραγματευτική δύναμη προμηθευτών</a:t>
            </a:r>
            <a:endParaRPr lang="el-GR" sz="1100" b="1" dirty="0">
              <a:solidFill>
                <a:schemeClr val="tx1"/>
              </a:solidFill>
            </a:endParaRPr>
          </a:p>
        </p:txBody>
      </p:sp>
      <p:sp>
        <p:nvSpPr>
          <p:cNvPr id="9" name="8 - Ορθογώνιο"/>
          <p:cNvSpPr/>
          <p:nvPr/>
        </p:nvSpPr>
        <p:spPr>
          <a:xfrm>
            <a:off x="6109855" y="2701636"/>
            <a:ext cx="1776845" cy="6003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1100" b="1" dirty="0" smtClean="0">
                <a:solidFill>
                  <a:schemeClr val="tx1"/>
                </a:solidFill>
              </a:rPr>
              <a:t>Διαπραγματευτική δύναμη αγοραστών</a:t>
            </a:r>
            <a:endParaRPr lang="el-GR" sz="1100" b="1" dirty="0">
              <a:solidFill>
                <a:schemeClr val="tx1"/>
              </a:solidFill>
            </a:endParaRPr>
          </a:p>
        </p:txBody>
      </p:sp>
      <p:sp>
        <p:nvSpPr>
          <p:cNvPr id="10" name="9 - Ορθογώνιο"/>
          <p:cNvSpPr/>
          <p:nvPr/>
        </p:nvSpPr>
        <p:spPr>
          <a:xfrm>
            <a:off x="3339478" y="5358868"/>
            <a:ext cx="1776845" cy="35613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sz="1100" b="1" dirty="0" smtClean="0">
                <a:solidFill>
                  <a:schemeClr val="tx1"/>
                </a:solidFill>
              </a:rPr>
              <a:t>Απειλή από υποκατάστατα</a:t>
            </a:r>
            <a:endParaRPr lang="el-GR" sz="1100" b="1" dirty="0">
              <a:solidFill>
                <a:schemeClr val="tx1"/>
              </a:solidFill>
            </a:endParaRPr>
          </a:p>
        </p:txBody>
      </p:sp>
      <p:sp>
        <p:nvSpPr>
          <p:cNvPr id="12" name="11 - Έλλειψη"/>
          <p:cNvSpPr/>
          <p:nvPr/>
        </p:nvSpPr>
        <p:spPr>
          <a:xfrm>
            <a:off x="6286500" y="404091"/>
            <a:ext cx="2296391" cy="1524000"/>
          </a:xfrm>
          <a:prstGeom prst="ellipse">
            <a:avLst/>
          </a:prstGeom>
          <a:ln>
            <a:noFill/>
          </a:ln>
          <a:effectLst>
            <a:outerShdw blurRad="127000" dist="38100" dir="2700000" algn="ctr">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l-GR" dirty="0" smtClean="0"/>
              <a:t>Το μοντέλο των πέντε δυνάμεων του </a:t>
            </a:r>
            <a:r>
              <a:rPr lang="en-US" dirty="0" smtClean="0"/>
              <a:t>Porter</a:t>
            </a:r>
            <a:endParaRPr lang="el-GR"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57200" y="1333500"/>
            <a:ext cx="8229600" cy="3972272"/>
          </a:xfrm>
        </p:spPr>
        <p:txBody>
          <a:bodyPr>
            <a:normAutofit fontScale="92500" lnSpcReduction="20000"/>
          </a:bodyPr>
          <a:lstStyle/>
          <a:p>
            <a:pPr>
              <a:buNone/>
            </a:pPr>
            <a:r>
              <a:rPr lang="el-GR" sz="2800" dirty="0" smtClean="0"/>
              <a:t>Το μοντέλο των πέντε δυνάμεων του </a:t>
            </a:r>
            <a:r>
              <a:rPr lang="en-US" sz="2800" dirty="0" smtClean="0"/>
              <a:t>Porter</a:t>
            </a:r>
            <a:r>
              <a:rPr lang="el-GR" sz="2800" dirty="0" smtClean="0"/>
              <a:t> (3/3)</a:t>
            </a:r>
          </a:p>
          <a:p>
            <a:pPr marL="228600" lvl="1">
              <a:spcBef>
                <a:spcPts val="1800"/>
              </a:spcBef>
            </a:pPr>
            <a:r>
              <a:rPr lang="el-GR" sz="2200" dirty="0" smtClean="0"/>
              <a:t>Παραδείγματα:</a:t>
            </a:r>
          </a:p>
          <a:p>
            <a:pPr marL="845584" lvl="1">
              <a:buFont typeface="Courier New" panose="02070309020205020404" pitchFamily="49" charset="0"/>
              <a:buChar char="o"/>
            </a:pPr>
            <a:r>
              <a:rPr lang="el-GR" sz="2200" dirty="0" smtClean="0"/>
              <a:t>Στον κλάδο της αγοράς εμπορικών αεροσκαφών υπάρχει </a:t>
            </a:r>
            <a:r>
              <a:rPr lang="el-GR" sz="2200" u="sng" dirty="0" smtClean="0"/>
              <a:t>άγριος ανταγωνισμός μεταξύ των κυρίαρχων παραγωγών </a:t>
            </a:r>
            <a:r>
              <a:rPr lang="en-US" sz="2200" u="sng" dirty="0" smtClean="0"/>
              <a:t>Airbus</a:t>
            </a:r>
            <a:r>
              <a:rPr lang="el-GR" sz="2200" u="sng" dirty="0" smtClean="0"/>
              <a:t> και </a:t>
            </a:r>
            <a:r>
              <a:rPr lang="en-US" sz="2200" u="sng" dirty="0" smtClean="0"/>
              <a:t>Boeing </a:t>
            </a:r>
            <a:r>
              <a:rPr lang="el-GR" sz="2200" dirty="0" smtClean="0"/>
              <a:t>και </a:t>
            </a:r>
            <a:r>
              <a:rPr lang="el-GR" sz="2200" u="sng" dirty="0" smtClean="0"/>
              <a:t>ισχυρή διαπραγματευτική δύναμη των αεροπορικών εταιρειών</a:t>
            </a:r>
            <a:r>
              <a:rPr lang="el-GR" sz="2200" dirty="0" smtClean="0"/>
              <a:t> που παραγγέλνουν τα αεροσκάφη, ενώ η απειλή της εισόδου, η απειλή από υποκατάστατα και η δύναμη των προμηθευτών είναι αμελητέες.</a:t>
            </a:r>
          </a:p>
          <a:p>
            <a:pPr marL="845584" lvl="1">
              <a:buFont typeface="Courier New" panose="02070309020205020404" pitchFamily="49" charset="0"/>
              <a:buChar char="o"/>
            </a:pPr>
            <a:r>
              <a:rPr lang="el-GR" sz="2200" dirty="0" smtClean="0"/>
              <a:t>Στη βιομηχανία του κινηματογράφου και του θεάτρου  </a:t>
            </a:r>
            <a:r>
              <a:rPr lang="el-GR" sz="2200" u="sng" dirty="0" smtClean="0"/>
              <a:t>ο πολλαπλασιασμός των υποκατάστατων μορφών ψυχαγωγίας</a:t>
            </a:r>
            <a:r>
              <a:rPr lang="el-GR" sz="2200" dirty="0" smtClean="0"/>
              <a:t> και </a:t>
            </a:r>
            <a:r>
              <a:rPr lang="el-GR" sz="2200" u="sng" dirty="0" smtClean="0"/>
              <a:t>η δύναμη των κινηματογραφικών παραγωγών </a:t>
            </a:r>
            <a:r>
              <a:rPr lang="el-GR" sz="2200" dirty="0" smtClean="0"/>
              <a:t>και των διανομέων είναι αυτές που διαμορφώνουν τον ανταγωνισμό.</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57200" y="1333500"/>
            <a:ext cx="8229600" cy="4381500"/>
          </a:xfrm>
        </p:spPr>
        <p:txBody>
          <a:bodyPr>
            <a:normAutofit fontScale="77500" lnSpcReduction="20000"/>
          </a:bodyPr>
          <a:lstStyle/>
          <a:p>
            <a:pPr>
              <a:buNone/>
            </a:pPr>
            <a:r>
              <a:rPr lang="el-GR" dirty="0" smtClean="0"/>
              <a:t>Το μοντέλο των πέντε δυνάμεων του </a:t>
            </a:r>
            <a:r>
              <a:rPr lang="en-US" dirty="0" smtClean="0"/>
              <a:t>Porter</a:t>
            </a:r>
            <a:r>
              <a:rPr lang="el-GR" dirty="0" smtClean="0"/>
              <a:t> (3/3)</a:t>
            </a:r>
          </a:p>
          <a:p>
            <a:pPr marL="365760" lvl="1">
              <a:buFont typeface="Courier New" panose="02070309020205020404" pitchFamily="49" charset="0"/>
              <a:buChar char="o"/>
            </a:pPr>
            <a:r>
              <a:rPr lang="el-GR" sz="2600" dirty="0" smtClean="0"/>
              <a:t>Πολλές φορές υπάρχουν δυνάμεις που δεν φαίνονται ότι είναι καθοριστικές για την κερδοφορία του κλάδου και αναδεικνύονται στη συνέχεια, όπως στον κλάδο του φωτογραφικού φιλμ. Ο ισχυρός ανταγωνισμός μεταξύ των δύο κυρίαρχων εταιρειών </a:t>
            </a:r>
            <a:r>
              <a:rPr lang="en-US" sz="2600" dirty="0" smtClean="0"/>
              <a:t>Kodak </a:t>
            </a:r>
            <a:r>
              <a:rPr lang="el-GR" sz="2600" dirty="0" smtClean="0"/>
              <a:t>και </a:t>
            </a:r>
            <a:r>
              <a:rPr lang="en-US" sz="2600" dirty="0" smtClean="0"/>
              <a:t>Fuji </a:t>
            </a:r>
            <a:r>
              <a:rPr lang="el-GR" sz="2600" dirty="0" smtClean="0"/>
              <a:t>δεν φανέρωσε την απειλή τους από την έλευση της ψηφιακής φωτογραφίας. </a:t>
            </a:r>
            <a:r>
              <a:rPr lang="el-GR" sz="2600" dirty="0" err="1" smtClean="0"/>
              <a:t>΄Σε</a:t>
            </a:r>
            <a:r>
              <a:rPr lang="el-GR" sz="2600" dirty="0" smtClean="0"/>
              <a:t> αυτή την περίπτωση, η στρατηγική των εταιρειών έπρεπε να επικεντρωθεί στην παρουσία του </a:t>
            </a:r>
            <a:r>
              <a:rPr lang="el-GR" sz="2600" u="sng" dirty="0" smtClean="0"/>
              <a:t>υποκατάστατου προϊόντος</a:t>
            </a:r>
            <a:r>
              <a:rPr lang="el-GR" sz="2600" dirty="0" smtClean="0"/>
              <a:t>.</a:t>
            </a:r>
          </a:p>
          <a:p>
            <a:pPr marL="0" indent="0">
              <a:lnSpc>
                <a:spcPct val="120000"/>
              </a:lnSpc>
              <a:buNone/>
            </a:pPr>
            <a:r>
              <a:rPr lang="el-GR" sz="2600" dirty="0" smtClean="0"/>
              <a:t>Επομένως</a:t>
            </a:r>
            <a:r>
              <a:rPr lang="el-GR" sz="2600" b="1" dirty="0" smtClean="0"/>
              <a:t>, </a:t>
            </a:r>
            <a:r>
              <a:rPr lang="el-GR" sz="2600" dirty="0" smtClean="0"/>
              <a:t>η επιχείρηση με την εφαρμογή του μοντέλου συγκεντρώνει βοηθητικά στοιχεία για το σχεδιασμό της στρατηγικής της, δύναται να προβλέψει τις δυνάμεις αλλαγής του κλάδου, τις ευκαιρ</a:t>
            </a:r>
            <a:r>
              <a:rPr lang="el-GR" sz="2600" i="1" dirty="0" smtClean="0"/>
              <a:t>ίες </a:t>
            </a:r>
            <a:r>
              <a:rPr lang="el-GR" sz="2600" dirty="0" smtClean="0"/>
              <a:t>που της προσφέρονται και αν κρίνει απαραίτητο να αλλάξει «τους κανόνες του παιχνιδιού στην αγορά της» προς όφελός της, επιδρώντας με κατάλληλες κινήσεις στις δυνάμεις του κλάδου που την «απειλούν»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lstStyle/>
          <a:p>
            <a:pPr marL="0" indent="0">
              <a:lnSpc>
                <a:spcPct val="80000"/>
              </a:lnSpc>
              <a:buNone/>
            </a:pPr>
            <a:r>
              <a:rPr lang="el-GR" dirty="0" smtClean="0"/>
              <a:t>Απειλή Εισόδου Νέων Επιχειρήσεων στον Κλάδο</a:t>
            </a:r>
          </a:p>
          <a:p>
            <a:pPr marL="0" lvl="1" indent="0">
              <a:lnSpc>
                <a:spcPct val="80000"/>
              </a:lnSpc>
            </a:pPr>
            <a:r>
              <a:rPr lang="el-GR" sz="2300" dirty="0" smtClean="0"/>
              <a:t>    Οι νέοι ανταγωνιστές στον κλάδο επιθυμούν να διεκδικήσουν ένα μερίδιο της αγοράς και η έλευση τους σηματοδοτεί πιέσεις στις τιμές, στα κόστη , στο ρυθμό των απαιτούμενων για τον ανταγωνισμό επενδύσεων. Ιδίως όταν στον κλάδο εισέρχονται ισχυρές επιχειρήσεις που ήδη δραστηριοποιούνται σε παρεμφερείς κλάδους. Όπως για παράδειγμα, η </a:t>
            </a:r>
            <a:r>
              <a:rPr lang="en-US" sz="2300" dirty="0" err="1" smtClean="0"/>
              <a:t>Pespi</a:t>
            </a:r>
            <a:r>
              <a:rPr lang="el-GR" sz="2300" dirty="0" smtClean="0"/>
              <a:t> που εισήλθε στον κλάδο του εμφιαλωμένου νερού ή η </a:t>
            </a:r>
            <a:r>
              <a:rPr lang="en-US" sz="2300" dirty="0" smtClean="0"/>
              <a:t>Microsoft </a:t>
            </a:r>
            <a:r>
              <a:rPr lang="el-GR" sz="2300" dirty="0" smtClean="0"/>
              <a:t>όταν προσέφερε μηχανές αναζήτησης στο διαδίκτυο.</a:t>
            </a:r>
          </a:p>
          <a:p>
            <a:pPr marL="0" indent="0">
              <a:lnSpc>
                <a:spcPct val="80000"/>
              </a:lnSpc>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Απειλή Εισόδου Νέων Επιχειρήσεων στον Κλάδο</a:t>
            </a:r>
          </a:p>
          <a:p>
            <a:pPr marL="228600" lvl="1">
              <a:lnSpc>
                <a:spcPct val="100000"/>
              </a:lnSpc>
              <a:spcBef>
                <a:spcPts val="1800"/>
              </a:spcBef>
            </a:pPr>
            <a:r>
              <a:rPr lang="el-GR" sz="2300" dirty="0" smtClean="0"/>
              <a:t>Επομένως η είσοδος νέων παικτών περιορίζει τη δυναμική των κερδών του κλάδου. Όταν η απειλή της εισόδου είναι μεγάλη θα πρέπει οι υφιστάμενες επιχειρήσεις να κρατούν τις τιμές χαμηλά ή να προχωρούν σε επενδύσεις ώστε να αποθαρρύνουν την είσοδο νέων επιχειρήσεων.</a:t>
            </a:r>
          </a:p>
          <a:p>
            <a:pPr marL="228600" lvl="1">
              <a:lnSpc>
                <a:spcPct val="100000"/>
              </a:lnSpc>
              <a:spcBef>
                <a:spcPts val="1800"/>
              </a:spcBef>
            </a:pPr>
            <a:r>
              <a:rPr lang="el-GR" sz="2300" dirty="0" smtClean="0"/>
              <a:t>Σημαντικό ρόλο λοιπόν παίζει η ύπαρξη εμποδίων εισόδου. Όσο πιο πολλά και ισχυρά είναι τα εμπόδια τόσο μειώνεται η πιθανότητα να  εισέλθουν νέοι ανταγωνιστές στον κλάδο.</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extLst>
              <p:ext uri="{D42A27DB-BD31-4B8C-83A1-F6EECF244321}">
                <p14:modId xmlns="" xmlns:p14="http://schemas.microsoft.com/office/powerpoint/2010/main" val="624868706"/>
              </p:ext>
            </p:extLst>
          </p:nvPr>
        </p:nvGraphicFramePr>
        <p:xfrm>
          <a:off x="1" y="337220"/>
          <a:ext cx="9143999" cy="638870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66884"/>
                <a:gridCol w="1156647"/>
                <a:gridCol w="1320421"/>
                <a:gridCol w="1248769"/>
                <a:gridCol w="1136176"/>
                <a:gridCol w="1023582"/>
                <a:gridCol w="982640"/>
                <a:gridCol w="1108880"/>
              </a:tblGrid>
              <a:tr h="311519">
                <a:tc grid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500" dirty="0" smtClean="0">
                          <a:solidFill>
                            <a:srgbClr val="002060"/>
                          </a:solidFill>
                          <a:effectLst>
                            <a:outerShdw blurRad="38100" dist="38100" dir="2700000" algn="tl">
                              <a:srgbClr val="000000">
                                <a:alpha val="43137"/>
                              </a:srgbClr>
                            </a:outerShdw>
                          </a:effectLst>
                        </a:rPr>
                        <a:t>ΕΜΠΟΔΙΑ</a:t>
                      </a:r>
                      <a:r>
                        <a:rPr lang="el-GR" sz="1500" baseline="0" dirty="0" smtClean="0">
                          <a:solidFill>
                            <a:srgbClr val="002060"/>
                          </a:solidFill>
                          <a:effectLst>
                            <a:outerShdw blurRad="38100" dist="38100" dir="2700000" algn="tl">
                              <a:srgbClr val="000000">
                                <a:alpha val="43137"/>
                              </a:srgbClr>
                            </a:outerShdw>
                          </a:effectLst>
                        </a:rPr>
                        <a:t> ΕΙΣΟΔΟΥ</a:t>
                      </a:r>
                      <a:endParaRPr lang="el-GR" sz="1500" dirty="0">
                        <a:solidFill>
                          <a:srgbClr val="002060"/>
                        </a:solidFill>
                        <a:effectLst>
                          <a:outerShdw blurRad="38100" dist="38100" dir="2700000" algn="tl">
                            <a:srgbClr val="000000">
                              <a:alpha val="43137"/>
                            </a:srgbClr>
                          </a:outerShdw>
                        </a:effectLst>
                      </a:endParaRPr>
                    </a:p>
                  </a:txBody>
                  <a:tcPr marL="68580" marR="6858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l-GR" sz="1800" dirty="0" smtClean="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l-GR" sz="1800" dirty="0" smtClean="0"/>
                    </a:p>
                  </a:txBody>
                  <a:tcPr/>
                </a:tc>
                <a:tc hMerge="1">
                  <a:txBody>
                    <a:bodyPr/>
                    <a:lstStyle/>
                    <a:p>
                      <a:endParaRPr lang="el-GR"/>
                    </a:p>
                  </a:txBody>
                  <a:tcPr/>
                </a:tc>
                <a:tc hMerge="1">
                  <a:txBody>
                    <a:bodyPr/>
                    <a:lstStyle/>
                    <a:p>
                      <a:pPr algn="ctr"/>
                      <a:endParaRPr lang="el-GR" dirty="0"/>
                    </a:p>
                  </a:txBody>
                  <a:tcPr/>
                </a:tc>
                <a:tc hMerge="1">
                  <a:txBody>
                    <a:bodyPr/>
                    <a:lstStyle/>
                    <a:p>
                      <a:endParaRPr lang="el-GR"/>
                    </a:p>
                  </a:txBody>
                  <a:tcPr/>
                </a:tc>
                <a:tc hMerge="1">
                  <a:txBody>
                    <a:bodyPr/>
                    <a:lstStyle/>
                    <a:p>
                      <a:pPr algn="ctr"/>
                      <a:endParaRPr lang="el-GR" dirty="0"/>
                    </a:p>
                  </a:txBody>
                  <a:tcPr/>
                </a:tc>
              </a:tr>
              <a:tr h="6974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300" dirty="0" smtClean="0"/>
                        <a:t>ΟΙΚΟΝΟΜΙΕΣ</a:t>
                      </a:r>
                      <a:r>
                        <a:rPr lang="el-GR" sz="1300" baseline="0" dirty="0" smtClean="0"/>
                        <a:t> ΚΛΙΜΑΚΑΣ</a:t>
                      </a:r>
                      <a:endParaRPr lang="el-GR" sz="1300" dirty="0" smtClean="0">
                        <a:effectLst>
                          <a:glow rad="139700">
                            <a:schemeClr val="accent1">
                              <a:satMod val="175000"/>
                              <a:alpha val="40000"/>
                            </a:schemeClr>
                          </a:glo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300" dirty="0"/>
                    </a:p>
                  </a:txBody>
                  <a:tcPr marL="68580" marR="6858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300" dirty="0" smtClean="0"/>
                        <a:t>ΑΠΑΙΤΗΣΕΙΣ ΣΕ ΚΕΦΑΛΑΙΑ</a:t>
                      </a:r>
                      <a:endParaRPr lang="el-GR" sz="1300" dirty="0"/>
                    </a:p>
                  </a:txBody>
                  <a:tcPr marL="68580" marR="6858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300" dirty="0" smtClean="0"/>
                        <a:t>ΚΟΣΤΟΛΟΓΙΚΑ</a:t>
                      </a:r>
                      <a:r>
                        <a:rPr lang="el-GR" sz="1300" baseline="0" dirty="0" smtClean="0"/>
                        <a:t> ΠΛΕΟΝΕΚΤΗΜΑΤΑ</a:t>
                      </a:r>
                      <a:endParaRPr lang="el-GR" sz="1300" dirty="0" smtClean="0"/>
                    </a:p>
                  </a:txBody>
                  <a:tcPr marL="68580" marR="6858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300" dirty="0" smtClean="0"/>
                        <a:t>ΔΙΑΦΟΡΟΠΟΙΗΣΗ ΠΡΟΙΟΝΤΟΣ</a:t>
                      </a:r>
                    </a:p>
                  </a:txBody>
                  <a:tcPr marL="68580" marR="6858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lang="el-GR" sz="1300" dirty="0" smtClean="0"/>
                        <a:t>ΠΡΟΣΒΑΣΗ ΣΤΑ ΚΑΝΑΛΙΑ ΔΙΑΝΟΜΗΣ</a:t>
                      </a:r>
                      <a:endParaRPr lang="el-GR" sz="1300" dirty="0"/>
                    </a:p>
                  </a:txBody>
                  <a:tcPr marL="68580" marR="6858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lang="el-GR" sz="1300" dirty="0" smtClean="0"/>
                        <a:t>ΝΟΜΙΚΟΙ</a:t>
                      </a:r>
                      <a:r>
                        <a:rPr lang="el-GR" sz="1300" baseline="0" dirty="0" smtClean="0"/>
                        <a:t> ΠΕΡΙΟΡΙΣΜΟΙ</a:t>
                      </a:r>
                      <a:endParaRPr lang="el-GR" sz="1300" dirty="0"/>
                    </a:p>
                  </a:txBody>
                  <a:tcPr marL="68580" marR="6858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lang="el-GR" sz="1300" dirty="0" smtClean="0"/>
                        <a:t>ΚΟΣΤΗ ΑΛΛΑΓΗΣ</a:t>
                      </a:r>
                      <a:r>
                        <a:rPr lang="el-GR" sz="1300" baseline="0" dirty="0" smtClean="0"/>
                        <a:t> ΠΕΛΑΤΗ</a:t>
                      </a:r>
                      <a:endParaRPr lang="el-GR" sz="1300" dirty="0"/>
                    </a:p>
                  </a:txBody>
                  <a:tcPr marL="68580" marR="6858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lang="el-GR" sz="1300" dirty="0" smtClean="0"/>
                        <a:t>ΦΟΒΟΣ</a:t>
                      </a:r>
                      <a:r>
                        <a:rPr lang="el-GR" sz="1300" baseline="0" dirty="0" smtClean="0"/>
                        <a:t> ΑΝΤΕΚΔΙΚΗΣΗΣ</a:t>
                      </a:r>
                      <a:endParaRPr lang="el-GR" sz="1300" dirty="0"/>
                    </a:p>
                  </a:txBody>
                  <a:tcPr marL="68580" marR="6858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r>
              <a:tr h="5174598">
                <a:tc>
                  <a:txBody>
                    <a:bodyPr/>
                    <a:lstStyle/>
                    <a:p>
                      <a:pPr marL="0" lvl="0" algn="l" defTabSz="914400" rtl="0" eaLnBrk="1" latinLnBrk="0" hangingPunct="1">
                        <a:buFont typeface="Arial" pitchFamily="34" charset="0"/>
                        <a:buNone/>
                      </a:pPr>
                      <a:r>
                        <a:rPr lang="el-GR" sz="1200" kern="1200" dirty="0" smtClean="0">
                          <a:solidFill>
                            <a:schemeClr val="dk1"/>
                          </a:solidFill>
                          <a:latin typeface="+mn-lt"/>
                          <a:ea typeface="+mn-ea"/>
                          <a:cs typeface="+mn-cs"/>
                        </a:rPr>
                        <a:t>Όσο</a:t>
                      </a:r>
                      <a:r>
                        <a:rPr lang="el-GR" sz="1200" kern="1200" baseline="0" dirty="0" smtClean="0">
                          <a:solidFill>
                            <a:schemeClr val="dk1"/>
                          </a:solidFill>
                          <a:latin typeface="+mn-lt"/>
                          <a:ea typeface="+mn-ea"/>
                          <a:cs typeface="+mn-cs"/>
                        </a:rPr>
                        <a:t> μεγαλύτερη ποσότητα προϊόντων παράγεται τόσο μικρότερα είναι τα ανά μονάδα κόστη παραγωγής. </a:t>
                      </a:r>
                    </a:p>
                    <a:p>
                      <a:pPr marL="0" lvl="0" algn="l" defTabSz="914400" rtl="0" eaLnBrk="1" latinLnBrk="0" hangingPunct="1">
                        <a:buFont typeface="Arial" pitchFamily="34" charset="0"/>
                        <a:buNone/>
                      </a:pPr>
                      <a:r>
                        <a:rPr lang="el-GR" sz="1200" kern="1200" baseline="0" dirty="0" smtClean="0">
                          <a:solidFill>
                            <a:schemeClr val="dk1"/>
                          </a:solidFill>
                          <a:latin typeface="+mn-lt"/>
                          <a:ea typeface="+mn-ea"/>
                          <a:cs typeface="+mn-cs"/>
                        </a:rPr>
                        <a:t>Οι εν δυνάμει ανταγωνιστές δεν είναι σε θέση να πετύχουν οικονομίες κλίμακας λόγω μικρού όγκου παραγωγής με αποτέλεσμα να έχουν υψηλότερα κόστη και λιγότερο ανταγωνιστικά προϊόντα έναντι των υφιστάμενων επιχειρήσεων στον κλάδο.</a:t>
                      </a:r>
                      <a:endParaRPr lang="el-GR" sz="1200" kern="1200" dirty="0">
                        <a:solidFill>
                          <a:schemeClr val="dk1"/>
                        </a:solidFill>
                        <a:latin typeface="+mn-lt"/>
                        <a:ea typeface="+mn-ea"/>
                        <a:cs typeface="+mn-cs"/>
                      </a:endParaRPr>
                    </a:p>
                  </a:txBody>
                  <a:tcPr marL="68580" marR="6858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vl="0" algn="l">
                        <a:buFont typeface="Arial" pitchFamily="34" charset="0"/>
                        <a:buNone/>
                      </a:pPr>
                      <a:r>
                        <a:rPr lang="el-GR" sz="1200" dirty="0" smtClean="0"/>
                        <a:t>Όταν απαιτούνται μεγάλα</a:t>
                      </a:r>
                      <a:r>
                        <a:rPr lang="el-GR" sz="1200" baseline="0" dirty="0" smtClean="0"/>
                        <a:t> χρηματικά κεφάλαια συχνά και λόγω του ύψους των επενδύσεων που επιβάλλονται από τη λειτουργία των υφιστάμενων, αποθαρρύνονται επιχειρήσεις  που θέλουν να εισέλθουν στον κλάδο</a:t>
                      </a:r>
                      <a:endParaRPr lang="el-GR" sz="1200" dirty="0" smtClean="0"/>
                    </a:p>
                  </a:txBody>
                  <a:tcPr marL="68580" marR="6858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l-GR" sz="1200" dirty="0" smtClean="0">
                          <a:solidFill>
                            <a:schemeClr val="tx1"/>
                          </a:solidFill>
                        </a:rPr>
                        <a:t>Οι υφιστάμενες επιχειρήσεις έχουν επιπρόσθετα πλεονεκτήματα απέναντι στις </a:t>
                      </a:r>
                      <a:r>
                        <a:rPr lang="el-GR" sz="1200" dirty="0" err="1" smtClean="0">
                          <a:solidFill>
                            <a:schemeClr val="tx1"/>
                          </a:solidFill>
                        </a:rPr>
                        <a:t>νεοεισαχθείσες</a:t>
                      </a:r>
                      <a:r>
                        <a:rPr lang="el-GR" sz="1200" dirty="0" smtClean="0">
                          <a:solidFill>
                            <a:schemeClr val="tx1"/>
                          </a:solidFill>
                        </a:rPr>
                        <a:t> λόγω της  μακρόχρονη παρουσία τους στον κλάδο.</a:t>
                      </a:r>
                    </a:p>
                    <a:p>
                      <a:pPr algn="l"/>
                      <a:r>
                        <a:rPr lang="el-GR" sz="1200" dirty="0" smtClean="0">
                          <a:solidFill>
                            <a:schemeClr val="tx1"/>
                          </a:solidFill>
                        </a:rPr>
                        <a:t>Π.χ.</a:t>
                      </a:r>
                      <a:r>
                        <a:rPr lang="el-GR" sz="1200" baseline="0" dirty="0" smtClean="0">
                          <a:solidFill>
                            <a:schemeClr val="tx1"/>
                          </a:solidFill>
                        </a:rPr>
                        <a:t> </a:t>
                      </a:r>
                      <a:r>
                        <a:rPr lang="en-US" sz="1200" dirty="0" smtClean="0">
                          <a:solidFill>
                            <a:schemeClr val="tx1"/>
                          </a:solidFill>
                        </a:rPr>
                        <a:t>know-how </a:t>
                      </a:r>
                      <a:r>
                        <a:rPr lang="el-GR" sz="1200" dirty="0" smtClean="0">
                          <a:solidFill>
                            <a:schemeClr val="tx1"/>
                          </a:solidFill>
                        </a:rPr>
                        <a:t>της παραγωγής του προϊόντος, την πρόσβαση σε άυλες, </a:t>
                      </a:r>
                      <a:r>
                        <a:rPr lang="en-US" sz="1200" dirty="0" smtClean="0">
                          <a:solidFill>
                            <a:schemeClr val="tx1"/>
                          </a:solidFill>
                        </a:rPr>
                        <a:t> </a:t>
                      </a:r>
                      <a:r>
                        <a:rPr lang="el-GR" sz="1200" dirty="0" smtClean="0">
                          <a:solidFill>
                            <a:schemeClr val="tx1"/>
                          </a:solidFill>
                        </a:rPr>
                        <a:t>σε καλύτερες περιοχές,</a:t>
                      </a:r>
                      <a:r>
                        <a:rPr lang="el-GR" sz="1200" baseline="0" dirty="0" smtClean="0">
                          <a:solidFill>
                            <a:schemeClr val="tx1"/>
                          </a:solidFill>
                        </a:rPr>
                        <a:t> τη δημιουργία ισχυρής εμπορικής ταυτότητας. </a:t>
                      </a:r>
                      <a:endParaRPr lang="el-GR" sz="1200" kern="1200" dirty="0" smtClean="0">
                        <a:solidFill>
                          <a:schemeClr val="dk1"/>
                        </a:solidFill>
                        <a:latin typeface="+mn-lt"/>
                        <a:ea typeface="+mn-ea"/>
                        <a:cs typeface="+mn-cs"/>
                      </a:endParaRPr>
                    </a:p>
                  </a:txBody>
                  <a:tcPr marL="68580" marR="6858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l-GR" sz="1200" dirty="0" smtClean="0">
                          <a:solidFill>
                            <a:sysClr val="windowText" lastClr="000000"/>
                          </a:solidFill>
                        </a:rPr>
                        <a:t>Όσο πιο διαφοροποιημένα είναι τα προϊόντα των υφιστάμενων επιχειρήσεων τόσο δυσκολότερη είναι η προσέλκυση πελατείας για τις καινούργιες επιχειρήσεις. Έτσι οι τελευταίες είναι αναγκασμένες να επενδύσουν σημαντικά ποσά σε </a:t>
                      </a:r>
                      <a:r>
                        <a:rPr lang="en-US" sz="1200" dirty="0" smtClean="0">
                          <a:solidFill>
                            <a:sysClr val="windowText" lastClr="000000"/>
                          </a:solidFill>
                        </a:rPr>
                        <a:t>R&amp;D, </a:t>
                      </a:r>
                      <a:r>
                        <a:rPr lang="el-GR" sz="1200" dirty="0" smtClean="0">
                          <a:solidFill>
                            <a:sysClr val="windowText" lastClr="000000"/>
                          </a:solidFill>
                        </a:rPr>
                        <a:t>σε προωθητικές ενέργειες για να ανταγωνιστούν «επί </a:t>
                      </a:r>
                      <a:r>
                        <a:rPr lang="el-GR" sz="1200" dirty="0" err="1" smtClean="0">
                          <a:solidFill>
                            <a:sysClr val="windowText" lastClr="000000"/>
                          </a:solidFill>
                        </a:rPr>
                        <a:t>ίσοις</a:t>
                      </a:r>
                      <a:r>
                        <a:rPr lang="el-GR" sz="1200" dirty="0" smtClean="0">
                          <a:solidFill>
                            <a:sysClr val="windowText" lastClr="000000"/>
                          </a:solidFill>
                        </a:rPr>
                        <a:t> </a:t>
                      </a:r>
                      <a:r>
                        <a:rPr lang="el-GR" sz="1200" dirty="0" err="1" smtClean="0">
                          <a:solidFill>
                            <a:sysClr val="windowText" lastClr="000000"/>
                          </a:solidFill>
                        </a:rPr>
                        <a:t>όροις</a:t>
                      </a:r>
                      <a:r>
                        <a:rPr lang="el-GR" sz="1200" dirty="0" smtClean="0">
                          <a:solidFill>
                            <a:sysClr val="windowText" lastClr="000000"/>
                          </a:solidFill>
                        </a:rPr>
                        <a:t>».</a:t>
                      </a:r>
                      <a:endParaRPr lang="el-GR" sz="1200" b="1" dirty="0" smtClean="0">
                        <a:solidFill>
                          <a:sysClr val="windowText" lastClr="000000"/>
                        </a:solidFill>
                      </a:endParaRPr>
                    </a:p>
                    <a:p>
                      <a:pPr marL="0" lvl="0" algn="l" defTabSz="914400" rtl="0" eaLnBrk="1" latinLnBrk="0" hangingPunct="1">
                        <a:buFont typeface="Arial" pitchFamily="34" charset="0"/>
                        <a:buNone/>
                      </a:pPr>
                      <a:endParaRPr lang="el-GR" sz="1200" kern="1200" dirty="0" smtClean="0">
                        <a:solidFill>
                          <a:schemeClr val="dk1"/>
                        </a:solidFill>
                        <a:latin typeface="+mn-lt"/>
                        <a:ea typeface="+mn-ea"/>
                        <a:cs typeface="+mn-cs"/>
                      </a:endParaRPr>
                    </a:p>
                  </a:txBody>
                  <a:tcPr marL="68580" marR="6858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l-GR" sz="1200" dirty="0" smtClean="0"/>
                        <a:t>Τα κανάλια διανομής προτιμούν τα ήδη υπάρχοντα και</a:t>
                      </a:r>
                      <a:r>
                        <a:rPr lang="el-GR" sz="1200" baseline="0" dirty="0" smtClean="0"/>
                        <a:t> </a:t>
                      </a:r>
                      <a:r>
                        <a:rPr lang="el-GR" sz="1200" dirty="0" smtClean="0"/>
                        <a:t> καταξιωμένα προϊόντα.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l-GR" sz="1200" dirty="0" smtClean="0"/>
                        <a:t>Οι υφιστάμενες επιχειρήσεις χρησιμοποιούν το μέγεθός τους ως διαπραγματευτικό όπλο για να αποτρέψουν ή να δυσχεράνουν την είσοδο νέων ανταγωνιστών στα δίκτυα διανομής (παράδειγμα </a:t>
                      </a:r>
                      <a:r>
                        <a:rPr lang="en-US" sz="1200" dirty="0" smtClean="0"/>
                        <a:t>COCA COLA 3E</a:t>
                      </a:r>
                      <a:r>
                        <a:rPr lang="el-GR" sz="1200" dirty="0" smtClean="0"/>
                        <a:t>, </a:t>
                      </a:r>
                      <a:r>
                        <a:rPr lang="en-US" sz="1200" dirty="0" smtClean="0"/>
                        <a:t>Tasty foods)</a:t>
                      </a:r>
                      <a:r>
                        <a:rPr lang="el-GR" sz="1200" dirty="0" smtClean="0"/>
                        <a:t>. </a:t>
                      </a:r>
                    </a:p>
                    <a:p>
                      <a:pPr marL="0" lvl="0" algn="l" defTabSz="914400" rtl="0" eaLnBrk="1" latinLnBrk="0" hangingPunct="1">
                        <a:buFont typeface="Arial" pitchFamily="34" charset="0"/>
                        <a:buNone/>
                      </a:pPr>
                      <a:endParaRPr lang="el-GR" sz="1200" kern="1200" dirty="0" smtClean="0">
                        <a:solidFill>
                          <a:schemeClr val="dk1"/>
                        </a:solidFill>
                        <a:latin typeface="+mn-lt"/>
                        <a:ea typeface="+mn-ea"/>
                        <a:cs typeface="+mn-cs"/>
                      </a:endParaRPr>
                    </a:p>
                  </a:txBody>
                  <a:tcPr marL="68580" marR="6858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l-GR" sz="1200" dirty="0" smtClean="0"/>
                        <a:t>Σε ορισμένους κλάδους η είσοδος νέων επιχειρήσεων περιορίζεται από την</a:t>
                      </a:r>
                      <a:r>
                        <a:rPr lang="el-GR" sz="1200" baseline="0" dirty="0" smtClean="0"/>
                        <a:t> κυβερνητική πολιτική ή  </a:t>
                      </a:r>
                      <a:r>
                        <a:rPr lang="el-GR" sz="1200" dirty="0" smtClean="0"/>
                        <a:t>διεθνείς κανονισμούς </a:t>
                      </a:r>
                      <a:r>
                        <a:rPr lang="el-GR" sz="1200" b="0" dirty="0" smtClean="0"/>
                        <a:t>και νόμους</a:t>
                      </a:r>
                      <a:r>
                        <a:rPr lang="el-GR" sz="1200" b="1" dirty="0" smtClean="0"/>
                        <a:t> </a:t>
                      </a:r>
                      <a:r>
                        <a:rPr lang="el-GR" sz="1200" dirty="0" smtClean="0"/>
                        <a:t>(π.χ. μονοπώλιο ΟΤΕ, περιβαλλοντικούς νόμους) .</a:t>
                      </a:r>
                    </a:p>
                    <a:p>
                      <a:pPr marL="0" lvl="0" algn="l" defTabSz="914400" rtl="0" eaLnBrk="1" latinLnBrk="0" hangingPunct="1">
                        <a:buFont typeface="Arial" pitchFamily="34" charset="0"/>
                        <a:buNone/>
                      </a:pPr>
                      <a:endParaRPr lang="el-GR" sz="1200" kern="1200" dirty="0">
                        <a:solidFill>
                          <a:schemeClr val="dk1"/>
                        </a:solidFill>
                        <a:latin typeface="+mn-lt"/>
                        <a:ea typeface="+mn-ea"/>
                        <a:cs typeface="+mn-cs"/>
                      </a:endParaRPr>
                    </a:p>
                  </a:txBody>
                  <a:tcPr marL="68580" marR="6858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l-GR" sz="1200" dirty="0" smtClean="0"/>
                        <a:t>Εξετάζεται η ευκολία ή η δυσκολία με την οποία οι πελάτες του κλάδου</a:t>
                      </a:r>
                      <a:r>
                        <a:rPr lang="el-GR" sz="1200" baseline="0" dirty="0" smtClean="0"/>
                        <a:t> διατίθενται </a:t>
                      </a:r>
                      <a:r>
                        <a:rPr lang="el-GR" sz="1200" dirty="0" smtClean="0"/>
                        <a:t>να εγκαταλείψουν τις υφιστάμενες</a:t>
                      </a:r>
                      <a:r>
                        <a:rPr lang="el-GR" sz="1200" baseline="0" dirty="0" smtClean="0"/>
                        <a:t> </a:t>
                      </a:r>
                      <a:r>
                        <a:rPr lang="el-GR" sz="1200" dirty="0" smtClean="0"/>
                        <a:t>επιχειρήσεις του κλάδου και να αναζητήσουν συνεργασία με </a:t>
                      </a:r>
                      <a:r>
                        <a:rPr lang="el-GR" sz="1200" dirty="0" err="1" smtClean="0"/>
                        <a:t>νεοεισερχόμενες</a:t>
                      </a:r>
                      <a:r>
                        <a:rPr lang="el-GR" sz="1200" dirty="0" smtClean="0"/>
                        <a:t> επιχειρήσεις.</a:t>
                      </a:r>
                      <a:r>
                        <a:rPr lang="en-US" sz="1200" dirty="0" smtClean="0"/>
                        <a:t> </a:t>
                      </a:r>
                    </a:p>
                    <a:p>
                      <a:pPr algn="l"/>
                      <a:r>
                        <a:rPr lang="el-GR" sz="1200" dirty="0" smtClean="0"/>
                        <a:t>(οικονομικοί, ψυχολογικοί, τεχνολογικοί λόγοι).</a:t>
                      </a:r>
                    </a:p>
                    <a:p>
                      <a:pPr marL="0" lvl="0" algn="l" defTabSz="914400" rtl="0" eaLnBrk="1" latinLnBrk="0" hangingPunct="1">
                        <a:buFont typeface="Arial" pitchFamily="34" charset="0"/>
                        <a:buNone/>
                      </a:pPr>
                      <a:endParaRPr lang="el-GR" sz="1200" kern="1200" dirty="0">
                        <a:solidFill>
                          <a:schemeClr val="dk1"/>
                        </a:solidFill>
                        <a:latin typeface="+mn-lt"/>
                        <a:ea typeface="+mn-ea"/>
                        <a:cs typeface="+mn-cs"/>
                      </a:endParaRPr>
                    </a:p>
                  </a:txBody>
                  <a:tcPr marL="68580" marR="6858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lvl="0" algn="l" defTabSz="914400" rtl="0" eaLnBrk="1" latinLnBrk="0" hangingPunct="1">
                        <a:buFont typeface="Arial" pitchFamily="34" charset="0"/>
                        <a:buNone/>
                      </a:pPr>
                      <a:r>
                        <a:rPr lang="el-GR" sz="1200" dirty="0" smtClean="0"/>
                        <a:t>Οι υπάρχουσες επιχειρήσεις αντεπιτίθενται με μείωση των τιμών, αύξηση της διαφήμισης αλλά και με προσπάθειες δυσφήμησης της καινούργιας εταιρείας. (π.χ. </a:t>
                      </a:r>
                      <a:r>
                        <a:rPr lang="en-US" sz="1200" dirty="0" smtClean="0"/>
                        <a:t>British airways </a:t>
                      </a:r>
                      <a:r>
                        <a:rPr lang="el-GR" sz="1200" dirty="0" smtClean="0"/>
                        <a:t>προσπάθεια αντεκδίκησης στην </a:t>
                      </a:r>
                      <a:r>
                        <a:rPr lang="en-US" sz="1200" dirty="0" smtClean="0"/>
                        <a:t>Virgin Airways)</a:t>
                      </a:r>
                      <a:endParaRPr lang="el-GR" sz="1200" kern="1200" dirty="0">
                        <a:solidFill>
                          <a:schemeClr val="dk1"/>
                        </a:solidFill>
                        <a:latin typeface="+mn-lt"/>
                        <a:ea typeface="+mn-ea"/>
                        <a:cs typeface="+mn-cs"/>
                      </a:endParaRPr>
                    </a:p>
                  </a:txBody>
                  <a:tcPr marL="68580" marR="6858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 xmlns:p14="http://schemas.microsoft.com/office/powerpoint/2010/main" val="34627453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85000" lnSpcReduction="10000"/>
          </a:bodyPr>
          <a:lstStyle/>
          <a:p>
            <a:pPr>
              <a:buNone/>
            </a:pPr>
            <a:r>
              <a:rPr lang="el-GR" dirty="0" smtClean="0"/>
              <a:t>Διαπραγματευτική δύναμη των προμηθευτών</a:t>
            </a:r>
          </a:p>
          <a:p>
            <a:r>
              <a:rPr lang="el-GR" sz="3100" dirty="0" smtClean="0"/>
              <a:t>Οι ισχυροί </a:t>
            </a:r>
            <a:r>
              <a:rPr lang="el-GR" sz="3100" b="1" dirty="0" smtClean="0"/>
              <a:t>προμηθευτές</a:t>
            </a:r>
            <a:r>
              <a:rPr lang="el-GR" sz="3100" dirty="0" smtClean="0"/>
              <a:t> δεσμεύουν υψηλότερη αξία για τους ίδιους χρεώνοντας υψηλότερες τιμές, μειώνοντας την ποιότητα που προσφέρουν ή αλλάζοντας κόστη με τους συμμετέχοντες στον κλάδο.</a:t>
            </a:r>
          </a:p>
          <a:p>
            <a:r>
              <a:rPr lang="el-GR" sz="3100" dirty="0" smtClean="0"/>
              <a:t>Οι ισχυροί </a:t>
            </a:r>
            <a:r>
              <a:rPr lang="el-GR" sz="3100" b="1" dirty="0" smtClean="0"/>
              <a:t>προμηθευτές</a:t>
            </a:r>
            <a:r>
              <a:rPr lang="el-GR" sz="3100" dirty="0" smtClean="0"/>
              <a:t> συμπεριλαμβανομένων και των προμηθευτών εργατικού δυναμικού συρρικνώνουν την κερδοφορία του κλάδου καθώς επηρεάζουν το κόστος παραγωγής του.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57200" y="1333500"/>
            <a:ext cx="8229600" cy="4116288"/>
          </a:xfrm>
        </p:spPr>
        <p:txBody>
          <a:bodyPr>
            <a:normAutofit fontScale="70000" lnSpcReduction="20000"/>
          </a:bodyPr>
          <a:lstStyle/>
          <a:p>
            <a:pPr>
              <a:buNone/>
            </a:pPr>
            <a:r>
              <a:rPr lang="el-GR" dirty="0" smtClean="0"/>
              <a:t>Διαπραγματευτική δύναμη των προμηθευτών</a:t>
            </a:r>
          </a:p>
          <a:p>
            <a:r>
              <a:rPr lang="el-GR" dirty="0" smtClean="0"/>
              <a:t>Οι εταιρείες εξαρτώνται από μία πληθώρα </a:t>
            </a:r>
            <a:r>
              <a:rPr lang="el-GR" sz="2900" b="1" dirty="0" smtClean="0"/>
              <a:t>προμηθευτών</a:t>
            </a:r>
            <a:r>
              <a:rPr lang="el-GR" dirty="0" smtClean="0"/>
              <a:t> οι οποίοι είναι ισχυροί όταν:</a:t>
            </a:r>
          </a:p>
          <a:p>
            <a:pPr lvl="1">
              <a:buFont typeface="Courier New" panose="02070309020205020404" pitchFamily="49" charset="0"/>
              <a:buChar char="o"/>
            </a:pPr>
            <a:r>
              <a:rPr lang="el-GR" b="1" dirty="0" smtClean="0"/>
              <a:t>Έχουν μεγαλύτερο βαθμό συγκέντρωσης από τον ίδιο τον κλάδο</a:t>
            </a:r>
            <a:r>
              <a:rPr lang="el-GR" dirty="0" smtClean="0"/>
              <a:t>. Π.χ. η </a:t>
            </a:r>
            <a:r>
              <a:rPr lang="en-US" dirty="0" smtClean="0"/>
              <a:t>Microsoft </a:t>
            </a:r>
            <a:r>
              <a:rPr lang="el-GR" dirty="0" smtClean="0"/>
              <a:t>μονοπωλεί τον κλάδο των πληροφοριακών συστημάτων καθώς και οι συναρμολογητές </a:t>
            </a:r>
            <a:r>
              <a:rPr lang="en-US" dirty="0" smtClean="0"/>
              <a:t>Pc </a:t>
            </a:r>
            <a:r>
              <a:rPr lang="el-GR" dirty="0" smtClean="0"/>
              <a:t>είναι κατακερματισμένοι.</a:t>
            </a:r>
          </a:p>
          <a:p>
            <a:pPr lvl="1">
              <a:buFont typeface="Courier New" panose="02070309020205020404" pitchFamily="49" charset="0"/>
              <a:buChar char="o"/>
            </a:pPr>
            <a:r>
              <a:rPr lang="el-GR" b="1" dirty="0" smtClean="0"/>
              <a:t>Τα έσοδα τους δεν εξαρτώνται σε μεγάλο βαθμό από τον κλάδο</a:t>
            </a:r>
            <a:r>
              <a:rPr lang="el-GR" dirty="0" smtClean="0"/>
              <a:t>. Οι προμηθευτές που εξυπηρετούν πολλούς κλάδους  κερδίζουν όσο το δυνατόν περισσότερα μπορούν από κάθε κλάδο. Βέβαια όταν ένας κλάδος αποτελεί ένα σημαντικό μέρος του όγκου πωλήσεων ή του κέρδους των προμηθευτών τότε αυτοί τον προστατεύουν είτε πουλώντας σε λογικές τιμές είτε μέσω  δραστηριοτήτων </a:t>
            </a:r>
            <a:r>
              <a:rPr lang="en-US" dirty="0" smtClean="0"/>
              <a:t>R&amp;D </a:t>
            </a:r>
            <a:r>
              <a:rPr lang="el-GR" dirty="0" smtClean="0"/>
              <a:t>, </a:t>
            </a:r>
            <a:r>
              <a:rPr lang="en-US" dirty="0" smtClean="0"/>
              <a:t>Lobbying</a:t>
            </a:r>
            <a:r>
              <a:rPr lang="el-GR" dirty="0" smtClean="0"/>
              <a:t>, κ.α.</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cs typeface="Segoe UI" pitchFamily="18" charset="0"/>
              </a:rPr>
              <a:t>Επιχειρησιακή Στρατηγική και Πολίτικη</a:t>
            </a:r>
          </a:p>
          <a:p>
            <a:pPr algn="l"/>
            <a:r>
              <a:rPr lang="el-GR" sz="2800" b="1" dirty="0" smtClean="0"/>
              <a:t>Ενότητα</a:t>
            </a:r>
            <a:r>
              <a:rPr lang="en-US" sz="2800" b="1" dirty="0" smtClean="0"/>
              <a:t> </a:t>
            </a:r>
            <a:r>
              <a:rPr lang="el-GR" sz="2800" b="1" dirty="0" smtClean="0"/>
              <a:t>5: </a:t>
            </a:r>
            <a:r>
              <a:rPr lang="el-GR" altLang="zh-CN" sz="2800" b="1" dirty="0" smtClean="0">
                <a:cs typeface="Segoe UI" pitchFamily="18" charset="0"/>
              </a:rPr>
              <a:t>Στρατηγική Ανάλυση του Εξωτερικού Περιβάλλοντος</a:t>
            </a:r>
            <a:endParaRPr lang="el-GR" altLang="zh-CN" sz="2800" dirty="0" smtClean="0">
              <a:cs typeface="Segoe UI" pitchFamily="18" charset="0"/>
            </a:endParaRPr>
          </a:p>
          <a:p>
            <a:pPr algn="l">
              <a:lnSpc>
                <a:spcPts val="2400"/>
              </a:lnSpc>
              <a:tabLst/>
            </a:pPr>
            <a:r>
              <a:rPr lang="el-GR" altLang="zh-CN" sz="2800" dirty="0" smtClean="0">
                <a:cs typeface="Segoe UI" pitchFamily="18" charset="0"/>
              </a:rPr>
              <a:t>Τριάρχη </a:t>
            </a:r>
            <a:r>
              <a:rPr lang="el-GR" altLang="zh-CN" sz="2800" dirty="0" smtClean="0">
                <a:cs typeface="Segoe UI" pitchFamily="18" charset="0"/>
              </a:rPr>
              <a:t>Ειρήνη</a:t>
            </a:r>
            <a:endParaRPr lang="el-GR" sz="2400" dirty="0" smtClean="0"/>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67544" y="1201316"/>
            <a:ext cx="8229600" cy="4908376"/>
          </a:xfrm>
        </p:spPr>
        <p:txBody>
          <a:bodyPr>
            <a:normAutofit fontScale="70000" lnSpcReduction="20000"/>
          </a:bodyPr>
          <a:lstStyle/>
          <a:p>
            <a:pPr>
              <a:buNone/>
            </a:pPr>
            <a:r>
              <a:rPr lang="el-GR" sz="3400" dirty="0" smtClean="0"/>
              <a:t>Διαπραγματευτική δύναμη των προμηθευτών</a:t>
            </a:r>
          </a:p>
          <a:p>
            <a:pPr marL="365760" lvl="1">
              <a:lnSpc>
                <a:spcPct val="95000"/>
              </a:lnSpc>
              <a:buFont typeface="Courier New" panose="02070309020205020404" pitchFamily="49" charset="0"/>
              <a:buChar char="o"/>
            </a:pPr>
            <a:r>
              <a:rPr lang="el-GR" b="1" dirty="0" smtClean="0"/>
              <a:t>Οι συμμετέχοντες στον κλάδο αντιμετωπίζουν τα κόστη αλλαγής προμηθευτή</a:t>
            </a:r>
            <a:r>
              <a:rPr lang="el-GR" dirty="0" smtClean="0"/>
              <a:t>. Καθώς έχουν επενδύσει σημαντικά σε συγκεκριμένο τεχνολογικά προηγμένο εξοπλισμό το να αλλάξουν π.χ. τον προμηθευτή που συντηρεί τα  συγκεκριμένα μηχανήματα είναι ασύμφορο.</a:t>
            </a:r>
          </a:p>
          <a:p>
            <a:pPr marL="365760" lvl="1">
              <a:lnSpc>
                <a:spcPct val="95000"/>
              </a:lnSpc>
              <a:buFont typeface="Courier New" panose="02070309020205020404" pitchFamily="49" charset="0"/>
              <a:buChar char="o"/>
            </a:pPr>
            <a:r>
              <a:rPr lang="el-GR" b="1" dirty="0" smtClean="0"/>
              <a:t>Όταν τα προϊόντα των προμηθευτών χαρακτηρίζονται από μεγάλο βαθμό διαφοροποίησης/ μοναδικότητας.</a:t>
            </a:r>
            <a:r>
              <a:rPr lang="el-GR" dirty="0" smtClean="0"/>
              <a:t>  (π.χ. οι φαρμακευτικές εταιρείες που προσφέρουν </a:t>
            </a:r>
            <a:r>
              <a:rPr lang="el-GR" dirty="0" err="1" smtClean="0"/>
              <a:t>παντεταρισμένα</a:t>
            </a:r>
            <a:r>
              <a:rPr lang="el-GR" dirty="0" smtClean="0"/>
              <a:t> φάρμακα με συγκεκριμένα ιατρικά οφέλη έχουν δύναμη απέναντι στα νοσοκομεία, οργανισμούς υγείας.</a:t>
            </a:r>
          </a:p>
          <a:p>
            <a:pPr marL="365760" lvl="1">
              <a:lnSpc>
                <a:spcPct val="95000"/>
              </a:lnSpc>
              <a:buFont typeface="Courier New" panose="02070309020205020404" pitchFamily="49" charset="0"/>
              <a:buChar char="o"/>
            </a:pPr>
            <a:r>
              <a:rPr lang="el-GR" b="1" dirty="0" smtClean="0"/>
              <a:t>Όταν δεν υπάρχουν κοντινά υποκατάστατα των προϊόντων των προμηθευτών</a:t>
            </a:r>
            <a:r>
              <a:rPr lang="el-GR" dirty="0" smtClean="0"/>
              <a:t>.</a:t>
            </a:r>
          </a:p>
          <a:p>
            <a:pPr marL="365760" lvl="1">
              <a:lnSpc>
                <a:spcPct val="95000"/>
              </a:lnSpc>
              <a:buFont typeface="Courier New" panose="02070309020205020404" pitchFamily="49" charset="0"/>
              <a:buChar char="o"/>
            </a:pPr>
            <a:r>
              <a:rPr lang="el-GR" b="1" dirty="0" smtClean="0"/>
              <a:t>Όταν οι προμηθευτές μπορούν να προχωρήσουν  σε κάθετη ολοκλήρωση προς τα εμπρός</a:t>
            </a:r>
            <a:r>
              <a:rPr lang="el-GR" dirty="0" smtClean="0"/>
              <a:t>. Τότε υπάρχει η πιθανότητα να γίνουν άμεσοι ανταγωνιστές των πελατών τους και η διαπραγματευτική τους δύναμη αυξάνεται.</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Διαπραγματευτική δύναμη των αγοραστών</a:t>
            </a:r>
          </a:p>
          <a:p>
            <a:r>
              <a:rPr lang="el-GR" dirty="0" smtClean="0"/>
              <a:t>Οι ισχυροί </a:t>
            </a:r>
            <a:r>
              <a:rPr lang="el-GR" b="1" dirty="0" smtClean="0"/>
              <a:t>αγοραστές</a:t>
            </a:r>
            <a:r>
              <a:rPr lang="el-GR" dirty="0" smtClean="0"/>
              <a:t> δεσμεύουν περισσότερη αξία πιέζοντας τις τιμές προς τα κάτω με το να απαιτούν καλύτερη ποιότητα ή εξυπηρέτηση ( δηλ. αυξάνοντας τα κόστη) και γενικότερα προκαλούν την αντιπαράθεση των συμμετεχόντων στον κλάδο στρέφοντας τον ένα έναντι του άλλου. Όλα αυτά διαδραματίζονται εις βάρος της κερδοφορίας του κλάδου. Οι </a:t>
            </a:r>
            <a:r>
              <a:rPr lang="el-GR" b="1" dirty="0" smtClean="0"/>
              <a:t>αγοραστές</a:t>
            </a:r>
            <a:r>
              <a:rPr lang="el-GR" dirty="0" smtClean="0"/>
              <a:t> είναι ισχυροί εάν έχουν διαπραγματευτική δύναμη σε σχέση με τους συμμετέχοντες στον κλάδο και ειδικά εάν είναι ευαίσθητοι στις τιμές χρησιμοποιούν την επιρροή τους για να προκαλέσουν πτώση των τιμών.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t>Διαπραγματευτική δύναμη των αγοραστών</a:t>
            </a:r>
          </a:p>
          <a:p>
            <a:r>
              <a:rPr lang="el-GR" dirty="0" smtClean="0"/>
              <a:t>Οι </a:t>
            </a:r>
            <a:r>
              <a:rPr lang="el-GR" b="1" dirty="0" smtClean="0"/>
              <a:t>αγοραστές</a:t>
            </a:r>
            <a:r>
              <a:rPr lang="el-GR" dirty="0" smtClean="0"/>
              <a:t> έχουν διαπραγματευτική δύναμη όταν:</a:t>
            </a:r>
          </a:p>
          <a:p>
            <a:pPr lvl="1">
              <a:buFont typeface="Courier New" panose="02070309020205020404" pitchFamily="49" charset="0"/>
              <a:buChar char="o"/>
            </a:pPr>
            <a:r>
              <a:rPr lang="el-GR" b="1" dirty="0" smtClean="0"/>
              <a:t>Υπάρχουν λίγοι αγοραστές, ή ο καθένας αγοράζει τεράστιο όγκο εμπορευμάτων </a:t>
            </a:r>
            <a:r>
              <a:rPr lang="el-GR" dirty="0" smtClean="0"/>
              <a:t>που αντιστοιχεί σε περισσότερο του ενός. Οι μεγάλοι σε όγκο αγοραστές είναι ισχυροί ιδίως σε κλάδους με υψηλά σταθερά κόστη όπως του τηλεπικοινωνιακού εξοπλισμού, χημικών, υπεράκτιων γεωτρήσεων.</a:t>
            </a:r>
          </a:p>
          <a:p>
            <a:pPr lvl="1">
              <a:buFont typeface="Courier New" panose="02070309020205020404" pitchFamily="49" charset="0"/>
              <a:buChar char="o"/>
            </a:pPr>
            <a:r>
              <a:rPr lang="el-GR" b="1" dirty="0" smtClean="0"/>
              <a:t>Τα προϊόντα του κλάδου είναι τυποποιημένα.</a:t>
            </a:r>
            <a:r>
              <a:rPr lang="el-GR" dirty="0" smtClean="0"/>
              <a:t> Αν οι αγοραστές πιστεύουν ότι πάντα μπορεί να βρουν ένα παρόμοιο προϊόν τότε εντείνουν τον ανταγωνισμό μεταξύ των εταιρειών του κλάδου.</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Διαπραγματευτική δύναμη των αγοραστών</a:t>
            </a:r>
          </a:p>
          <a:p>
            <a:pPr lvl="1">
              <a:buFont typeface="Courier New" panose="02070309020205020404" pitchFamily="49" charset="0"/>
              <a:buChar char="o"/>
            </a:pPr>
            <a:r>
              <a:rPr lang="el-GR" b="1" dirty="0" smtClean="0"/>
              <a:t>Αντιμετωπίζουν χαμηλά κόστη αλλαγής πωλητών</a:t>
            </a:r>
            <a:r>
              <a:rPr lang="el-GR" dirty="0" smtClean="0"/>
              <a:t>.</a:t>
            </a:r>
          </a:p>
          <a:p>
            <a:pPr lvl="1">
              <a:buFont typeface="Courier New" panose="02070309020205020404" pitchFamily="49" charset="0"/>
              <a:buChar char="o"/>
            </a:pPr>
            <a:r>
              <a:rPr lang="el-GR" b="1" dirty="0" smtClean="0"/>
              <a:t>Γνωρίζουν το κόστος της εταιρείας</a:t>
            </a:r>
            <a:r>
              <a:rPr lang="el-GR" dirty="0" smtClean="0"/>
              <a:t>, ασκούν πιέσεις για τη διαμόρφωση των τιμών. Όταν το κόστος της πωλήτριας εταιρείας μειώνεται οι πελάτες της μπορεί να ζητήσουν ανάλογη μείωση στις τιμές.</a:t>
            </a:r>
          </a:p>
          <a:p>
            <a:pPr lvl="1">
              <a:buFont typeface="Courier New" panose="02070309020205020404" pitchFamily="49" charset="0"/>
              <a:buChar char="o"/>
            </a:pPr>
            <a:r>
              <a:rPr lang="el-GR" b="1" dirty="0" smtClean="0"/>
              <a:t>Αποφασίζουν να προχωρήσουν σε κάθετη ολοκλήρωση προς τα πίσω</a:t>
            </a:r>
            <a:r>
              <a:rPr lang="el-GR" dirty="0" smtClean="0"/>
              <a:t> , να παράγουν οι ίδιοι τα προϊόντα που αγοράζουν από τον προμηθευτή. Οι παραγωγοί αναψυκτικών, μπύρας ελέγχουν τον κλάδο της συσκευασίας των προϊόντων του κλάδου με τον να απειλούν ότι θα πακετάρουν οι ίδιοι τα προϊόντα τους.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lstStyle/>
          <a:p>
            <a:pPr>
              <a:buNone/>
            </a:pPr>
            <a:r>
              <a:rPr lang="el-GR" dirty="0" smtClean="0"/>
              <a:t>Διαπραγματευτική δύναμη των αγοραστών</a:t>
            </a:r>
          </a:p>
          <a:p>
            <a:pPr>
              <a:lnSpc>
                <a:spcPct val="80000"/>
              </a:lnSpc>
            </a:pPr>
            <a:r>
              <a:rPr lang="el-GR" sz="2600" dirty="0" smtClean="0"/>
              <a:t>Οι </a:t>
            </a:r>
            <a:r>
              <a:rPr lang="el-GR" sz="2600" b="1" dirty="0" smtClean="0"/>
              <a:t>αγοραστές</a:t>
            </a:r>
            <a:r>
              <a:rPr lang="el-GR" sz="2600" dirty="0" smtClean="0"/>
              <a:t> είναι ευαίσθητοι ως προς τις τιμές των προϊόντων και </a:t>
            </a:r>
            <a:r>
              <a:rPr lang="el-GR" sz="2600" b="1" dirty="0" smtClean="0"/>
              <a:t> </a:t>
            </a:r>
            <a:r>
              <a:rPr lang="el-GR" sz="2600" dirty="0" smtClean="0"/>
              <a:t>απαιτούν χαμηλότερες τιμές όταν έχουν μικρά κέρδη και προσπαθούν να τα αυξήσουν ή όταν το προϊόν της εταιρείας αντιπροσωπεύει μεγάλο μέρος του κόστους τους.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Απειλή από Υποκατάστατα</a:t>
            </a:r>
          </a:p>
          <a:p>
            <a:r>
              <a:rPr lang="el-GR" sz="2200" dirty="0" smtClean="0"/>
              <a:t>Ένα </a:t>
            </a:r>
            <a:r>
              <a:rPr lang="el-GR" sz="2200" b="1" dirty="0" smtClean="0"/>
              <a:t>υποκατάστατο</a:t>
            </a:r>
            <a:r>
              <a:rPr lang="el-GR" sz="2200" dirty="0" smtClean="0"/>
              <a:t> προϊόν εκτελεί την ίδια ή παρόμοια λειτουργία με ένα προϊόν του κλάδου αλλά με διαφορετικά μέσα. </a:t>
            </a:r>
          </a:p>
          <a:p>
            <a:pPr lvl="1">
              <a:buFont typeface="Arial" panose="020B0604020202020204" pitchFamily="34" charset="0"/>
              <a:buChar char="•"/>
            </a:pPr>
            <a:r>
              <a:rPr lang="el-GR" sz="2000" dirty="0" smtClean="0"/>
              <a:t>Η τηλεδιάσκεψη υποκαθιστά τα ταξίδια, Το πλαστικό υποκαθιστά το αλουμίνιο, Το </a:t>
            </a:r>
            <a:r>
              <a:rPr lang="en-US" sz="2000" dirty="0" smtClean="0"/>
              <a:t>e-mail </a:t>
            </a:r>
            <a:r>
              <a:rPr lang="el-GR" sz="2000" dirty="0" smtClean="0"/>
              <a:t>υποκαθιστά το εξπρές ταχυδρομείο. </a:t>
            </a:r>
          </a:p>
          <a:p>
            <a:r>
              <a:rPr lang="el-GR" sz="2200" dirty="0" smtClean="0"/>
              <a:t>Μερικές φορές η απειλή της </a:t>
            </a:r>
            <a:r>
              <a:rPr lang="el-GR" sz="2200" b="1" dirty="0" smtClean="0"/>
              <a:t>υποκατάστασης</a:t>
            </a:r>
            <a:r>
              <a:rPr lang="el-GR" sz="2200" dirty="0" smtClean="0"/>
              <a:t> εμφανίζεται μεταγενέστερα ή είναι έμμεση. </a:t>
            </a:r>
          </a:p>
          <a:p>
            <a:pPr lvl="1">
              <a:buFont typeface="Arial" panose="020B0604020202020204" pitchFamily="34" charset="0"/>
              <a:buChar char="•"/>
            </a:pPr>
            <a:r>
              <a:rPr lang="el-GR" sz="2000" dirty="0" smtClean="0"/>
              <a:t>Π.χ. τα προϊόντα περιποίησης κήπου κινδύνεψαν όταν οι μονοκατοικίες στις αστικές περιοχές αντικαταστάθηκαν από πολυκατοικίες.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lstStyle/>
          <a:p>
            <a:pPr>
              <a:buNone/>
            </a:pPr>
            <a:r>
              <a:rPr lang="el-GR" dirty="0" smtClean="0"/>
              <a:t>Απειλή από Υποκατάστατα</a:t>
            </a:r>
          </a:p>
          <a:p>
            <a:r>
              <a:rPr lang="el-GR" sz="2200" dirty="0" smtClean="0"/>
              <a:t>Τα </a:t>
            </a:r>
            <a:r>
              <a:rPr lang="el-GR" sz="2200" b="1" dirty="0" smtClean="0"/>
              <a:t>υποκατάστατα</a:t>
            </a:r>
            <a:r>
              <a:rPr lang="el-GR" sz="2200" dirty="0" smtClean="0"/>
              <a:t> πάντα υπάρχουν αλλά καμιά φορά αγνοούνται καθώς μπορεί να διαφέρουν σημαντικά από το προϊόν του κλάδου.</a:t>
            </a:r>
          </a:p>
          <a:p>
            <a:pPr lvl="1"/>
            <a:r>
              <a:rPr lang="el-GR" sz="2000" dirty="0" smtClean="0"/>
              <a:t> Π.χ. κάποιος που ψάχνει δώρο για τη γιορτή του πατέρα , γραβάτες και ηλεκτρικά εργαλεία μπορεί να είναι </a:t>
            </a:r>
            <a:r>
              <a:rPr lang="el-GR" sz="2000" b="1" dirty="0" smtClean="0"/>
              <a:t>υποκατάστατα</a:t>
            </a:r>
            <a:r>
              <a:rPr lang="el-GR" sz="2000" dirty="0" smtClean="0"/>
              <a:t>. </a:t>
            </a:r>
          </a:p>
          <a:p>
            <a:r>
              <a:rPr lang="el-GR" sz="2200" dirty="0" smtClean="0"/>
              <a:t>Όταν η απειλή από τα </a:t>
            </a:r>
            <a:r>
              <a:rPr lang="el-GR" sz="2200" b="1" dirty="0" smtClean="0"/>
              <a:t>υποκατάστατα</a:t>
            </a:r>
            <a:r>
              <a:rPr lang="el-GR" sz="2200" dirty="0" smtClean="0">
                <a:solidFill>
                  <a:srgbClr val="CC00CC"/>
                </a:solidFill>
              </a:rPr>
              <a:t> </a:t>
            </a:r>
            <a:r>
              <a:rPr lang="el-GR" sz="2200" dirty="0" smtClean="0"/>
              <a:t>είναι υψηλή τότε η κερδοφορία του κλάδου συρρικνώνεται.  Ο κλάδος πρέπει να κρατήσει αποστάσεις από τα υποκατάστατα μέσω της επίδοσης του προϊόντος , του μάρκετινγκ και άλλων μέσων.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28865"/>
            <a:ext cx="8892480" cy="952500"/>
          </a:xfrm>
        </p:spPr>
        <p:txBody>
          <a:bodyPr>
            <a:noAutofit/>
          </a:bodyPr>
          <a:lstStyle/>
          <a:p>
            <a:r>
              <a:rPr lang="el-GR" altLang="zh-CN" sz="3000" dirty="0" smtClean="0">
                <a:cs typeface="Segoe UI" pitchFamily="18" charset="0"/>
              </a:rPr>
              <a:t>Στρατηγική Ανάλυση του Εξωτερικού Περιβάλλοντος</a:t>
            </a:r>
            <a:endParaRPr lang="en-US" sz="3000" dirty="0"/>
          </a:p>
        </p:txBody>
      </p:sp>
      <p:sp>
        <p:nvSpPr>
          <p:cNvPr id="3" name="2 - Θέση περιεχομένου"/>
          <p:cNvSpPr>
            <a:spLocks noGrp="1"/>
          </p:cNvSpPr>
          <p:nvPr>
            <p:ph idx="1"/>
          </p:nvPr>
        </p:nvSpPr>
        <p:spPr>
          <a:xfrm>
            <a:off x="467544" y="913284"/>
            <a:ext cx="8229600" cy="4248472"/>
          </a:xfrm>
        </p:spPr>
        <p:txBody>
          <a:bodyPr>
            <a:noAutofit/>
          </a:bodyPr>
          <a:lstStyle/>
          <a:p>
            <a:pPr>
              <a:lnSpc>
                <a:spcPct val="80000"/>
              </a:lnSpc>
              <a:buNone/>
            </a:pPr>
            <a:r>
              <a:rPr lang="el-GR" sz="2400" dirty="0" smtClean="0"/>
              <a:t>Απειλή από Υποκατάστατα</a:t>
            </a:r>
          </a:p>
          <a:p>
            <a:pPr>
              <a:lnSpc>
                <a:spcPct val="80000"/>
              </a:lnSpc>
            </a:pPr>
            <a:r>
              <a:rPr lang="el-GR" sz="2000" dirty="0" smtClean="0"/>
              <a:t>Η απειλή από τα </a:t>
            </a:r>
            <a:r>
              <a:rPr lang="el-GR" sz="2000" b="1" dirty="0" smtClean="0"/>
              <a:t>υποκατάστατα</a:t>
            </a:r>
            <a:r>
              <a:rPr lang="el-GR" sz="2000" dirty="0" smtClean="0">
                <a:solidFill>
                  <a:srgbClr val="CC00CC"/>
                </a:solidFill>
              </a:rPr>
              <a:t> </a:t>
            </a:r>
            <a:r>
              <a:rPr lang="el-GR" sz="2000" dirty="0" smtClean="0"/>
              <a:t>είναι </a:t>
            </a:r>
            <a:r>
              <a:rPr lang="el-GR" sz="2000" b="1" dirty="0" smtClean="0"/>
              <a:t>υψηλή</a:t>
            </a:r>
            <a:r>
              <a:rPr lang="el-GR" sz="2000" dirty="0" smtClean="0"/>
              <a:t> όταν: </a:t>
            </a:r>
          </a:p>
          <a:p>
            <a:pPr marL="365760" lvl="1">
              <a:lnSpc>
                <a:spcPct val="75000"/>
              </a:lnSpc>
              <a:buFont typeface="Courier New" panose="02070309020205020404" pitchFamily="49" charset="0"/>
              <a:buChar char="o"/>
            </a:pPr>
            <a:r>
              <a:rPr lang="el-GR" sz="2000" dirty="0" smtClean="0"/>
              <a:t>η ποιότητα και η απόδοση τους είναι ή ίδια ή καλύτερη από τα προϊόντα της επιχείρησής. Οι τεχνολογικές εξελίξεις συμβάλλουν στη δημιουργία καλών υποκατάστατων.  Π.χ.: η έκδοση σε </a:t>
            </a:r>
            <a:r>
              <a:rPr lang="en-US" sz="2000" dirty="0" smtClean="0"/>
              <a:t>CD-ROM </a:t>
            </a:r>
            <a:r>
              <a:rPr lang="el-GR" sz="2000" dirty="0" smtClean="0"/>
              <a:t>πολλών γνωστών εγκυκλοπαιδειών , είναι απειλή για τις παραδοσιακές εκδοτικές εταιρείες.</a:t>
            </a:r>
          </a:p>
          <a:p>
            <a:pPr marL="365760" lvl="1">
              <a:lnSpc>
                <a:spcPct val="75000"/>
              </a:lnSpc>
              <a:buFont typeface="Courier New" panose="02070309020205020404" pitchFamily="49" charset="0"/>
              <a:buChar char="o"/>
            </a:pPr>
            <a:r>
              <a:rPr lang="el-GR" sz="2000" dirty="0" smtClean="0"/>
              <a:t>Αν οι τιμές των προϊόντων είναι υψηλότερες από αυτές των κοντινών υποκατάστατων, τότε οι πελάτες είναι πιθανό να στραφούν προς τα τελευταία. </a:t>
            </a:r>
          </a:p>
          <a:p>
            <a:pPr marL="365760" lvl="1">
              <a:lnSpc>
                <a:spcPct val="75000"/>
              </a:lnSpc>
              <a:buFont typeface="Courier New" panose="02070309020205020404" pitchFamily="49" charset="0"/>
              <a:buChar char="o"/>
            </a:pPr>
            <a:r>
              <a:rPr lang="el-GR" sz="2000" dirty="0" smtClean="0"/>
              <a:t>Αν οι πελάτες είναι πρόθυμοι να δοκιμάσουν τα υποκατάστατα προϊόντα, τότε η απειλή από αυτά είναι περισσότερο έντονη. Η ροπή των πελατών προς τα </a:t>
            </a:r>
            <a:r>
              <a:rPr lang="el-GR" sz="2000" b="1" dirty="0" smtClean="0"/>
              <a:t>υποκατάστατα</a:t>
            </a:r>
            <a:r>
              <a:rPr lang="el-GR" sz="2000" dirty="0" smtClean="0">
                <a:solidFill>
                  <a:srgbClr val="CC00CC"/>
                </a:solidFill>
              </a:rPr>
              <a:t> </a:t>
            </a:r>
            <a:r>
              <a:rPr lang="el-GR" sz="2000" dirty="0" smtClean="0"/>
              <a:t>προϊόντα είναι συνάρτηση του κόστους που γι’ αυτούς συνεπάγεται αυτή η αλλαγή (π.χ. κόστος αλλαγής της παραγωγικής τους διαδικασίας, κόστος επανεκπαίδευσης των εργαζομένων τους κλπ).  Όσο υψηλότερα είναι αυτά τα κόστη, τόσο λιγότερο πρόθυμοι είναι οι πελάτες/καταναλωτές μιας επιχείρησης να στραφούν προς </a:t>
            </a:r>
            <a:r>
              <a:rPr lang="el-GR" sz="2000" b="1" dirty="0" smtClean="0"/>
              <a:t>υποκατάστατα</a:t>
            </a:r>
            <a:r>
              <a:rPr lang="el-GR" sz="2000" dirty="0" smtClean="0"/>
              <a:t>. </a:t>
            </a:r>
          </a:p>
          <a:p>
            <a:pPr>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92500" lnSpcReduction="10000"/>
          </a:bodyPr>
          <a:lstStyle/>
          <a:p>
            <a:pPr marL="0" indent="0">
              <a:lnSpc>
                <a:spcPct val="90000"/>
              </a:lnSpc>
              <a:buNone/>
            </a:pPr>
            <a:r>
              <a:rPr lang="el-GR" dirty="0" smtClean="0"/>
              <a:t>Ανταγωνισμός ανάμεσα στις υπάρχουσες επιχειρήσεις του κλάδου</a:t>
            </a:r>
          </a:p>
          <a:p>
            <a:r>
              <a:rPr lang="el-GR" sz="2800" dirty="0" smtClean="0"/>
              <a:t>Αυτός παίρνει πολλές γνωστές μορφές όπως οι εκπτώσεις, η εισαγωγή νέων προϊόντων, οι διαφημιστικές εκστρατείες, η καλύτερη εξυπηρέτηση. Ο έντονος </a:t>
            </a:r>
            <a:r>
              <a:rPr lang="el-GR" sz="2800" b="1" dirty="0" smtClean="0"/>
              <a:t>ανταγωνισμός</a:t>
            </a:r>
            <a:r>
              <a:rPr lang="el-GR" sz="2800" dirty="0" smtClean="0"/>
              <a:t> περιορίζει τα κέρδη του κλάδου. Ο βαθμός στον οποίο συμβαίνει αυτό εξαρτάται από την ένταση και τον τρόπο του </a:t>
            </a:r>
            <a:r>
              <a:rPr lang="el-GR" sz="2800" b="1" dirty="0" smtClean="0"/>
              <a:t>ανταγωνισμού</a:t>
            </a:r>
            <a:r>
              <a:rPr lang="el-GR" sz="2800" dirty="0" smtClean="0"/>
              <a:t> μεταξύ των επιχειρήσεων.</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28</a:t>
            </a:fld>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57200" y="1333500"/>
            <a:ext cx="8229600" cy="4476328"/>
          </a:xfrm>
        </p:spPr>
        <p:txBody>
          <a:bodyPr>
            <a:normAutofit fontScale="62500" lnSpcReduction="20000"/>
          </a:bodyPr>
          <a:lstStyle/>
          <a:p>
            <a:pPr marL="0" indent="0">
              <a:lnSpc>
                <a:spcPct val="95000"/>
              </a:lnSpc>
              <a:buNone/>
            </a:pPr>
            <a:r>
              <a:rPr lang="el-GR" sz="3000" dirty="0" smtClean="0"/>
              <a:t>Ανταγωνισμός ανάμεσα στις υπάρχουσες επιχειρήσεις του κλάδου</a:t>
            </a:r>
          </a:p>
          <a:p>
            <a:pPr>
              <a:lnSpc>
                <a:spcPct val="95000"/>
              </a:lnSpc>
            </a:pPr>
            <a:r>
              <a:rPr lang="el-GR" dirty="0" smtClean="0"/>
              <a:t>Η ένταση του </a:t>
            </a:r>
            <a:r>
              <a:rPr lang="el-GR" b="1" dirty="0" smtClean="0"/>
              <a:t>ανταγωνισμού</a:t>
            </a:r>
            <a:r>
              <a:rPr lang="el-GR" dirty="0" smtClean="0"/>
              <a:t> είναι μεγάλη όταν:</a:t>
            </a:r>
          </a:p>
          <a:p>
            <a:pPr lvl="1">
              <a:lnSpc>
                <a:spcPct val="95000"/>
              </a:lnSpc>
              <a:buFont typeface="Courier New" panose="02070309020205020404" pitchFamily="49" charset="0"/>
              <a:buChar char="o"/>
            </a:pPr>
            <a:r>
              <a:rPr lang="el-GR" b="1" dirty="0" smtClean="0"/>
              <a:t>Οι ανταγωνιστές είναι πολλοί ή είναι παρόμοιοι σε μέγεθος και δύναμη</a:t>
            </a:r>
            <a:r>
              <a:rPr lang="el-GR" dirty="0" smtClean="0"/>
              <a:t>. </a:t>
            </a:r>
          </a:p>
          <a:p>
            <a:pPr lvl="1">
              <a:lnSpc>
                <a:spcPct val="95000"/>
              </a:lnSpc>
              <a:buFont typeface="Courier New" panose="02070309020205020404" pitchFamily="49" charset="0"/>
              <a:buChar char="o"/>
            </a:pPr>
            <a:r>
              <a:rPr lang="el-GR" b="1" dirty="0" smtClean="0"/>
              <a:t>Ο ρυθμός ανάπτυξης του κλάδου είναι αργός </a:t>
            </a:r>
            <a:r>
              <a:rPr lang="el-GR" dirty="0" smtClean="0"/>
              <a:t>και επομένως θα δοθούν μάχες για το μερίδιο της αγοράς.</a:t>
            </a:r>
          </a:p>
          <a:p>
            <a:pPr lvl="1">
              <a:lnSpc>
                <a:spcPct val="95000"/>
              </a:lnSpc>
              <a:buFont typeface="Courier New" panose="02070309020205020404" pitchFamily="49" charset="0"/>
              <a:buChar char="o"/>
            </a:pPr>
            <a:r>
              <a:rPr lang="el-GR" b="1" dirty="0" smtClean="0"/>
              <a:t>Όταν τα εμπόδια εξόδου είναι υψηλά</a:t>
            </a:r>
            <a:r>
              <a:rPr lang="el-GR" dirty="0" smtClean="0"/>
              <a:t>. Πολλές φορές κοστίζει σε μία επιχείρηση περισσότερο να βγει από κάποιο κλάδο , παρά να μείνει σε αυτόν. Το κόστος μπορεί να είναι χρηματικό, ή και συναισθηματικό. Όταν υπάρχουν τέτοιου είδους εμπόδια μία επιχείρηση έχει σοβαρό λόγο να συνεχίσει να δραστηριοποιείται στον κλάδο έστω και  αν τα κέρδη της μειώνονται.</a:t>
            </a:r>
          </a:p>
          <a:p>
            <a:pPr lvl="1">
              <a:lnSpc>
                <a:spcPct val="95000"/>
              </a:lnSpc>
              <a:buFont typeface="Courier New" panose="02070309020205020404" pitchFamily="49" charset="0"/>
              <a:buChar char="o"/>
            </a:pPr>
            <a:r>
              <a:rPr lang="el-GR" b="1" dirty="0" smtClean="0"/>
              <a:t>Για να αποφύγουν τα υψηλά κόστη επιδιώκουν και πετυχαίνουν οικονομίες κλίμακας. </a:t>
            </a:r>
            <a:r>
              <a:rPr lang="el-GR" dirty="0" smtClean="0"/>
              <a:t>Οι στρατηγικές επιλογές των επιχειρήσεων γίνονται πιο επιθετικές και καταλήγουν συνήθως σε πόλεμο τιμών. </a:t>
            </a:r>
          </a:p>
          <a:p>
            <a:pPr lvl="1">
              <a:lnSpc>
                <a:spcPct val="95000"/>
              </a:lnSpc>
              <a:buFont typeface="Courier New" panose="02070309020205020404" pitchFamily="49" charset="0"/>
              <a:buChar char="o"/>
            </a:pPr>
            <a:r>
              <a:rPr lang="el-GR" b="1" dirty="0" smtClean="0"/>
              <a:t>Δεν υπάρχει διαφοροποίηση των προϊόντων του κλάδου</a:t>
            </a:r>
            <a:r>
              <a:rPr lang="el-GR" dirty="0" smtClean="0"/>
              <a:t>.</a:t>
            </a:r>
          </a:p>
          <a:p>
            <a:pPr marL="0" indent="0">
              <a:lnSpc>
                <a:spcPct val="95000"/>
              </a:lnSpc>
              <a:buNone/>
            </a:pPr>
            <a:endParaRPr lang="en-US" sz="3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29</a:t>
            </a:fld>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57200" y="1333500"/>
            <a:ext cx="8229600" cy="2100064"/>
          </a:xfrm>
        </p:spPr>
        <p:txBody>
          <a:bodyPr>
            <a:normAutofit fontScale="70000" lnSpcReduction="20000"/>
          </a:bodyPr>
          <a:lstStyle/>
          <a:p>
            <a:pPr marL="0" indent="0">
              <a:lnSpc>
                <a:spcPct val="90000"/>
              </a:lnSpc>
              <a:buNone/>
            </a:pPr>
            <a:r>
              <a:rPr lang="el-GR" sz="3700" b="1" dirty="0" smtClean="0"/>
              <a:t>Ανταγωνιστική Πληροφόρηση</a:t>
            </a:r>
            <a:endParaRPr lang="en-US" sz="3700" b="1" dirty="0" smtClean="0"/>
          </a:p>
          <a:p>
            <a:pPr marL="0" indent="0">
              <a:lnSpc>
                <a:spcPct val="90000"/>
              </a:lnSpc>
              <a:buNone/>
            </a:pPr>
            <a:r>
              <a:rPr lang="el-GR" b="1" dirty="0" smtClean="0"/>
              <a:t>Η μελέτη του ανταγωνισμού είναι μία συνεχής διαδικασία</a:t>
            </a:r>
            <a:r>
              <a:rPr lang="el-GR" dirty="0" smtClean="0"/>
              <a:t>. Οι επιχειρήσεις προχωρούν σε συστηματική συλλογή και ανάλυση των δημόσια διαθέσιμων πληροφοριών (ενίοτε και κρυφών) που αφορούν τους ανταγωνιστές τους ώστε όχι μόνο να μπορούν να αποκωδικοποιήσουν τις κινήσεις των ανταγωνιστών τους αλλά να είναι επιπλέον σε θέση να τις προβλέψουν και να τις αντιμετωπίσουν.</a:t>
            </a:r>
            <a:endParaRPr lang="en-US" dirty="0" smtClean="0"/>
          </a:p>
          <a:p>
            <a:pPr marL="0" indent="0">
              <a:lnSpc>
                <a:spcPct val="90000"/>
              </a:lnSpc>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30</a:t>
            </a:fld>
            <a:endParaRPr lang="el-GR" dirty="0"/>
          </a:p>
        </p:txBody>
      </p:sp>
      <p:sp>
        <p:nvSpPr>
          <p:cNvPr id="5" name="7 - Έλλειψη"/>
          <p:cNvSpPr/>
          <p:nvPr/>
        </p:nvSpPr>
        <p:spPr>
          <a:xfrm>
            <a:off x="539552" y="3289548"/>
            <a:ext cx="8046734" cy="18722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sz="2400" dirty="0" smtClean="0"/>
              <a:t>Η </a:t>
            </a:r>
            <a:r>
              <a:rPr lang="el-GR" sz="2400" b="1" dirty="0" smtClean="0"/>
              <a:t>διαδικασία της ανταγωνιστικής πληροφόρησης </a:t>
            </a:r>
          </a:p>
          <a:p>
            <a:pPr algn="ctr"/>
            <a:r>
              <a:rPr lang="el-GR" sz="2400" b="1" dirty="0" smtClean="0"/>
              <a:t>(</a:t>
            </a:r>
            <a:r>
              <a:rPr lang="en-US" sz="2400" dirty="0" smtClean="0"/>
              <a:t>Competitor Intelligence) </a:t>
            </a:r>
            <a:r>
              <a:rPr lang="el-GR" sz="2400" dirty="0" smtClean="0"/>
              <a:t>διενεργείται είτε με θεμιτά μέσα (δημοσιεύματα στον τύπο, ετήσιες εκθέσεις, έρευνες αγοράς) είτε με αθέμιτα μέσα  (κατασκοπεία).</a:t>
            </a:r>
            <a:endParaRPr lang="el-GR"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57200" y="1201316"/>
            <a:ext cx="8686800" cy="4513684"/>
          </a:xfrm>
        </p:spPr>
        <p:txBody>
          <a:bodyPr>
            <a:normAutofit fontScale="70000" lnSpcReduction="20000"/>
          </a:bodyPr>
          <a:lstStyle/>
          <a:p>
            <a:pPr>
              <a:buNone/>
            </a:pPr>
            <a:r>
              <a:rPr lang="el-GR" b="1" dirty="0" smtClean="0"/>
              <a:t>Πρόβλεψη της αντίδρασης των ανταγωνιστών</a:t>
            </a:r>
            <a:endParaRPr lang="en-US" b="1" dirty="0" smtClean="0"/>
          </a:p>
          <a:p>
            <a:r>
              <a:rPr lang="el-GR" b="1" u="sng" dirty="0" smtClean="0"/>
              <a:t>Προσέγγιση στην πρόβλεψη αντίδρασης των ανταγωνιστών από </a:t>
            </a:r>
            <a:r>
              <a:rPr lang="en-US" b="1" u="sng" dirty="0" smtClean="0"/>
              <a:t>Coyne &amp; Horn.</a:t>
            </a:r>
          </a:p>
          <a:p>
            <a:pPr lvl="1"/>
            <a:r>
              <a:rPr lang="en-US" dirty="0" smtClean="0"/>
              <a:t>E</a:t>
            </a:r>
            <a:r>
              <a:rPr lang="el-GR" dirty="0" smtClean="0"/>
              <a:t>ρωτήματα</a:t>
            </a:r>
            <a:r>
              <a:rPr lang="en-US" dirty="0" smtClean="0"/>
              <a:t> </a:t>
            </a:r>
            <a:r>
              <a:rPr lang="el-GR" dirty="0" smtClean="0"/>
              <a:t>που πρέπει να απαντηθούν από τα στελέχη της επιχείρησης πριν προβούν σε μία συγκεκριμένη ενέργεια</a:t>
            </a:r>
            <a:r>
              <a:rPr lang="en-US" dirty="0" smtClean="0"/>
              <a:t>:</a:t>
            </a:r>
            <a:endParaRPr lang="el-GR" dirty="0" smtClean="0"/>
          </a:p>
          <a:p>
            <a:pPr marL="274320" lvl="1" indent="-742950">
              <a:buFont typeface="+mj-lt"/>
              <a:buAutoNum type="arabicPeriod"/>
            </a:pPr>
            <a:r>
              <a:rPr lang="el-GR" sz="2900" dirty="0" smtClean="0"/>
              <a:t>Θα αντιδράσει ο ανταγωνιστής</a:t>
            </a:r>
            <a:r>
              <a:rPr lang="en-US" sz="2900" dirty="0" smtClean="0"/>
              <a:t>;</a:t>
            </a:r>
          </a:p>
          <a:p>
            <a:pPr marL="914400" lvl="2" indent="-742950">
              <a:buFont typeface="Wingdings" pitchFamily="2" charset="2"/>
              <a:buChar char="ü"/>
            </a:pPr>
            <a:r>
              <a:rPr lang="el-GR" sz="2900" dirty="0" smtClean="0"/>
              <a:t>Θα δει/ αντιληφθεί καταρχήν ο ανταγωνιστής την κίνηση της εταιρείας</a:t>
            </a:r>
            <a:r>
              <a:rPr lang="en-US" sz="2900" dirty="0" smtClean="0"/>
              <a:t>;</a:t>
            </a:r>
          </a:p>
          <a:p>
            <a:pPr marL="914400" lvl="2" indent="-742950">
              <a:buFont typeface="Wingdings" pitchFamily="2" charset="2"/>
              <a:buChar char="ü"/>
            </a:pPr>
            <a:r>
              <a:rPr lang="el-GR" sz="2900" dirty="0" smtClean="0"/>
              <a:t>Θα θεωρήσει ότι απειλείται</a:t>
            </a:r>
            <a:r>
              <a:rPr lang="en-US" sz="2900" dirty="0" smtClean="0"/>
              <a:t>;</a:t>
            </a:r>
          </a:p>
          <a:p>
            <a:pPr marL="914400" lvl="2" indent="-742950">
              <a:buFont typeface="Wingdings" pitchFamily="2" charset="2"/>
              <a:buChar char="ü"/>
            </a:pPr>
            <a:r>
              <a:rPr lang="el-GR" sz="2900" dirty="0" smtClean="0"/>
              <a:t>Η ενδεχόμενη αντίδρασή του αποτελεί προτεραιότητα στα πλαίσια της στρατηγικής του</a:t>
            </a:r>
            <a:r>
              <a:rPr lang="en-US" sz="2900" dirty="0" smtClean="0"/>
              <a:t>;</a:t>
            </a:r>
          </a:p>
          <a:p>
            <a:pPr marL="914400" lvl="2" indent="-742950">
              <a:buFont typeface="Wingdings" pitchFamily="2" charset="2"/>
              <a:buChar char="ü"/>
            </a:pPr>
            <a:r>
              <a:rPr lang="el-GR" sz="2900" dirty="0" smtClean="0"/>
              <a:t>Ακόμα και αν θελήσει να αντιδράσει, θα είναι αποτελεσματική η αντίδρασή του</a:t>
            </a:r>
            <a:r>
              <a:rPr lang="en-US" sz="2900"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31</a:t>
            </a:fld>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85000" lnSpcReduction="20000"/>
          </a:bodyPr>
          <a:lstStyle/>
          <a:p>
            <a:pPr>
              <a:buNone/>
            </a:pPr>
            <a:r>
              <a:rPr lang="el-GR" b="1" dirty="0" smtClean="0"/>
              <a:t>Πρόβλεψη της αντίδρασης των ανταγωνιστών</a:t>
            </a:r>
            <a:endParaRPr lang="en-US" b="1" dirty="0" smtClean="0"/>
          </a:p>
          <a:p>
            <a:pPr marL="914400" lvl="1" indent="-742950">
              <a:buFont typeface="+mj-lt"/>
              <a:buAutoNum type="arabicPeriod"/>
            </a:pPr>
            <a:r>
              <a:rPr lang="el-GR" sz="2600" dirty="0" smtClean="0"/>
              <a:t>Πόσες και Ποιες επιλογές θα εξετάσει ο ανταγωνιστής</a:t>
            </a:r>
            <a:r>
              <a:rPr lang="en-US" sz="2600" dirty="0" smtClean="0"/>
              <a:t>;</a:t>
            </a:r>
          </a:p>
          <a:p>
            <a:pPr marL="1371600" lvl="2" indent="-742950">
              <a:buFont typeface="Wingdings" pitchFamily="2" charset="2"/>
              <a:buChar char="ü"/>
            </a:pPr>
            <a:r>
              <a:rPr lang="en-US" sz="2600" dirty="0" smtClean="0"/>
              <a:t>To 75% </a:t>
            </a:r>
            <a:r>
              <a:rPr lang="el-GR" sz="2600" dirty="0" smtClean="0"/>
              <a:t>των επιχειρήσεων εξετάζουν συνολικά 2 ή 3 εναλλακτικές επιλογές.</a:t>
            </a:r>
            <a:endParaRPr lang="en-US" sz="2600" dirty="0" smtClean="0"/>
          </a:p>
          <a:p>
            <a:pPr marL="914400" lvl="1" indent="-742950">
              <a:buFont typeface="+mj-lt"/>
              <a:buAutoNum type="arabicPeriod"/>
            </a:pPr>
            <a:r>
              <a:rPr lang="el-GR" sz="2600" dirty="0" smtClean="0"/>
              <a:t>Ποια επιλογή είναι πιθανότερο να υιοθετήσει</a:t>
            </a:r>
            <a:r>
              <a:rPr lang="en-US" sz="2600" dirty="0" smtClean="0"/>
              <a:t>;</a:t>
            </a:r>
            <a:endParaRPr lang="el-GR" sz="2600" dirty="0" smtClean="0"/>
          </a:p>
          <a:p>
            <a:pPr marL="1371600" lvl="2" indent="-742950">
              <a:buFont typeface="Wingdings" pitchFamily="2" charset="2"/>
              <a:buChar char="ü"/>
            </a:pPr>
            <a:r>
              <a:rPr lang="el-GR" sz="2600" dirty="0" smtClean="0"/>
              <a:t>Η πιθανότερη επιλογή είναι αυτή που είναι πιο αποτελεσματική συγκριτικά με τους στόχους και τις τεχνικές ανάλυσης που χρησιμοποιεί ο ανταγωνιστής </a:t>
            </a:r>
            <a:r>
              <a:rPr lang="en-US" sz="2600" dirty="0" smtClean="0"/>
              <a:t> </a:t>
            </a:r>
            <a:r>
              <a:rPr lang="el-GR" sz="2600" dirty="0" smtClean="0"/>
              <a:t>και ταυτόχρονα έχει γι αυτόν την πιο συμφέρουσα σχέση μεταξύ βραχυπρόθεσμου και μακροπρόθεσμου κόστους και προσπάθειας.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32</a:t>
            </a:fld>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92500" lnSpcReduction="20000"/>
          </a:bodyPr>
          <a:lstStyle/>
          <a:p>
            <a:pPr>
              <a:buNone/>
            </a:pPr>
            <a:r>
              <a:rPr lang="el-GR" b="1" dirty="0" smtClean="0"/>
              <a:t>Συμφωνίες μεταξύ των ανταγωνιστών</a:t>
            </a:r>
            <a:endParaRPr lang="en-US" b="1" dirty="0" smtClean="0"/>
          </a:p>
          <a:p>
            <a:pPr marL="274320" lvl="1"/>
            <a:r>
              <a:rPr lang="el-GR" sz="2200" dirty="0" smtClean="0"/>
              <a:t>Πολλές φορές οι </a:t>
            </a:r>
            <a:r>
              <a:rPr lang="el-GR" sz="2200" b="1" dirty="0" smtClean="0"/>
              <a:t>ανταγωνιστές</a:t>
            </a:r>
            <a:r>
              <a:rPr lang="el-GR" sz="2200" dirty="0" smtClean="0"/>
              <a:t> οδηγούνται σε μεταξύ τους </a:t>
            </a:r>
            <a:r>
              <a:rPr lang="el-GR" sz="2200" b="1" dirty="0" smtClean="0"/>
              <a:t>συμφωνίες</a:t>
            </a:r>
            <a:r>
              <a:rPr lang="el-GR" sz="2200" dirty="0" smtClean="0"/>
              <a:t> που «νοθεύουν» τον ανταγωνισμό. Καθώς και οι τάσεις μεγέθυνσης των επιχειρήσεων έχουν οδηγήσει πολλούς κλάδους σε </a:t>
            </a:r>
            <a:r>
              <a:rPr lang="el-GR" sz="2200" dirty="0" err="1" smtClean="0"/>
              <a:t>ολιγοπωλιακές</a:t>
            </a:r>
            <a:r>
              <a:rPr lang="el-GR" sz="2200" dirty="0" smtClean="0"/>
              <a:t> καταστάσεις. </a:t>
            </a:r>
          </a:p>
          <a:p>
            <a:pPr marL="274320" lvl="1"/>
            <a:r>
              <a:rPr lang="el-GR" sz="2200" dirty="0" smtClean="0"/>
              <a:t>Όταν ακολουθούνται αυτές οι πρακτικές οι καταναλωτές βρίσκονται αντιμέτωποι με «καρτέλ». Στην Ελλάδα πολλοί  κλάδοι έχουν βρεθεί στο «στόχαστρο» της Επιτροπής Ανταγωνισμού για το ενδεχόμενο της μεταξύ τους συνεννόησης στις τιμές που είναι υψηλότερες των μέσων ευρωπαϊκών τιμών. Σε τέτοιες πρακτικές βασίζεται η συνεχιζόμενη αύξηση των τιμών πολλών καταναλωτικών προϊόντων ενώ η κρίση έχει συρρικνώσει το εισόδημα του μέσου νοικοκυριού. Το τίμημα πληρώνεται από τους καταναλωτές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33</a:t>
            </a:fld>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70000" lnSpcReduction="20000"/>
          </a:bodyPr>
          <a:lstStyle/>
          <a:p>
            <a:pPr>
              <a:buNone/>
            </a:pPr>
            <a:r>
              <a:rPr lang="el-GR" b="1" dirty="0" smtClean="0"/>
              <a:t>Συμφωνίες μεταξύ των ανταγωνιστών</a:t>
            </a:r>
            <a:endParaRPr lang="en-US" b="1" dirty="0" smtClean="0"/>
          </a:p>
          <a:p>
            <a:pPr>
              <a:buNone/>
            </a:pPr>
            <a:r>
              <a:rPr lang="el-GR" b="1" dirty="0" smtClean="0"/>
              <a:t> Παραδείγματα: </a:t>
            </a:r>
          </a:p>
          <a:p>
            <a:pPr lvl="1">
              <a:buFont typeface="Wingdings" pitchFamily="2" charset="2"/>
              <a:buChar char="Ø"/>
            </a:pPr>
            <a:r>
              <a:rPr lang="el-GR" dirty="0" smtClean="0"/>
              <a:t>Η Επιτροπή Ανταγωνισμού επέβαλε πρόστιμα σε δεκατρείς συνολικά πτηνοτροφικές επιχειρήσεις για δημιουργία καρτέλ, μέσω του οποίου έλεγχαν τις τιμές και περίπου το 75% της αγοράς, σε όλο το φάσμα νωπού και κατεψυγμένου κοτόπουλου, και επιπέδων της αλυσίδας εφοδιασμού (χονδρέμποροι, σούπερ μάρκετ, ψησταριές, κρεοπώλες).</a:t>
            </a:r>
          </a:p>
          <a:p>
            <a:pPr lvl="1">
              <a:buFont typeface="Wingdings" pitchFamily="2" charset="2"/>
              <a:buChar char="Ø"/>
            </a:pPr>
            <a:r>
              <a:rPr lang="el-GR" dirty="0" smtClean="0"/>
              <a:t>Η περίπτωση της VIVARTIA (ιδιοκτησίας της MIG) που έχοντας απλώσει τα πλοκάμια της σε μια σειρά κλάδους έχει συγκεντρώσει στο «χαρτοφυλάκιο» των δραστηριοτήτων της δεκάδες εταιρείες, είτε ως θυγατρικές της είτε ως εξαγορές της ΔΕΛΤΑ (ιδιοκτησίας του ίδιου ομίλου). Η «</a:t>
            </a:r>
            <a:r>
              <a:rPr lang="el-GR" dirty="0" err="1" smtClean="0"/>
              <a:t>Vivartia</a:t>
            </a:r>
            <a:r>
              <a:rPr lang="el-GR" dirty="0" smtClean="0"/>
              <a:t>» κατέχει μερίδια αγοράς μεγαλύτερα από 30%. </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34</a:t>
            </a:fld>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70000" lnSpcReduction="20000"/>
          </a:bodyPr>
          <a:lstStyle/>
          <a:p>
            <a:pPr marL="0" lvl="1" indent="0">
              <a:buNone/>
            </a:pPr>
            <a:r>
              <a:rPr lang="el-GR" sz="3100" b="1" dirty="0" smtClean="0"/>
              <a:t>Παραδείγματα: </a:t>
            </a:r>
            <a:endParaRPr lang="en-US" sz="3100" b="1" dirty="0" smtClean="0"/>
          </a:p>
          <a:p>
            <a:pPr lvl="1">
              <a:buFont typeface="Wingdings" pitchFamily="2" charset="2"/>
              <a:buChar char="Ø"/>
            </a:pPr>
            <a:r>
              <a:rPr lang="el-GR" dirty="0" smtClean="0"/>
              <a:t>Η πολυεθνική </a:t>
            </a:r>
            <a:r>
              <a:rPr lang="en-US" dirty="0" smtClean="0"/>
              <a:t>Unilever </a:t>
            </a:r>
            <a:r>
              <a:rPr lang="el-GR" dirty="0" smtClean="0"/>
              <a:t>που διακινεί 400 προϊόντα σε 150 χώρες και καυχιέται ότι αποτελεί το «μεγαλύτερο προμηθευτή σε μη διαρκή καταναλωτικά προϊόντα».</a:t>
            </a:r>
          </a:p>
          <a:p>
            <a:pPr lvl="1">
              <a:buFont typeface="Wingdings" pitchFamily="2" charset="2"/>
              <a:buChar char="Ø"/>
            </a:pPr>
            <a:r>
              <a:rPr lang="el-GR" dirty="0" smtClean="0"/>
              <a:t>Στον κλάδο της ζυθοποιίας «λύνει και δένει» η «Αθηναϊκή Ζυθοποιία». Με τζίρο κοντά στα 450 εκατ. ευρώ το 2009 και μερίδιο αγοράς στην μπίρα της τάξης του 70% διακινεί μερικές από τις πιο γνωστές μάρκες μπίρας και νερών.</a:t>
            </a:r>
          </a:p>
          <a:p>
            <a:pPr lvl="1">
              <a:buFont typeface="Wingdings" pitchFamily="2" charset="2"/>
              <a:buChar char="Ø"/>
            </a:pPr>
            <a:r>
              <a:rPr lang="el-GR" dirty="0" smtClean="0"/>
              <a:t>Η 3Ε </a:t>
            </a:r>
            <a:r>
              <a:rPr lang="el-GR" dirty="0" err="1" smtClean="0"/>
              <a:t>Coca</a:t>
            </a:r>
            <a:r>
              <a:rPr lang="el-GR" dirty="0" smtClean="0"/>
              <a:t> </a:t>
            </a:r>
            <a:r>
              <a:rPr lang="el-GR" dirty="0" err="1" smtClean="0"/>
              <a:t>Cola</a:t>
            </a:r>
            <a:r>
              <a:rPr lang="el-GR" dirty="0" smtClean="0"/>
              <a:t>, βρίσκεται πέμπτη στη λίστα των 500 πιο κερδοφόρων επιχειρήσεων, που φιγουράρει στη λίστα των αδιαμφισβήτητων κυρίαρχων μεταξύ των μονοπωλίων με μερίδια αγοράς μέχρι 77%.</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35</a:t>
            </a:fld>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92500" lnSpcReduction="10000"/>
          </a:bodyPr>
          <a:lstStyle/>
          <a:p>
            <a:pPr>
              <a:buNone/>
            </a:pPr>
            <a:r>
              <a:rPr lang="el-GR" dirty="0" smtClean="0"/>
              <a:t>Παράγοντες όχι Δυνάμεις του Κλάδου</a:t>
            </a:r>
            <a:endParaRPr lang="en-US" dirty="0" smtClean="0"/>
          </a:p>
          <a:p>
            <a:r>
              <a:rPr lang="el-GR" b="1" dirty="0" smtClean="0"/>
              <a:t>Ο ρυθμός ανάπτυξης του κλάδου: </a:t>
            </a:r>
          </a:p>
          <a:p>
            <a:pPr lvl="1">
              <a:buFont typeface="Courier New" panose="02070309020205020404" pitchFamily="49" charset="0"/>
              <a:buChar char="o"/>
            </a:pPr>
            <a:r>
              <a:rPr lang="el-GR" dirty="0" smtClean="0"/>
              <a:t>Είναι λάθος να θεωρείται ένας κλάδος ελκυστικός επειδή αναπτύσσεται ταχύτατα. Σε αυτόν και οι προμηθευτές μπορεί να έχουν ισχυρή θέση και λίγα εμπόδια εισόδου να υπάρχουν και οι πελάτες να είναι ισχυροί. Π.χ. παρόλο που ο κλάδος των υπολογιστών εμφανίζει υψηλό ρυθμό ανάπτυξης  σημειώνει χαμηλή κερδοφορία.</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36</a:t>
            </a:fld>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Παράγοντες όχι Δυνάμεις του Κλάδου</a:t>
            </a:r>
            <a:endParaRPr lang="en-US" dirty="0" smtClean="0"/>
          </a:p>
          <a:p>
            <a:r>
              <a:rPr lang="el-GR" b="1" dirty="0" smtClean="0"/>
              <a:t>Τεχνολογία και καινοτομία: </a:t>
            </a:r>
          </a:p>
          <a:p>
            <a:pPr lvl="1">
              <a:buFont typeface="Courier New" panose="02070309020205020404" pitchFamily="49" charset="0"/>
              <a:buChar char="o"/>
            </a:pPr>
            <a:r>
              <a:rPr lang="el-GR" dirty="0" smtClean="0"/>
              <a:t>Από μόνες τους δεν είναι ικανές να κάνουν ελκυστικό έναν κλάδο. Γι' αυτό παρατηρείται το φαινόμενο, κλάδοι χαμηλής εντάσεως τεχνολογίας με αγοραστές που κινούνται βάσει των τιμών, με υψηλά κόστη ανταλλαγής ή πολλά εμπόδια εισόδου είναι πιο κερδοφόροι</a:t>
            </a:r>
            <a:r>
              <a:rPr lang="en-US"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37</a:t>
            </a:fld>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457200" y="1333500"/>
            <a:ext cx="8229600" cy="4260304"/>
          </a:xfrm>
        </p:spPr>
        <p:txBody>
          <a:bodyPr>
            <a:normAutofit fontScale="77500" lnSpcReduction="20000"/>
          </a:bodyPr>
          <a:lstStyle/>
          <a:p>
            <a:pPr>
              <a:buNone/>
            </a:pPr>
            <a:r>
              <a:rPr lang="el-GR" dirty="0" smtClean="0"/>
              <a:t>Παράγοντες όχι Δυνάμεις του Κλάδου</a:t>
            </a:r>
            <a:endParaRPr lang="en-US" dirty="0" smtClean="0"/>
          </a:p>
          <a:p>
            <a:r>
              <a:rPr lang="el-GR" b="1" dirty="0" smtClean="0"/>
              <a:t>Συμπληρωματικά προϊόντα και υπηρεσίες:</a:t>
            </a:r>
          </a:p>
          <a:p>
            <a:pPr lvl="1">
              <a:buFont typeface="Courier New" panose="02070309020205020404" pitchFamily="49" charset="0"/>
              <a:buChar char="o"/>
            </a:pPr>
            <a:r>
              <a:rPr lang="el-GR" dirty="0" smtClean="0"/>
              <a:t> Δύο</a:t>
            </a:r>
            <a:r>
              <a:rPr lang="en-US" dirty="0" smtClean="0"/>
              <a:t> </a:t>
            </a:r>
            <a:r>
              <a:rPr lang="el-GR" dirty="0" smtClean="0"/>
              <a:t>ή περισσότερα προϊόντα είναι </a:t>
            </a:r>
            <a:r>
              <a:rPr lang="el-GR" b="1" dirty="0" smtClean="0"/>
              <a:t>συμπληρωματικά</a:t>
            </a:r>
            <a:r>
              <a:rPr lang="el-GR" dirty="0" smtClean="0"/>
              <a:t> όταν το ένα χρειάζεται το άλλο για να λειτουργήσει ή απλώς να λειτουργήσει καλύτερα. Π.χ. Αυτοκίνητο και Βενζίνη</a:t>
            </a:r>
            <a:r>
              <a:rPr lang="en-US" dirty="0" smtClean="0"/>
              <a:t>, </a:t>
            </a:r>
            <a:r>
              <a:rPr lang="el-GR" dirty="0" smtClean="0"/>
              <a:t>το </a:t>
            </a:r>
            <a:r>
              <a:rPr lang="en-US" dirty="0" smtClean="0"/>
              <a:t>CD-player </a:t>
            </a:r>
            <a:r>
              <a:rPr lang="el-GR" dirty="0" smtClean="0"/>
              <a:t>και το </a:t>
            </a:r>
            <a:r>
              <a:rPr lang="en-US" dirty="0" smtClean="0"/>
              <a:t>CD, </a:t>
            </a:r>
            <a:r>
              <a:rPr lang="el-GR" dirty="0" smtClean="0"/>
              <a:t>ο προσωπικός Υπολογιστής και το λογισμικό του. Τα τελευταία χρόνια οι ερευνητές της στρατηγικής έχουν αναδείξει το ρόλο των συμπληρωματικών αγαθών ιδίως στις βιομηχανίες υψηλής τεχνολογίας. Μπορεί να είναι σημαντικά όταν επηρεάζουν τη συνολική ζήτηση για το προϊόν μιας βιομηχανίας. Ο </a:t>
            </a:r>
            <a:r>
              <a:rPr lang="en-US" dirty="0" smtClean="0"/>
              <a:t>Porter </a:t>
            </a:r>
            <a:r>
              <a:rPr lang="el-GR" dirty="0" smtClean="0"/>
              <a:t>σε αντίθεση με άλλους του χώρου δεν τα θεωρεί την έκτη δύναμη που καθορίζει την κερδοφορία του κλάδου καθώς επιδρούν στην κερδοφορία έμμεσα δηλαδή μέσω του τρόπου που επηρεάζουν τις πέντε δυνάμεις.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38</a:t>
            </a:fld>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251520" y="1333500"/>
            <a:ext cx="8435280" cy="3771636"/>
          </a:xfrm>
        </p:spPr>
        <p:txBody>
          <a:bodyPr>
            <a:normAutofit/>
          </a:bodyPr>
          <a:lstStyle/>
          <a:p>
            <a:pPr marL="0" indent="0">
              <a:lnSpc>
                <a:spcPct val="80000"/>
              </a:lnSpc>
              <a:buNone/>
            </a:pPr>
            <a:r>
              <a:rPr lang="el-GR" sz="2600" dirty="0" smtClean="0"/>
              <a:t>Το μοντέλο των πέντε δυνάμεων και ο εταιρικός σχεδιασμός</a:t>
            </a:r>
            <a:endParaRPr lang="en-US" sz="2600" dirty="0" smtClean="0"/>
          </a:p>
          <a:p>
            <a:r>
              <a:rPr lang="el-GR" b="1" dirty="0" smtClean="0"/>
              <a:t>Στατική ανάλυση</a:t>
            </a:r>
          </a:p>
          <a:p>
            <a:pPr lvl="1">
              <a:buFont typeface="Courier New" panose="02070309020205020404" pitchFamily="49" charset="0"/>
              <a:buChar char="o"/>
            </a:pPr>
            <a:r>
              <a:rPr lang="el-GR" sz="1900" dirty="0" smtClean="0"/>
              <a:t>Το </a:t>
            </a:r>
            <a:r>
              <a:rPr lang="el-GR" sz="1900" b="1" dirty="0" smtClean="0"/>
              <a:t>μοντέλο των πέντε δυνάμεων</a:t>
            </a:r>
            <a:r>
              <a:rPr lang="el-GR" sz="1900" dirty="0" smtClean="0"/>
              <a:t>, εκτός από ότι προσδιορίζει το βαθμό ελκυστικότητας του κλάδου και </a:t>
            </a:r>
            <a:r>
              <a:rPr lang="el-GR" sz="1900" dirty="0" err="1" smtClean="0"/>
              <a:t>και</a:t>
            </a:r>
            <a:r>
              <a:rPr lang="el-GR" sz="1900" dirty="0" smtClean="0"/>
              <a:t> την κερδοφορία του, μπορεί να χρησιμοποιηθεί για τη σύγκριση της επιρροής των ανταγωνιστικών δυνάμεων τόσο στην ίδια την εταιρεία όσο και στους ανταγωνιστές της. Οι ανταγωνιστές μπορεί να  επιλέξουν να αντιδράσουν με διαφορετικό τρόπο λόγω των διαφορετικών πόρων και ικανοτήτων που διαθέτουν, γεγονός θα επηρεάσει τη δομή όλου του κλάδου.</a:t>
            </a:r>
          </a:p>
          <a:p>
            <a:pPr marL="0" indent="0">
              <a:lnSpc>
                <a:spcPct val="80000"/>
              </a:lnSpc>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39</a:t>
            </a:fld>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251520" y="1333500"/>
            <a:ext cx="8435280" cy="3771636"/>
          </a:xfrm>
        </p:spPr>
        <p:txBody>
          <a:bodyPr>
            <a:normAutofit fontScale="85000" lnSpcReduction="20000"/>
          </a:bodyPr>
          <a:lstStyle/>
          <a:p>
            <a:pPr marL="0" indent="0">
              <a:lnSpc>
                <a:spcPct val="80000"/>
              </a:lnSpc>
              <a:buNone/>
            </a:pPr>
            <a:r>
              <a:rPr lang="el-GR" sz="2600" dirty="0" smtClean="0"/>
              <a:t>Το μοντέλο των πέντε δυνάμεων και ο εταιρικός σχεδιασμός</a:t>
            </a:r>
            <a:endParaRPr lang="en-US" sz="2600" dirty="0" smtClean="0"/>
          </a:p>
          <a:p>
            <a:r>
              <a:rPr lang="el-GR" sz="2600" b="1" dirty="0" smtClean="0"/>
              <a:t>Δυναμική ανάλυση</a:t>
            </a:r>
          </a:p>
          <a:p>
            <a:pPr lvl="1">
              <a:buFont typeface="Courier New" panose="02070309020205020404" pitchFamily="49" charset="0"/>
              <a:buChar char="o"/>
            </a:pPr>
            <a:r>
              <a:rPr lang="el-GR" sz="2200" dirty="0" smtClean="0"/>
              <a:t>Σε συνδυασμό με μία ανάλυση </a:t>
            </a:r>
            <a:r>
              <a:rPr lang="en-US" sz="2200" dirty="0" smtClean="0"/>
              <a:t>PEST</a:t>
            </a:r>
            <a:r>
              <a:rPr lang="el-GR" sz="2200" dirty="0" smtClean="0"/>
              <a:t> μπορεί να προβλέψει την μελλοντική ελκυστικότητα του κλάδου. Οι προσδοκώμενες πολιτικές, οικονομικές , κοινωνικές και τεχνολογικές αλλαγές μπορεί να επηρεάσουν τις πέντε ανταγωνιστικές δυνάμεις του μοντέλου και να επιφέρουν αλλαγές στον κλάδο.</a:t>
            </a:r>
          </a:p>
          <a:p>
            <a:r>
              <a:rPr lang="el-GR" sz="2600" b="1" dirty="0" smtClean="0"/>
              <a:t>Ανάλυση βάσει επιλογών</a:t>
            </a:r>
          </a:p>
          <a:p>
            <a:pPr lvl="1">
              <a:buFont typeface="Courier New" panose="02070309020205020404" pitchFamily="49" charset="0"/>
              <a:buChar char="o"/>
            </a:pPr>
            <a:r>
              <a:rPr lang="el-GR" sz="2200" dirty="0" smtClean="0"/>
              <a:t>Διαθέτοντας τη γνώση σχετικά με την ένταση και τη δύναμη των ανταγωνιστικών δυνάμεων , οι εταιρείες αναπτύσσουν επιλογές που τους βοηθάνε να βελτιώσουν την ανταγωνιστική τους θέση. Το αποτέλεσμα μπορεί να είναι μία </a:t>
            </a:r>
            <a:r>
              <a:rPr lang="el-GR" sz="2200" b="1" dirty="0" smtClean="0"/>
              <a:t>νέα κατεύθυνση στη στρατηγική ( νέος εταιρικός σχεδιασμός) </a:t>
            </a:r>
            <a:r>
              <a:rPr lang="el-GR" sz="2200" dirty="0" smtClean="0"/>
              <a:t>όπως μία νέα τοποθέτηση</a:t>
            </a:r>
            <a:r>
              <a:rPr lang="el-GR" sz="1800" dirty="0" smtClean="0"/>
              <a:t>,</a:t>
            </a: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40</a:t>
            </a:fld>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251520" y="1333500"/>
            <a:ext cx="8435280" cy="3771636"/>
          </a:xfrm>
        </p:spPr>
        <p:txBody>
          <a:bodyPr>
            <a:normAutofit fontScale="70000" lnSpcReduction="20000"/>
          </a:bodyPr>
          <a:lstStyle/>
          <a:p>
            <a:pPr marL="0" indent="0">
              <a:lnSpc>
                <a:spcPct val="80000"/>
              </a:lnSpc>
              <a:buNone/>
            </a:pPr>
            <a:r>
              <a:rPr lang="el-GR" sz="2600" dirty="0" smtClean="0"/>
              <a:t>Το μοντέλο των πέντε δυνάμεων και ο εταιρικός σχεδιασμός</a:t>
            </a:r>
            <a:endParaRPr lang="en-US" sz="2600" dirty="0" smtClean="0"/>
          </a:p>
          <a:p>
            <a:r>
              <a:rPr lang="el-GR" sz="2800" dirty="0" smtClean="0"/>
              <a:t>Επομένως, </a:t>
            </a:r>
            <a:r>
              <a:rPr lang="el-GR" sz="2800" b="1" dirty="0" smtClean="0"/>
              <a:t>το μοντέλο των πέντε δυνάμεων</a:t>
            </a:r>
            <a:r>
              <a:rPr lang="el-GR" sz="2800" b="1" dirty="0" smtClean="0">
                <a:solidFill>
                  <a:schemeClr val="tx2"/>
                </a:solidFill>
              </a:rPr>
              <a:t> </a:t>
            </a:r>
            <a:r>
              <a:rPr lang="el-GR" sz="2800" dirty="0" smtClean="0"/>
              <a:t>επιτρέπει μία συστηματική και δομημένη ανάλυση της δομής της αγοράς και του ανταγωνισμού. Μπορεί να εφαρμοστεί σε συγκεκριμένες εταιρείες, τμήματα της αγοράς, κλάδους ή περιοχές.  Αρχικώς προσδιορίζεται το εύρος της αγοράς που θα αναλυθεί, εν συνεχεία όλες οι σχετικές δυνάμεις της αγοράς. Κατόπιν τούτου δεν είναι απαραίτητο να αναλυθούν όλα τα στοιχεία των ανταγωνιστικών δυνάμεων στο ίδιο βάθος.</a:t>
            </a:r>
          </a:p>
          <a:p>
            <a:r>
              <a:rPr lang="el-GR" sz="2800" dirty="0" smtClean="0"/>
              <a:t>Το </a:t>
            </a:r>
            <a:r>
              <a:rPr lang="el-GR" sz="2800" b="1" dirty="0" smtClean="0"/>
              <a:t>μοντέλο των πέντε δυνάμεων </a:t>
            </a:r>
            <a:r>
              <a:rPr lang="el-GR" sz="2800" dirty="0" smtClean="0"/>
              <a:t>βασίζεται στην </a:t>
            </a:r>
            <a:r>
              <a:rPr lang="el-GR" sz="2800" b="1" dirty="0" smtClean="0"/>
              <a:t>μικροοικονομική</a:t>
            </a:r>
            <a:r>
              <a:rPr lang="el-GR" sz="2800" dirty="0" smtClean="0"/>
              <a:t> καθώς λαμβάνει υπόψη την προσφορά και τη ζήτηση, τα υποκατάστατα και συμπληρωματικά αγαθά, τη σχέση μεταξύ μεγέθους παραγωγής και κόστος παραγωγής, της δομής της αγοράς όπως μονοπώλιο, ολιγοπώλιο και τέλειος ανταγωνισμός.</a:t>
            </a:r>
          </a:p>
          <a:p>
            <a:pPr marL="0" indent="0">
              <a:lnSpc>
                <a:spcPct val="80000"/>
              </a:lnSpc>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41</a:t>
            </a:fld>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251520" y="1333500"/>
            <a:ext cx="8435280" cy="4116288"/>
          </a:xfrm>
        </p:spPr>
        <p:txBody>
          <a:bodyPr>
            <a:normAutofit fontScale="70000" lnSpcReduction="20000"/>
          </a:bodyPr>
          <a:lstStyle/>
          <a:p>
            <a:pPr marL="0" indent="0">
              <a:lnSpc>
                <a:spcPct val="80000"/>
              </a:lnSpc>
              <a:buNone/>
            </a:pPr>
            <a:r>
              <a:rPr lang="el-GR" sz="2800" b="1" dirty="0" smtClean="0"/>
              <a:t>Κριτική για το μοντέλο των πέντε δυνάμεων</a:t>
            </a:r>
            <a:endParaRPr lang="en-US" sz="2800" b="1" dirty="0" smtClean="0"/>
          </a:p>
          <a:p>
            <a:pPr marL="0" indent="0"/>
            <a:r>
              <a:rPr lang="el-GR" dirty="0" smtClean="0"/>
              <a:t>Αδυναμίες και ελλείψεις του υποδείγματος των πέντε δυνάμεων του </a:t>
            </a:r>
            <a:r>
              <a:rPr lang="en-US" dirty="0" smtClean="0"/>
              <a:t>M.</a:t>
            </a:r>
            <a:r>
              <a:rPr lang="el-GR" dirty="0" smtClean="0"/>
              <a:t> </a:t>
            </a:r>
            <a:r>
              <a:rPr lang="en-US" dirty="0" smtClean="0"/>
              <a:t>Porter</a:t>
            </a:r>
          </a:p>
          <a:p>
            <a:pPr marL="445534">
              <a:buFont typeface="Courier New" panose="02070309020205020404" pitchFamily="49" charset="0"/>
              <a:buChar char="o"/>
            </a:pPr>
            <a:r>
              <a:rPr lang="el-GR" b="1" dirty="0" smtClean="0"/>
              <a:t>Δημιουργήθηκε και είχε αποτελεσματική εφαρμογή στις αρχές της δεκαετίας του’80 ενώ τώρα αδυνατεί να ανταποκριθεί στις προκλήσεις της νέας χιλιετίας</a:t>
            </a:r>
            <a:r>
              <a:rPr lang="el-GR" dirty="0" smtClean="0"/>
              <a:t>.</a:t>
            </a:r>
          </a:p>
          <a:p>
            <a:pPr marL="948218" lvl="1">
              <a:buFont typeface="Courier New" panose="02070309020205020404" pitchFamily="49" charset="0"/>
              <a:buChar char="o"/>
            </a:pPr>
            <a:r>
              <a:rPr lang="el-GR" dirty="0" smtClean="0"/>
              <a:t>Δημιουργία σύνθετων κλάδων με πολλαπλές διασυνδέσεις και αλληλεξαρτήσεις (ΜΜΕ, τηλεπικοινωνίες, καταναλωτικά ηλεκτρονικά).</a:t>
            </a:r>
          </a:p>
          <a:p>
            <a:pPr marL="445534">
              <a:buFont typeface="Courier New" panose="02070309020205020404" pitchFamily="49" charset="0"/>
              <a:buChar char="o"/>
            </a:pPr>
            <a:r>
              <a:rPr lang="el-GR" b="1" dirty="0" smtClean="0"/>
              <a:t>Δεν συμπεριλαμβάνει την 6</a:t>
            </a:r>
            <a:r>
              <a:rPr lang="el-GR" b="1" baseline="30000" dirty="0" smtClean="0"/>
              <a:t>η</a:t>
            </a:r>
            <a:r>
              <a:rPr lang="el-GR" b="1" dirty="0" smtClean="0"/>
              <a:t> δομική ανάλυση ενός κλάδου</a:t>
            </a:r>
          </a:p>
          <a:p>
            <a:pPr marL="445534">
              <a:buFont typeface="Courier New" panose="02070309020205020404" pitchFamily="49" charset="0"/>
              <a:buChar char="o"/>
            </a:pPr>
            <a:r>
              <a:rPr lang="el-GR" b="1" dirty="0" smtClean="0"/>
              <a:t>Είναι στατικό, δεν προβλέπει αποτελεσματικά τις αλλαγές του σύγχρονου περιβάλλοντος</a:t>
            </a:r>
          </a:p>
          <a:p>
            <a:pPr marL="0" indent="0">
              <a:lnSpc>
                <a:spcPct val="80000"/>
              </a:lnSpc>
              <a:buNone/>
            </a:pPr>
            <a:endParaRPr lang="en-US" sz="2600"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42</a:t>
            </a:fld>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251520" y="1333500"/>
            <a:ext cx="8435280" cy="3972272"/>
          </a:xfrm>
        </p:spPr>
        <p:txBody>
          <a:bodyPr>
            <a:normAutofit fontScale="70000" lnSpcReduction="20000"/>
          </a:bodyPr>
          <a:lstStyle/>
          <a:p>
            <a:pPr marL="0" indent="0">
              <a:lnSpc>
                <a:spcPct val="80000"/>
              </a:lnSpc>
              <a:buNone/>
            </a:pPr>
            <a:r>
              <a:rPr lang="el-GR" sz="2800" b="1" dirty="0" smtClean="0"/>
              <a:t>Κριτική για το μοντέλο των πέντε δυνάμεων</a:t>
            </a:r>
            <a:endParaRPr lang="en-US" sz="2800" b="1" dirty="0" smtClean="0"/>
          </a:p>
          <a:p>
            <a:pPr marL="445534">
              <a:buFont typeface="Courier New" panose="02070309020205020404" pitchFamily="49" charset="0"/>
              <a:buChar char="o"/>
            </a:pPr>
            <a:r>
              <a:rPr lang="el-GR" b="1" dirty="0" smtClean="0"/>
              <a:t>Αυστηρή κριτική από τον </a:t>
            </a:r>
            <a:r>
              <a:rPr lang="en-US" b="1" dirty="0" err="1" smtClean="0"/>
              <a:t>Sumantra</a:t>
            </a:r>
            <a:r>
              <a:rPr lang="en-US" b="1" dirty="0" smtClean="0"/>
              <a:t> </a:t>
            </a:r>
            <a:r>
              <a:rPr lang="en-US" b="1" dirty="0" err="1" smtClean="0"/>
              <a:t>Ghosal</a:t>
            </a:r>
            <a:r>
              <a:rPr lang="el-GR" b="1" dirty="0" smtClean="0"/>
              <a:t>:</a:t>
            </a:r>
          </a:p>
          <a:p>
            <a:pPr marL="948218" lvl="1">
              <a:buFont typeface="Courier New" panose="02070309020205020404" pitchFamily="49" charset="0"/>
              <a:buChar char="o"/>
            </a:pPr>
            <a:r>
              <a:rPr lang="el-GR" dirty="0" smtClean="0"/>
              <a:t>Το μοντέλο αναφέρεται στο πως θα κατανεμηθεί η αξία μεταξύ των επιχειρήσεων ενός κλάδου </a:t>
            </a:r>
            <a:r>
              <a:rPr lang="en-US" dirty="0" smtClean="0"/>
              <a:t>(value appropriation) </a:t>
            </a:r>
            <a:r>
              <a:rPr lang="el-GR" dirty="0" smtClean="0"/>
              <a:t>και όχι για το πως θα δημιουργηθεί η αξία (</a:t>
            </a:r>
            <a:r>
              <a:rPr lang="en-US" dirty="0" smtClean="0"/>
              <a:t>value creation)</a:t>
            </a:r>
            <a:r>
              <a:rPr lang="el-GR" dirty="0" smtClean="0"/>
              <a:t>. Τα διοικητικά στελέχη  οδηγούνται στο να επιδιώκουν την ατομική μεγιστοποίηση του κέρδους με επακόλουθο τον περιορισμό της ευημερίας της κοινωνίας. </a:t>
            </a:r>
          </a:p>
          <a:p>
            <a:pPr marL="1130828" lvl="1">
              <a:buFont typeface="Courier New" panose="02070309020205020404" pitchFamily="49" charset="0"/>
              <a:buChar char="o"/>
            </a:pPr>
            <a:r>
              <a:rPr lang="el-GR" dirty="0" smtClean="0"/>
              <a:t>Ελπίδα για αντιστροφή του κλίματος</a:t>
            </a:r>
            <a:r>
              <a:rPr lang="en-US" dirty="0" smtClean="0"/>
              <a:t> </a:t>
            </a:r>
            <a:r>
              <a:rPr lang="el-GR" dirty="0" smtClean="0"/>
              <a:t>είναι ότι πλέον επιτυχημένες επιχειρήσεις στηρίζονται στην «καινοτομία αξίας» ή «στρατηγική καινοτομία» και επομένως δεν προσδιορίζουν τη στρατηγική τους σύμφωνα με αυτή των ανταγωνιστών τους.</a:t>
            </a:r>
            <a:r>
              <a:rPr lang="en-US" dirty="0" smtClean="0"/>
              <a:t>  </a:t>
            </a:r>
            <a:endParaRPr lang="el-GR" dirty="0" smtClean="0"/>
          </a:p>
          <a:p>
            <a:pPr marL="0" indent="0">
              <a:lnSpc>
                <a:spcPct val="80000"/>
              </a:lnSpc>
              <a:buNone/>
            </a:pPr>
            <a:endParaRPr lang="en-US" sz="2600"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43</a:t>
            </a:fld>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a:xfrm>
            <a:off x="251520" y="1333500"/>
            <a:ext cx="8435280" cy="3771636"/>
          </a:xfrm>
        </p:spPr>
        <p:txBody>
          <a:bodyPr>
            <a:normAutofit/>
          </a:bodyPr>
          <a:lstStyle/>
          <a:p>
            <a:pPr marL="0" indent="0">
              <a:lnSpc>
                <a:spcPct val="80000"/>
              </a:lnSpc>
              <a:buNone/>
            </a:pPr>
            <a:r>
              <a:rPr lang="el-GR" sz="2800" b="1" dirty="0" smtClean="0"/>
              <a:t>Κριτική για το μοντέλο των πέντε δυνάμεων</a:t>
            </a:r>
            <a:endParaRPr lang="en-US" sz="2800" b="1" dirty="0" smtClean="0"/>
          </a:p>
          <a:p>
            <a:pPr marL="445534">
              <a:buFont typeface="Courier New" panose="02070309020205020404" pitchFamily="49" charset="0"/>
              <a:buChar char="o"/>
            </a:pPr>
            <a:r>
              <a:rPr lang="el-GR" sz="2400" b="1" dirty="0" smtClean="0"/>
              <a:t>Δεν αναγνωρίζει τη δυνατότητα συνεργασίας στο έντονα ανταγωνιστικό επιχειρηματικό περιβάλλον</a:t>
            </a:r>
            <a:r>
              <a:rPr lang="el-GR" sz="2400" dirty="0" smtClean="0"/>
              <a:t>. Η επιχείρηση προκειμένου να χαράξει μια αποτελεσματική στρατηγική πρέπει να εξετάσει τις ευκαιρίες που τις παρουσιάζονται για συνεργασία και να τις εκμεταλλευτεί.</a:t>
            </a:r>
          </a:p>
          <a:p>
            <a:pPr marL="445534">
              <a:buFont typeface="Courier New" panose="02070309020205020404" pitchFamily="49" charset="0"/>
              <a:buChar char="o"/>
            </a:pPr>
            <a:r>
              <a:rPr lang="el-GR" sz="2400" b="1" dirty="0" smtClean="0"/>
              <a:t>Δεν γίνεται καμία σημαντική αναφορά στο ρόλο του ανθρώπινου δυναμικού της επιχείρησης</a:t>
            </a:r>
            <a:r>
              <a:rPr lang="el-GR" sz="2800" dirty="0" smtClean="0"/>
              <a:t>.</a:t>
            </a:r>
          </a:p>
          <a:p>
            <a:pPr marL="0" indent="0">
              <a:lnSpc>
                <a:spcPct val="80000"/>
              </a:lnSpc>
              <a:buNone/>
            </a:pPr>
            <a:endParaRPr lang="en-US" sz="2600"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44</a:t>
            </a:fld>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1680"/>
              </a:lnSpc>
              <a:spcBef>
                <a:spcPts val="0"/>
              </a:spcBef>
              <a:buNone/>
            </a:pPr>
            <a:r>
              <a:rPr lang="en-US" sz="1400" dirty="0" smtClean="0"/>
              <a:t>“</a:t>
            </a:r>
            <a:r>
              <a:rPr lang="el-GR" sz="1400" dirty="0" err="1" smtClean="0"/>
              <a:t>Στρατιγική</a:t>
            </a:r>
            <a:r>
              <a:rPr lang="el-GR" sz="1400" dirty="0" smtClean="0"/>
              <a:t> των Επιχειρήσεων:</a:t>
            </a:r>
            <a:r>
              <a:rPr lang="en-US" sz="1400" dirty="0" smtClean="0"/>
              <a:t> </a:t>
            </a:r>
            <a:r>
              <a:rPr lang="el-GR" sz="1400" dirty="0" smtClean="0"/>
              <a:t>Ελληνική και Διεθνής Εμπειρία</a:t>
            </a:r>
            <a:r>
              <a:rPr lang="en-US" sz="1400" dirty="0" smtClean="0"/>
              <a:t>”</a:t>
            </a:r>
            <a:r>
              <a:rPr lang="el-GR" sz="1400" dirty="0" smtClean="0"/>
              <a:t>, Τόμος Α’</a:t>
            </a:r>
            <a:r>
              <a:rPr lang="en-US" sz="1400" dirty="0" smtClean="0"/>
              <a:t>, </a:t>
            </a:r>
            <a:r>
              <a:rPr lang="el-GR" sz="1400" dirty="0" smtClean="0"/>
              <a:t>Παπαδάκης Μ. Βασίλης,</a:t>
            </a:r>
            <a:r>
              <a:rPr lang="en-US" sz="1400" dirty="0" smtClean="0"/>
              <a:t> </a:t>
            </a:r>
            <a:r>
              <a:rPr lang="el-GR" sz="1400" dirty="0" smtClean="0"/>
              <a:t>Εκδόσεις </a:t>
            </a:r>
            <a:r>
              <a:rPr lang="el-GR" sz="1400" dirty="0" err="1" smtClean="0"/>
              <a:t>Μπένου</a:t>
            </a:r>
            <a:r>
              <a:rPr lang="el-GR" sz="1400" dirty="0" smtClean="0"/>
              <a:t> , 6</a:t>
            </a:r>
            <a:r>
              <a:rPr lang="el-GR" sz="1400" baseline="30000" dirty="0" smtClean="0"/>
              <a:t>η</a:t>
            </a:r>
            <a:r>
              <a:rPr lang="el-GR" sz="1400" dirty="0" smtClean="0"/>
              <a:t> Έκδοση (2012)</a:t>
            </a:r>
            <a:endParaRPr lang="en-US" sz="1400" dirty="0" smtClean="0"/>
          </a:p>
          <a:p>
            <a:pPr algn="just">
              <a:lnSpc>
                <a:spcPts val="1680"/>
              </a:lnSpc>
              <a:spcBef>
                <a:spcPts val="0"/>
              </a:spcBef>
              <a:buNone/>
            </a:pPr>
            <a:r>
              <a:rPr lang="en-US" sz="1400" dirty="0" err="1" smtClean="0"/>
              <a:t>Mintzberg</a:t>
            </a:r>
            <a:r>
              <a:rPr lang="en-US" sz="1400" dirty="0" smtClean="0"/>
              <a:t>  H. the strategy Concept I</a:t>
            </a:r>
            <a:r>
              <a:rPr lang="el-GR" sz="1400" dirty="0" smtClean="0"/>
              <a:t> </a:t>
            </a:r>
            <a:r>
              <a:rPr lang="en-US" sz="1400" dirty="0" smtClean="0"/>
              <a:t>: Five Ps for Strategy, California Management Review (Fall 1987) pp.18</a:t>
            </a:r>
            <a:endParaRPr lang="el-GR" sz="1400" dirty="0" smtClean="0"/>
          </a:p>
          <a:p>
            <a:pPr algn="just">
              <a:lnSpc>
                <a:spcPts val="1680"/>
              </a:lnSpc>
              <a:spcBef>
                <a:spcPts val="0"/>
              </a:spcBef>
              <a:buNone/>
            </a:pPr>
            <a:r>
              <a:rPr lang="en-GB" sz="1400" dirty="0" smtClean="0">
                <a:hlinkClick r:id="rId3"/>
              </a:rPr>
              <a:t>http://www.tovima.gr/finance/article</a:t>
            </a:r>
            <a:r>
              <a:rPr lang="en-US" sz="1400" dirty="0" smtClean="0">
                <a:hlinkClick r:id="rId3"/>
              </a:rPr>
              <a:t> </a:t>
            </a:r>
            <a:r>
              <a:rPr lang="el-GR" sz="1400" dirty="0" smtClean="0">
                <a:hlinkClick r:id="rId3"/>
              </a:rPr>
              <a:t>24/07/14</a:t>
            </a:r>
            <a:endParaRPr lang="en-US" sz="1400" dirty="0" smtClean="0"/>
          </a:p>
          <a:p>
            <a:pPr algn="just">
              <a:lnSpc>
                <a:spcPts val="1680"/>
              </a:lnSpc>
              <a:spcBef>
                <a:spcPts val="0"/>
              </a:spcBef>
              <a:buNone/>
            </a:pPr>
            <a:r>
              <a:rPr lang="en-GB" sz="1400" dirty="0" smtClean="0">
                <a:hlinkClick r:id="rId4"/>
              </a:rPr>
              <a:t>http://www.seaa.gr/el/content/58</a:t>
            </a:r>
            <a:r>
              <a:rPr lang="en-GB" sz="1400" dirty="0" smtClean="0"/>
              <a:t> </a:t>
            </a:r>
            <a:endParaRPr lang="en-US" sz="1400" dirty="0" smtClean="0"/>
          </a:p>
          <a:p>
            <a:pPr algn="just">
              <a:lnSpc>
                <a:spcPts val="1680"/>
              </a:lnSpc>
              <a:spcBef>
                <a:spcPts val="0"/>
              </a:spcBef>
              <a:buNone/>
            </a:pPr>
            <a:r>
              <a:rPr lang="en-US" sz="1400" dirty="0" smtClean="0">
                <a:hlinkClick r:id="rId5"/>
              </a:rPr>
              <a:t>http://www.themanager.org/Models/P5F_2.htm</a:t>
            </a:r>
            <a:endParaRPr lang="en-US" sz="1400" dirty="0" smtClean="0"/>
          </a:p>
          <a:p>
            <a:pPr algn="just">
              <a:lnSpc>
                <a:spcPts val="1680"/>
              </a:lnSpc>
              <a:spcBef>
                <a:spcPts val="0"/>
              </a:spcBef>
              <a:buNone/>
            </a:pPr>
            <a:r>
              <a:rPr lang="en-US" sz="1400" dirty="0" smtClean="0">
                <a:hlinkClick r:id="rId6"/>
              </a:rPr>
              <a:t>http://www.strategicmanagementinsight.com</a:t>
            </a:r>
            <a:endParaRPr lang="en-US" sz="1400" dirty="0" smtClean="0"/>
          </a:p>
          <a:p>
            <a:pPr algn="just">
              <a:lnSpc>
                <a:spcPts val="1680"/>
              </a:lnSpc>
              <a:spcBef>
                <a:spcPts val="0"/>
              </a:spcBef>
              <a:buNone/>
            </a:pPr>
            <a:r>
              <a:rPr lang="el-GR" sz="1400" i="1" dirty="0" smtClean="0"/>
              <a:t>Προσαρμογή από </a:t>
            </a:r>
            <a:r>
              <a:rPr lang="en-US" sz="1400" i="1" dirty="0" err="1" smtClean="0"/>
              <a:t>Rothaermel’s</a:t>
            </a:r>
            <a:r>
              <a:rPr lang="en-US" sz="1400" i="1" dirty="0" smtClean="0"/>
              <a:t> (2013) ‘Strategic Management’, </a:t>
            </a:r>
            <a:r>
              <a:rPr lang="el-GR" sz="1400" i="1" dirty="0" smtClean="0"/>
              <a:t>σελ.</a:t>
            </a:r>
            <a:r>
              <a:rPr lang="en-US" sz="1400" i="1" dirty="0" smtClean="0"/>
              <a:t>.91</a:t>
            </a:r>
            <a:endParaRPr lang="el-GR" sz="1400" i="1" dirty="0" smtClean="0"/>
          </a:p>
          <a:p>
            <a:pPr algn="just">
              <a:lnSpc>
                <a:spcPts val="1680"/>
              </a:lnSpc>
              <a:spcBef>
                <a:spcPts val="0"/>
              </a:spcBef>
              <a:buNone/>
            </a:pPr>
            <a:r>
              <a:rPr lang="en-US" sz="1400" dirty="0" smtClean="0"/>
              <a:t>http://www.strategicmanagementinsight.com/topics/competitive-advantage.html</a:t>
            </a: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dirty="0" smtClean="0"/>
          </a:p>
          <a:p>
            <a:pPr algn="just">
              <a:lnSpc>
                <a:spcPts val="1680"/>
              </a:lnSpc>
              <a:spcBef>
                <a:spcPts val="0"/>
              </a:spcBef>
              <a:buNone/>
            </a:pPr>
            <a:endParaRPr lang="el-GR" sz="1400" b="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46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(2015) Επιχειρησιακή Στρατηγική και </a:t>
            </a:r>
            <a:r>
              <a:rPr lang="el-GR" sz="2400" dirty="0" smtClean="0">
                <a:solidFill>
                  <a:schemeClr val="bg1">
                    <a:lumMod val="50000"/>
                  </a:schemeClr>
                </a:solidFill>
              </a:rPr>
              <a:t>Πολιτική. </a:t>
            </a:r>
            <a:r>
              <a:rPr lang="el-GR" sz="2400" dirty="0" smtClean="0">
                <a:solidFill>
                  <a:schemeClr val="bg1">
                    <a:lumMod val="50000"/>
                  </a:schemeClr>
                </a:solidFill>
              </a:rPr>
              <a:t>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2900" smtClean="0"/>
              <a:t>Πρέβεζα, </a:t>
            </a:r>
            <a:r>
              <a:rPr lang="el-GR" sz="2900" dirty="0" smtClean="0"/>
              <a:t>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49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pic>
        <p:nvPicPr>
          <p:cNvPr id="5" name="4 - Εικόνα" descr="PORTER.jfif"/>
          <p:cNvPicPr>
            <a:picLocks noChangeAspect="1"/>
          </p:cNvPicPr>
          <p:nvPr/>
        </p:nvPicPr>
        <p:blipFill>
          <a:blip r:embed="rId3" cstate="print"/>
          <a:stretch>
            <a:fillRect/>
          </a:stretch>
        </p:blipFill>
        <p:spPr>
          <a:xfrm>
            <a:off x="1403648" y="1345332"/>
            <a:ext cx="6108066" cy="3960440"/>
          </a:xfrm>
          <a:prstGeom prst="rect">
            <a:avLst/>
          </a:prstGeom>
        </p:spPr>
      </p:pic>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50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marL="514350" indent="-514350">
              <a:lnSpc>
                <a:spcPct val="80000"/>
              </a:lnSpc>
              <a:buFont typeface="Wingdings" pitchFamily="2" charset="2"/>
              <a:buChar char="§"/>
            </a:pPr>
            <a:r>
              <a:rPr lang="el-GR" sz="2400" dirty="0" smtClean="0">
                <a:ea typeface="ＭＳ Ｐゴシック" pitchFamily="34" charset="-128"/>
              </a:rPr>
              <a:t>Μετά το πέρας αυτής της ενότητας οι φοιτητές θα πρέπει να είναι σε θέση να:</a:t>
            </a:r>
          </a:p>
          <a:p>
            <a:pPr marL="971550" lvl="1" indent="-514350">
              <a:lnSpc>
                <a:spcPct val="80000"/>
              </a:lnSpc>
              <a:buFont typeface="Wingdings" pitchFamily="2" charset="2"/>
              <a:buChar char="Ø"/>
            </a:pPr>
            <a:r>
              <a:rPr lang="el-GR" sz="2200" dirty="0" smtClean="0">
                <a:ea typeface="ＭＳ Ｐゴシック" pitchFamily="34" charset="-128"/>
              </a:rPr>
              <a:t>Εξηγήσουν τις δυνάμεις που διαμορφώνουν το εξωτερικό περιβάλλον μιας επιχείρησης.</a:t>
            </a:r>
          </a:p>
          <a:p>
            <a:pPr marL="971550" lvl="1" indent="-514350">
              <a:lnSpc>
                <a:spcPct val="80000"/>
              </a:lnSpc>
              <a:buFont typeface="Wingdings" pitchFamily="2" charset="2"/>
              <a:buChar char="Ø"/>
            </a:pPr>
            <a:r>
              <a:rPr lang="el-GR" sz="2200" dirty="0" smtClean="0">
                <a:ea typeface="ＭＳ Ｐゴシック" pitchFamily="34" charset="-128"/>
              </a:rPr>
              <a:t>Διακρίνουν  τις δύο συνιστώσες του εξωτερικού περιβάλλοντος.</a:t>
            </a:r>
          </a:p>
          <a:p>
            <a:pPr marL="971550" lvl="1" indent="-514350">
              <a:lnSpc>
                <a:spcPct val="80000"/>
              </a:lnSpc>
              <a:buFont typeface="Wingdings" pitchFamily="2" charset="2"/>
              <a:buChar char="Ø"/>
            </a:pPr>
            <a:r>
              <a:rPr lang="el-GR" sz="2200" dirty="0" smtClean="0">
                <a:ea typeface="ＭＳ Ｐゴシック" pitchFamily="34" charset="-128"/>
              </a:rPr>
              <a:t>Κατανοήσουν τη χρησιμότητα της </a:t>
            </a:r>
            <a:r>
              <a:rPr lang="en-US" sz="2200" dirty="0" smtClean="0">
                <a:ea typeface="ＭＳ Ｐゴシック" pitchFamily="34" charset="-128"/>
              </a:rPr>
              <a:t> </a:t>
            </a:r>
            <a:r>
              <a:rPr lang="el-GR" sz="2200" dirty="0" smtClean="0">
                <a:ea typeface="ＭＳ Ｐゴシック" pitchFamily="34" charset="-128"/>
              </a:rPr>
              <a:t>ανάλυση </a:t>
            </a:r>
            <a:r>
              <a:rPr lang="en-US" sz="2200" dirty="0" smtClean="0">
                <a:ea typeface="ＭＳ Ｐゴシック" pitchFamily="34" charset="-128"/>
              </a:rPr>
              <a:t>PEST - DG</a:t>
            </a:r>
            <a:r>
              <a:rPr lang="el-GR" sz="2200" dirty="0" smtClean="0">
                <a:ea typeface="ＭＳ Ｐゴシック" pitchFamily="34" charset="-128"/>
              </a:rPr>
              <a:t>.</a:t>
            </a:r>
          </a:p>
          <a:p>
            <a:pPr marL="971550" lvl="1" indent="-514350">
              <a:lnSpc>
                <a:spcPct val="80000"/>
              </a:lnSpc>
              <a:buFont typeface="Wingdings" pitchFamily="2" charset="2"/>
              <a:buChar char="Ø"/>
            </a:pPr>
            <a:r>
              <a:rPr lang="el-GR" sz="2200" dirty="0" smtClean="0">
                <a:ea typeface="ＭＳ Ｐゴシック" pitchFamily="34" charset="-128"/>
              </a:rPr>
              <a:t>Κατανοήσουν και άλλες τεχνικής ανάλυσης του εξωτερικού περιβάλλοντος: ανάλυση στρατηγικών ομάδων, προγραμματισμός βάσει σεναρίων</a:t>
            </a:r>
            <a:endParaRPr lang="en-US" sz="2200" dirty="0" smtClean="0">
              <a:ea typeface="ＭＳ Ｐゴシック" pitchFamily="34" charset="-128"/>
            </a:endParaRPr>
          </a:p>
          <a:p>
            <a:pPr marL="0" indent="0">
              <a:lnSpc>
                <a:spcPct val="80000"/>
              </a:lnSpc>
              <a:buNone/>
            </a:pPr>
            <a:endParaRPr lang="el-GR" sz="20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
        <p:nvSpPr>
          <p:cNvPr id="5" name="Title 1"/>
          <p:cNvSpPr>
            <a:spLocks noGrp="1"/>
          </p:cNvSpPr>
          <p:nvPr>
            <p:ph type="title"/>
          </p:nvPr>
        </p:nvSpPr>
        <p:spPr/>
        <p:txBody>
          <a:bodyPr/>
          <a:lstStyle/>
          <a:p>
            <a:r>
              <a:rPr lang="el-GR" dirty="0" smtClean="0"/>
              <a:t>Σκοποί  ενότητας</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3200" dirty="0" err="1" smtClean="0"/>
              <a:t>Μικροπεριβάλλον</a:t>
            </a:r>
            <a:r>
              <a:rPr lang="el-GR" sz="3200" dirty="0" smtClean="0"/>
              <a:t> – Το υπόδειγμα των 5 δυνάμεων του </a:t>
            </a:r>
            <a:r>
              <a:rPr lang="en-US" sz="3200" dirty="0" smtClean="0"/>
              <a:t>Porter</a:t>
            </a:r>
            <a:endParaRPr lang="en-US" sz="3200" dirty="0"/>
          </a:p>
        </p:txBody>
      </p:sp>
      <p:sp>
        <p:nvSpPr>
          <p:cNvPr id="6" name="5 - Θέση κειμένου"/>
          <p:cNvSpPr>
            <a:spLocks noGrp="1"/>
          </p:cNvSpPr>
          <p:nvPr>
            <p:ph type="body" idx="1"/>
          </p:nvPr>
        </p:nvSpPr>
        <p:spPr/>
        <p:txBody>
          <a:bodyPr>
            <a:normAutofit/>
          </a:bodyPr>
          <a:lstStyle/>
          <a:p>
            <a:r>
              <a:rPr lang="el-GR" altLang="zh-CN" sz="3800" b="1" dirty="0" smtClean="0">
                <a:cs typeface="Segoe UI" pitchFamily="18" charset="0"/>
              </a:rPr>
              <a:t>Στρατηγική Ανάλυση του Εξωτερικού Περιβάλλοντος</a:t>
            </a:r>
            <a:endParaRPr lang="en-US" sz="3800" dirty="0"/>
          </a:p>
        </p:txBody>
      </p:sp>
      <p:sp>
        <p:nvSpPr>
          <p:cNvPr id="4" name="3 - Θέση αριθμού διαφάνειας"/>
          <p:cNvSpPr>
            <a:spLocks noGrp="1"/>
          </p:cNvSpPr>
          <p:nvPr>
            <p:ph type="sldNum" sz="quarter" idx="4294967295"/>
          </p:nvPr>
        </p:nvSpPr>
        <p:spPr>
          <a:xfrm>
            <a:off x="7010400" y="5297488"/>
            <a:ext cx="2133600" cy="303212"/>
          </a:xfrm>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85000" lnSpcReduction="20000"/>
          </a:bodyPr>
          <a:lstStyle/>
          <a:p>
            <a:pPr>
              <a:buNone/>
            </a:pPr>
            <a:r>
              <a:rPr lang="el-GR" dirty="0" smtClean="0"/>
              <a:t>Το μοντέλο των πέντε δυνάμεων του </a:t>
            </a:r>
            <a:r>
              <a:rPr lang="en-US" dirty="0" smtClean="0"/>
              <a:t>Porter</a:t>
            </a:r>
            <a:r>
              <a:rPr lang="el-GR" dirty="0" smtClean="0"/>
              <a:t> (1/3)</a:t>
            </a:r>
          </a:p>
          <a:p>
            <a:r>
              <a:rPr lang="el-GR" dirty="0" smtClean="0"/>
              <a:t>Κύριο εργαλείο ανάλυσης του </a:t>
            </a:r>
            <a:r>
              <a:rPr lang="el-GR" dirty="0" err="1" smtClean="0"/>
              <a:t>μικροπεριβάλλοντος</a:t>
            </a:r>
            <a:r>
              <a:rPr lang="el-GR" dirty="0" smtClean="0"/>
              <a:t> της επιχείρησης για τη διαμόρφωση μιας αποτελεσματικής στρατηγικής είναι </a:t>
            </a:r>
            <a:r>
              <a:rPr lang="el-GR" b="1" dirty="0" smtClean="0"/>
              <a:t>το μοντέλο των πέντε δυνάμεων του </a:t>
            </a:r>
            <a:r>
              <a:rPr lang="en-US" b="1" dirty="0" smtClean="0"/>
              <a:t>Michael E. Porter</a:t>
            </a:r>
            <a:r>
              <a:rPr lang="en-US" dirty="0" smtClean="0"/>
              <a:t>. </a:t>
            </a:r>
            <a:endParaRPr lang="el-GR" dirty="0" smtClean="0"/>
          </a:p>
          <a:p>
            <a:pPr lvl="1"/>
            <a:r>
              <a:rPr lang="el-GR" dirty="0" smtClean="0"/>
              <a:t>Το </a:t>
            </a:r>
            <a:r>
              <a:rPr lang="en-US" dirty="0" smtClean="0"/>
              <a:t>1979</a:t>
            </a:r>
            <a:r>
              <a:rPr lang="el-GR" dirty="0" smtClean="0"/>
              <a:t> δημοσιεύτηκε στο </a:t>
            </a:r>
            <a:r>
              <a:rPr lang="en-US" dirty="0" smtClean="0"/>
              <a:t>Harvard Business Review </a:t>
            </a:r>
            <a:r>
              <a:rPr lang="el-GR" dirty="0" smtClean="0"/>
              <a:t>το άρθρο</a:t>
            </a:r>
            <a:r>
              <a:rPr lang="en-US" dirty="0" smtClean="0"/>
              <a:t>“How Competitive Forces Shape Strategy” </a:t>
            </a:r>
            <a:r>
              <a:rPr lang="el-GR" dirty="0" smtClean="0"/>
              <a:t>από έναν επίκουρο καθηγητή οικονομικών τον </a:t>
            </a:r>
            <a:r>
              <a:rPr lang="en-US" dirty="0" smtClean="0"/>
              <a:t>Michael E. Porter</a:t>
            </a:r>
            <a:r>
              <a:rPr lang="el-GR" dirty="0" smtClean="0"/>
              <a:t>, βάσει του οποίου ξεκίνησε η επανάσταση στον τομέα της στρατηγικής.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altLang="zh-CN" dirty="0" smtClean="0">
                <a:cs typeface="Segoe UI" pitchFamily="18" charset="0"/>
              </a:rPr>
              <a:t>Στρατηγική Ανάλυση του Εξωτερικού Περιβάλλοντος</a:t>
            </a:r>
            <a:endParaRPr lang="en-US"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smtClean="0"/>
              <a:t>Το μοντέλο των πέντε δυνάμεων του </a:t>
            </a:r>
            <a:r>
              <a:rPr lang="en-US" dirty="0" smtClean="0"/>
              <a:t>Porter</a:t>
            </a:r>
            <a:r>
              <a:rPr lang="el-GR" dirty="0" smtClean="0"/>
              <a:t> (1/3)</a:t>
            </a:r>
          </a:p>
          <a:p>
            <a:r>
              <a:rPr lang="el-GR" dirty="0" smtClean="0"/>
              <a:t>Οι </a:t>
            </a:r>
            <a:r>
              <a:rPr lang="el-GR" b="1" dirty="0" smtClean="0"/>
              <a:t>τέσσερις στόχοι </a:t>
            </a:r>
            <a:r>
              <a:rPr lang="el-GR" dirty="0" smtClean="0"/>
              <a:t>του εν λόγω μοντέλου είναι:</a:t>
            </a:r>
          </a:p>
          <a:p>
            <a:pPr marL="800100" lvl="1" indent="-342900">
              <a:lnSpc>
                <a:spcPct val="100000"/>
              </a:lnSpc>
              <a:buFont typeface="+mj-lt"/>
              <a:buAutoNum type="arabicPeriod"/>
            </a:pPr>
            <a:r>
              <a:rPr lang="el-GR" dirty="0" smtClean="0"/>
              <a:t>Ο προσδιορισμός των παραγόντων που διαμορφώνουν το χαρακτήρα του ανταγωνισμού στον κλάδο</a:t>
            </a:r>
          </a:p>
          <a:p>
            <a:pPr marL="800100" lvl="1" indent="-342900">
              <a:lnSpc>
                <a:spcPct val="100000"/>
              </a:lnSpc>
              <a:buFont typeface="+mj-lt"/>
              <a:buAutoNum type="arabicPeriod"/>
            </a:pPr>
            <a:r>
              <a:rPr lang="el-GR" dirty="0" smtClean="0"/>
              <a:t>Η αξιολόγηση και η διαχείριση της μακροχρόνιας ελκυστικότητας ενός κλάδου.</a:t>
            </a:r>
          </a:p>
          <a:p>
            <a:pPr marL="800100" lvl="1" indent="-342900">
              <a:lnSpc>
                <a:spcPct val="100000"/>
              </a:lnSpc>
              <a:buFont typeface="+mj-lt"/>
              <a:buAutoNum type="arabicPeriod"/>
            </a:pPr>
            <a:r>
              <a:rPr lang="el-GR" dirty="0" smtClean="0"/>
              <a:t>Η αξιολόγηση  της δομικής ελκυστικότητας του </a:t>
            </a:r>
            <a:r>
              <a:rPr lang="el-GR" dirty="0" err="1" smtClean="0"/>
              <a:t>υπο</a:t>
            </a:r>
            <a:r>
              <a:rPr lang="el-GR" dirty="0" smtClean="0"/>
              <a:t> - ανάλυση κλάδου</a:t>
            </a:r>
          </a:p>
          <a:p>
            <a:pPr marL="800100" lvl="1" indent="-342900">
              <a:lnSpc>
                <a:spcPct val="100000"/>
              </a:lnSpc>
              <a:buFont typeface="+mj-lt"/>
              <a:buAutoNum type="arabicPeriod"/>
            </a:pPr>
            <a:r>
              <a:rPr lang="el-GR" dirty="0" smtClean="0"/>
              <a:t>Η εξήγηση της σχέσης μεταξύ των πέντε δυνάμεων που επηρεάζουν την απόδοση του κλάδου</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2026</TotalTime>
  <Words>4122</Words>
  <Application>Microsoft Office PowerPoint</Application>
  <PresentationFormat>Προβολή στην οθόνη (16:10)</PresentationFormat>
  <Paragraphs>319</Paragraphs>
  <Slides>51</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51</vt:i4>
      </vt:variant>
    </vt:vector>
  </HeadingPairs>
  <TitlesOfParts>
    <vt:vector size="52" baseType="lpstr">
      <vt:lpstr>Θέμα του Office</vt:lpstr>
      <vt:lpstr>Επιχειρησιακή Στρατηγική και Πολίτικη</vt:lpstr>
      <vt:lpstr>Διαφάνεια 2</vt:lpstr>
      <vt:lpstr>Άδειες Χρήσης</vt:lpstr>
      <vt:lpstr>Χρηματοδότηση</vt:lpstr>
      <vt:lpstr>Διαφάνεια 5</vt:lpstr>
      <vt:lpstr>Σκοποί  ενότητας</vt:lpstr>
      <vt:lpstr>Μικροπεριβάλλον – Το υπόδειγμα των 5 δυνάμεων του Porter</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Διαφάνεια 12</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Διαφάνεια 17</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Στρατηγική Ανάλυση του Εξωτερικού Περιβάλλοντος</vt:lpstr>
      <vt:lpstr>Βιβλιογραφία</vt:lpstr>
      <vt:lpstr>Σημείωμα Αναφοράς</vt:lpstr>
      <vt:lpstr>Σημείωμα Αδειοδότησης</vt:lpstr>
      <vt:lpstr>Διαφάνεια 48</vt:lpstr>
      <vt:lpstr>Διαφάνεια 49</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343</cp:revision>
  <dcterms:created xsi:type="dcterms:W3CDTF">2012-09-06T09:03:05Z</dcterms:created>
  <dcterms:modified xsi:type="dcterms:W3CDTF">2015-11-07T18:44:48Z</dcterms:modified>
</cp:coreProperties>
</file>