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89" r:id="rId3"/>
    <p:sldId id="257" r:id="rId4"/>
    <p:sldId id="259" r:id="rId5"/>
    <p:sldId id="296" r:id="rId6"/>
    <p:sldId id="297" r:id="rId7"/>
    <p:sldId id="298" r:id="rId8"/>
    <p:sldId id="299" r:id="rId9"/>
    <p:sldId id="290" r:id="rId10"/>
    <p:sldId id="295" r:id="rId11"/>
    <p:sldId id="291" r:id="rId12"/>
    <p:sldId id="292" r:id="rId13"/>
    <p:sldId id="293" r:id="rId14"/>
    <p:sldId id="280" r:id="rId15"/>
  </p:sldIdLst>
  <p:sldSz cx="9144000" cy="5715000" type="screen16x10"/>
  <p:notesSz cx="6858000" cy="9144000"/>
  <p:custDataLst>
    <p:tags r:id="rId18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7" autoAdjust="0"/>
    <p:restoredTop sz="99309" autoAdjust="0"/>
  </p:normalViewPr>
  <p:slideViewPr>
    <p:cSldViewPr>
      <p:cViewPr varScale="1">
        <p:scale>
          <a:sx n="88" d="100"/>
          <a:sy n="88" d="100"/>
        </p:scale>
        <p:origin x="-996" y="-102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8" d="100"/>
          <a:sy n="88" d="100"/>
        </p:scale>
        <p:origin x="-3858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t>20/11/2015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20/11/2015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schemeClr val="bg1"/>
              </a:solidFill>
            </a:endParaRPr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276997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800" b="1" dirty="0" smtClean="0">
                <a:solidFill>
                  <a:schemeClr val="bg1"/>
                </a:solidFill>
              </a:rPr>
              <a:t>Βιοχημεία - Αρχές Βιοτεχνολογίας - </a:t>
            </a:r>
            <a:r>
              <a:rPr lang="el-GR" sz="800" dirty="0" smtClean="0">
                <a:solidFill>
                  <a:schemeClr val="bg1"/>
                </a:solidFill>
              </a:rPr>
              <a:t>απεικόνιση μικρών μορίων και </a:t>
            </a:r>
            <a:r>
              <a:rPr lang="el-GR" sz="800" dirty="0" err="1" smtClean="0">
                <a:solidFill>
                  <a:schemeClr val="bg1"/>
                </a:solidFill>
              </a:rPr>
              <a:t>μακρομορίων</a:t>
            </a:r>
            <a:r>
              <a:rPr lang="el-GR" sz="800" dirty="0" smtClean="0">
                <a:solidFill>
                  <a:schemeClr val="bg1"/>
                </a:solidFill>
              </a:rPr>
              <a:t>, Τμήμα</a:t>
            </a:r>
            <a:r>
              <a:rPr lang="el-GR" sz="800" baseline="0" dirty="0" smtClean="0">
                <a:solidFill>
                  <a:schemeClr val="bg1"/>
                </a:solidFill>
              </a:rPr>
              <a:t> Τεχνολόγων γεωπόνων</a:t>
            </a:r>
            <a:r>
              <a:rPr lang="el-GR" sz="800" dirty="0" smtClean="0">
                <a:solidFill>
                  <a:schemeClr val="bg1"/>
                </a:solidFill>
              </a:rPr>
              <a:t>, ΤΕΙ ΗΠΕΙΡΟΥ </a:t>
            </a:r>
            <a:r>
              <a:rPr lang="el-GR" sz="800" b="1" dirty="0" smtClean="0">
                <a:solidFill>
                  <a:schemeClr val="bg1"/>
                </a:solidFill>
              </a:rPr>
              <a:t>- Ανοιχτά Ακαδημαϊκά Μαθήματα στο ΤΕΙ Ηπείρου</a:t>
            </a:r>
            <a:endParaRPr lang="el-GR" sz="800" b="1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eclass.gunet.gr/modules/document/document.php?course=LABGU280" TargetMode="External"/><Relationship Id="rId7" Type="http://schemas.openxmlformats.org/officeDocument/2006/relationships/hyperlink" Target="http://www.bioclipse.net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up.gr/%CE%92%CE%99%CE%9F%CE%9B%CE%9F%CE%93%CE%99%CE%91-%CE%A4%CE%9F%CE%9C%CE%9F%CE%A3-%CE%99_p-279715.aspx?LangId=1" TargetMode="External"/><Relationship Id="rId5" Type="http://schemas.openxmlformats.org/officeDocument/2006/relationships/hyperlink" Target="http://www.cup.gr/%CE%92%CE%99%CE%9F%CE%A7%CE%97%CE%9C%CE%95%CE%99%CE%91-%CE%B5%CE%BD%CE%B9%CE%B1%CE%AF%CE%BF%CF%82-%CF%84%CF%8C%CE%BC%CE%BF%CF%82_p-279856.aspx?LangId=1" TargetMode="External"/><Relationship Id="rId4" Type="http://schemas.openxmlformats.org/officeDocument/2006/relationships/hyperlink" Target="http://www.whfreeman.com/Berg7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Βιοχημεία - Αρχές Βιοτεχνολογίας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2897167"/>
            <a:ext cx="7776864" cy="1460500"/>
          </a:xfrm>
        </p:spPr>
        <p:txBody>
          <a:bodyPr>
            <a:noAutofit/>
          </a:bodyPr>
          <a:lstStyle/>
          <a:p>
            <a:r>
              <a:rPr lang="el-GR" sz="2800" dirty="0" smtClean="0"/>
              <a:t>Ενότητα 1</a:t>
            </a:r>
            <a:r>
              <a:rPr lang="en-US" sz="2800" dirty="0" smtClean="0"/>
              <a:t> 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b="1" dirty="0"/>
              <a:t>απεικόνιση μικρών μορίων και </a:t>
            </a:r>
            <a:r>
              <a:rPr lang="el-GR" sz="2800" b="1" dirty="0" err="1" smtClean="0"/>
              <a:t>μακρομορίων</a:t>
            </a:r>
            <a:endParaRPr lang="el-GR" sz="2800" dirty="0" smtClean="0"/>
          </a:p>
          <a:p>
            <a:r>
              <a:rPr lang="el-GR" sz="2800" dirty="0" smtClean="0"/>
              <a:t>Γεώργιος Παπαδόπουλος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grpSp>
        <p:nvGrpSpPr>
          <p:cNvPr id="10" name="Ομάδα 9"/>
          <p:cNvGrpSpPr/>
          <p:nvPr/>
        </p:nvGrpSpPr>
        <p:grpSpPr>
          <a:xfrm>
            <a:off x="642158" y="210000"/>
            <a:ext cx="4217874" cy="1147333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10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 smtClean="0"/>
              <a:t>Διατήρηση Σημειωμάτων</a:t>
            </a:r>
            <a:endParaRPr lang="el-GR" dirty="0"/>
          </a:p>
        </p:txBody>
      </p:sp>
      <p:sp>
        <p:nvSpPr>
          <p:cNvPr id="168" name="Rectangle 167"/>
          <p:cNvSpPr/>
          <p:nvPr/>
        </p:nvSpPr>
        <p:spPr>
          <a:xfrm>
            <a:off x="618101" y="1587284"/>
            <a:ext cx="7765365" cy="409342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Οποιαδήποτε  αναπαραγωγή ή διασκευή του υλικού θα πρέπει  να συμπεριλαμβάνει: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Αναφοράς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 Σημείωμα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Αδειοδότησης</a:t>
            </a:r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τη Δήλωση Διατήρησης Σημειωμάτων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Χρήσης Έργων Τρίτων (εφόσον υπάρχει) 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μαζί με τους συνοδευόμενους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υπερσυνδέσμους</a:t>
            </a: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699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11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/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348176" y="2259034"/>
            <a:ext cx="7938137" cy="1200327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Παπαδόπουλος,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Γ. Βιοχημεία 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- Αρχές Βιοτεχνολογίας. Τεχνολογικό Ίδρυμα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Ηπείρου. Διαθέσιμο από: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http://eclass.teiep.gr/courses/TEXG129/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22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err="1"/>
              <a:t>Αδειοδότησης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5010467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smtClean="0"/>
              <a:t>Αντώνιος Σακελλάριος</a:t>
            </a:r>
            <a:endParaRPr lang="el-GR" sz="2900" b="1" dirty="0"/>
          </a:p>
          <a:p>
            <a:pPr algn="r"/>
            <a:r>
              <a:rPr lang="el-GR" sz="2900" dirty="0" smtClean="0"/>
              <a:t>Άρτα, 2015</a:t>
            </a:r>
            <a:endParaRPr lang="el-GR" sz="29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/>
              <a:t>απεικόνιση μικρών μορίων και </a:t>
            </a:r>
            <a:r>
              <a:rPr lang="el-GR" dirty="0" err="1"/>
              <a:t>μακρομορίων</a:t>
            </a:r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4777713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345332"/>
            <a:ext cx="7776864" cy="2702345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/>
              <a:t>Τμήμα Τεχνολόγων Γεωπόνων</a:t>
            </a:r>
          </a:p>
          <a:p>
            <a:pPr algn="l"/>
            <a:r>
              <a:rPr lang="el-GR" b="1" dirty="0"/>
              <a:t>Βιοχημεία - Αρχές </a:t>
            </a:r>
            <a:r>
              <a:rPr lang="el-GR" b="1" dirty="0" smtClean="0"/>
              <a:t>Βιοτεχνολογίας</a:t>
            </a:r>
            <a:endParaRPr lang="en-US" b="1" dirty="0" smtClean="0"/>
          </a:p>
          <a:p>
            <a:pPr algn="l"/>
            <a:r>
              <a:rPr lang="el-GR" sz="2800" b="1" dirty="0" smtClean="0"/>
              <a:t>Ενότητα 1:</a:t>
            </a:r>
            <a:r>
              <a:rPr lang="en-US" sz="2800" dirty="0" smtClean="0"/>
              <a:t> </a:t>
            </a:r>
            <a:r>
              <a:rPr lang="el-GR" sz="2800" dirty="0"/>
              <a:t>απεικόνιση μικρών μορίων και </a:t>
            </a:r>
            <a:r>
              <a:rPr lang="el-GR" sz="2800" dirty="0" err="1"/>
              <a:t>μακρομορίων</a:t>
            </a:r>
            <a:endParaRPr lang="en-US" sz="2800" dirty="0" smtClean="0"/>
          </a:p>
          <a:p>
            <a:pPr algn="l">
              <a:lnSpc>
                <a:spcPts val="2600"/>
              </a:lnSpc>
            </a:pP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Γεώργιος Παπαδόπουλος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Καθηγητής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Άρτα,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3547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8264" y="3547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Το παρόν εκπαιδευτικό υλικό υπόκειται σε άδειες χρήσης </a:t>
            </a:r>
            <a:r>
              <a:rPr lang="el-GR" sz="2800" dirty="0" err="1"/>
              <a:t>Creative</a:t>
            </a:r>
            <a:r>
              <a:rPr lang="el-GR" sz="2800" dirty="0"/>
              <a:t> </a:t>
            </a:r>
            <a:r>
              <a:rPr lang="el-GR" sz="2800" dirty="0" err="1"/>
              <a:t>Commons</a:t>
            </a:r>
            <a:r>
              <a:rPr lang="el-GR" sz="2800" dirty="0"/>
              <a:t>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 dirty="0"/>
              <a:t>Το έργο υλοποιείται στο πλαίσιο του Επιχειρησιακού Προγράμματος «</a:t>
            </a:r>
            <a:r>
              <a:rPr lang="el-GR" altLang="el-GR" sz="2000" b="1" dirty="0"/>
              <a:t>Εκπαίδευση και Δια Βίου Μάθηση</a:t>
            </a:r>
            <a:r>
              <a:rPr lang="el-GR" altLang="el-GR" sz="2000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 dirty="0"/>
              <a:t>Το έργο «</a:t>
            </a:r>
            <a:r>
              <a:rPr lang="el-GR" altLang="el-GR" sz="2000" b="1" dirty="0"/>
              <a:t>Ανοικτά Ακαδημαϊκά Μαθήματα στο TEI Ηπείρου</a:t>
            </a:r>
            <a:r>
              <a:rPr lang="el-GR" altLang="el-GR" sz="2000" dirty="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212553"/>
            <a:ext cx="6480048" cy="1285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600" dirty="0"/>
              <a:t>Χρήση μοντέλων με σφαίρες και ράβδους για κατασκευή αμινοξέων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777380"/>
            <a:ext cx="8229600" cy="3327756"/>
          </a:xfrm>
        </p:spPr>
        <p:txBody>
          <a:bodyPr>
            <a:normAutofit/>
          </a:bodyPr>
          <a:lstStyle/>
          <a:p>
            <a:r>
              <a:rPr lang="el-GR" sz="2800" dirty="0"/>
              <a:t>Κάθε ομάδα με τη σειρά να κατασκευάσει ένα μοντέλο </a:t>
            </a:r>
            <a:r>
              <a:rPr lang="el-GR" sz="2800" dirty="0" err="1"/>
              <a:t>αμινοξέος</a:t>
            </a:r>
            <a:r>
              <a:rPr lang="el-GR" sz="2800" dirty="0"/>
              <a:t> (π.χ. </a:t>
            </a:r>
            <a:r>
              <a:rPr lang="el-GR" sz="2800" dirty="0" err="1"/>
              <a:t>αλανίνη</a:t>
            </a:r>
            <a:r>
              <a:rPr lang="el-GR" sz="2800" dirty="0"/>
              <a:t> όπου </a:t>
            </a:r>
            <a:r>
              <a:rPr lang="en-US" sz="2800" dirty="0"/>
              <a:t>R</a:t>
            </a:r>
            <a:r>
              <a:rPr lang="el-GR" sz="2800" dirty="0"/>
              <a:t> = </a:t>
            </a:r>
            <a:r>
              <a:rPr lang="en-US" sz="2800" dirty="0"/>
              <a:t>CH</a:t>
            </a:r>
            <a:r>
              <a:rPr lang="el-GR" sz="2800" baseline="-25000" dirty="0"/>
              <a:t>3</a:t>
            </a:r>
            <a:r>
              <a:rPr lang="el-GR" sz="2800" dirty="0"/>
              <a:t>, </a:t>
            </a:r>
            <a:r>
              <a:rPr lang="el-GR" sz="2800" dirty="0" err="1"/>
              <a:t>γλυκίνη</a:t>
            </a:r>
            <a:r>
              <a:rPr lang="el-GR" sz="2800" dirty="0"/>
              <a:t>, όπου </a:t>
            </a:r>
            <a:r>
              <a:rPr lang="en-US" sz="2800" dirty="0"/>
              <a:t>R</a:t>
            </a:r>
            <a:r>
              <a:rPr lang="el-GR" sz="2800" dirty="0"/>
              <a:t> = </a:t>
            </a:r>
            <a:r>
              <a:rPr lang="en-US" sz="2800" dirty="0"/>
              <a:t>H</a:t>
            </a:r>
            <a:r>
              <a:rPr lang="el-GR" sz="2800" dirty="0"/>
              <a:t>, και </a:t>
            </a:r>
            <a:r>
              <a:rPr lang="el-GR" sz="2800" dirty="0" err="1"/>
              <a:t>φαινυλαλανίνη</a:t>
            </a:r>
            <a:r>
              <a:rPr lang="el-GR" sz="2800" dirty="0"/>
              <a:t> </a:t>
            </a:r>
            <a:r>
              <a:rPr lang="en-US" sz="2800" dirty="0"/>
              <a:t>R</a:t>
            </a:r>
            <a:r>
              <a:rPr lang="el-GR" sz="2800" dirty="0"/>
              <a:t> = </a:t>
            </a:r>
            <a:r>
              <a:rPr lang="el-GR" sz="2800" i="1" dirty="0"/>
              <a:t>Φ</a:t>
            </a:r>
            <a:r>
              <a:rPr lang="el-GR" sz="2800" dirty="0"/>
              <a:t>-</a:t>
            </a:r>
            <a:r>
              <a:rPr lang="en-US" sz="2800" dirty="0"/>
              <a:t>CH</a:t>
            </a:r>
            <a:r>
              <a:rPr lang="el-GR" sz="2800" baseline="-25000" dirty="0"/>
              <a:t>2</a:t>
            </a:r>
            <a:r>
              <a:rPr lang="el-GR" sz="2800" dirty="0"/>
              <a:t>, </a:t>
            </a:r>
            <a:r>
              <a:rPr lang="el-GR" sz="2800" i="1" dirty="0"/>
              <a:t>Φ</a:t>
            </a:r>
            <a:r>
              <a:rPr lang="el-GR" sz="2800" dirty="0"/>
              <a:t>= αρωματικός δακτύλιος βενζολίου). Μετά </a:t>
            </a:r>
            <a:r>
              <a:rPr lang="el-GR" sz="2800" dirty="0" err="1"/>
              <a:t>φτειάξετε</a:t>
            </a:r>
            <a:r>
              <a:rPr lang="el-GR" sz="2800" dirty="0"/>
              <a:t> ένα </a:t>
            </a:r>
            <a:r>
              <a:rPr lang="el-GR" sz="2800" dirty="0" err="1"/>
              <a:t>διπεπτίδιο</a:t>
            </a:r>
            <a:r>
              <a:rPr lang="el-GR" sz="2800" dirty="0"/>
              <a:t> με τα όποια δύο από τα συγκεκριμένα αμινοξέα, και ένα </a:t>
            </a:r>
            <a:r>
              <a:rPr lang="el-GR" sz="2800" dirty="0" err="1"/>
              <a:t>τριπεπτίδιο</a:t>
            </a:r>
            <a:r>
              <a:rPr lang="el-GR" sz="2800" dirty="0"/>
              <a:t>. Έχει σημασία η σειρά με την οποία τα τοποθετείτε;</a:t>
            </a:r>
          </a:p>
          <a:p>
            <a:pPr marL="0" indent="0">
              <a:buNone/>
            </a:pPr>
            <a:endParaRPr 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59589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/>
              <a:t>Επίδειξη δομών πρωτεϊνών, και </a:t>
            </a:r>
            <a:r>
              <a:rPr lang="el-GR" sz="3600" dirty="0" err="1"/>
              <a:t>συμπλόκων</a:t>
            </a:r>
            <a:r>
              <a:rPr lang="el-GR" sz="3600" dirty="0"/>
              <a:t> πρωτεϊνών και </a:t>
            </a:r>
            <a:r>
              <a:rPr lang="en-US" sz="3600" dirty="0"/>
              <a:t>DNA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l-GR" dirty="0"/>
              <a:t>Κάθε ομάδα θα περάσει από ένα μέρος εργαστηριακού πάγκου ειδικά διαμορφωμένου για την επίδειξη μορίων πρωτεϊνών σε τρεις διαστάσεις. Θα δείτε</a:t>
            </a:r>
          </a:p>
          <a:p>
            <a:r>
              <a:rPr lang="el-GR" dirty="0"/>
              <a:t>α. </a:t>
            </a:r>
            <a:r>
              <a:rPr lang="el-GR" dirty="0" err="1"/>
              <a:t>Σύμπλοκο</a:t>
            </a:r>
            <a:r>
              <a:rPr lang="el-GR" dirty="0"/>
              <a:t> όξινης </a:t>
            </a:r>
            <a:r>
              <a:rPr lang="el-GR" dirty="0" err="1"/>
              <a:t>πρωτεάσης</a:t>
            </a:r>
            <a:r>
              <a:rPr lang="el-GR" dirty="0"/>
              <a:t> του </a:t>
            </a:r>
            <a:r>
              <a:rPr lang="en-US" dirty="0"/>
              <a:t>HIV </a:t>
            </a:r>
            <a:r>
              <a:rPr lang="el-GR" dirty="0"/>
              <a:t>(ιού που προκαλεί το </a:t>
            </a:r>
            <a:r>
              <a:rPr lang="en-US" dirty="0"/>
              <a:t>AIDS</a:t>
            </a:r>
            <a:r>
              <a:rPr lang="el-GR" dirty="0"/>
              <a:t>) μαζί με αν μικρό μόριο, που αποδείχθηκε από τα πρώτα αποτελεσματικά φάρμακα εναντίον του ιού.</a:t>
            </a:r>
          </a:p>
          <a:p>
            <a:r>
              <a:rPr lang="el-GR" dirty="0"/>
              <a:t>β. Κέντρο φωτοσυνθετικής αντίδρασης στα </a:t>
            </a:r>
            <a:r>
              <a:rPr lang="el-GR" dirty="0" err="1"/>
              <a:t>φωτοσυστήματα</a:t>
            </a:r>
            <a:r>
              <a:rPr lang="el-GR" dirty="0"/>
              <a:t> Ι και ΙΙ. </a:t>
            </a:r>
            <a:r>
              <a:rPr lang="el-GR" i="1" dirty="0"/>
              <a:t>Προσέξτε </a:t>
            </a:r>
            <a:r>
              <a:rPr lang="el-GR" dirty="0"/>
              <a:t>ότι εκτός από μία όλες οι άλλες πρωτεΐνες είναι βυθισμένες στη </a:t>
            </a:r>
            <a:r>
              <a:rPr lang="el-GR" dirty="0" err="1"/>
              <a:t>λιπιδική</a:t>
            </a:r>
            <a:r>
              <a:rPr lang="el-GR" dirty="0"/>
              <a:t> </a:t>
            </a:r>
            <a:r>
              <a:rPr lang="el-GR" dirty="0" err="1"/>
              <a:t>διπλοστιβάδα</a:t>
            </a:r>
            <a:r>
              <a:rPr lang="el-GR" dirty="0"/>
              <a:t>.</a:t>
            </a:r>
          </a:p>
          <a:p>
            <a:r>
              <a:rPr lang="el-GR" dirty="0"/>
              <a:t>γ. </a:t>
            </a:r>
            <a:r>
              <a:rPr lang="el-GR" dirty="0" err="1"/>
              <a:t>Σύμπλοκο</a:t>
            </a:r>
            <a:r>
              <a:rPr lang="el-GR" dirty="0"/>
              <a:t> </a:t>
            </a:r>
            <a:r>
              <a:rPr lang="en-US" dirty="0"/>
              <a:t>DNA </a:t>
            </a:r>
            <a:r>
              <a:rPr lang="el-GR" dirty="0"/>
              <a:t>με τις πρωτεΐνες </a:t>
            </a:r>
            <a:r>
              <a:rPr lang="el-GR" i="1" dirty="0" err="1"/>
              <a:t>ιστόνες</a:t>
            </a:r>
            <a:r>
              <a:rPr lang="el-GR" dirty="0"/>
              <a:t>, που ονομάζεται </a:t>
            </a:r>
            <a:r>
              <a:rPr lang="el-GR" i="1" dirty="0" err="1"/>
              <a:t>νουκλεόσωμα</a:t>
            </a:r>
            <a:r>
              <a:rPr lang="el-GR" dirty="0"/>
              <a:t>. ΟΛΑ τα χρωμοσώματα του κάθε </a:t>
            </a:r>
            <a:r>
              <a:rPr lang="el-GR" dirty="0" err="1"/>
              <a:t>ευκαρυωτικού</a:t>
            </a:r>
            <a:r>
              <a:rPr lang="el-GR" dirty="0"/>
              <a:t> κυττάρου αποτελούνται από εκατομμύρια </a:t>
            </a:r>
            <a:r>
              <a:rPr lang="el-GR" dirty="0" err="1"/>
              <a:t>νουκλεοσώματα</a:t>
            </a:r>
            <a:r>
              <a:rPr lang="el-GR" dirty="0"/>
              <a:t>. Αυτή η κατασκευή δίνει άμεσα την εντύπωση των τριών διαστάσεων, αλλά δεν μπορεί να </a:t>
            </a:r>
            <a:r>
              <a:rPr lang="el-GR" dirty="0" err="1"/>
              <a:t>χρησιμοποιηθείσε</a:t>
            </a:r>
            <a:r>
              <a:rPr lang="el-GR" dirty="0"/>
              <a:t> απλά βιβλία γιατί κοστίζει πάρα πολλά!</a:t>
            </a:r>
          </a:p>
          <a:p>
            <a:r>
              <a:rPr lang="el-GR" dirty="0"/>
              <a:t>Δ. </a:t>
            </a:r>
            <a:r>
              <a:rPr lang="el-GR" dirty="0" err="1"/>
              <a:t>Σύμπλοκο</a:t>
            </a:r>
            <a:r>
              <a:rPr lang="el-GR" dirty="0"/>
              <a:t> με χρωστικές ανθέων και μεταλλικά κατιόντα. Η </a:t>
            </a:r>
            <a:r>
              <a:rPr lang="el-GR" dirty="0" err="1"/>
              <a:t>ανθοκυανίνη</a:t>
            </a:r>
            <a:r>
              <a:rPr lang="el-GR" dirty="0"/>
              <a:t> από μόνη της έχει μπλε χρώμα ενώ η </a:t>
            </a:r>
            <a:r>
              <a:rPr lang="el-GR" dirty="0" err="1"/>
              <a:t>φλαβόνη</a:t>
            </a:r>
            <a:r>
              <a:rPr lang="el-GR" dirty="0"/>
              <a:t> φαιοκίτρινο. Το </a:t>
            </a:r>
            <a:r>
              <a:rPr lang="el-GR" dirty="0" err="1"/>
              <a:t>σύμπλοκο</a:t>
            </a:r>
            <a:r>
              <a:rPr lang="el-GR" dirty="0"/>
              <a:t> συναρμογής που βλέπετε έχει μπλε χρώμα, όπως δείχνει η άλλη σελίδα της συγκεκριμένης δημοσίευσης.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66560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/>
              <a:t>Επίδειξη λογισμικού </a:t>
            </a:r>
            <a:r>
              <a:rPr lang="en-US" sz="3600" dirty="0" err="1"/>
              <a:t>DSViewer</a:t>
            </a:r>
            <a:r>
              <a:rPr lang="en-US" sz="3600" dirty="0"/>
              <a:t> Pro </a:t>
            </a:r>
            <a:r>
              <a:rPr lang="el-GR" sz="3600" dirty="0"/>
              <a:t>της </a:t>
            </a:r>
            <a:r>
              <a:rPr lang="en-US" sz="3600" dirty="0" err="1"/>
              <a:t>Accelrys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/>
              <a:t>Ανά δύο ομάδες των τεσσάρων ατόμων, θα σας γίνει επίδειξη του προγράμματος μπροστά στον υπολογιστή. Θα δείτε απεικόνιση ενός φαρμάκου (</a:t>
            </a:r>
            <a:r>
              <a:rPr lang="el-GR" dirty="0" err="1"/>
              <a:t>καπτοπρίλης</a:t>
            </a:r>
            <a:r>
              <a:rPr lang="el-GR" dirty="0"/>
              <a:t>) και μιας πρωτεΐνης (αλυσίδας </a:t>
            </a:r>
            <a:r>
              <a:rPr lang="el-GR" i="1" dirty="0"/>
              <a:t>β</a:t>
            </a:r>
            <a:r>
              <a:rPr lang="el-GR" dirty="0"/>
              <a:t> της αιμοσφαιρίνης).</a:t>
            </a:r>
          </a:p>
          <a:p>
            <a:r>
              <a:rPr lang="el-GR" dirty="0"/>
              <a:t>Στη συνέχεια θα δοκιμάσουν όλοι οι φοιτητές να παίξουν με το πρόγραμμα για να δουν τις δυνατότητές του.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58946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/>
              <a:t>Κατ’ οίκον </a:t>
            </a:r>
            <a:r>
              <a:rPr lang="el-GR" sz="3600" dirty="0" smtClean="0"/>
              <a:t>εργασία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Να γράψετε μια έκθεση μιας σελίδας μόνον, για το τι σημαντικό μάθατε στο σημερινό εργαστήριο και να τη φέρετε στο επόμενο εργαστήριο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15763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1520" y="1057300"/>
            <a:ext cx="8496944" cy="3852804"/>
          </a:xfrm>
        </p:spPr>
        <p:txBody>
          <a:bodyPr>
            <a:noAutofit/>
          </a:bodyPr>
          <a:lstStyle/>
          <a:p>
            <a:r>
              <a:rPr lang="el-GR" sz="1400" dirty="0"/>
              <a:t>1. Άσκηση 4, Απεικόνιση Μορίων, Εργαστήριο Γεωργικής Χημείας. </a:t>
            </a:r>
            <a:r>
              <a:rPr lang="el-GR" sz="1400" u="sng" dirty="0">
                <a:hlinkClick r:id="rId3"/>
              </a:rPr>
              <a:t>http://eclass.gunet.gr/modules/document/document.php?course=LABGU280</a:t>
            </a:r>
            <a:r>
              <a:rPr lang="el-GR" sz="1400" dirty="0"/>
              <a:t> </a:t>
            </a:r>
          </a:p>
          <a:p>
            <a:r>
              <a:rPr lang="el-GR" sz="1400" dirty="0"/>
              <a:t>2. </a:t>
            </a:r>
            <a:r>
              <a:rPr lang="en-US" sz="1400" dirty="0"/>
              <a:t>Jeremy M Berg</a:t>
            </a:r>
            <a:r>
              <a:rPr lang="el-GR" sz="1400" dirty="0"/>
              <a:t>, </a:t>
            </a:r>
            <a:r>
              <a:rPr lang="en-US" sz="1400" dirty="0"/>
              <a:t>John L </a:t>
            </a:r>
            <a:r>
              <a:rPr lang="en-US" sz="1400" dirty="0" err="1"/>
              <a:t>Tymoczo</a:t>
            </a:r>
            <a:r>
              <a:rPr lang="el-GR" sz="1400" dirty="0"/>
              <a:t>, </a:t>
            </a:r>
            <a:r>
              <a:rPr lang="en-US" sz="1400" dirty="0" err="1"/>
              <a:t>Lubert</a:t>
            </a:r>
            <a:r>
              <a:rPr lang="en-US" sz="1400" dirty="0"/>
              <a:t> </a:t>
            </a:r>
            <a:r>
              <a:rPr lang="en-US" sz="1400" dirty="0" err="1"/>
              <a:t>Stryer</a:t>
            </a:r>
            <a:r>
              <a:rPr lang="el-GR" sz="1400" dirty="0"/>
              <a:t>, ΒΙΟΧΗΜΕΙΑ, 5</a:t>
            </a:r>
            <a:r>
              <a:rPr lang="el-GR" sz="1400" baseline="30000" dirty="0"/>
              <a:t>η</a:t>
            </a:r>
            <a:r>
              <a:rPr lang="el-GR" sz="1400" dirty="0"/>
              <a:t> έκδοση, Α τόμος, Παν/</a:t>
            </a:r>
            <a:r>
              <a:rPr lang="el-GR" sz="1400" dirty="0" err="1"/>
              <a:t>κές</a:t>
            </a:r>
            <a:r>
              <a:rPr lang="el-GR" sz="1400" dirty="0"/>
              <a:t> Εκδόσεις Κρήτης, Ηράκλειο, 2004. Βλέπε και διαδικτυακό τόπο του βιβλίου </a:t>
            </a:r>
            <a:r>
              <a:rPr lang="en-US" sz="1400" u="sng" dirty="0">
                <a:hlinkClick r:id="rId4"/>
              </a:rPr>
              <a:t>www</a:t>
            </a:r>
            <a:r>
              <a:rPr lang="el-GR" sz="1400" u="sng" dirty="0">
                <a:hlinkClick r:id="rId4"/>
              </a:rPr>
              <a:t>.</a:t>
            </a:r>
            <a:r>
              <a:rPr lang="en-US" sz="1400" u="sng" dirty="0" err="1">
                <a:hlinkClick r:id="rId4"/>
              </a:rPr>
              <a:t>whfreeman</a:t>
            </a:r>
            <a:r>
              <a:rPr lang="el-GR" sz="1400" u="sng" dirty="0">
                <a:hlinkClick r:id="rId4"/>
              </a:rPr>
              <a:t>.</a:t>
            </a:r>
            <a:r>
              <a:rPr lang="en-US" sz="1400" u="sng" dirty="0">
                <a:hlinkClick r:id="rId4"/>
              </a:rPr>
              <a:t>com</a:t>
            </a:r>
            <a:r>
              <a:rPr lang="el-GR" sz="1400" u="sng" dirty="0">
                <a:hlinkClick r:id="rId4"/>
              </a:rPr>
              <a:t>/</a:t>
            </a:r>
            <a:r>
              <a:rPr lang="en-US" sz="1400" u="sng" dirty="0">
                <a:hlinkClick r:id="rId4"/>
              </a:rPr>
              <a:t>Berg</a:t>
            </a:r>
            <a:r>
              <a:rPr lang="el-GR" sz="1400" u="sng" dirty="0">
                <a:hlinkClick r:id="rId4"/>
              </a:rPr>
              <a:t>7</a:t>
            </a:r>
            <a:r>
              <a:rPr lang="en-US" sz="1400" u="sng" dirty="0">
                <a:hlinkClick r:id="rId4"/>
              </a:rPr>
              <a:t>e</a:t>
            </a:r>
            <a:r>
              <a:rPr lang="el-GR" sz="1400" u="sng" dirty="0">
                <a:hlinkClick r:id="rId4"/>
              </a:rPr>
              <a:t>/</a:t>
            </a:r>
            <a:r>
              <a:rPr lang="el-GR" sz="1400" dirty="0"/>
              <a:t> </a:t>
            </a:r>
          </a:p>
          <a:p>
            <a:r>
              <a:rPr lang="el-GR" sz="1400" dirty="0"/>
              <a:t>3. </a:t>
            </a:r>
            <a:r>
              <a:rPr lang="el-GR" sz="1400" dirty="0" err="1"/>
              <a:t>Διαμαντίδη</a:t>
            </a:r>
            <a:r>
              <a:rPr lang="el-GR" sz="1400" dirty="0"/>
              <a:t> </a:t>
            </a:r>
            <a:r>
              <a:rPr lang="el-GR" sz="1400" dirty="0" err="1"/>
              <a:t>Γρ</a:t>
            </a:r>
            <a:r>
              <a:rPr lang="el-GR" sz="1400" dirty="0"/>
              <a:t>., ΕΙΣΑΓΩΓΗ ΣΤΗ ΒΙΟΧΗΜΕΙΑ, 3</a:t>
            </a:r>
            <a:r>
              <a:rPr lang="el-GR" sz="1400" baseline="30000" dirty="0"/>
              <a:t>η</a:t>
            </a:r>
            <a:r>
              <a:rPr lang="el-GR" sz="1400" dirty="0"/>
              <a:t> έκδοση, </a:t>
            </a:r>
            <a:r>
              <a:rPr lang="en-US" sz="1400" dirty="0"/>
              <a:t>University Studio Press</a:t>
            </a:r>
            <a:r>
              <a:rPr lang="el-GR" sz="1400" dirty="0"/>
              <a:t>, Θεσσαλονίκη, 2007/2010.</a:t>
            </a:r>
          </a:p>
          <a:p>
            <a:r>
              <a:rPr lang="el-GR" sz="1400" dirty="0"/>
              <a:t>4. </a:t>
            </a:r>
            <a:r>
              <a:rPr lang="pt-BR" sz="1400" dirty="0"/>
              <a:t>Campbell NA</a:t>
            </a:r>
            <a:r>
              <a:rPr lang="el-GR" sz="1400" dirty="0"/>
              <a:t>, </a:t>
            </a:r>
            <a:r>
              <a:rPr lang="pt-BR" sz="1400" dirty="0"/>
              <a:t>Reece JB</a:t>
            </a:r>
            <a:r>
              <a:rPr lang="el-GR" sz="1400" dirty="0"/>
              <a:t>. </a:t>
            </a:r>
            <a:r>
              <a:rPr lang="el-GR" sz="1400" i="1" dirty="0"/>
              <a:t>Βιολογία</a:t>
            </a:r>
            <a:r>
              <a:rPr lang="el-GR" sz="1400" dirty="0"/>
              <a:t>, τόμος Ι. 8</a:t>
            </a:r>
            <a:r>
              <a:rPr lang="el-GR" sz="1400" baseline="30000" dirty="0"/>
              <a:t>η</a:t>
            </a:r>
            <a:r>
              <a:rPr lang="el-GR" sz="1400" dirty="0"/>
              <a:t> έκδοση, Πανεπιστημιακές Εκδόσεις Κρήτης, Ηράκλειο, 2010.</a:t>
            </a:r>
          </a:p>
          <a:p>
            <a:r>
              <a:rPr lang="el-GR" sz="1400" i="1" dirty="0"/>
              <a:t>Τα βιβλία 2. και 4. πιο πάνω,  έχουν ελεύθερη πρόσβαση σε όλες τις διαφάνειές τους στην ιστοσελίδα του εκδότη.</a:t>
            </a:r>
            <a:endParaRPr lang="el-GR" sz="1400" dirty="0"/>
          </a:p>
          <a:p>
            <a:r>
              <a:rPr lang="el-GR" sz="1400" u="sng" dirty="0" smtClean="0">
                <a:hlinkClick r:id="rId5"/>
              </a:rPr>
              <a:t>http</a:t>
            </a:r>
            <a:r>
              <a:rPr lang="el-GR" sz="1400" u="sng" dirty="0">
                <a:hlinkClick r:id="rId5"/>
              </a:rPr>
              <a:t>://www.cup.gr/%CE%92%CE%99%CE%9F%CE%A7%CE%97%CE%9C%CE%95%CE%99%CE%91-%CE%B5%CE%BD%CE%B9%CE%B1%CE%AF%CE%BF%CF%82-%CF%84%CF%8C%CE%BC%CE%BF%CF%82_p-279856.aspx?LangId=1</a:t>
            </a:r>
            <a:r>
              <a:rPr lang="el-GR" sz="1400" dirty="0"/>
              <a:t> </a:t>
            </a:r>
          </a:p>
          <a:p>
            <a:r>
              <a:rPr lang="en-US" sz="1400" u="sng" dirty="0" smtClean="0">
                <a:hlinkClick r:id="rId6"/>
              </a:rPr>
              <a:t>http</a:t>
            </a:r>
            <a:r>
              <a:rPr lang="el-GR" sz="1400" u="sng" dirty="0">
                <a:hlinkClick r:id="rId6"/>
              </a:rPr>
              <a:t>://</a:t>
            </a:r>
            <a:r>
              <a:rPr lang="en-US" sz="1400" u="sng" dirty="0">
                <a:hlinkClick r:id="rId6"/>
              </a:rPr>
              <a:t>www</a:t>
            </a:r>
            <a:r>
              <a:rPr lang="el-GR" sz="1400" u="sng" dirty="0">
                <a:hlinkClick r:id="rId6"/>
              </a:rPr>
              <a:t>.</a:t>
            </a:r>
            <a:r>
              <a:rPr lang="en-US" sz="1400" u="sng" dirty="0">
                <a:hlinkClick r:id="rId6"/>
              </a:rPr>
              <a:t>cup</a:t>
            </a:r>
            <a:r>
              <a:rPr lang="el-GR" sz="1400" u="sng" dirty="0">
                <a:hlinkClick r:id="rId6"/>
              </a:rPr>
              <a:t>.</a:t>
            </a:r>
            <a:r>
              <a:rPr lang="en-US" sz="1400" u="sng" dirty="0">
                <a:hlinkClick r:id="rId6"/>
              </a:rPr>
              <a:t>gr</a:t>
            </a:r>
            <a:r>
              <a:rPr lang="el-GR" sz="1400" u="sng" dirty="0">
                <a:hlinkClick r:id="rId6"/>
              </a:rPr>
              <a:t>/%</a:t>
            </a:r>
            <a:r>
              <a:rPr lang="en-US" sz="1400" u="sng" dirty="0">
                <a:hlinkClick r:id="rId6"/>
              </a:rPr>
              <a:t>CE</a:t>
            </a:r>
            <a:r>
              <a:rPr lang="el-GR" sz="1400" u="sng" dirty="0">
                <a:hlinkClick r:id="rId6"/>
              </a:rPr>
              <a:t>%92%</a:t>
            </a:r>
            <a:r>
              <a:rPr lang="en-US" sz="1400" u="sng" dirty="0">
                <a:hlinkClick r:id="rId6"/>
              </a:rPr>
              <a:t>CE</a:t>
            </a:r>
            <a:r>
              <a:rPr lang="el-GR" sz="1400" u="sng" dirty="0">
                <a:hlinkClick r:id="rId6"/>
              </a:rPr>
              <a:t>%99%</a:t>
            </a:r>
            <a:r>
              <a:rPr lang="en-US" sz="1400" u="sng" dirty="0">
                <a:hlinkClick r:id="rId6"/>
              </a:rPr>
              <a:t>CE</a:t>
            </a:r>
            <a:r>
              <a:rPr lang="el-GR" sz="1400" u="sng" dirty="0">
                <a:hlinkClick r:id="rId6"/>
              </a:rPr>
              <a:t>%9</a:t>
            </a:r>
            <a:r>
              <a:rPr lang="en-US" sz="1400" u="sng" dirty="0">
                <a:hlinkClick r:id="rId6"/>
              </a:rPr>
              <a:t>F</a:t>
            </a:r>
            <a:r>
              <a:rPr lang="el-GR" sz="1400" u="sng" dirty="0">
                <a:hlinkClick r:id="rId6"/>
              </a:rPr>
              <a:t>%</a:t>
            </a:r>
            <a:r>
              <a:rPr lang="en-US" sz="1400" u="sng" dirty="0">
                <a:hlinkClick r:id="rId6"/>
              </a:rPr>
              <a:t>CE</a:t>
            </a:r>
            <a:r>
              <a:rPr lang="el-GR" sz="1400" u="sng" dirty="0">
                <a:hlinkClick r:id="rId6"/>
              </a:rPr>
              <a:t>%9</a:t>
            </a:r>
            <a:r>
              <a:rPr lang="en-US" sz="1400" u="sng" dirty="0">
                <a:hlinkClick r:id="rId6"/>
              </a:rPr>
              <a:t>B</a:t>
            </a:r>
            <a:r>
              <a:rPr lang="el-GR" sz="1400" u="sng" dirty="0">
                <a:hlinkClick r:id="rId6"/>
              </a:rPr>
              <a:t>%</a:t>
            </a:r>
            <a:r>
              <a:rPr lang="en-US" sz="1400" u="sng" dirty="0">
                <a:hlinkClick r:id="rId6"/>
              </a:rPr>
              <a:t>CE</a:t>
            </a:r>
            <a:r>
              <a:rPr lang="el-GR" sz="1400" u="sng" dirty="0">
                <a:hlinkClick r:id="rId6"/>
              </a:rPr>
              <a:t>%9</a:t>
            </a:r>
            <a:r>
              <a:rPr lang="en-US" sz="1400" u="sng" dirty="0">
                <a:hlinkClick r:id="rId6"/>
              </a:rPr>
              <a:t>F</a:t>
            </a:r>
            <a:r>
              <a:rPr lang="el-GR" sz="1400" u="sng" dirty="0">
                <a:hlinkClick r:id="rId6"/>
              </a:rPr>
              <a:t>%</a:t>
            </a:r>
            <a:r>
              <a:rPr lang="en-US" sz="1400" u="sng" dirty="0">
                <a:hlinkClick r:id="rId6"/>
              </a:rPr>
              <a:t>CE</a:t>
            </a:r>
            <a:r>
              <a:rPr lang="el-GR" sz="1400" u="sng" dirty="0">
                <a:hlinkClick r:id="rId6"/>
              </a:rPr>
              <a:t>%93%</a:t>
            </a:r>
            <a:r>
              <a:rPr lang="en-US" sz="1400" u="sng" dirty="0">
                <a:hlinkClick r:id="rId6"/>
              </a:rPr>
              <a:t>CE</a:t>
            </a:r>
            <a:r>
              <a:rPr lang="el-GR" sz="1400" u="sng" dirty="0">
                <a:hlinkClick r:id="rId6"/>
              </a:rPr>
              <a:t>%99%</a:t>
            </a:r>
            <a:r>
              <a:rPr lang="en-US" sz="1400" u="sng" dirty="0">
                <a:hlinkClick r:id="rId6"/>
              </a:rPr>
              <a:t>CE</a:t>
            </a:r>
            <a:r>
              <a:rPr lang="el-GR" sz="1400" u="sng" dirty="0">
                <a:hlinkClick r:id="rId6"/>
              </a:rPr>
              <a:t>%91-%</a:t>
            </a:r>
            <a:r>
              <a:rPr lang="en-US" sz="1400" u="sng" dirty="0">
                <a:hlinkClick r:id="rId6"/>
              </a:rPr>
              <a:t>CE</a:t>
            </a:r>
            <a:r>
              <a:rPr lang="el-GR" sz="1400" u="sng" dirty="0">
                <a:hlinkClick r:id="rId6"/>
              </a:rPr>
              <a:t>%</a:t>
            </a:r>
            <a:r>
              <a:rPr lang="en-US" sz="1400" u="sng" dirty="0">
                <a:hlinkClick r:id="rId6"/>
              </a:rPr>
              <a:t>A</a:t>
            </a:r>
            <a:r>
              <a:rPr lang="el-GR" sz="1400" u="sng" dirty="0">
                <a:hlinkClick r:id="rId6"/>
              </a:rPr>
              <a:t>4%</a:t>
            </a:r>
            <a:r>
              <a:rPr lang="en-US" sz="1400" u="sng" dirty="0">
                <a:hlinkClick r:id="rId6"/>
              </a:rPr>
              <a:t>CE</a:t>
            </a:r>
            <a:r>
              <a:rPr lang="el-GR" sz="1400" u="sng" dirty="0">
                <a:hlinkClick r:id="rId6"/>
              </a:rPr>
              <a:t>%9</a:t>
            </a:r>
            <a:r>
              <a:rPr lang="en-US" sz="1400" u="sng" dirty="0">
                <a:hlinkClick r:id="rId6"/>
              </a:rPr>
              <a:t>F</a:t>
            </a:r>
            <a:r>
              <a:rPr lang="el-GR" sz="1400" u="sng" dirty="0">
                <a:hlinkClick r:id="rId6"/>
              </a:rPr>
              <a:t>%</a:t>
            </a:r>
            <a:r>
              <a:rPr lang="en-US" sz="1400" u="sng" dirty="0">
                <a:hlinkClick r:id="rId6"/>
              </a:rPr>
              <a:t>CE</a:t>
            </a:r>
            <a:r>
              <a:rPr lang="el-GR" sz="1400" u="sng" dirty="0">
                <a:hlinkClick r:id="rId6"/>
              </a:rPr>
              <a:t>%9</a:t>
            </a:r>
            <a:r>
              <a:rPr lang="en-US" sz="1400" u="sng" dirty="0">
                <a:hlinkClick r:id="rId6"/>
              </a:rPr>
              <a:t>C</a:t>
            </a:r>
            <a:r>
              <a:rPr lang="el-GR" sz="1400" u="sng" dirty="0">
                <a:hlinkClick r:id="rId6"/>
              </a:rPr>
              <a:t>%</a:t>
            </a:r>
            <a:r>
              <a:rPr lang="en-US" sz="1400" u="sng" dirty="0">
                <a:hlinkClick r:id="rId6"/>
              </a:rPr>
              <a:t>CE</a:t>
            </a:r>
            <a:r>
              <a:rPr lang="el-GR" sz="1400" u="sng" dirty="0">
                <a:hlinkClick r:id="rId6"/>
              </a:rPr>
              <a:t>%9</a:t>
            </a:r>
            <a:r>
              <a:rPr lang="en-US" sz="1400" u="sng" dirty="0">
                <a:hlinkClick r:id="rId6"/>
              </a:rPr>
              <a:t>F</a:t>
            </a:r>
            <a:r>
              <a:rPr lang="el-GR" sz="1400" u="sng" dirty="0">
                <a:hlinkClick r:id="rId6"/>
              </a:rPr>
              <a:t>%</a:t>
            </a:r>
            <a:r>
              <a:rPr lang="en-US" sz="1400" u="sng" dirty="0">
                <a:hlinkClick r:id="rId6"/>
              </a:rPr>
              <a:t>CE</a:t>
            </a:r>
            <a:r>
              <a:rPr lang="el-GR" sz="1400" u="sng" dirty="0">
                <a:hlinkClick r:id="rId6"/>
              </a:rPr>
              <a:t>%</a:t>
            </a:r>
            <a:r>
              <a:rPr lang="en-US" sz="1400" u="sng" dirty="0">
                <a:hlinkClick r:id="rId6"/>
              </a:rPr>
              <a:t>A</a:t>
            </a:r>
            <a:r>
              <a:rPr lang="el-GR" sz="1400" u="sng" dirty="0">
                <a:hlinkClick r:id="rId6"/>
              </a:rPr>
              <a:t>3-%</a:t>
            </a:r>
            <a:r>
              <a:rPr lang="en-US" sz="1400" u="sng" dirty="0">
                <a:hlinkClick r:id="rId6"/>
              </a:rPr>
              <a:t>CE</a:t>
            </a:r>
            <a:r>
              <a:rPr lang="el-GR" sz="1400" u="sng" dirty="0">
                <a:hlinkClick r:id="rId6"/>
              </a:rPr>
              <a:t>%99_</a:t>
            </a:r>
            <a:r>
              <a:rPr lang="en-US" sz="1400" u="sng" dirty="0">
                <a:hlinkClick r:id="rId6"/>
              </a:rPr>
              <a:t>p</a:t>
            </a:r>
            <a:r>
              <a:rPr lang="el-GR" sz="1400" u="sng" dirty="0">
                <a:hlinkClick r:id="rId6"/>
              </a:rPr>
              <a:t>-279715.</a:t>
            </a:r>
            <a:r>
              <a:rPr lang="en-US" sz="1400" u="sng" dirty="0" err="1">
                <a:hlinkClick r:id="rId6"/>
              </a:rPr>
              <a:t>aspx</a:t>
            </a:r>
            <a:r>
              <a:rPr lang="el-GR" sz="1400" u="sng" dirty="0">
                <a:hlinkClick r:id="rId6"/>
              </a:rPr>
              <a:t>?</a:t>
            </a:r>
            <a:r>
              <a:rPr lang="en-US" sz="1400" u="sng" dirty="0" err="1">
                <a:hlinkClick r:id="rId6"/>
              </a:rPr>
              <a:t>LangId</a:t>
            </a:r>
            <a:r>
              <a:rPr lang="el-GR" sz="1400" u="sng" dirty="0">
                <a:hlinkClick r:id="rId6"/>
              </a:rPr>
              <a:t>=1</a:t>
            </a:r>
            <a:r>
              <a:rPr lang="el-GR" sz="1400" i="1" dirty="0"/>
              <a:t> </a:t>
            </a:r>
            <a:endParaRPr lang="el-GR" sz="1400" dirty="0"/>
          </a:p>
          <a:p>
            <a:r>
              <a:rPr lang="el-GR" sz="1400" dirty="0"/>
              <a:t>Για ένα πιο προχωρημένο πρόγραμμα </a:t>
            </a:r>
            <a:r>
              <a:rPr lang="el-GR" sz="1400" dirty="0" err="1"/>
              <a:t>επεικονίσεων</a:t>
            </a:r>
            <a:r>
              <a:rPr lang="el-GR" sz="1400" dirty="0"/>
              <a:t> και εξερεύνησης δομών, </a:t>
            </a:r>
            <a:r>
              <a:rPr lang="el-GR" sz="1400" dirty="0" smtClean="0"/>
              <a:t>δείτε το </a:t>
            </a:r>
            <a:r>
              <a:rPr lang="el-GR" sz="1400" u="sng" dirty="0" smtClean="0">
                <a:hlinkClick r:id="rId7"/>
              </a:rPr>
              <a:t>http</a:t>
            </a:r>
            <a:r>
              <a:rPr lang="el-GR" sz="1400" u="sng" dirty="0">
                <a:hlinkClick r:id="rId7"/>
              </a:rPr>
              <a:t>://www.bioclipse.net/</a:t>
            </a:r>
            <a:r>
              <a:rPr lang="el-GR" sz="1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9138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1313</TotalTime>
  <Words>883</Words>
  <Application>Microsoft Office PowerPoint</Application>
  <PresentationFormat>Προβολή στην οθόνη (16:10)</PresentationFormat>
  <Paragraphs>81</Paragraphs>
  <Slides>14</Slides>
  <Notes>10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15" baseType="lpstr">
      <vt:lpstr>Θέμα του Office</vt:lpstr>
      <vt:lpstr>Βιοχημεία - Αρχές Βιοτεχνολογίας</vt:lpstr>
      <vt:lpstr>Παρουσίαση του PowerPoint</vt:lpstr>
      <vt:lpstr>Άδειες Χρήσης</vt:lpstr>
      <vt:lpstr>Χρηματοδότηση</vt:lpstr>
      <vt:lpstr>Χρήση μοντέλων με σφαίρες και ράβδους για κατασκευή αμινοξέων</vt:lpstr>
      <vt:lpstr>Επίδειξη δομών πρωτεϊνών, και συμπλόκων πρωτεϊνών και DNA</vt:lpstr>
      <vt:lpstr>Επίδειξη λογισμικού DSViewer Pro της Accelrys</vt:lpstr>
      <vt:lpstr>Κατ’ οίκον εργασία</vt:lpstr>
      <vt:lpstr>Βιβλιογραφία</vt:lpstr>
      <vt:lpstr>Διατήρηση Σημειωμάτων</vt:lpstr>
      <vt:lpstr>Σημείωμα Αναφοράς</vt:lpstr>
      <vt:lpstr>Σημείωμα Αδειοδότησης</vt:lpstr>
      <vt:lpstr>Παρουσίαση του PowerPoint</vt:lpstr>
      <vt:lpstr>Τέλος Ενότητας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cosine</cp:lastModifiedBy>
  <cp:revision>173</cp:revision>
  <dcterms:created xsi:type="dcterms:W3CDTF">2012-09-06T09:03:05Z</dcterms:created>
  <dcterms:modified xsi:type="dcterms:W3CDTF">2015-11-20T17:26:26Z</dcterms:modified>
</cp:coreProperties>
</file>