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0"/>
  </p:notesMasterIdLst>
  <p:handoutMasterIdLst>
    <p:handoutMasterId r:id="rId31"/>
  </p:handoutMasterIdLst>
  <p:sldIdLst>
    <p:sldId id="257" r:id="rId4"/>
    <p:sldId id="258" r:id="rId5"/>
    <p:sldId id="320" r:id="rId6"/>
    <p:sldId id="321" r:id="rId7"/>
    <p:sldId id="259" r:id="rId8"/>
    <p:sldId id="292" r:id="rId9"/>
    <p:sldId id="261" r:id="rId10"/>
    <p:sldId id="262" r:id="rId11"/>
    <p:sldId id="334" r:id="rId12"/>
    <p:sldId id="457" r:id="rId13"/>
    <p:sldId id="458" r:id="rId14"/>
    <p:sldId id="459" r:id="rId15"/>
    <p:sldId id="460" r:id="rId16"/>
    <p:sldId id="461" r:id="rId17"/>
    <p:sldId id="462" r:id="rId18"/>
    <p:sldId id="463" r:id="rId19"/>
    <p:sldId id="447" r:id="rId20"/>
    <p:sldId id="465" r:id="rId21"/>
    <p:sldId id="466" r:id="rId22"/>
    <p:sldId id="322" r:id="rId23"/>
    <p:sldId id="323" r:id="rId24"/>
    <p:sldId id="324" r:id="rId25"/>
    <p:sldId id="277" r:id="rId26"/>
    <p:sldId id="278" r:id="rId27"/>
    <p:sldId id="291" r:id="rId28"/>
    <p:sldId id="279" r:id="rId29"/>
  </p:sldIdLst>
  <p:sldSz cx="10440988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12" y="-102"/>
      </p:cViewPr>
      <p:guideLst>
        <p:guide orient="horz" pos="2160"/>
        <p:guide pos="328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819150" y="685800"/>
            <a:ext cx="5219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1088" y="1143000"/>
            <a:ext cx="4695825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20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19150" y="685800"/>
            <a:ext cx="5219700" cy="34290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25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83075" y="2130432"/>
            <a:ext cx="887484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566149" y="3886200"/>
            <a:ext cx="730869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569716" y="274644"/>
            <a:ext cx="2349222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22049" y="274644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4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7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7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61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6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6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0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2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2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2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54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2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2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535116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2051" y="2174875"/>
            <a:ext cx="461324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303887" y="1535116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303887" y="2174875"/>
            <a:ext cx="46150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22059" y="273052"/>
            <a:ext cx="34350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082136" y="273052"/>
            <a:ext cx="583680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22059" y="1435104"/>
            <a:ext cx="34350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46507" y="4800600"/>
            <a:ext cx="626459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46507" y="612775"/>
            <a:ext cx="626459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46507" y="5367338"/>
            <a:ext cx="626459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22049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567338" y="6356357"/>
            <a:ext cx="3306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482708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8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9" y="6559389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5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1" y="6559385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COMP100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www.php.ne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mysql.com/" TargetMode="External"/><Relationship Id="rId5" Type="http://schemas.openxmlformats.org/officeDocument/2006/relationships/hyperlink" Target="http://www.apache.org/" TargetMode="Externa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ΗΛΕΚΤΡΟΝΙΚΟ ΕΜΠΟΡΙΟ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51639" y="3476600"/>
            <a:ext cx="945548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1</a:t>
            </a:r>
            <a:r>
              <a:rPr lang="en-US" sz="2800" dirty="0" smtClean="0">
                <a:solidFill>
                  <a:schemeClr val="tx1"/>
                </a:solidFill>
              </a:rPr>
              <a:t>2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Η χρήση της </a:t>
            </a:r>
            <a:r>
              <a:rPr lang="en-US" sz="2800" b="1" dirty="0" err="1" smtClean="0">
                <a:solidFill>
                  <a:schemeClr val="tx1"/>
                </a:solidFill>
              </a:rPr>
              <a:t>MySQL</a:t>
            </a:r>
            <a:r>
              <a:rPr lang="el-GR" sz="2800" b="1" dirty="0" smtClean="0"/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στο Ηλεκτρονικό εμπόριο (ΙΙ</a:t>
            </a:r>
            <a:r>
              <a:rPr lang="en-US" sz="2800" b="1" dirty="0" smtClean="0">
                <a:solidFill>
                  <a:schemeClr val="tx1"/>
                </a:solidFill>
              </a:rPr>
              <a:t>I</a:t>
            </a:r>
            <a:r>
              <a:rPr lang="el-GR" sz="2800" b="1" dirty="0" smtClean="0">
                <a:solidFill>
                  <a:schemeClr val="tx1"/>
                </a:solidFill>
              </a:rPr>
              <a:t>)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733242" y="252000"/>
            <a:ext cx="4816138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412776"/>
            <a:ext cx="97930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 smtClean="0"/>
          </a:p>
          <a:p>
            <a:r>
              <a:rPr lang="el-GR" sz="3200" dirty="0" smtClean="0"/>
              <a:t>Στην </a:t>
            </a:r>
            <a:r>
              <a:rPr lang="el-GR" sz="3200" b="1" dirty="0" err="1" smtClean="0"/>
              <a:t>MySQL</a:t>
            </a:r>
            <a:r>
              <a:rPr lang="el-GR" sz="3200" dirty="0" smtClean="0"/>
              <a:t> για να ενημερώσουμε έναν πίνακα σε μία</a:t>
            </a:r>
          </a:p>
          <a:p>
            <a:r>
              <a:rPr lang="el-GR" sz="3200" dirty="0" smtClean="0"/>
              <a:t>βάση δεδομένων γράφουμε</a:t>
            </a:r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INSERT INTO TABLENAME(field1,field2,...) VALUES(val1,val1,val3);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Με τον όρο </a:t>
            </a:r>
            <a:r>
              <a:rPr lang="el-GR" sz="3200" b="1" dirty="0" smtClean="0">
                <a:solidFill>
                  <a:srgbClr val="FF0000"/>
                </a:solidFill>
              </a:rPr>
              <a:t>TABLENAME</a:t>
            </a:r>
            <a:r>
              <a:rPr lang="el-GR" sz="3200" dirty="0" smtClean="0"/>
              <a:t> εννοούμε το όνομα του πίνακα.</a:t>
            </a:r>
          </a:p>
          <a:p>
            <a:pPr>
              <a:buFont typeface="Arial" pitchFamily="34" charset="0"/>
              <a:buChar char="•"/>
            </a:pPr>
            <a:r>
              <a:rPr lang="el-GR" sz="3200" b="1" dirty="0" smtClean="0">
                <a:solidFill>
                  <a:srgbClr val="FF0000"/>
                </a:solidFill>
              </a:rPr>
              <a:t>Field1, field2 </a:t>
            </a:r>
            <a:r>
              <a:rPr lang="el-GR" sz="3200" dirty="0" smtClean="0"/>
              <a:t>κτλ είναι τα ονόματα των πεδίων στον πίνακα στα οποία κάνουμε εισαγωγή.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412776"/>
            <a:ext cx="97930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 smtClean="0"/>
          </a:p>
          <a:p>
            <a:r>
              <a:rPr lang="el-GR" sz="3200" dirty="0" smtClean="0"/>
              <a:t>Για το παράδειγμα του πίνακα </a:t>
            </a:r>
            <a:r>
              <a:rPr lang="el-GR" sz="3200" b="1" dirty="0" err="1" smtClean="0"/>
              <a:t>test</a:t>
            </a:r>
            <a:r>
              <a:rPr lang="el-GR" sz="3200" b="1" dirty="0" smtClean="0"/>
              <a:t> </a:t>
            </a:r>
            <a:r>
              <a:rPr lang="el-GR" sz="3200" dirty="0" smtClean="0"/>
              <a:t>που είδαμε στην προηγούμενη διάλεξη,  μπορούμε να φτιάξουμε την</a:t>
            </a:r>
          </a:p>
          <a:p>
            <a:r>
              <a:rPr lang="el-GR" sz="3200" dirty="0" smtClean="0"/>
              <a:t>επόμενη σελίδα.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Στην </a:t>
            </a:r>
            <a:r>
              <a:rPr lang="el-GR" sz="3200" u="sng" dirty="0" smtClean="0"/>
              <a:t>πρώτη</a:t>
            </a:r>
            <a:r>
              <a:rPr lang="el-GR" sz="3200" dirty="0" smtClean="0"/>
              <a:t> δίνονται τρία πεδία: </a:t>
            </a:r>
            <a:r>
              <a:rPr lang="el-GR" sz="3200" b="1" dirty="0" smtClean="0"/>
              <a:t>όνομα, εργασία </a:t>
            </a:r>
            <a:r>
              <a:rPr lang="el-GR" sz="3200" dirty="0" smtClean="0"/>
              <a:t>και </a:t>
            </a:r>
            <a:r>
              <a:rPr lang="el-GR" sz="3200" b="1" dirty="0" smtClean="0"/>
              <a:t>κωδικός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Στην </a:t>
            </a:r>
            <a:r>
              <a:rPr lang="el-GR" sz="3200" u="sng" dirty="0" smtClean="0"/>
              <a:t>δεύτερη</a:t>
            </a:r>
            <a:r>
              <a:rPr lang="el-GR" sz="3200" dirty="0" smtClean="0"/>
              <a:t> αυτά τα στοιχεία εισάγονται στην </a:t>
            </a:r>
            <a:r>
              <a:rPr lang="el-GR" sz="3200" b="1" dirty="0" smtClean="0"/>
              <a:t>βάση δεδομένων</a:t>
            </a:r>
            <a:r>
              <a:rPr lang="el-GR" sz="3200" dirty="0" smtClean="0"/>
              <a:t> και εμφανίζονται πλέον όλα μαζί στην οθόνη μας.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188640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251942" y="1052736"/>
            <a:ext cx="97930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Η πρώτη σελίδα έχει ως ακολούθως:</a:t>
            </a:r>
            <a:endParaRPr lang="en-US" sz="2800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0134" y="1628800"/>
            <a:ext cx="565785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6158" y="5724525"/>
            <a:ext cx="240982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1379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251942" y="1844824"/>
            <a:ext cx="97930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Ουσιαστικά, η προηγούμενη σελίδα είναι μία απλή φόρμα χωρίς κώδικα PHP. Από την σύνταξή της καταλαβαίνουμε πως η δεύτερη σελίδα πρέπει να ονομαστεί </a:t>
            </a:r>
            <a:r>
              <a:rPr lang="el-GR" sz="3200" b="1" dirty="0" smtClean="0"/>
              <a:t>page2.php </a:t>
            </a:r>
            <a:r>
              <a:rPr lang="el-GR" sz="3200" dirty="0" smtClean="0"/>
              <a:t>η οποία και παρουσιάζεται στην συνέχεια: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5070" y="683000"/>
            <a:ext cx="7681848" cy="591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4030" y="672800"/>
            <a:ext cx="8743406" cy="5996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8006" y="514350"/>
            <a:ext cx="8496944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</a:t>
            </a:r>
            <a:r>
              <a:rPr lang="el-GR" dirty="0" smtClean="0"/>
              <a:t> </a:t>
            </a:r>
            <a:r>
              <a:rPr lang="el-GR" dirty="0" smtClean="0"/>
              <a:t>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348800"/>
            <a:ext cx="97930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Για να κάνουμε την εισαγωγή της νέας εγγραφής στην βάση δεδομένων δημιουργήσαμε ένα αλφαριθμητικό στην μεταβλητή </a:t>
            </a:r>
            <a:r>
              <a:rPr lang="el-GR" sz="3200" b="1" dirty="0" smtClean="0">
                <a:solidFill>
                  <a:srgbClr val="FF0000"/>
                </a:solidFill>
              </a:rPr>
              <a:t>$</a:t>
            </a:r>
            <a:r>
              <a:rPr lang="el-GR" sz="3200" b="1" dirty="0" err="1" smtClean="0">
                <a:solidFill>
                  <a:srgbClr val="FF0000"/>
                </a:solidFill>
              </a:rPr>
              <a:t>query</a:t>
            </a:r>
            <a:r>
              <a:rPr lang="el-GR" sz="3200" dirty="0" smtClean="0"/>
              <a:t>. 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l-GR" sz="2800" dirty="0" smtClean="0"/>
              <a:t>Το αλφαριθμητικό αυτό είναι το ερώτημα που θα εκτελέσουμε στην βάση δεδομένων. 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l-GR" sz="2800" dirty="0" smtClean="0"/>
              <a:t>Παρεμβάλλουμε τις τιμές των μεταβλητών </a:t>
            </a:r>
            <a:r>
              <a:rPr lang="el-GR" sz="2800" b="1" dirty="0" smtClean="0">
                <a:solidFill>
                  <a:srgbClr val="FF0000"/>
                </a:solidFill>
              </a:rPr>
              <a:t>$</a:t>
            </a:r>
            <a:r>
              <a:rPr lang="el-GR" sz="2800" b="1" dirty="0" err="1" smtClean="0">
                <a:solidFill>
                  <a:srgbClr val="FF0000"/>
                </a:solidFill>
              </a:rPr>
              <a:t>name</a:t>
            </a:r>
            <a:r>
              <a:rPr lang="el-GR" sz="2800" b="1" dirty="0" smtClean="0">
                <a:solidFill>
                  <a:srgbClr val="FF0000"/>
                </a:solidFill>
              </a:rPr>
              <a:t>, $</a:t>
            </a:r>
            <a:r>
              <a:rPr lang="el-GR" sz="2800" b="1" dirty="0" err="1" smtClean="0">
                <a:solidFill>
                  <a:srgbClr val="FF0000"/>
                </a:solidFill>
              </a:rPr>
              <a:t>job</a:t>
            </a:r>
            <a:r>
              <a:rPr lang="el-GR" sz="2800" b="1" dirty="0" smtClean="0">
                <a:solidFill>
                  <a:srgbClr val="FF0000"/>
                </a:solidFill>
              </a:rPr>
              <a:t> </a:t>
            </a:r>
            <a:r>
              <a:rPr lang="el-GR" sz="2800" dirty="0" smtClean="0"/>
              <a:t>και </a:t>
            </a:r>
            <a:r>
              <a:rPr lang="el-GR" sz="2800" b="1" dirty="0" smtClean="0">
                <a:solidFill>
                  <a:srgbClr val="FF0000"/>
                </a:solidFill>
              </a:rPr>
              <a:t>$</a:t>
            </a:r>
            <a:r>
              <a:rPr lang="el-GR" sz="2800" b="1" dirty="0" err="1" smtClean="0">
                <a:solidFill>
                  <a:srgbClr val="FF0000"/>
                </a:solidFill>
              </a:rPr>
              <a:t>code</a:t>
            </a:r>
            <a:r>
              <a:rPr lang="el-GR" sz="2800" b="1" dirty="0" smtClean="0">
                <a:solidFill>
                  <a:srgbClr val="FF0000"/>
                </a:solidFill>
              </a:rPr>
              <a:t> </a:t>
            </a:r>
            <a:r>
              <a:rPr lang="el-GR" sz="2800" dirty="0" smtClean="0"/>
              <a:t>μέσα στο αλφαριθμητικό όπως ακριβώς θα κάναμε με την γνωστή εντολή </a:t>
            </a:r>
            <a:r>
              <a:rPr lang="el-GR" sz="2800" b="1" dirty="0" err="1" smtClean="0">
                <a:solidFill>
                  <a:srgbClr val="FF0000"/>
                </a:solidFill>
              </a:rPr>
              <a:t>echo</a:t>
            </a:r>
            <a:r>
              <a:rPr lang="el-GR" sz="2800" dirty="0" smtClean="0"/>
              <a:t>.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l-GR" sz="2800" dirty="0" smtClean="0"/>
              <a:t>Έτσι, το αλφαριθμητικό που θα προκύψει αν δώσουμε σαν τιμές </a:t>
            </a:r>
            <a:r>
              <a:rPr lang="el-GR" sz="2800" b="1" dirty="0" err="1" smtClean="0">
                <a:solidFill>
                  <a:srgbClr val="FF0000"/>
                </a:solidFill>
              </a:rPr>
              <a:t>Giannis</a:t>
            </a:r>
            <a:r>
              <a:rPr lang="el-GR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smtClean="0">
                <a:solidFill>
                  <a:srgbClr val="FF0000"/>
                </a:solidFill>
              </a:rPr>
              <a:t>Teacher 200 </a:t>
            </a:r>
            <a:r>
              <a:rPr lang="el-GR" sz="2800" dirty="0" smtClean="0"/>
              <a:t>είναι </a:t>
            </a:r>
            <a:r>
              <a:rPr lang="en-US" sz="2800" b="1" u="sng" dirty="0" smtClean="0"/>
              <a:t>insert into </a:t>
            </a:r>
            <a:r>
              <a:rPr lang="en-US" sz="2800" b="1" dirty="0" smtClean="0">
                <a:solidFill>
                  <a:srgbClr val="FF0000"/>
                </a:solidFill>
              </a:rPr>
              <a:t>test(</a:t>
            </a:r>
            <a:r>
              <a:rPr lang="en-US" sz="2800" b="1" dirty="0" err="1" smtClean="0">
                <a:solidFill>
                  <a:srgbClr val="FF0000"/>
                </a:solidFill>
              </a:rPr>
              <a:t>name,job,code</a:t>
            </a:r>
            <a:r>
              <a:rPr lang="en-US" sz="2800" b="1" dirty="0" smtClean="0">
                <a:solidFill>
                  <a:srgbClr val="FF0000"/>
                </a:solidFill>
              </a:rPr>
              <a:t>) values('Giannis','Teacher',200)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…συνέχεια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348800"/>
            <a:ext cx="97930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Wingdings" pitchFamily="2" charset="2"/>
              <a:buChar char="ü"/>
            </a:pPr>
            <a:r>
              <a:rPr lang="el-GR" sz="2800" dirty="0" smtClean="0"/>
              <a:t>Δηλαδή είναι ακριβώς το αλφαριθμητικό που θα δίναμε στην κονσόλα της </a:t>
            </a:r>
            <a:r>
              <a:rPr lang="el-GR" sz="2800" b="1" dirty="0" err="1" smtClean="0"/>
              <a:t>MySQL</a:t>
            </a:r>
            <a:r>
              <a:rPr lang="el-GR" sz="2800" b="1" dirty="0" smtClean="0"/>
              <a:t>. </a:t>
            </a:r>
          </a:p>
          <a:p>
            <a:pPr marL="514350" indent="-514350"/>
            <a:endParaRPr lang="el-GR" sz="2800" b="1" dirty="0" smtClean="0"/>
          </a:p>
          <a:p>
            <a:pPr marL="514350" indent="-514350">
              <a:buFont typeface="Wingdings" pitchFamily="2" charset="2"/>
              <a:buChar char="ü"/>
            </a:pPr>
            <a:r>
              <a:rPr lang="el-GR" sz="2800" dirty="0" smtClean="0"/>
              <a:t>Βέβαια δεν αρκεί να φτιάξουμε το </a:t>
            </a:r>
            <a:r>
              <a:rPr lang="el-GR" sz="2800" b="1" dirty="0" err="1" smtClean="0">
                <a:solidFill>
                  <a:srgbClr val="FF0000"/>
                </a:solidFill>
              </a:rPr>
              <a:t>query</a:t>
            </a:r>
            <a:r>
              <a:rPr lang="el-GR" sz="2800" b="1" dirty="0" smtClean="0">
                <a:solidFill>
                  <a:srgbClr val="FF0000"/>
                </a:solidFill>
              </a:rPr>
              <a:t>. </a:t>
            </a:r>
            <a:r>
              <a:rPr lang="el-GR" sz="2800" dirty="0" smtClean="0"/>
              <a:t>Θα πρέπει και να το εκτελέσουμε με την συνάρτηση </a:t>
            </a:r>
            <a:r>
              <a:rPr lang="el-GR" sz="2800" b="1" dirty="0" err="1" smtClean="0">
                <a:solidFill>
                  <a:srgbClr val="FF0000"/>
                </a:solidFill>
              </a:rPr>
              <a:t>mysql_query</a:t>
            </a:r>
            <a:r>
              <a:rPr lang="el-GR" sz="2800" b="1" dirty="0" smtClean="0">
                <a:solidFill>
                  <a:srgbClr val="FF0000"/>
                </a:solidFill>
              </a:rPr>
              <a:t>(). </a:t>
            </a:r>
            <a:r>
              <a:rPr lang="el-GR" sz="2800" dirty="0" smtClean="0"/>
              <a:t>Τότε και μόνον τότε εκτελείται η εισαγωγή στην βάση δεδομένων. </a:t>
            </a:r>
          </a:p>
          <a:p>
            <a:pPr marL="514350" indent="-514350"/>
            <a:endParaRPr lang="el-GR" sz="2800" dirty="0" smtClean="0"/>
          </a:p>
          <a:p>
            <a:pPr marL="514350" indent="-514350">
              <a:buFont typeface="Wingdings" pitchFamily="2" charset="2"/>
              <a:buChar char="ü"/>
            </a:pPr>
            <a:r>
              <a:rPr lang="el-GR" sz="2800" dirty="0" smtClean="0"/>
              <a:t>Αξίζει να προσέξουμε στο παραπάνω ερώτημα πως  περικλείσαμε τις μεταβλητές σε μονά εισαγωγικά. Αυτό έγινε</a:t>
            </a:r>
          </a:p>
          <a:p>
            <a:pPr marL="514350" indent="-514350"/>
            <a:r>
              <a:rPr lang="el-GR" sz="2800" dirty="0" smtClean="0"/>
              <a:t>      επειδή στην </a:t>
            </a:r>
            <a:r>
              <a:rPr lang="el-GR" sz="2800" b="1" dirty="0" err="1" smtClean="0"/>
              <a:t>MySQL</a:t>
            </a:r>
            <a:r>
              <a:rPr lang="el-GR" sz="2800" dirty="0" smtClean="0"/>
              <a:t> απαιτείται τα αλφαριθμητικά να μπαίνουν σε μονά εισαγωγικά.</a:t>
            </a:r>
            <a:endParaRPr lang="en-US" sz="28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…συνέχεια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348800"/>
            <a:ext cx="97930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Wingdings" pitchFamily="2" charset="2"/>
              <a:buChar char="ü"/>
            </a:pPr>
            <a:r>
              <a:rPr lang="el-GR" sz="2800" dirty="0" smtClean="0"/>
              <a:t>Δηλαδή είναι ακριβώς το αλφαριθμητικό που θα δίναμε στην κονσόλα της </a:t>
            </a:r>
            <a:r>
              <a:rPr lang="el-GR" sz="2800" b="1" dirty="0" err="1" smtClean="0"/>
              <a:t>MySQL</a:t>
            </a:r>
            <a:r>
              <a:rPr lang="el-GR" sz="2800" b="1" dirty="0" smtClean="0"/>
              <a:t>. </a:t>
            </a:r>
          </a:p>
          <a:p>
            <a:pPr marL="514350" indent="-514350"/>
            <a:endParaRPr lang="el-GR" sz="2800" b="1" dirty="0" smtClean="0"/>
          </a:p>
          <a:p>
            <a:pPr marL="514350" indent="-514350">
              <a:buFont typeface="Wingdings" pitchFamily="2" charset="2"/>
              <a:buChar char="ü"/>
            </a:pPr>
            <a:r>
              <a:rPr lang="el-GR" sz="2800" dirty="0" smtClean="0"/>
              <a:t>Βέβαια δεν αρκεί να φτιάξουμε το </a:t>
            </a:r>
            <a:r>
              <a:rPr lang="el-GR" sz="2800" b="1" dirty="0" err="1" smtClean="0">
                <a:solidFill>
                  <a:srgbClr val="FF0000"/>
                </a:solidFill>
              </a:rPr>
              <a:t>query</a:t>
            </a:r>
            <a:r>
              <a:rPr lang="el-GR" sz="2800" b="1" dirty="0" smtClean="0">
                <a:solidFill>
                  <a:srgbClr val="FF0000"/>
                </a:solidFill>
              </a:rPr>
              <a:t>. </a:t>
            </a:r>
            <a:r>
              <a:rPr lang="el-GR" sz="2800" dirty="0" smtClean="0"/>
              <a:t>Θα πρέπει και να το εκτελέσουμε με την συνάρτηση </a:t>
            </a:r>
            <a:r>
              <a:rPr lang="el-GR" sz="2800" b="1" dirty="0" err="1" smtClean="0">
                <a:solidFill>
                  <a:srgbClr val="FF0000"/>
                </a:solidFill>
              </a:rPr>
              <a:t>mysql_query</a:t>
            </a:r>
            <a:r>
              <a:rPr lang="el-GR" sz="2800" b="1" dirty="0" smtClean="0">
                <a:solidFill>
                  <a:srgbClr val="FF0000"/>
                </a:solidFill>
              </a:rPr>
              <a:t>(). </a:t>
            </a:r>
            <a:r>
              <a:rPr lang="el-GR" sz="2800" dirty="0" smtClean="0"/>
              <a:t>Τότε και μόνον τότε εκτελείται η εισαγωγή στην βάση δεδομένων. </a:t>
            </a:r>
          </a:p>
          <a:p>
            <a:pPr marL="514350" indent="-514350"/>
            <a:endParaRPr lang="el-GR" sz="2800" dirty="0" smtClean="0"/>
          </a:p>
          <a:p>
            <a:pPr marL="514350" indent="-514350">
              <a:buFont typeface="Wingdings" pitchFamily="2" charset="2"/>
              <a:buChar char="ü"/>
            </a:pPr>
            <a:r>
              <a:rPr lang="el-GR" sz="2800" dirty="0" smtClean="0"/>
              <a:t>Αξίζει να προσέξουμε στο παραπάνω ερώτημα πως  περικλείσαμε τις μεταβλητές σε μονά εισαγωγικά. Αυτό έγινε</a:t>
            </a:r>
          </a:p>
          <a:p>
            <a:pPr marL="514350" indent="-514350"/>
            <a:r>
              <a:rPr lang="el-GR" sz="2800" dirty="0" smtClean="0"/>
              <a:t>      επειδή στην </a:t>
            </a:r>
            <a:r>
              <a:rPr lang="el-GR" sz="2800" b="1" dirty="0" err="1" smtClean="0"/>
              <a:t>MySQL</a:t>
            </a:r>
            <a:r>
              <a:rPr lang="el-GR" sz="2800" dirty="0" smtClean="0"/>
              <a:t> απαιτείται τα αλφαριθμητικά να μπαίνουν σε μονά εισαγωγικά.</a:t>
            </a:r>
            <a:endParaRPr lang="en-US" sz="28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3861" y="1614400"/>
            <a:ext cx="9655185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Ηλεκτρονικό εμπόριο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1</a:t>
            </a:r>
            <a:r>
              <a:rPr lang="en-US" sz="2800" b="1" dirty="0" smtClean="0">
                <a:solidFill>
                  <a:schemeClr val="tx1"/>
                </a:solidFill>
              </a:rPr>
              <a:t>2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Η χρήση της </a:t>
            </a:r>
            <a:r>
              <a:rPr lang="en-US" sz="2800" b="1" dirty="0" err="1" smtClean="0">
                <a:solidFill>
                  <a:schemeClr val="tx1"/>
                </a:solidFill>
              </a:rPr>
              <a:t>MySQL</a:t>
            </a:r>
            <a:r>
              <a:rPr lang="el-GR" sz="2800" b="1" dirty="0" smtClean="0"/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στο Ηλεκτρονικό εμπόριο (Ι</a:t>
            </a:r>
            <a:r>
              <a:rPr lang="en-US" sz="2800" b="1" dirty="0" smtClean="0">
                <a:solidFill>
                  <a:schemeClr val="tx1"/>
                </a:solidFill>
              </a:rPr>
              <a:t>I</a:t>
            </a:r>
            <a:r>
              <a:rPr lang="el-GR" sz="2800" b="1" dirty="0" smtClean="0">
                <a:solidFill>
                  <a:schemeClr val="tx1"/>
                </a:solidFill>
              </a:rPr>
              <a:t>Ι)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1" y="4257"/>
            <a:ext cx="8509359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3809" y="4257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723171" y="6559552"/>
            <a:ext cx="717818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20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646501" y="2894013"/>
            <a:ext cx="5220494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12,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12,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533860" y="2132856"/>
            <a:ext cx="9621069" cy="163121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62724" y="4149083"/>
            <a:ext cx="1806032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616083" y="5085185"/>
            <a:ext cx="9511439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780527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944972" y="6237312"/>
            <a:ext cx="7499700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Ηλεκτρονικό Εμπόριο.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2013851" y="2996952"/>
            <a:ext cx="6709727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767185" y="4221091"/>
            <a:ext cx="8171833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1" y="5589241"/>
            <a:ext cx="3716884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16033" y="5661251"/>
            <a:ext cx="1806032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645887" y="2411596"/>
            <a:ext cx="5220494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61025" y="1981200"/>
            <a:ext cx="9918939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435041" y="560388"/>
            <a:ext cx="9570906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10440988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97879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157" y="0"/>
            <a:ext cx="86283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500298" y="1300165"/>
            <a:ext cx="940776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Ηλεκτρονικό Εμπόριο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Πομπόρτσης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Τσούφλας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Τζιόλα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2002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Εμπόριο, Αρχές και Εξελίξεις,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E. Turban,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Γ.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Δουκίδης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Ν. Γεωργόπουλος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Εγχειρίδιο Προγραμματισμού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Stephen Walther, Jonathan Levine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Web Development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Εύκολα και γρήγορα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Java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Οδηγός Προγραμματισμού για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XML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και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JSP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r>
              <a:rPr lang="en-US" sz="1400" dirty="0" smtClean="0">
                <a:hlinkClick r:id="rId5"/>
              </a:rPr>
              <a:t>Apache web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err="1" smtClean="0">
                <a:hlinkClick r:id="rId6"/>
              </a:rPr>
              <a:t>Mysql</a:t>
            </a:r>
            <a:r>
              <a:rPr lang="en-US" sz="1400" dirty="0" smtClean="0">
                <a:hlinkClick r:id="rId6"/>
              </a:rPr>
              <a:t> database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l-GR" sz="1400" dirty="0" smtClean="0">
                <a:hlinkClick r:id="rId7"/>
              </a:rPr>
              <a:t>Η γλώσσα προγραμματισμού </a:t>
            </a:r>
            <a:r>
              <a:rPr lang="en-US" sz="1400" dirty="0" err="1" smtClean="0">
                <a:hlinkClick r:id="rId7"/>
              </a:rPr>
              <a:t>php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32" y="5827938"/>
            <a:ext cx="1806032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2061" y="5733256"/>
            <a:ext cx="3699974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522051" y="1333500"/>
            <a:ext cx="9396889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4400" y="4117977"/>
            <a:ext cx="1805421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522051" y="1530352"/>
            <a:ext cx="9396889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0833" y="4592640"/>
            <a:ext cx="739932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529572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Η εισαγωγή νέων εγγραφών σε μία βάση δεδομένων</a:t>
            </a:r>
          </a:p>
          <a:p>
            <a:r>
              <a:rPr lang="el-GR" sz="3200" dirty="0" smtClean="0"/>
              <a:t>ή η ενημέρωση παλαιών με χρήση της </a:t>
            </a:r>
            <a:r>
              <a:rPr lang="el-GR" sz="3200" b="1" dirty="0" err="1" smtClean="0"/>
              <a:t>MySQL</a:t>
            </a:r>
            <a:r>
              <a:rPr lang="el-GR" sz="3200" b="1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3135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61212" y="14659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Εισαγωγή πλειάδων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=""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Ηλεκτρονικό Εμπόριο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Η χρήση της </a:t>
            </a:r>
            <a:r>
              <a:rPr lang="el-GR" dirty="0" err="1" smtClean="0"/>
              <a:t>MySQL</a:t>
            </a:r>
            <a:r>
              <a:rPr lang="el-GR" dirty="0" smtClean="0"/>
              <a:t> στο Ηλεκτρονικό εμπόριο (ΙΙ</a:t>
            </a:r>
            <a:r>
              <a:rPr lang="en-US" dirty="0" smtClean="0"/>
              <a:t>I</a:t>
            </a:r>
            <a:r>
              <a:rPr lang="el-GR" dirty="0" smtClean="0"/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 πλειάδων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12,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950" y="1822172"/>
            <a:ext cx="97930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Ένα άλλο σημαντικό ζήτημα που έχουμε στις βάσεις δεδομένων και στο ηλεκτρονικό εμπόριο είναι η εισαγωγή νέων εγγραφών σε μία βάση δεδομένων</a:t>
            </a:r>
          </a:p>
          <a:p>
            <a:r>
              <a:rPr lang="el-GR" sz="3200" dirty="0" smtClean="0"/>
              <a:t>ή η ενημέρωση παλαιών. Με την </a:t>
            </a:r>
            <a:r>
              <a:rPr lang="el-GR" sz="3200" b="1" dirty="0" smtClean="0"/>
              <a:t>PHP</a:t>
            </a:r>
            <a:r>
              <a:rPr lang="el-GR" sz="3200" dirty="0" smtClean="0"/>
              <a:t> κάτι τέτοιο είναι αρκετά απλό αρκεί να γνωρίζουμε </a:t>
            </a:r>
            <a:r>
              <a:rPr lang="el-GR" sz="3200" b="1" dirty="0" err="1" smtClean="0"/>
              <a:t>MySQL</a:t>
            </a:r>
            <a:r>
              <a:rPr lang="el-GR" sz="3200" dirty="0" smtClean="0"/>
              <a:t>. </a:t>
            </a:r>
          </a:p>
          <a:p>
            <a:endParaRPr lang="el-G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2415</TotalTime>
  <Words>1155</Words>
  <Application>Microsoft Office PowerPoint</Application>
  <PresentationFormat>Προσαρμογή</PresentationFormat>
  <Paragraphs>166</Paragraphs>
  <Slides>26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26</vt:i4>
      </vt:variant>
    </vt:vector>
  </HeadingPairs>
  <TitlesOfParts>
    <vt:vector size="29" baseType="lpstr">
      <vt:lpstr>Θέμα του Office</vt:lpstr>
      <vt:lpstr>1_Θέμα του Office</vt:lpstr>
      <vt:lpstr>2_Θέμα του Office</vt:lpstr>
      <vt:lpstr>ΗΛΕΚΤΡΟΝΙΚΟ ΕΜΠΟΡΙΟ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Ηλεκτρονικό Εμπόριο</vt:lpstr>
      <vt:lpstr>Εισαγωγή πλειάδων</vt:lpstr>
      <vt:lpstr>Εισαγωγή πλειάδων</vt:lpstr>
      <vt:lpstr>Εισαγωγή πλειάδων</vt:lpstr>
      <vt:lpstr>Εισαγωγή πλειάδων</vt:lpstr>
      <vt:lpstr>Εισαγωγή πλειάδων</vt:lpstr>
      <vt:lpstr>Διαφάνεια 14</vt:lpstr>
      <vt:lpstr>Διαφάνεια 15</vt:lpstr>
      <vt:lpstr>Διαφάνεια 16</vt:lpstr>
      <vt:lpstr>Εισαγωγή πλειάδων</vt:lpstr>
      <vt:lpstr>…συνέχεια</vt:lpstr>
      <vt:lpstr>…συνέχεια</vt:lpstr>
      <vt:lpstr>Διαφάνεια 20</vt:lpstr>
      <vt:lpstr>Σημείωμα Αδειοδότησης</vt:lpstr>
      <vt:lpstr>Σημείωμα Αναφοράς</vt:lpstr>
      <vt:lpstr>Διαφάνεια 23</vt:lpstr>
      <vt:lpstr>Διαφάνεια 24</vt:lpstr>
      <vt:lpstr>Διαφάνεια 25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187</cp:revision>
  <dcterms:created xsi:type="dcterms:W3CDTF">2015-04-14T16:45:01Z</dcterms:created>
  <dcterms:modified xsi:type="dcterms:W3CDTF">2015-09-17T21:03:17Z</dcterms:modified>
</cp:coreProperties>
</file>