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47" r:id="rId20"/>
    <p:sldId id="465" r:id="rId21"/>
    <p:sldId id="466" r:id="rId22"/>
    <p:sldId id="322" r:id="rId23"/>
    <p:sldId id="323" r:id="rId24"/>
    <p:sldId id="324" r:id="rId25"/>
    <p:sldId id="277" r:id="rId26"/>
    <p:sldId id="278" r:id="rId27"/>
    <p:sldId id="291" r:id="rId28"/>
    <p:sldId id="279" r:id="rId29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20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1</a:t>
            </a:r>
            <a:r>
              <a:rPr lang="en-US" sz="2800" dirty="0" smtClean="0">
                <a:solidFill>
                  <a:schemeClr val="tx1"/>
                </a:solidFill>
              </a:rPr>
              <a:t>2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 χρήση της </a:t>
            </a:r>
            <a:r>
              <a:rPr lang="en-US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 Ηλεκτρονικό εμπόριο (ΙΙ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el-GR" sz="2800" b="1" dirty="0" smtClean="0">
                <a:solidFill>
                  <a:schemeClr val="tx1"/>
                </a:solidFill>
              </a:rPr>
              <a:t>)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412776"/>
            <a:ext cx="9793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 smtClean="0"/>
          </a:p>
          <a:p>
            <a:r>
              <a:rPr lang="el-GR" sz="3200" dirty="0" smtClean="0"/>
              <a:t>Στην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 για να ενημερώσουμε έναν πίνακα σε μία</a:t>
            </a:r>
          </a:p>
          <a:p>
            <a:r>
              <a:rPr lang="el-GR" sz="3200" dirty="0" smtClean="0"/>
              <a:t>βάση δεδομένων γράφουμε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INSERT INTO TABLENAME(field1,field2,...) VALUES(val1,val1,val3);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Με τον όρο </a:t>
            </a:r>
            <a:r>
              <a:rPr lang="el-GR" sz="3200" b="1" dirty="0" smtClean="0">
                <a:solidFill>
                  <a:srgbClr val="FF0000"/>
                </a:solidFill>
              </a:rPr>
              <a:t>TABLENAME</a:t>
            </a:r>
            <a:r>
              <a:rPr lang="el-GR" sz="3200" dirty="0" smtClean="0"/>
              <a:t> εννοούμε το όνομα του πίνακα.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rgbClr val="FF0000"/>
                </a:solidFill>
              </a:rPr>
              <a:t>Field1, field2 </a:t>
            </a:r>
            <a:r>
              <a:rPr lang="el-GR" sz="3200" dirty="0" smtClean="0"/>
              <a:t>κτλ είναι τα ονόματα των πεδίων στον πίνακα στα οποία κάνουμε εισαγωγή.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412776"/>
            <a:ext cx="9793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 smtClean="0"/>
          </a:p>
          <a:p>
            <a:r>
              <a:rPr lang="el-GR" sz="3200" dirty="0" smtClean="0"/>
              <a:t>Για το παράδειγμα του πίνακα </a:t>
            </a:r>
            <a:r>
              <a:rPr lang="el-GR" sz="3200" b="1" dirty="0" err="1" smtClean="0"/>
              <a:t>test</a:t>
            </a:r>
            <a:r>
              <a:rPr lang="el-GR" sz="3200" b="1" dirty="0" smtClean="0"/>
              <a:t> </a:t>
            </a:r>
            <a:r>
              <a:rPr lang="el-GR" sz="3200" dirty="0" smtClean="0"/>
              <a:t>που είδαμε στην προηγούμενη διάλεξη,  μπορούμε να φτιάξουμε την</a:t>
            </a:r>
          </a:p>
          <a:p>
            <a:r>
              <a:rPr lang="el-GR" sz="3200" dirty="0" smtClean="0"/>
              <a:t>επόμενη σελίδα.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</a:t>
            </a:r>
            <a:r>
              <a:rPr lang="el-GR" sz="3200" u="sng" dirty="0" smtClean="0"/>
              <a:t>πρώτη</a:t>
            </a:r>
            <a:r>
              <a:rPr lang="el-GR" sz="3200" dirty="0" smtClean="0"/>
              <a:t> δίνονται τρία πεδία: </a:t>
            </a:r>
            <a:r>
              <a:rPr lang="el-GR" sz="3200" b="1" dirty="0" smtClean="0"/>
              <a:t>όνομα, εργασία </a:t>
            </a:r>
            <a:r>
              <a:rPr lang="el-GR" sz="3200" dirty="0" smtClean="0"/>
              <a:t>και </a:t>
            </a:r>
            <a:r>
              <a:rPr lang="el-GR" sz="3200" b="1" dirty="0" smtClean="0"/>
              <a:t>κωδικός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Στην </a:t>
            </a:r>
            <a:r>
              <a:rPr lang="el-GR" sz="3200" u="sng" dirty="0" smtClean="0"/>
              <a:t>δεύτερη</a:t>
            </a:r>
            <a:r>
              <a:rPr lang="el-GR" sz="3200" dirty="0" smtClean="0"/>
              <a:t> αυτά τα στοιχεία εισάγονται στην </a:t>
            </a:r>
            <a:r>
              <a:rPr lang="el-GR" sz="3200" b="1" dirty="0" smtClean="0"/>
              <a:t>βάση δεδομένων</a:t>
            </a:r>
            <a:r>
              <a:rPr lang="el-GR" sz="3200" dirty="0" smtClean="0"/>
              <a:t> και εμφανίζονται πλέον όλα μαζί στην οθόνη μας.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188640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51942" y="1052736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πρώτη σελίδα έχει ως ακολούθως: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0134" y="1628800"/>
            <a:ext cx="56578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158" y="5724525"/>
            <a:ext cx="24098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1379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251942" y="1844824"/>
            <a:ext cx="9793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Ουσιαστικά, η προηγούμενη σελίδα είναι μία απλή φόρμα χωρίς κώδικα PHP. Από την σύνταξή της καταλαβαίνουμε πως η δεύτερη σελίδα πρέπει να ονομαστεί </a:t>
            </a:r>
            <a:r>
              <a:rPr lang="el-GR" sz="3200" b="1" dirty="0" smtClean="0"/>
              <a:t>page2.php </a:t>
            </a:r>
            <a:r>
              <a:rPr lang="el-GR" sz="3200" dirty="0" smtClean="0"/>
              <a:t>η οποία και παρουσιάζεται στην συνέχεια: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5070" y="683000"/>
            <a:ext cx="7681848" cy="59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030" y="672800"/>
            <a:ext cx="8743406" cy="599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06" y="514350"/>
            <a:ext cx="8496944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r>
              <a:rPr lang="el-GR" dirty="0" smtClean="0"/>
              <a:t> </a:t>
            </a:r>
            <a:r>
              <a:rPr lang="el-GR" dirty="0" smtClean="0"/>
              <a:t>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8800"/>
            <a:ext cx="9793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Για να κάνουμε την εισαγωγή της νέας εγγραφής στην βάση δεδομένων δημιουργήσαμε ένα αλφαριθμητικό στην μεταβλητή </a:t>
            </a:r>
            <a:r>
              <a:rPr lang="el-GR" sz="3200" b="1" dirty="0" smtClean="0">
                <a:solidFill>
                  <a:srgbClr val="FF0000"/>
                </a:solidFill>
              </a:rPr>
              <a:t>$</a:t>
            </a:r>
            <a:r>
              <a:rPr lang="el-GR" sz="3200" b="1" dirty="0" err="1" smtClean="0">
                <a:solidFill>
                  <a:srgbClr val="FF0000"/>
                </a:solidFill>
              </a:rPr>
              <a:t>query</a:t>
            </a:r>
            <a:r>
              <a:rPr lang="el-GR" sz="3200" dirty="0" smtClean="0"/>
              <a:t>.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Το αλφαριθμητικό αυτό είναι το ερώτημα που θα εκτελέσουμε στην βάση δεδομένων.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Παρεμβάλλουμε τις τιμές των μεταβλητών </a:t>
            </a:r>
            <a:r>
              <a:rPr lang="el-GR" sz="2800" b="1" dirty="0" smtClean="0">
                <a:solidFill>
                  <a:srgbClr val="FF0000"/>
                </a:solidFill>
              </a:rPr>
              <a:t>$</a:t>
            </a:r>
            <a:r>
              <a:rPr lang="el-GR" sz="2800" b="1" dirty="0" err="1" smtClean="0">
                <a:solidFill>
                  <a:srgbClr val="FF0000"/>
                </a:solidFill>
              </a:rPr>
              <a:t>name</a:t>
            </a:r>
            <a:r>
              <a:rPr lang="el-GR" sz="2800" b="1" dirty="0" smtClean="0">
                <a:solidFill>
                  <a:srgbClr val="FF0000"/>
                </a:solidFill>
              </a:rPr>
              <a:t>, $</a:t>
            </a:r>
            <a:r>
              <a:rPr lang="el-GR" sz="2800" b="1" dirty="0" err="1" smtClean="0">
                <a:solidFill>
                  <a:srgbClr val="FF0000"/>
                </a:solidFill>
              </a:rPr>
              <a:t>job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και </a:t>
            </a:r>
            <a:r>
              <a:rPr lang="el-GR" sz="2800" b="1" dirty="0" smtClean="0">
                <a:solidFill>
                  <a:srgbClr val="FF0000"/>
                </a:solidFill>
              </a:rPr>
              <a:t>$</a:t>
            </a:r>
            <a:r>
              <a:rPr lang="el-GR" sz="2800" b="1" dirty="0" err="1" smtClean="0">
                <a:solidFill>
                  <a:srgbClr val="FF0000"/>
                </a:solidFill>
              </a:rPr>
              <a:t>code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μέσα στο αλφαριθμητικό όπως ακριβώς θα κάναμε με την γνωστή εντολή </a:t>
            </a:r>
            <a:r>
              <a:rPr lang="el-GR" sz="2800" b="1" dirty="0" err="1" smtClean="0">
                <a:solidFill>
                  <a:srgbClr val="FF0000"/>
                </a:solidFill>
              </a:rPr>
              <a:t>echo</a:t>
            </a:r>
            <a:r>
              <a:rPr lang="el-GR" sz="2800" dirty="0" smtClean="0"/>
              <a:t>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Έτσι, το αλφαριθμητικό που θα προκύψει αν δώσουμε σαν τιμές </a:t>
            </a:r>
            <a:r>
              <a:rPr lang="el-GR" sz="2800" b="1" dirty="0" err="1" smtClean="0">
                <a:solidFill>
                  <a:srgbClr val="FF0000"/>
                </a:solidFill>
              </a:rPr>
              <a:t>Giannis</a:t>
            </a:r>
            <a:r>
              <a:rPr lang="el-GR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Teacher 200 </a:t>
            </a:r>
            <a:r>
              <a:rPr lang="el-GR" sz="2800" dirty="0" smtClean="0"/>
              <a:t>είναι </a:t>
            </a:r>
            <a:r>
              <a:rPr lang="en-US" sz="2800" b="1" u="sng" dirty="0" smtClean="0"/>
              <a:t>insert into </a:t>
            </a:r>
            <a:r>
              <a:rPr lang="en-US" sz="2800" b="1" dirty="0" smtClean="0">
                <a:solidFill>
                  <a:srgbClr val="FF0000"/>
                </a:solidFill>
              </a:rPr>
              <a:t>test(</a:t>
            </a:r>
            <a:r>
              <a:rPr lang="en-US" sz="2800" b="1" dirty="0" err="1" smtClean="0">
                <a:solidFill>
                  <a:srgbClr val="FF0000"/>
                </a:solidFill>
              </a:rPr>
              <a:t>name,job,code</a:t>
            </a:r>
            <a:r>
              <a:rPr lang="en-US" sz="2800" b="1" dirty="0" smtClean="0">
                <a:solidFill>
                  <a:srgbClr val="FF0000"/>
                </a:solidFill>
              </a:rPr>
              <a:t>) values('Giannis','Teacher',200)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…συνέχεια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8800"/>
            <a:ext cx="97930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Δηλαδή είναι ακριβώς το αλφαριθμητικό που θα δίναμε στην κονσόλα της </a:t>
            </a:r>
            <a:r>
              <a:rPr lang="el-GR" sz="2800" b="1" dirty="0" err="1" smtClean="0"/>
              <a:t>MySQL</a:t>
            </a:r>
            <a:r>
              <a:rPr lang="el-GR" sz="2800" b="1" dirty="0" smtClean="0"/>
              <a:t>. </a:t>
            </a:r>
          </a:p>
          <a:p>
            <a:pPr marL="514350" indent="-514350"/>
            <a:endParaRPr lang="el-GR" sz="2800" b="1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Βέβαια δεν αρκεί να φτιάξουμε το </a:t>
            </a:r>
            <a:r>
              <a:rPr lang="el-GR" sz="2800" b="1" dirty="0" err="1" smtClean="0">
                <a:solidFill>
                  <a:srgbClr val="FF0000"/>
                </a:solidFill>
              </a:rPr>
              <a:t>query</a:t>
            </a:r>
            <a:r>
              <a:rPr lang="el-GR" sz="2800" b="1" dirty="0" smtClean="0">
                <a:solidFill>
                  <a:srgbClr val="FF0000"/>
                </a:solidFill>
              </a:rPr>
              <a:t>. </a:t>
            </a:r>
            <a:r>
              <a:rPr lang="el-GR" sz="2800" dirty="0" smtClean="0"/>
              <a:t>Θα πρέπει και να το εκτελέσουμε με την συνάρτηση </a:t>
            </a:r>
            <a:r>
              <a:rPr lang="el-GR" sz="2800" b="1" dirty="0" err="1" smtClean="0">
                <a:solidFill>
                  <a:srgbClr val="FF0000"/>
                </a:solidFill>
              </a:rPr>
              <a:t>mysql_query</a:t>
            </a:r>
            <a:r>
              <a:rPr lang="el-GR" sz="2800" b="1" dirty="0" smtClean="0">
                <a:solidFill>
                  <a:srgbClr val="FF0000"/>
                </a:solidFill>
              </a:rPr>
              <a:t>(). </a:t>
            </a:r>
            <a:r>
              <a:rPr lang="el-GR" sz="2800" dirty="0" smtClean="0"/>
              <a:t>Τότε και μόνον τότε εκτελείται η εισαγωγή στην βάση δεδομένων. </a:t>
            </a:r>
          </a:p>
          <a:p>
            <a:pPr marL="514350" indent="-514350"/>
            <a:endParaRPr lang="el-GR" sz="2800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Αξίζει να προσέξουμε στο παραπάνω ερώτημα πως  περικλείσαμε τις μεταβλητές σε μονά εισαγωγικά. Αυτό έγινε</a:t>
            </a:r>
          </a:p>
          <a:p>
            <a:pPr marL="514350" indent="-514350"/>
            <a:r>
              <a:rPr lang="el-GR" sz="2800" dirty="0" smtClean="0"/>
              <a:t>      επειδή στην </a:t>
            </a:r>
            <a:r>
              <a:rPr lang="el-GR" sz="2800" b="1" dirty="0" err="1" smtClean="0"/>
              <a:t>MySQL</a:t>
            </a:r>
            <a:r>
              <a:rPr lang="el-GR" sz="2800" dirty="0" smtClean="0"/>
              <a:t> απαιτείται τα αλφαριθμητικά να μπαίνουν σε μονά εισαγωγικά.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…συνέχεια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8800"/>
            <a:ext cx="97930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Δηλαδή είναι ακριβώς το αλφαριθμητικό που θα δίναμε στην κονσόλα της </a:t>
            </a:r>
            <a:r>
              <a:rPr lang="el-GR" sz="2800" b="1" dirty="0" err="1" smtClean="0"/>
              <a:t>MySQL</a:t>
            </a:r>
            <a:r>
              <a:rPr lang="el-GR" sz="2800" b="1" dirty="0" smtClean="0"/>
              <a:t>. </a:t>
            </a:r>
          </a:p>
          <a:p>
            <a:pPr marL="514350" indent="-514350"/>
            <a:endParaRPr lang="el-GR" sz="2800" b="1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Βέβαια δεν αρκεί να φτιάξουμε το </a:t>
            </a:r>
            <a:r>
              <a:rPr lang="el-GR" sz="2800" b="1" dirty="0" err="1" smtClean="0">
                <a:solidFill>
                  <a:srgbClr val="FF0000"/>
                </a:solidFill>
              </a:rPr>
              <a:t>query</a:t>
            </a:r>
            <a:r>
              <a:rPr lang="el-GR" sz="2800" b="1" dirty="0" smtClean="0">
                <a:solidFill>
                  <a:srgbClr val="FF0000"/>
                </a:solidFill>
              </a:rPr>
              <a:t>. </a:t>
            </a:r>
            <a:r>
              <a:rPr lang="el-GR" sz="2800" dirty="0" smtClean="0"/>
              <a:t>Θα πρέπει και να το εκτελέσουμε με την συνάρτηση </a:t>
            </a:r>
            <a:r>
              <a:rPr lang="el-GR" sz="2800" b="1" dirty="0" err="1" smtClean="0">
                <a:solidFill>
                  <a:srgbClr val="FF0000"/>
                </a:solidFill>
              </a:rPr>
              <a:t>mysql_query</a:t>
            </a:r>
            <a:r>
              <a:rPr lang="el-GR" sz="2800" b="1" dirty="0" smtClean="0">
                <a:solidFill>
                  <a:srgbClr val="FF0000"/>
                </a:solidFill>
              </a:rPr>
              <a:t>(). </a:t>
            </a:r>
            <a:r>
              <a:rPr lang="el-GR" sz="2800" dirty="0" smtClean="0"/>
              <a:t>Τότε και μόνον τότε εκτελείται η εισαγωγή στην βάση δεδομένων. </a:t>
            </a:r>
          </a:p>
          <a:p>
            <a:pPr marL="514350" indent="-514350"/>
            <a:endParaRPr lang="el-GR" sz="2800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l-GR" sz="2800" dirty="0" smtClean="0"/>
              <a:t>Αξίζει να προσέξουμε στο παραπάνω ερώτημα πως  περικλείσαμε τις μεταβλητές σε μονά εισαγωγικά. Αυτό έγινε</a:t>
            </a:r>
          </a:p>
          <a:p>
            <a:pPr marL="514350" indent="-514350"/>
            <a:r>
              <a:rPr lang="el-GR" sz="2800" dirty="0" smtClean="0"/>
              <a:t>      επειδή στην </a:t>
            </a:r>
            <a:r>
              <a:rPr lang="el-GR" sz="2800" b="1" dirty="0" err="1" smtClean="0"/>
              <a:t>MySQL</a:t>
            </a:r>
            <a:r>
              <a:rPr lang="el-GR" sz="2800" dirty="0" smtClean="0"/>
              <a:t> απαιτείται τα αλφαριθμητικά να μπαίνουν σε μονά εισαγωγικά.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655185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</a:t>
            </a:r>
            <a:r>
              <a:rPr lang="en-US" sz="2800" b="1" dirty="0" smtClean="0">
                <a:solidFill>
                  <a:schemeClr val="tx1"/>
                </a:solidFill>
              </a:rPr>
              <a:t>2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Η χρήση της </a:t>
            </a:r>
            <a:r>
              <a:rPr lang="en-US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 Ηλεκτρονικό εμπόριο (Ι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  <a:r>
              <a:rPr lang="el-GR" sz="2800" b="1" dirty="0" smtClean="0">
                <a:solidFill>
                  <a:schemeClr val="tx1"/>
                </a:solidFill>
              </a:rPr>
              <a:t>Ι)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20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12,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12,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εισαγωγή νέων εγγραφών σε μία βάση δεδομένων</a:t>
            </a:r>
          </a:p>
          <a:p>
            <a:r>
              <a:rPr lang="el-GR" sz="3200" dirty="0" smtClean="0"/>
              <a:t>ή η ενημέρωση παλαιών με χρήση της </a:t>
            </a:r>
            <a:r>
              <a:rPr lang="el-GR" sz="3200" b="1" dirty="0" err="1" smtClean="0"/>
              <a:t>MySQL</a:t>
            </a:r>
            <a:r>
              <a:rPr lang="el-GR" sz="32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πλειάδων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χρήση της </a:t>
            </a:r>
            <a:r>
              <a:rPr lang="el-GR" dirty="0" err="1" smtClean="0"/>
              <a:t>MySQL</a:t>
            </a:r>
            <a:r>
              <a:rPr lang="el-GR" dirty="0" smtClean="0"/>
              <a:t> στο Ηλεκτρονικό εμπόριο (ΙΙ</a:t>
            </a:r>
            <a:r>
              <a:rPr lang="en-US" dirty="0" smtClean="0"/>
              <a:t>I</a:t>
            </a:r>
            <a:r>
              <a:rPr lang="el-GR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12,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822172"/>
            <a:ext cx="9793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Ένα άλλο σημαντικό ζήτημα που έχουμε στις βάσεις δεδομένων και στο ηλεκτρονικό εμπόριο είναι η εισαγωγή νέων εγγραφών σε μία βάση δεδομένων</a:t>
            </a:r>
          </a:p>
          <a:p>
            <a:r>
              <a:rPr lang="el-GR" sz="3200" dirty="0" smtClean="0"/>
              <a:t>ή η ενημέρωση παλαιών. Με την </a:t>
            </a:r>
            <a:r>
              <a:rPr lang="el-GR" sz="3200" b="1" dirty="0" smtClean="0"/>
              <a:t>PHP</a:t>
            </a:r>
            <a:r>
              <a:rPr lang="el-GR" sz="3200" dirty="0" smtClean="0"/>
              <a:t> κάτι τέτοιο είναι αρκετά απλό αρκεί να γνωρίζουμε </a:t>
            </a:r>
            <a:r>
              <a:rPr lang="el-GR" sz="3200" b="1" dirty="0" err="1" smtClean="0"/>
              <a:t>MySQL</a:t>
            </a:r>
            <a:r>
              <a:rPr lang="el-GR" sz="3200" dirty="0" smtClean="0"/>
              <a:t>. 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1155</Words>
  <Application>Microsoft Office PowerPoint</Application>
  <PresentationFormat>Προσαρμογή</PresentationFormat>
  <Paragraphs>166</Paragraphs>
  <Slides>26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Εισαγωγή πλειάδων</vt:lpstr>
      <vt:lpstr>Εισαγωγή πλειάδων</vt:lpstr>
      <vt:lpstr>Εισαγωγή πλειάδων</vt:lpstr>
      <vt:lpstr>Εισαγωγή πλειάδων</vt:lpstr>
      <vt:lpstr>Εισαγωγή πλειάδων</vt:lpstr>
      <vt:lpstr>Διαφάνεια 14</vt:lpstr>
      <vt:lpstr>Διαφάνεια 15</vt:lpstr>
      <vt:lpstr>Διαφάνεια 16</vt:lpstr>
      <vt:lpstr>Εισαγωγή πλειάδων</vt:lpstr>
      <vt:lpstr>…συνέχεια</vt:lpstr>
      <vt:lpstr>…συνέχεια</vt:lpstr>
      <vt:lpstr>Διαφάνεια 20</vt:lpstr>
      <vt:lpstr>Σημείωμα Αδειοδότησης</vt:lpstr>
      <vt:lpstr>Σημείωμα Αναφοράς</vt:lpstr>
      <vt:lpstr>Διαφάνεια 23</vt:lpstr>
      <vt:lpstr>Διαφάνεια 24</vt:lpstr>
      <vt:lpstr>Διαφάνεια 25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187</cp:revision>
  <dcterms:created xsi:type="dcterms:W3CDTF">2015-04-14T16:45:01Z</dcterms:created>
  <dcterms:modified xsi:type="dcterms:W3CDTF">2015-09-17T21:03:17Z</dcterms:modified>
</cp:coreProperties>
</file>