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3"/>
  </p:notesMasterIdLst>
  <p:handoutMasterIdLst>
    <p:handoutMasterId r:id="rId34"/>
  </p:handoutMasterIdLst>
  <p:sldIdLst>
    <p:sldId id="257" r:id="rId3"/>
    <p:sldId id="258" r:id="rId4"/>
    <p:sldId id="335" r:id="rId5"/>
    <p:sldId id="336" r:id="rId6"/>
    <p:sldId id="259" r:id="rId7"/>
    <p:sldId id="292" r:id="rId8"/>
    <p:sldId id="262" r:id="rId9"/>
    <p:sldId id="293" r:id="rId10"/>
    <p:sldId id="321" r:id="rId11"/>
    <p:sldId id="294"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7" r:id="rId26"/>
    <p:sldId id="338" r:id="rId27"/>
    <p:sldId id="339" r:id="rId28"/>
    <p:sldId id="340" r:id="rId29"/>
    <p:sldId id="277" r:id="rId30"/>
    <p:sldId id="291" r:id="rId31"/>
    <p:sldId id="279"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C00FD-4BCF-4836-AEBC-250E46DF4096}" type="doc">
      <dgm:prSet loTypeId="urn:microsoft.com/office/officeart/2005/8/layout/process1" loCatId="process" qsTypeId="urn:microsoft.com/office/officeart/2005/8/quickstyle/simple1" qsCatId="simple" csTypeId="urn:microsoft.com/office/officeart/2005/8/colors/accent1_2" csCatId="accent1" phldr="1"/>
      <dgm:spPr/>
    </dgm:pt>
    <dgm:pt modelId="{07CA614E-908B-4C00-AEB7-F06AB4FE9CFD}">
      <dgm:prSet phldrT="[Κείμενο]"/>
      <dgm:spPr/>
      <dgm:t>
        <a:bodyPr/>
        <a:lstStyle/>
        <a:p>
          <a:r>
            <a:rPr lang="el-GR" b="1" dirty="0" smtClean="0"/>
            <a:t>Επιστημολογία</a:t>
          </a:r>
          <a:endParaRPr lang="el-GR" dirty="0"/>
        </a:p>
      </dgm:t>
    </dgm:pt>
    <dgm:pt modelId="{DBA9AF1B-9C05-403E-8AF3-35A022847D8C}" type="parTrans" cxnId="{150D6B87-A531-445B-9F44-902EBE0C5B0B}">
      <dgm:prSet/>
      <dgm:spPr/>
      <dgm:t>
        <a:bodyPr/>
        <a:lstStyle/>
        <a:p>
          <a:endParaRPr lang="el-GR"/>
        </a:p>
      </dgm:t>
    </dgm:pt>
    <dgm:pt modelId="{0C808585-F2D6-467A-A42D-8E7AFF40E808}" type="sibTrans" cxnId="{150D6B87-A531-445B-9F44-902EBE0C5B0B}">
      <dgm:prSet/>
      <dgm:spPr/>
      <dgm:t>
        <a:bodyPr/>
        <a:lstStyle/>
        <a:p>
          <a:endParaRPr lang="el-GR"/>
        </a:p>
      </dgm:t>
    </dgm:pt>
    <dgm:pt modelId="{F49B4CE5-7458-42F4-B411-7477619B8841}">
      <dgm:prSet phldrT="[Κείμενο]"/>
      <dgm:spPr/>
      <dgm:t>
        <a:bodyPr/>
        <a:lstStyle/>
        <a:p>
          <a:r>
            <a:rPr lang="el-GR" b="1" dirty="0" smtClean="0"/>
            <a:t>Μεθοδολογία</a:t>
          </a:r>
          <a:endParaRPr lang="el-GR" b="1" dirty="0"/>
        </a:p>
      </dgm:t>
    </dgm:pt>
    <dgm:pt modelId="{3198D182-C1DB-450B-B119-4496AD4E6FB3}" type="parTrans" cxnId="{C847525A-5E56-4641-885A-5D424F3E57DA}">
      <dgm:prSet/>
      <dgm:spPr/>
      <dgm:t>
        <a:bodyPr/>
        <a:lstStyle/>
        <a:p>
          <a:endParaRPr lang="el-GR"/>
        </a:p>
      </dgm:t>
    </dgm:pt>
    <dgm:pt modelId="{1F0F4D21-9CC4-4400-A7C0-22BC4687817C}" type="sibTrans" cxnId="{C847525A-5E56-4641-885A-5D424F3E57DA}">
      <dgm:prSet/>
      <dgm:spPr/>
      <dgm:t>
        <a:bodyPr/>
        <a:lstStyle/>
        <a:p>
          <a:endParaRPr lang="el-GR"/>
        </a:p>
      </dgm:t>
    </dgm:pt>
    <dgm:pt modelId="{BB174505-36D6-4CA8-85B4-E95D203D8364}">
      <dgm:prSet phldrT="[Κείμενο]"/>
      <dgm:spPr/>
      <dgm:t>
        <a:bodyPr/>
        <a:lstStyle/>
        <a:p>
          <a:r>
            <a:rPr lang="el-GR" b="1" dirty="0" smtClean="0"/>
            <a:t>Μέθοδος</a:t>
          </a:r>
          <a:endParaRPr lang="el-GR" b="1" dirty="0"/>
        </a:p>
      </dgm:t>
    </dgm:pt>
    <dgm:pt modelId="{FC7D3C26-55F8-49A1-BCB8-8C9A39946B3E}" type="parTrans" cxnId="{BCD67496-5890-44F7-9C8A-F76A1159A682}">
      <dgm:prSet/>
      <dgm:spPr/>
      <dgm:t>
        <a:bodyPr/>
        <a:lstStyle/>
        <a:p>
          <a:endParaRPr lang="el-GR"/>
        </a:p>
      </dgm:t>
    </dgm:pt>
    <dgm:pt modelId="{11AB2152-70ED-4AF5-A298-081C51379439}" type="sibTrans" cxnId="{BCD67496-5890-44F7-9C8A-F76A1159A682}">
      <dgm:prSet/>
      <dgm:spPr/>
      <dgm:t>
        <a:bodyPr/>
        <a:lstStyle/>
        <a:p>
          <a:endParaRPr lang="el-GR"/>
        </a:p>
      </dgm:t>
    </dgm:pt>
    <dgm:pt modelId="{B2DCF8F0-742B-4FD2-A3C7-F68DB58C9E3D}" type="pres">
      <dgm:prSet presAssocID="{A2DC00FD-4BCF-4836-AEBC-250E46DF4096}" presName="Name0" presStyleCnt="0">
        <dgm:presLayoutVars>
          <dgm:dir/>
          <dgm:resizeHandles val="exact"/>
        </dgm:presLayoutVars>
      </dgm:prSet>
      <dgm:spPr/>
    </dgm:pt>
    <dgm:pt modelId="{6DE88457-2FB0-45DE-9652-A41AD8357905}" type="pres">
      <dgm:prSet presAssocID="{07CA614E-908B-4C00-AEB7-F06AB4FE9CFD}" presName="node" presStyleLbl="node1" presStyleIdx="0" presStyleCnt="3">
        <dgm:presLayoutVars>
          <dgm:bulletEnabled val="1"/>
        </dgm:presLayoutVars>
      </dgm:prSet>
      <dgm:spPr/>
      <dgm:t>
        <a:bodyPr/>
        <a:lstStyle/>
        <a:p>
          <a:endParaRPr lang="el-GR"/>
        </a:p>
      </dgm:t>
    </dgm:pt>
    <dgm:pt modelId="{13E5AFB1-3067-4F17-926E-D2A5041EB253}" type="pres">
      <dgm:prSet presAssocID="{0C808585-F2D6-467A-A42D-8E7AFF40E808}" presName="sibTrans" presStyleLbl="sibTrans2D1" presStyleIdx="0" presStyleCnt="2"/>
      <dgm:spPr/>
      <dgm:t>
        <a:bodyPr/>
        <a:lstStyle/>
        <a:p>
          <a:endParaRPr lang="el-GR"/>
        </a:p>
      </dgm:t>
    </dgm:pt>
    <dgm:pt modelId="{E11F07DE-42BE-4B93-929B-1165E3C9F140}" type="pres">
      <dgm:prSet presAssocID="{0C808585-F2D6-467A-A42D-8E7AFF40E808}" presName="connectorText" presStyleLbl="sibTrans2D1" presStyleIdx="0" presStyleCnt="2"/>
      <dgm:spPr/>
      <dgm:t>
        <a:bodyPr/>
        <a:lstStyle/>
        <a:p>
          <a:endParaRPr lang="el-GR"/>
        </a:p>
      </dgm:t>
    </dgm:pt>
    <dgm:pt modelId="{6573941F-0DE4-403E-98A3-95AC86A465E5}" type="pres">
      <dgm:prSet presAssocID="{F49B4CE5-7458-42F4-B411-7477619B8841}" presName="node" presStyleLbl="node1" presStyleIdx="1" presStyleCnt="3">
        <dgm:presLayoutVars>
          <dgm:bulletEnabled val="1"/>
        </dgm:presLayoutVars>
      </dgm:prSet>
      <dgm:spPr/>
      <dgm:t>
        <a:bodyPr/>
        <a:lstStyle/>
        <a:p>
          <a:endParaRPr lang="el-GR"/>
        </a:p>
      </dgm:t>
    </dgm:pt>
    <dgm:pt modelId="{60F63778-F31A-49C6-A4B7-0578E767620C}" type="pres">
      <dgm:prSet presAssocID="{1F0F4D21-9CC4-4400-A7C0-22BC4687817C}" presName="sibTrans" presStyleLbl="sibTrans2D1" presStyleIdx="1" presStyleCnt="2"/>
      <dgm:spPr/>
      <dgm:t>
        <a:bodyPr/>
        <a:lstStyle/>
        <a:p>
          <a:endParaRPr lang="el-GR"/>
        </a:p>
      </dgm:t>
    </dgm:pt>
    <dgm:pt modelId="{9BCB941A-72DD-45BF-B7D8-2771CAEC8B8D}" type="pres">
      <dgm:prSet presAssocID="{1F0F4D21-9CC4-4400-A7C0-22BC4687817C}" presName="connectorText" presStyleLbl="sibTrans2D1" presStyleIdx="1" presStyleCnt="2"/>
      <dgm:spPr/>
      <dgm:t>
        <a:bodyPr/>
        <a:lstStyle/>
        <a:p>
          <a:endParaRPr lang="el-GR"/>
        </a:p>
      </dgm:t>
    </dgm:pt>
    <dgm:pt modelId="{357A2AC8-F79A-42AF-BFA3-A0A1637DC57B}" type="pres">
      <dgm:prSet presAssocID="{BB174505-36D6-4CA8-85B4-E95D203D8364}" presName="node" presStyleLbl="node1" presStyleIdx="2" presStyleCnt="3">
        <dgm:presLayoutVars>
          <dgm:bulletEnabled val="1"/>
        </dgm:presLayoutVars>
      </dgm:prSet>
      <dgm:spPr/>
      <dgm:t>
        <a:bodyPr/>
        <a:lstStyle/>
        <a:p>
          <a:endParaRPr lang="el-GR"/>
        </a:p>
      </dgm:t>
    </dgm:pt>
  </dgm:ptLst>
  <dgm:cxnLst>
    <dgm:cxn modelId="{E9DA0694-B878-404D-96FB-5B7854949675}" type="presOf" srcId="{0C808585-F2D6-467A-A42D-8E7AFF40E808}" destId="{13E5AFB1-3067-4F17-926E-D2A5041EB253}" srcOrd="0" destOrd="0" presId="urn:microsoft.com/office/officeart/2005/8/layout/process1"/>
    <dgm:cxn modelId="{BCD67496-5890-44F7-9C8A-F76A1159A682}" srcId="{A2DC00FD-4BCF-4836-AEBC-250E46DF4096}" destId="{BB174505-36D6-4CA8-85B4-E95D203D8364}" srcOrd="2" destOrd="0" parTransId="{FC7D3C26-55F8-49A1-BCB8-8C9A39946B3E}" sibTransId="{11AB2152-70ED-4AF5-A298-081C51379439}"/>
    <dgm:cxn modelId="{2E00EB3A-BC7D-4670-9494-082649AACBD1}" type="presOf" srcId="{BB174505-36D6-4CA8-85B4-E95D203D8364}" destId="{357A2AC8-F79A-42AF-BFA3-A0A1637DC57B}" srcOrd="0" destOrd="0" presId="urn:microsoft.com/office/officeart/2005/8/layout/process1"/>
    <dgm:cxn modelId="{C847525A-5E56-4641-885A-5D424F3E57DA}" srcId="{A2DC00FD-4BCF-4836-AEBC-250E46DF4096}" destId="{F49B4CE5-7458-42F4-B411-7477619B8841}" srcOrd="1" destOrd="0" parTransId="{3198D182-C1DB-450B-B119-4496AD4E6FB3}" sibTransId="{1F0F4D21-9CC4-4400-A7C0-22BC4687817C}"/>
    <dgm:cxn modelId="{7C1514F9-F3F1-4734-876F-008405EC090B}" type="presOf" srcId="{0C808585-F2D6-467A-A42D-8E7AFF40E808}" destId="{E11F07DE-42BE-4B93-929B-1165E3C9F140}" srcOrd="1" destOrd="0" presId="urn:microsoft.com/office/officeart/2005/8/layout/process1"/>
    <dgm:cxn modelId="{0D82D3B2-8DFD-4F0F-A0F7-4823B32F84D5}" type="presOf" srcId="{A2DC00FD-4BCF-4836-AEBC-250E46DF4096}" destId="{B2DCF8F0-742B-4FD2-A3C7-F68DB58C9E3D}" srcOrd="0" destOrd="0" presId="urn:microsoft.com/office/officeart/2005/8/layout/process1"/>
    <dgm:cxn modelId="{42224B72-FF00-4DB1-936F-4746F1BBEE19}" type="presOf" srcId="{F49B4CE5-7458-42F4-B411-7477619B8841}" destId="{6573941F-0DE4-403E-98A3-95AC86A465E5}" srcOrd="0" destOrd="0" presId="urn:microsoft.com/office/officeart/2005/8/layout/process1"/>
    <dgm:cxn modelId="{150D6B87-A531-445B-9F44-902EBE0C5B0B}" srcId="{A2DC00FD-4BCF-4836-AEBC-250E46DF4096}" destId="{07CA614E-908B-4C00-AEB7-F06AB4FE9CFD}" srcOrd="0" destOrd="0" parTransId="{DBA9AF1B-9C05-403E-8AF3-35A022847D8C}" sibTransId="{0C808585-F2D6-467A-A42D-8E7AFF40E808}"/>
    <dgm:cxn modelId="{4A881EB3-90E7-413D-ADC8-B2D4832C8A03}" type="presOf" srcId="{1F0F4D21-9CC4-4400-A7C0-22BC4687817C}" destId="{60F63778-F31A-49C6-A4B7-0578E767620C}" srcOrd="0" destOrd="0" presId="urn:microsoft.com/office/officeart/2005/8/layout/process1"/>
    <dgm:cxn modelId="{749338E2-9333-4633-A688-646A5345F9B3}" type="presOf" srcId="{1F0F4D21-9CC4-4400-A7C0-22BC4687817C}" destId="{9BCB941A-72DD-45BF-B7D8-2771CAEC8B8D}" srcOrd="1" destOrd="0" presId="urn:microsoft.com/office/officeart/2005/8/layout/process1"/>
    <dgm:cxn modelId="{4931051F-575E-4679-9B65-EBF25A50EBC7}" type="presOf" srcId="{07CA614E-908B-4C00-AEB7-F06AB4FE9CFD}" destId="{6DE88457-2FB0-45DE-9652-A41AD8357905}" srcOrd="0" destOrd="0" presId="urn:microsoft.com/office/officeart/2005/8/layout/process1"/>
    <dgm:cxn modelId="{38DF841D-900A-4289-8DF7-BAFB1F292005}" type="presParOf" srcId="{B2DCF8F0-742B-4FD2-A3C7-F68DB58C9E3D}" destId="{6DE88457-2FB0-45DE-9652-A41AD8357905}" srcOrd="0" destOrd="0" presId="urn:microsoft.com/office/officeart/2005/8/layout/process1"/>
    <dgm:cxn modelId="{F6AC4733-7B3F-434B-8287-83BE57248D6D}" type="presParOf" srcId="{B2DCF8F0-742B-4FD2-A3C7-F68DB58C9E3D}" destId="{13E5AFB1-3067-4F17-926E-D2A5041EB253}" srcOrd="1" destOrd="0" presId="urn:microsoft.com/office/officeart/2005/8/layout/process1"/>
    <dgm:cxn modelId="{CEC0DF71-5D2A-4A9B-AD57-84502E175783}" type="presParOf" srcId="{13E5AFB1-3067-4F17-926E-D2A5041EB253}" destId="{E11F07DE-42BE-4B93-929B-1165E3C9F140}" srcOrd="0" destOrd="0" presId="urn:microsoft.com/office/officeart/2005/8/layout/process1"/>
    <dgm:cxn modelId="{B4562FC5-B26D-42A5-B576-C8AD4B8494E9}" type="presParOf" srcId="{B2DCF8F0-742B-4FD2-A3C7-F68DB58C9E3D}" destId="{6573941F-0DE4-403E-98A3-95AC86A465E5}" srcOrd="2" destOrd="0" presId="urn:microsoft.com/office/officeart/2005/8/layout/process1"/>
    <dgm:cxn modelId="{644D5B11-AD0D-461D-A077-D793D49B39C3}" type="presParOf" srcId="{B2DCF8F0-742B-4FD2-A3C7-F68DB58C9E3D}" destId="{60F63778-F31A-49C6-A4B7-0578E767620C}" srcOrd="3" destOrd="0" presId="urn:microsoft.com/office/officeart/2005/8/layout/process1"/>
    <dgm:cxn modelId="{BB968291-33B4-4C7E-8D45-AEB466EC8F8E}" type="presParOf" srcId="{60F63778-F31A-49C6-A4B7-0578E767620C}" destId="{9BCB941A-72DD-45BF-B7D8-2771CAEC8B8D}" srcOrd="0" destOrd="0" presId="urn:microsoft.com/office/officeart/2005/8/layout/process1"/>
    <dgm:cxn modelId="{42C2F662-6B4C-42E7-BFDB-5C2184A17B75}" type="presParOf" srcId="{B2DCF8F0-742B-4FD2-A3C7-F68DB58C9E3D}" destId="{357A2AC8-F79A-42AF-BFA3-A0A1637DC57B}"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E88457-2FB0-45DE-9652-A41AD8357905}">
      <dsp:nvSpPr>
        <dsp:cNvPr id="0" name=""/>
        <dsp:cNvSpPr/>
      </dsp:nvSpPr>
      <dsp:spPr>
        <a:xfrm>
          <a:off x="734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Επιστημολογία</a:t>
          </a:r>
          <a:endParaRPr lang="el-GR" sz="2400" kern="1200" dirty="0"/>
        </a:p>
      </dsp:txBody>
      <dsp:txXfrm>
        <a:off x="7341" y="2114025"/>
        <a:ext cx="2194275" cy="1316565"/>
      </dsp:txXfrm>
    </dsp:sp>
    <dsp:sp modelId="{13E5AFB1-3067-4F17-926E-D2A5041EB253}">
      <dsp:nvSpPr>
        <dsp:cNvPr id="0" name=""/>
        <dsp:cNvSpPr/>
      </dsp:nvSpPr>
      <dsp:spPr>
        <a:xfrm>
          <a:off x="2421043"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2421043" y="2500217"/>
        <a:ext cx="465186" cy="544180"/>
      </dsp:txXfrm>
    </dsp:sp>
    <dsp:sp modelId="{6573941F-0DE4-403E-98A3-95AC86A465E5}">
      <dsp:nvSpPr>
        <dsp:cNvPr id="0" name=""/>
        <dsp:cNvSpPr/>
      </dsp:nvSpPr>
      <dsp:spPr>
        <a:xfrm>
          <a:off x="3079326"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Μεθοδολογία</a:t>
          </a:r>
          <a:endParaRPr lang="el-GR" sz="2400" b="1" kern="1200" dirty="0"/>
        </a:p>
      </dsp:txBody>
      <dsp:txXfrm>
        <a:off x="3079326" y="2114025"/>
        <a:ext cx="2194275" cy="1316565"/>
      </dsp:txXfrm>
    </dsp:sp>
    <dsp:sp modelId="{60F63778-F31A-49C6-A4B7-0578E767620C}">
      <dsp:nvSpPr>
        <dsp:cNvPr id="0" name=""/>
        <dsp:cNvSpPr/>
      </dsp:nvSpPr>
      <dsp:spPr>
        <a:xfrm>
          <a:off x="5493029" y="2500217"/>
          <a:ext cx="465186" cy="5441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l-GR" sz="1900" kern="1200"/>
        </a:p>
      </dsp:txBody>
      <dsp:txXfrm>
        <a:off x="5493029" y="2500217"/>
        <a:ext cx="465186" cy="544180"/>
      </dsp:txXfrm>
    </dsp:sp>
    <dsp:sp modelId="{357A2AC8-F79A-42AF-BFA3-A0A1637DC57B}">
      <dsp:nvSpPr>
        <dsp:cNvPr id="0" name=""/>
        <dsp:cNvSpPr/>
      </dsp:nvSpPr>
      <dsp:spPr>
        <a:xfrm>
          <a:off x="6151311" y="2114025"/>
          <a:ext cx="2194275" cy="13165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Μέθοδος</a:t>
          </a:r>
          <a:endParaRPr lang="el-GR" sz="2400" b="1" kern="1200" dirty="0"/>
        </a:p>
      </dsp:txBody>
      <dsp:txXfrm>
        <a:off x="6151311" y="2114025"/>
        <a:ext cx="2194275" cy="1316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789827-6C06-4BD1-B55F-86A2C5969071}" type="datetimeFigureOut">
              <a:rPr lang="el-GR" smtClean="0"/>
              <a:pPr/>
              <a:t>19/7/2015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5E89B2-8E2F-43E0-BFBF-68F7DF157761}"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A5786-E1D3-43BB-A164-76932D4FA798}" type="datetimeFigureOut">
              <a:rPr lang="el-GR" smtClean="0"/>
              <a:pPr/>
              <a:t>19/7/2015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7683A-0688-4998-9883-723935D5165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xmlns=""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Θέση εικόνας διαφάνειας 1"/>
          <p:cNvSpPr>
            <a:spLocks noGrp="1" noRot="1" noChangeAspect="1" noTextEdit="1"/>
          </p:cNvSpPr>
          <p:nvPr>
            <p:ph type="sldImg"/>
          </p:nvPr>
        </p:nvSpPr>
        <p:spPr>
          <a:xfrm>
            <a:off x="1371600" y="1143000"/>
            <a:ext cx="4114800" cy="3086100"/>
          </a:xfrm>
          <a:ln/>
        </p:spPr>
      </p:sp>
      <p:sp>
        <p:nvSpPr>
          <p:cNvPr id="132099"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2100" name="Θέση αριθμού διαφάνειας 3"/>
          <p:cNvSpPr>
            <a:spLocks noGrp="1"/>
          </p:cNvSpPr>
          <p:nvPr>
            <p:ph type="sldNum" sz="quarter" idx="5"/>
          </p:nvPr>
        </p:nvSpPr>
        <p:spPr>
          <a:noFill/>
        </p:spPr>
        <p:txBody>
          <a:bodyPr/>
          <a:lstStyle/>
          <a:p>
            <a:fld id="{C8CA011D-E0FE-4C2A-A0D8-25CA04DE8D21}" type="slidenum">
              <a:rPr lang="el-GR" smtClean="0">
                <a:latin typeface="Times New Roman" pitchFamily="18" charset="0"/>
              </a:rPr>
              <a:pPr/>
              <a:t>24</a:t>
            </a:fld>
            <a:endParaRPr 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Θέση εικόνας διαφάνειας 1"/>
          <p:cNvSpPr>
            <a:spLocks noGrp="1" noRot="1" noChangeAspect="1" noTextEdit="1"/>
          </p:cNvSpPr>
          <p:nvPr>
            <p:ph type="sldImg"/>
          </p:nvPr>
        </p:nvSpPr>
        <p:spPr>
          <a:xfrm>
            <a:off x="1371600" y="1143000"/>
            <a:ext cx="4114800" cy="3086100"/>
          </a:xfrm>
          <a:ln/>
        </p:spPr>
      </p:sp>
      <p:sp>
        <p:nvSpPr>
          <p:cNvPr id="133123" name="Θέση σημειώσεων 2"/>
          <p:cNvSpPr>
            <a:spLocks noGrp="1"/>
          </p:cNvSpPr>
          <p:nvPr>
            <p:ph type="body" idx="1"/>
          </p:nvPr>
        </p:nvSpPr>
        <p:spPr>
          <a:noFill/>
          <a:ln/>
        </p:spPr>
        <p:txBody>
          <a:bodyPr/>
          <a:lstStyle/>
          <a:p>
            <a:endParaRPr lang="el-GR" smtClean="0">
              <a:latin typeface="Times New Roman" pitchFamily="18" charset="0"/>
            </a:endParaRPr>
          </a:p>
        </p:txBody>
      </p:sp>
      <p:sp>
        <p:nvSpPr>
          <p:cNvPr id="133124" name="Θέση αριθμού διαφάνειας 3"/>
          <p:cNvSpPr>
            <a:spLocks noGrp="1"/>
          </p:cNvSpPr>
          <p:nvPr>
            <p:ph type="sldNum" sz="quarter" idx="5"/>
          </p:nvPr>
        </p:nvSpPr>
        <p:spPr>
          <a:noFill/>
        </p:spPr>
        <p:txBody>
          <a:bodyPr/>
          <a:lstStyle/>
          <a:p>
            <a:fld id="{A3E2C29B-C2CE-4DEA-BBAD-6BEC6E0AE616}" type="slidenum">
              <a:rPr lang="el-GR" smtClean="0">
                <a:latin typeface="Times New Roman" pitchFamily="18" charset="0"/>
              </a:rPr>
              <a:pPr/>
              <a:t>27</a:t>
            </a:fld>
            <a:endParaRPr 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l-GR" smtClean="0"/>
          </a:p>
        </p:txBody>
      </p:sp>
      <p:sp>
        <p:nvSpPr>
          <p:cNvPr id="172036" name="Slide Number Placeholder 3"/>
          <p:cNvSpPr>
            <a:spLocks noGrp="1"/>
          </p:cNvSpPr>
          <p:nvPr>
            <p:ph type="sldNum" sz="quarter" idx="5"/>
          </p:nvPr>
        </p:nvSpPr>
        <p:spPr>
          <a:noFill/>
        </p:spPr>
        <p:txBody>
          <a:bodyPr/>
          <a:lstStyle/>
          <a:p>
            <a:fld id="{D427468A-08F5-4F99-BFD4-DA6474915FF3}"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30"/>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2"/>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8"/>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5" name="Ορθογώνιο 4"/>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7" name="TextBox 6"/>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7"/>
            <a:ext cx="213458" cy="3888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2"/>
            <a:ext cx="7772400" cy="1362076"/>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1095941"/>
            <a:ext cx="2214640" cy="1237790"/>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1" name="Ορθογώνιο 10"/>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2" name="TextBox 11"/>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7"/>
            <a:ext cx="213458" cy="3888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7"/>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7"/>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13" name="Ορθογώνιο 12"/>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4" name="TextBox 13"/>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7"/>
            <a:ext cx="213458" cy="3888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Ορθογώνιο 8"/>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0" name="TextBox 9"/>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7"/>
            <a:ext cx="213458" cy="3888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8" name="Ορθογώνιο 7"/>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9" name="TextBox 8"/>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7"/>
            <a:ext cx="213458" cy="3888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3"/>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4" y="1556793"/>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9993"/>
            <a:ext cx="9144000" cy="232117"/>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prstClr val="black"/>
              </a:solidFill>
              <a:effectLst>
                <a:outerShdw blurRad="38100" dist="19050" dir="2700000" algn="tl" rotWithShape="0">
                  <a:prstClr val="black">
                    <a:alpha val="40000"/>
                  </a:prstClr>
                </a:outerShdw>
              </a:effectLst>
            </a:endParaRPr>
          </a:p>
        </p:txBody>
      </p:sp>
      <p:sp>
        <p:nvSpPr>
          <p:cNvPr id="13" name="TextBox 12"/>
          <p:cNvSpPr txBox="1"/>
          <p:nvPr userDrawn="1"/>
        </p:nvSpPr>
        <p:spPr>
          <a:xfrm>
            <a:off x="3498" y="-6954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prstClr val="white"/>
                </a:solidFill>
              </a:rPr>
              <a:t>&lt;</a:t>
            </a:r>
            <a:r>
              <a:rPr lang="el-GR" sz="1000" b="1" dirty="0" smtClean="0">
                <a:solidFill>
                  <a:prstClr val="white"/>
                </a:solidFill>
              </a:rPr>
              <a:t>Τίτλος Μαθήματος&gt; - </a:t>
            </a:r>
            <a:r>
              <a:rPr lang="el-GR" sz="1000" dirty="0" smtClean="0">
                <a:solidFill>
                  <a:prstClr val="white"/>
                </a:solidFill>
              </a:rPr>
              <a:t>&lt;Τίτλος Ενότητα&gt;, &lt;ΤΜΗΜΑ&gt;, </a:t>
            </a:r>
            <a:r>
              <a:rPr lang="el-GR" sz="1000" dirty="0">
                <a:solidFill>
                  <a:prstClr val="white"/>
                </a:solidFill>
              </a:rPr>
              <a:t>ΤΕΙ ΗΠΕΙΡΟΥ </a:t>
            </a:r>
            <a:r>
              <a:rPr lang="el-GR" sz="1000" b="1" dirty="0">
                <a:solidFill>
                  <a:prstClr val="white"/>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7"/>
            <a:ext cx="213458" cy="3888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2"/>
            <a:ext cx="364880" cy="380744"/>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0"/>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40"/>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a:solidFill>
                <a:prstClr val="black"/>
              </a:solidFill>
            </a:endParaRPr>
          </a:p>
        </p:txBody>
      </p:sp>
    </p:spTree>
    <p:extLst>
      <p:ext uri="{BB962C8B-B14F-4D97-AF65-F5344CB8AC3E}">
        <p14:creationId xmlns:p14="http://schemas.microsoft.com/office/powerpoint/2010/main" xmlns="" val="42386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3"/>
            <a:ext cx="7772400" cy="1362076"/>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8" y="273052"/>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19/7/2015</a:t>
            </a:fld>
            <a:endParaRPr lang="el-GR"/>
          </a:p>
        </p:txBody>
      </p:sp>
      <p:sp>
        <p:nvSpPr>
          <p:cNvPr id="5" name="4 - Θέση υποσέλιδου"/>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
        <p:nvSpPr>
          <p:cNvPr id="9" name="Θέση αριθμού διαφάνειας 3"/>
          <p:cNvSpPr txBox="1">
            <a:spLocks/>
          </p:cNvSpPr>
          <p:nvPr userDrawn="1"/>
        </p:nvSpPr>
        <p:spPr bwMode="auto">
          <a:xfrm>
            <a:off x="8729259" y="6559383"/>
            <a:ext cx="333105" cy="365125"/>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prstClr val="white"/>
                </a:solidFill>
              </a:rPr>
              <a:pPr algn="r"/>
              <a:t>‹#›</a:t>
            </a:fld>
            <a:endParaRPr lang="el-GR" altLang="el-GR" sz="1600" dirty="0" smtClean="0">
              <a:solidFill>
                <a:prstClr val="white"/>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hyperlink" Target="http://creativecommons.org/licenses/by-nc-nd/4.0/deed.el"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eclass.teiep.gr/courses/NOSH10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ΜΕΘΟΔΟΛΟΓΙΑ ΕΡΕΥΝΑΣ</a:t>
            </a: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dirty="0" smtClean="0">
                <a:solidFill>
                  <a:schemeClr val="tx1"/>
                </a:solidFill>
              </a:rPr>
              <a:t>Ενότητα </a:t>
            </a:r>
            <a:r>
              <a:rPr lang="en-US" sz="2800" dirty="0" smtClean="0">
                <a:solidFill>
                  <a:schemeClr val="tx1"/>
                </a:solidFill>
              </a:rPr>
              <a:t>3</a:t>
            </a:r>
            <a:r>
              <a:rPr lang="en-US" sz="2800" smtClean="0">
                <a:solidFill>
                  <a:schemeClr val="tx1"/>
                </a:solidFill>
              </a:rPr>
              <a:t> </a:t>
            </a:r>
            <a:r>
              <a:rPr lang="el-GR" sz="2800" dirty="0" smtClean="0">
                <a:solidFill>
                  <a:schemeClr val="tx1"/>
                </a:solidFill>
              </a:rPr>
              <a:t>:</a:t>
            </a:r>
            <a:r>
              <a:rPr lang="en-US" sz="2800" dirty="0" smtClean="0">
                <a:solidFill>
                  <a:schemeClr val="tx1"/>
                </a:solidFill>
              </a:rPr>
              <a:t> </a:t>
            </a:r>
            <a:r>
              <a:rPr lang="el-GR" sz="2800" b="1" dirty="0" smtClean="0">
                <a:solidFill>
                  <a:schemeClr val="tx1"/>
                </a:solidFill>
              </a:rPr>
              <a:t>Επιστημολογία, Μεθοδολογία και Μέθοδος</a:t>
            </a:r>
          </a:p>
          <a:p>
            <a:r>
              <a:rPr lang="el-GR" sz="2800" dirty="0" smtClean="0">
                <a:solidFill>
                  <a:schemeClr val="tx1"/>
                </a:solidFill>
              </a:rPr>
              <a:t>Δρ. Στέφανος </a:t>
            </a:r>
            <a:r>
              <a:rPr lang="el-GR" sz="2800" dirty="0" err="1" smtClean="0">
                <a:solidFill>
                  <a:schemeClr val="tx1"/>
                </a:solidFill>
              </a:rPr>
              <a:t>Μαντζούκας</a:t>
            </a:r>
            <a:endParaRPr lang="el-GR"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grpSp>
        <p:nvGrpSpPr>
          <p:cNvPr id="6" name="Ομάδα 9"/>
          <p:cNvGrpSpPr/>
          <p:nvPr/>
        </p:nvGrpSpPr>
        <p:grpSpPr>
          <a:xfrm>
            <a:off x="642158" y="252000"/>
            <a:ext cx="4217874" cy="1376800"/>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defRPr/>
            </a:pPr>
            <a:r>
              <a:rPr lang="el-GR" sz="3200" b="1" u="sng" dirty="0" smtClean="0"/>
              <a:t>Μεθοδολογία</a:t>
            </a:r>
            <a:r>
              <a:rPr lang="en-US" sz="3200" dirty="0" smtClean="0"/>
              <a:t>: </a:t>
            </a:r>
            <a:endParaRPr lang="el-GR" sz="3200" dirty="0" smtClean="0"/>
          </a:p>
          <a:p>
            <a:pPr>
              <a:buFont typeface="Wingdings" pitchFamily="2" charset="2"/>
              <a:buChar char="Ø"/>
              <a:defRPr/>
            </a:pPr>
            <a:r>
              <a:rPr lang="el-GR" sz="2800" dirty="0" smtClean="0"/>
              <a:t>Αναφέρεται στο ερευνητικό μοντέλο εμπεριέχει τις θεωρητικές θέσης της επιστημολογίας, αλλά και το πλαίσιο που παρέχει τις οδηγίες για το πώς θα διεξαχθεί η έρευνα. </a:t>
            </a:r>
          </a:p>
          <a:p>
            <a:pPr>
              <a:buFont typeface="Wingdings" pitchFamily="2" charset="2"/>
              <a:buChar char="Ø"/>
              <a:defRPr/>
            </a:pPr>
            <a:endParaRPr lang="el-GR" sz="2800" dirty="0" smtClean="0"/>
          </a:p>
          <a:p>
            <a:pPr>
              <a:buFont typeface="Wingdings" pitchFamily="2" charset="2"/>
              <a:buChar char="Ø"/>
              <a:defRPr/>
            </a:pPr>
            <a:r>
              <a:rPr lang="el-GR" sz="2800" dirty="0" smtClean="0"/>
              <a:t>Με άλλα λόγια, η </a:t>
            </a:r>
            <a:r>
              <a:rPr lang="el-GR" sz="2800" b="1" dirty="0" smtClean="0"/>
              <a:t>μεθοδολογία</a:t>
            </a:r>
            <a:r>
              <a:rPr lang="el-GR" sz="2800" dirty="0" smtClean="0"/>
              <a:t> μεταφράζει το θεωρητικό περιεχόμενο της επιστημολογίας σε ερευνητική γλώσσα και επεξηγεί πως μπορεί να μελετηθούν τα φαινόμενα   </a:t>
            </a: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t>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defRPr/>
            </a:pPr>
            <a:r>
              <a:rPr lang="el-GR" sz="3200" b="1" u="sng" dirty="0" smtClean="0"/>
              <a:t>Μέθοδος</a:t>
            </a:r>
            <a:r>
              <a:rPr lang="en-US" sz="3200" b="1" u="sng" dirty="0" smtClean="0"/>
              <a:t>: </a:t>
            </a:r>
            <a:endParaRPr lang="el-GR" sz="3200" b="1" u="sng" dirty="0" smtClean="0"/>
          </a:p>
          <a:p>
            <a:pPr>
              <a:buFont typeface="Wingdings" pitchFamily="2" charset="2"/>
              <a:buChar char="Ø"/>
              <a:defRPr/>
            </a:pPr>
            <a:r>
              <a:rPr lang="el-GR" sz="2800" dirty="0" smtClean="0"/>
              <a:t>Αναφέρεται στα εργαλεία που θα χρησιμοποιήσει ο ερευνητής για να συλλέξει και να αναλύσει τα δεδομένα</a:t>
            </a: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latin typeface="Calibri" pitchFamily="34" charset="0"/>
              </a:rPr>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defRPr/>
            </a:pPr>
            <a:r>
              <a:rPr lang="el-GR" sz="3200" b="1" u="sng" dirty="0" smtClean="0"/>
              <a:t>Επιστημολογία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δέχεται ότι υπάρχει μια απτή, αντικειμενική και ανεξάρτητη πραγματικότητα και οι ανθρώπινες απόψεις απεικονίζουν μέρος αυτής της πραγματικότητας. </a:t>
            </a:r>
          </a:p>
          <a:p>
            <a:pPr>
              <a:buFont typeface="Wingdings" pitchFamily="2" charset="2"/>
              <a:buChar char="Ø"/>
              <a:defRPr/>
            </a:pPr>
            <a:r>
              <a:rPr lang="el-GR" sz="2800" dirty="0" smtClean="0"/>
              <a:t>Μπορεί να επιτευχθεί τέλεια κατανόηση της πραγματικότητας από επανειλημμένες αξιολογήσεις που θα οδηγήσουν στην αλήθεια για το φαινόμενο    </a:t>
            </a: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latin typeface="Calibri" pitchFamily="34" charset="0"/>
              </a:rPr>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defRPr/>
            </a:pPr>
            <a:r>
              <a:rPr lang="el-GR" sz="3200" b="1" u="sng" dirty="0" smtClean="0"/>
              <a:t>Μεθοδολογία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και το αντικείμενο της έρευνας είναι ανεξάρτητες οντότητες. </a:t>
            </a:r>
          </a:p>
          <a:p>
            <a:pPr>
              <a:buFont typeface="Wingdings" pitchFamily="2" charset="2"/>
              <a:buChar char="Ø"/>
              <a:defRPr/>
            </a:pPr>
            <a:r>
              <a:rPr lang="el-GR" sz="2800" dirty="0" smtClean="0"/>
              <a:t>Υπάρχουν αντικειμενικά γεγονότα και φαινόμενα που προσδιορίζονται εξωγενείς αιτίες και για αυτό κάτω από τις ίδιες συνθήκες μπορεί να δώσουν ακριβώς τα ίδια αποτελέσματα. </a:t>
            </a:r>
          </a:p>
          <a:p>
            <a:pPr>
              <a:buFont typeface="Wingdings" pitchFamily="2" charset="2"/>
              <a:buChar char="Ø"/>
              <a:defRPr/>
            </a:pPr>
            <a:r>
              <a:rPr lang="el-GR" sz="2800" dirty="0" smtClean="0"/>
              <a:t>Ο ερευνητής πρέπει να διαχωρίσει με σαφήνεια τις δικές του πεποιθήσεις από τα φαινόμενα της έρευνας. </a:t>
            </a:r>
          </a:p>
          <a:p>
            <a:pPr>
              <a:buFont typeface="Wingdings" pitchFamily="2" charset="2"/>
              <a:buChar char="Ø"/>
              <a:defRPr/>
            </a:pPr>
            <a:r>
              <a:rPr lang="el-GR" sz="2800" dirty="0" smtClean="0"/>
              <a:t>Σκοπός της έρευνας είναι η ανακάλυψη της αντικειμενικής αλήθειας</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latin typeface="Calibri" pitchFamily="34" charset="0"/>
              </a:rPr>
              <a:t>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601580"/>
            <a:ext cx="8445624" cy="3771636"/>
          </a:xfrm>
          <a:prstGeom prst="rect">
            <a:avLst/>
          </a:prstGeom>
        </p:spPr>
        <p:txBody>
          <a:bodyPr vert="horz" lIns="91440" tIns="45720" rIns="91440" bIns="45720" rtlCol="0">
            <a:noAutofit/>
          </a:bodyPr>
          <a:lstStyle/>
          <a:p>
            <a:pPr>
              <a:defRPr/>
            </a:pPr>
            <a:r>
              <a:rPr lang="el-GR" sz="3200" b="1" u="sng" dirty="0" smtClean="0"/>
              <a:t>Μέθοδος</a:t>
            </a:r>
            <a:r>
              <a:rPr lang="en-US" sz="3200" b="1" u="sng" dirty="0" smtClean="0"/>
              <a:t>: </a:t>
            </a:r>
            <a:endParaRPr lang="el-GR" sz="3200" b="1" u="sng" dirty="0" smtClean="0"/>
          </a:p>
          <a:p>
            <a:pPr>
              <a:buFont typeface="Wingdings" pitchFamily="2" charset="2"/>
              <a:buChar char="Ø"/>
              <a:defRPr/>
            </a:pPr>
            <a:r>
              <a:rPr lang="el-GR" sz="2800" dirty="0" smtClean="0"/>
              <a:t>Δημιουργείται ερευνητική υπόθεση η οποία υποβάλλεται σε εμπειρικές μετρήσεις για να επαληθευτεί.</a:t>
            </a:r>
          </a:p>
          <a:p>
            <a:pPr>
              <a:buFont typeface="Wingdings" pitchFamily="2" charset="2"/>
              <a:buChar char="Ø"/>
              <a:defRPr/>
            </a:pPr>
            <a:r>
              <a:rPr lang="el-GR" sz="2800" dirty="0" smtClean="0"/>
              <a:t> Όλα πρέπει να είναι υπό απόλυτο έλεγχό, ώστε να μην υπεισέλθει οποιαδήποτε υποκειμενική επίδραση.</a:t>
            </a:r>
          </a:p>
          <a:p>
            <a:pPr>
              <a:buFont typeface="Wingdings" pitchFamily="2" charset="2"/>
              <a:buChar char="Ø"/>
              <a:defRPr/>
            </a:pPr>
            <a:r>
              <a:rPr lang="el-GR" sz="2800" dirty="0" smtClean="0"/>
              <a:t>Τέτοιες έρευνες είναι κυρίως εργαστηριακές και διπλές τυφλές τυχαιοποιημένες μελέτες</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err="1" smtClean="0">
                <a:latin typeface="Calibri" pitchFamily="34" charset="0"/>
              </a:rPr>
              <a:t>Μετα</a:t>
            </a:r>
            <a:r>
              <a:rPr lang="el-GR" dirty="0" smtClean="0">
                <a:latin typeface="Calibri" pitchFamily="34" charset="0"/>
              </a:rPr>
              <a:t> (ή </a:t>
            </a:r>
            <a:r>
              <a:rPr lang="el-GR" dirty="0" err="1" smtClean="0">
                <a:latin typeface="Calibri" pitchFamily="34" charset="0"/>
              </a:rPr>
              <a:t>Νεο</a:t>
            </a:r>
            <a:r>
              <a:rPr lang="el-GR" dirty="0" smtClean="0">
                <a:latin typeface="Calibri" pitchFamily="34" charset="0"/>
              </a:rPr>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Επιστημολογία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δέχεται ότι υπάρχει μια «αληθινή» πραγματικότητα την οποία μπορεί το άτομο να συλλάβει με αντικειμενικό και πιθανό τρόπο. </a:t>
            </a:r>
          </a:p>
          <a:p>
            <a:pPr>
              <a:buFont typeface="Wingdings" pitchFamily="2" charset="2"/>
              <a:buChar char="Ø"/>
              <a:defRPr/>
            </a:pPr>
            <a:r>
              <a:rPr lang="el-GR" sz="2800" dirty="0" smtClean="0"/>
              <a:t>Ωστόσο, αυτή η πραγματικότητα δεν μπορεί ποτέ να συλληφθεί πλήρως και να κατανοηθεί απολύτως λόγω των ατελών ανθρώπινων νοητικών δυνατοτήτων και λόγω της ακατάληπτης φύσης των φαινομένων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err="1" smtClean="0">
                <a:latin typeface="Calibri" pitchFamily="34" charset="0"/>
              </a:rPr>
              <a:t>Μετα</a:t>
            </a:r>
            <a:r>
              <a:rPr lang="el-GR" dirty="0" smtClean="0">
                <a:latin typeface="Calibri" pitchFamily="34" charset="0"/>
              </a:rPr>
              <a:t> (ή </a:t>
            </a:r>
            <a:r>
              <a:rPr lang="el-GR" dirty="0" err="1" smtClean="0">
                <a:latin typeface="Calibri" pitchFamily="34" charset="0"/>
              </a:rPr>
              <a:t>Νεο</a:t>
            </a:r>
            <a:r>
              <a:rPr lang="el-GR" dirty="0" smtClean="0">
                <a:latin typeface="Calibri" pitchFamily="34" charset="0"/>
              </a:rPr>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Μεθοδολογία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και το αντικείμενο της έρευνας είναι ανεξάρτητες οντότητες. </a:t>
            </a:r>
          </a:p>
          <a:p>
            <a:pPr>
              <a:buFont typeface="Wingdings" pitchFamily="2" charset="2"/>
              <a:buChar char="Ø"/>
              <a:defRPr/>
            </a:pPr>
            <a:r>
              <a:rPr lang="el-GR" sz="2800" dirty="0" smtClean="0"/>
              <a:t>Υπάρχουν αντικειμενικά γεγονότα και φαινόμενα που προσδιορίζονται εξωγενείς αιτίες, αλλά για αυτά τα φαινόμενα μπορούν να πιθανολογήσαμε ότι τα γνωρίζουμε και να υποβάλουμε τις θεωρίες μας διάψευση.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err="1" smtClean="0">
                <a:latin typeface="Calibri" pitchFamily="34" charset="0"/>
              </a:rPr>
              <a:t>Μετα</a:t>
            </a:r>
            <a:r>
              <a:rPr lang="el-GR" dirty="0" smtClean="0">
                <a:latin typeface="Calibri" pitchFamily="34" charset="0"/>
              </a:rPr>
              <a:t> (ή </a:t>
            </a:r>
            <a:r>
              <a:rPr lang="el-GR" dirty="0" err="1" smtClean="0">
                <a:latin typeface="Calibri" pitchFamily="34" charset="0"/>
              </a:rPr>
              <a:t>Νεο</a:t>
            </a:r>
            <a:r>
              <a:rPr lang="el-GR" dirty="0" smtClean="0">
                <a:latin typeface="Calibri" pitchFamily="34" charset="0"/>
              </a:rPr>
              <a:t>)- Θετικιστική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Μέθοδος</a:t>
            </a:r>
            <a:r>
              <a:rPr lang="en-US" sz="3200" b="1" u="sng" dirty="0" smtClean="0"/>
              <a:t>: </a:t>
            </a:r>
            <a:endParaRPr lang="el-GR" sz="3200" b="1" u="sng" dirty="0" smtClean="0"/>
          </a:p>
          <a:p>
            <a:pPr>
              <a:buFont typeface="Wingdings" pitchFamily="2" charset="2"/>
              <a:buChar char="Ø"/>
              <a:defRPr/>
            </a:pPr>
            <a:r>
              <a:rPr lang="el-GR" sz="2800" dirty="0" smtClean="0"/>
              <a:t>Δημιουργείται ερευνητική υπόθεση η οποία υποβάλλεται σε εμπειρικές μετρήσεις για να επαληθευτεί. </a:t>
            </a:r>
          </a:p>
          <a:p>
            <a:pPr>
              <a:buFont typeface="Wingdings" pitchFamily="2" charset="2"/>
              <a:buChar char="Ø"/>
              <a:defRPr/>
            </a:pPr>
            <a:r>
              <a:rPr lang="el-GR" sz="2800" dirty="0" smtClean="0"/>
              <a:t>Ο ερευνητής προσπαθεί να έχει υπό τον έλεγχό του όσες παραπάνω παραμέτρους μπορεί.</a:t>
            </a:r>
          </a:p>
          <a:p>
            <a:pPr>
              <a:buFont typeface="Wingdings" pitchFamily="2" charset="2"/>
              <a:buChar char="Ø"/>
              <a:defRPr/>
            </a:pPr>
            <a:r>
              <a:rPr lang="el-GR" sz="2800" dirty="0" smtClean="0"/>
              <a:t> Τέτοιες έρευνες είναι κυρίως ποσοτικά </a:t>
            </a:r>
            <a:r>
              <a:rPr lang="el-GR" sz="2800" b="1" dirty="0" smtClean="0"/>
              <a:t>ερωτηματολόγια</a:t>
            </a:r>
            <a:r>
              <a:rPr lang="el-GR" sz="2800" dirty="0" smtClean="0"/>
              <a:t> και </a:t>
            </a:r>
            <a:r>
              <a:rPr lang="el-GR" sz="2800" b="1" dirty="0" smtClean="0"/>
              <a:t>κλίμακες</a:t>
            </a:r>
            <a:r>
              <a:rPr lang="el-GR" sz="2800" dirty="0" smtClean="0"/>
              <a:t>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Σχετικιστική/ ερμηνευτική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Επιστημολογία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δέχεται ότι δεν υπάρχει μια μοναδική αντικειμενική πραγματικότητα, αλλά η πραγματικότητα είναι αυτό που ο καθένας αισθάνεται και βιώνει. </a:t>
            </a:r>
          </a:p>
          <a:p>
            <a:pPr>
              <a:buFont typeface="Wingdings" pitchFamily="2" charset="2"/>
              <a:buChar char="Ø"/>
              <a:defRPr/>
            </a:pPr>
            <a:r>
              <a:rPr lang="el-GR" sz="2800" dirty="0" smtClean="0"/>
              <a:t>Η πραγματικότητα έχει υποκειμενικό χαρακτήρα και η έννοια της πραγματικότητας παίρνει τη μορφή πολλαπλών, μη απτών πνευματικών δημιουργημάτων.</a:t>
            </a:r>
          </a:p>
          <a:p>
            <a:pPr>
              <a:buFont typeface="Wingdings" pitchFamily="2" charset="2"/>
              <a:buChar char="Ø"/>
              <a:defRPr/>
            </a:pPr>
            <a:r>
              <a:rPr lang="el-GR" sz="2800" dirty="0" smtClean="0"/>
              <a:t>Το κάθε πνευματικό δημιούργημα δεν είναι περισσότερο ή λιγότερο σωστό ή αληθινό, αλλά απλώς περισσότερο ή λιγότερο ενημερωμένο και επεξεργασμένο.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Σχετικιστική/ ερμηνευτική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Μεθοδολογία</a:t>
            </a:r>
            <a:r>
              <a:rPr lang="en-US" sz="3200" b="1" u="sng" dirty="0" smtClean="0"/>
              <a:t>: </a:t>
            </a:r>
            <a:endParaRPr lang="el-GR" sz="3200" b="1" u="sng" dirty="0" smtClean="0"/>
          </a:p>
          <a:p>
            <a:pPr>
              <a:buFont typeface="Wingdings" pitchFamily="2" charset="2"/>
              <a:buChar char="Ø"/>
              <a:defRPr/>
            </a:pPr>
            <a:r>
              <a:rPr lang="el-GR" sz="2800" dirty="0" smtClean="0"/>
              <a:t>Ο ερευνητής δέχεται ότι το αντικείμενο/ υποκείμενο της έρευνας αλληλεπιδρά με τον ερευνητή και από κοινού συμμετέχουν στη δημιουργία της πραγματικότητας και γνώσης, ώστε να κατανοηθεί καλύτερα. </a:t>
            </a:r>
          </a:p>
          <a:p>
            <a:pPr>
              <a:buFont typeface="Wingdings" pitchFamily="2" charset="2"/>
              <a:buChar char="Ø"/>
              <a:defRPr/>
            </a:pPr>
            <a:r>
              <a:rPr lang="el-GR" sz="2800" dirty="0" smtClean="0"/>
              <a:t>Αυτή η πραγματικότητα παραμένει πάντοτε ανοικτή για περαιτέρω ερμηνείες και επεξηγήσεις και ποτέ δεν μπορεί να υπάρξει μια τελική και οριστική επεξήγηση, παρά μόνο καλύτερες και πιο εμπεριστατωμένες ερμηνείες. Άρα τα </a:t>
            </a:r>
            <a:r>
              <a:rPr lang="el-GR" sz="2800" b="1" dirty="0" smtClean="0"/>
              <a:t>φαινόμενα συν-δημιουργούνται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614400"/>
            <a:ext cx="7776864" cy="3242814"/>
          </a:xfrm>
        </p:spPr>
        <p:txBody>
          <a:bodyPr>
            <a:noAutofit/>
          </a:bodyPr>
          <a:lstStyle/>
          <a:p>
            <a:pPr algn="l"/>
            <a:r>
              <a:rPr lang="el-GR" sz="2800" dirty="0" smtClean="0">
                <a:solidFill>
                  <a:schemeClr val="tx1"/>
                </a:solidFill>
              </a:rPr>
              <a:t>Τμήμα Νοσηλευτικής</a:t>
            </a:r>
          </a:p>
          <a:p>
            <a:pPr algn="l"/>
            <a:r>
              <a:rPr lang="el-GR" b="1" dirty="0" smtClean="0">
                <a:solidFill>
                  <a:schemeClr val="tx1"/>
                </a:solidFill>
              </a:rPr>
              <a:t>Μεθοδολογία Έρευνας</a:t>
            </a:r>
            <a:endParaRPr lang="el-GR" b="1" dirty="0">
              <a:solidFill>
                <a:schemeClr val="tx1"/>
              </a:solidFill>
            </a:endParaRPr>
          </a:p>
          <a:p>
            <a:pPr algn="l"/>
            <a:r>
              <a:rPr lang="el-GR" sz="2800" b="1" dirty="0" smtClean="0">
                <a:solidFill>
                  <a:schemeClr val="tx1"/>
                </a:solidFill>
              </a:rPr>
              <a:t>Ενότητα </a:t>
            </a:r>
            <a:r>
              <a:rPr lang="en-US" sz="2800" b="1" dirty="0" smtClean="0">
                <a:solidFill>
                  <a:schemeClr val="tx1"/>
                </a:solidFill>
              </a:rPr>
              <a:t>3 </a:t>
            </a:r>
            <a:r>
              <a:rPr lang="el-GR" sz="2800" b="1" dirty="0" smtClean="0">
                <a:solidFill>
                  <a:schemeClr val="tx1"/>
                </a:solidFill>
              </a:rPr>
              <a:t>:</a:t>
            </a:r>
            <a:r>
              <a:rPr lang="en-US" sz="2800" dirty="0" smtClean="0">
                <a:solidFill>
                  <a:schemeClr val="tx1"/>
                </a:solidFill>
              </a:rPr>
              <a:t> </a:t>
            </a:r>
            <a:r>
              <a:rPr lang="el-GR" sz="2800" dirty="0" smtClean="0">
                <a:solidFill>
                  <a:schemeClr val="tx1"/>
                </a:solidFill>
              </a:rPr>
              <a:t>Επιστημολογία, μεθοδολογία και μέθοδος</a:t>
            </a: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 Στέφανος </a:t>
            </a:r>
            <a:r>
              <a:rPr lang="el-GR" sz="2800" dirty="0" err="1" smtClean="0">
                <a:solidFill>
                  <a:schemeClr val="tx2">
                    <a:lumMod val="50000"/>
                  </a:schemeClr>
                </a:solidFill>
              </a:rPr>
              <a:t>Μαντζούκας</a:t>
            </a:r>
            <a:endParaRPr lang="el-GR" sz="2800" dirty="0" smtClean="0">
              <a:solidFill>
                <a:schemeClr val="tx2">
                  <a:lumMod val="50000"/>
                </a:schemeClr>
              </a:solidFill>
            </a:endParaRPr>
          </a:p>
          <a:p>
            <a:pPr algn="l">
              <a:lnSpc>
                <a:spcPts val="2600"/>
              </a:lnSpc>
            </a:pPr>
            <a:r>
              <a:rPr lang="el-GR" sz="2400" smtClean="0">
                <a:solidFill>
                  <a:schemeClr val="tx2">
                    <a:lumMod val="50000"/>
                  </a:schemeClr>
                </a:solidFill>
              </a:rPr>
              <a:t>Επίκουρος Καθηγητής</a:t>
            </a:r>
            <a:endParaRPr lang="el-GR" sz="2400" dirty="0" smtClean="0">
              <a:solidFill>
                <a:schemeClr val="tx2">
                  <a:lumMod val="50000"/>
                </a:schemeClr>
              </a:solidFill>
            </a:endParaRP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87" y="5827941"/>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44" y="5591695"/>
            <a:ext cx="4310289" cy="1025873"/>
          </a:xfrm>
          <a:prstGeom prst="rect">
            <a:avLst/>
          </a:prstGeom>
          <a:noFill/>
        </p:spPr>
      </p:pic>
      <p:sp>
        <p:nvSpPr>
          <p:cNvPr id="10" name="Τίτλος 1"/>
          <p:cNvSpPr txBox="1">
            <a:spLocks/>
          </p:cNvSpPr>
          <p:nvPr/>
        </p:nvSpPr>
        <p:spPr>
          <a:xfrm>
            <a:off x="0" y="4257"/>
            <a:ext cx="7452320" cy="1228436"/>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4257"/>
            <a:ext cx="2214640" cy="1237790"/>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Σχετικιστική/ ερμηνευτική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817604"/>
            <a:ext cx="8445624" cy="3771636"/>
          </a:xfrm>
          <a:prstGeom prst="rect">
            <a:avLst/>
          </a:prstGeom>
        </p:spPr>
        <p:txBody>
          <a:bodyPr vert="horz" lIns="91440" tIns="45720" rIns="91440" bIns="45720" rtlCol="0">
            <a:noAutofit/>
          </a:bodyPr>
          <a:lstStyle/>
          <a:p>
            <a:pPr>
              <a:defRPr/>
            </a:pPr>
            <a:r>
              <a:rPr lang="el-GR" sz="3200" b="1" u="sng" dirty="0" smtClean="0"/>
              <a:t>Μέθοδος</a:t>
            </a:r>
            <a:r>
              <a:rPr lang="en-US" sz="3200" b="1" u="sng" dirty="0" smtClean="0"/>
              <a:t>: </a:t>
            </a:r>
            <a:endParaRPr lang="el-GR" sz="3200" b="1" u="sng" dirty="0" smtClean="0"/>
          </a:p>
          <a:p>
            <a:pPr>
              <a:buFont typeface="Wingdings" pitchFamily="2" charset="2"/>
              <a:buChar char="Ø"/>
              <a:defRPr/>
            </a:pPr>
            <a:r>
              <a:rPr lang="el-GR" sz="2800" dirty="0" smtClean="0"/>
              <a:t>Η μέθοδος απαιτεί την αλληλεπίδραση ερευνητή και συμμετεχόντων. Στη συνέχεια ο ερευνητής φτιάχνει μια αφήγηση (που είναι η ερμηνεία των ερμηνειών των συμμετεχόντων) η οποία επεξηγεί και ερμηνεύει τα φαινόμενα στο συγκεκριμένο χρόνο, των συγκεκριμένων συμμετεχόντων και στο συγκεκριμένο χώρο. </a:t>
            </a:r>
          </a:p>
          <a:p>
            <a:pPr>
              <a:buFont typeface="Wingdings" pitchFamily="2" charset="2"/>
              <a:buChar char="Ø"/>
              <a:defRPr/>
            </a:pPr>
            <a:r>
              <a:rPr lang="el-GR" sz="2800" dirty="0" smtClean="0"/>
              <a:t>Τέτοιες έρευνες γίνονται στο φυσικό χώρο όπου δρουν οι συμμετέχοντες (και όχι σε εργαστήρια) και χρησιμοποιούνται μέθοδοι όπως </a:t>
            </a:r>
            <a:r>
              <a:rPr lang="el-GR" sz="2800" b="1" dirty="0" smtClean="0"/>
              <a:t>συνεντεύξεις,</a:t>
            </a:r>
            <a:r>
              <a:rPr lang="el-GR" sz="2800" dirty="0" smtClean="0"/>
              <a:t> </a:t>
            </a:r>
            <a:r>
              <a:rPr lang="el-GR" sz="2800" b="1" dirty="0" smtClean="0"/>
              <a:t>παρατηρήσεις </a:t>
            </a:r>
            <a:r>
              <a:rPr lang="el-GR" sz="2800" dirty="0" smtClean="0"/>
              <a:t>και </a:t>
            </a:r>
            <a:r>
              <a:rPr lang="el-GR" sz="2800" b="1" dirty="0" smtClean="0"/>
              <a:t>ποιοτική ανάλυση ντοκουμέντων </a:t>
            </a:r>
          </a:p>
          <a:p>
            <a:pPr>
              <a:defRPr/>
            </a:pP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Κριτική/ Συμμετοχική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412776"/>
            <a:ext cx="8445624" cy="3771636"/>
          </a:xfrm>
          <a:prstGeom prst="rect">
            <a:avLst/>
          </a:prstGeom>
        </p:spPr>
        <p:txBody>
          <a:bodyPr vert="horz" lIns="91440" tIns="45720" rIns="91440" bIns="45720" rtlCol="0">
            <a:noAutofit/>
          </a:bodyPr>
          <a:lstStyle/>
          <a:p>
            <a:pPr>
              <a:defRPr/>
            </a:pPr>
            <a:r>
              <a:rPr lang="el-GR" sz="3200" b="1" u="sng" dirty="0" smtClean="0"/>
              <a:t>Επιστημολογία</a:t>
            </a:r>
            <a:r>
              <a:rPr lang="en-US" sz="3200" b="1" u="sng" dirty="0" smtClean="0"/>
              <a:t>: </a:t>
            </a:r>
            <a:endParaRPr lang="el-GR" sz="3200" b="1" u="sng" dirty="0" smtClean="0"/>
          </a:p>
          <a:p>
            <a:pPr>
              <a:buFont typeface="Wingdings" pitchFamily="2" charset="2"/>
              <a:buChar char="Ø"/>
              <a:defRPr/>
            </a:pPr>
            <a:r>
              <a:rPr lang="el-GR" sz="2800" dirty="0" smtClean="0">
                <a:latin typeface="Calibri" pitchFamily="34" charset="0"/>
              </a:rPr>
              <a:t>Ο ερευνητής δέχεται ότι η πραγματικότητα και γνώση σχηματοποιείται από τη συνέργια κοινωνικών, πολιτικών, πολιτισμικών, οικονομικών παραγόντων</a:t>
            </a:r>
            <a:r>
              <a:rPr lang="en-US" sz="2800" dirty="0" smtClean="0">
                <a:latin typeface="Calibri" pitchFamily="34" charset="0"/>
              </a:rPr>
              <a:t>.</a:t>
            </a:r>
            <a:endParaRPr lang="el-GR" sz="2800" dirty="0" smtClean="0">
              <a:latin typeface="Calibri" pitchFamily="34" charset="0"/>
            </a:endParaRPr>
          </a:p>
          <a:p>
            <a:pPr lvl="1">
              <a:buFont typeface="Wingdings" pitchFamily="2" charset="2"/>
              <a:buChar char="ü"/>
              <a:defRPr/>
            </a:pPr>
            <a:r>
              <a:rPr lang="el-GR" sz="2400" dirty="0" smtClean="0">
                <a:latin typeface="Calibri" pitchFamily="34" charset="0"/>
              </a:rPr>
              <a:t>Αυτοί οι παράγοντες δομών την πραγματικότητα με τέτοιο τρόπο γιατί επιθυμούν να τη χειρίζονται, να τη χειραγωγούν και να την κατευθύνουν. </a:t>
            </a:r>
          </a:p>
          <a:p>
            <a:pPr lvl="1">
              <a:buFont typeface="Wingdings" pitchFamily="2" charset="2"/>
              <a:buChar char="ü"/>
              <a:defRPr/>
            </a:pPr>
            <a:r>
              <a:rPr lang="el-GR" sz="2400" dirty="0" smtClean="0">
                <a:latin typeface="Calibri" pitchFamily="34" charset="0"/>
              </a:rPr>
              <a:t>Έτσι η πραγματικότητα κατασκευάζεται από ισχυρούς παράγοντες προς όφελος τους και σε βάρος των υπολοίπων. Η πραγματικότητα, δηλ. βασίζεται σε μια ψεύτικη συνείδηση.</a:t>
            </a:r>
          </a:p>
          <a:p>
            <a:pPr>
              <a:buFont typeface="Wingdings" pitchFamily="2" charset="2"/>
              <a:buChar char="Ø"/>
              <a:defRPr/>
            </a:pPr>
            <a:r>
              <a:rPr lang="el-GR" sz="2800" dirty="0" smtClean="0">
                <a:latin typeface="Calibri" pitchFamily="34" charset="0"/>
              </a:rPr>
              <a:t>Απώτερος σκοπός της έρευνας είναι αποκαλύψει αυτή την </a:t>
            </a:r>
            <a:r>
              <a:rPr lang="el-GR" sz="2800" b="1" dirty="0" smtClean="0">
                <a:latin typeface="Calibri" pitchFamily="34" charset="0"/>
              </a:rPr>
              <a:t>απατηλή</a:t>
            </a:r>
            <a:r>
              <a:rPr lang="el-GR" sz="2800" dirty="0" smtClean="0">
                <a:latin typeface="Calibri" pitchFamily="34" charset="0"/>
              </a:rPr>
              <a:t>  και </a:t>
            </a:r>
            <a:r>
              <a:rPr lang="el-GR" sz="2800" b="1" dirty="0" smtClean="0">
                <a:latin typeface="Calibri" pitchFamily="34" charset="0"/>
              </a:rPr>
              <a:t>μυθοπλάστη πραγματικότητα </a:t>
            </a:r>
            <a:r>
              <a:rPr lang="el-GR" sz="2800" dirty="0" smtClean="0">
                <a:latin typeface="Calibri" pitchFamily="34" charset="0"/>
              </a:rPr>
              <a:t>και να ενδυναμώσει τους αδύναμους</a:t>
            </a:r>
            <a:endParaRPr lang="el-GR" sz="3200" dirty="0" smtClean="0"/>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Κριτική/ Συμμετοχική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412776"/>
            <a:ext cx="8445624" cy="3771636"/>
          </a:xfrm>
          <a:prstGeom prst="rect">
            <a:avLst/>
          </a:prstGeom>
        </p:spPr>
        <p:txBody>
          <a:bodyPr vert="horz" lIns="91440" tIns="45720" rIns="91440" bIns="45720" rtlCol="0">
            <a:noAutofit/>
          </a:bodyPr>
          <a:lstStyle/>
          <a:p>
            <a:pPr>
              <a:defRPr/>
            </a:pPr>
            <a:r>
              <a:rPr lang="el-GR" sz="3200" b="1" u="sng" dirty="0" smtClean="0"/>
              <a:t>Μεθοδολογία</a:t>
            </a:r>
            <a:r>
              <a:rPr lang="en-US" sz="3200" b="1" u="sng" dirty="0" smtClean="0"/>
              <a:t>: </a:t>
            </a:r>
            <a:endParaRPr lang="el-GR" sz="3200" b="1" u="sng" dirty="0" smtClean="0"/>
          </a:p>
          <a:p>
            <a:pPr>
              <a:buFont typeface="Wingdings" pitchFamily="2" charset="2"/>
              <a:buChar char="Ø"/>
              <a:defRPr/>
            </a:pPr>
            <a:r>
              <a:rPr lang="el-GR" sz="2800" dirty="0" smtClean="0">
                <a:latin typeface="Calibri" pitchFamily="34" charset="0"/>
              </a:rPr>
              <a:t>Η μεθοδολογία για να επιτευχθούν οι παραπάνω στόχοι είναι ότι το αντικείμενο/ υποκείμενο της έρευνας αλληλεπιδρά με τον ερευνητή και μέσα από τη διαδικασία της αλληλεπίδρασης και συμμετοχής ανακαλύπτουν ποιοι και πως παραμορφώνουν την πραγματικότητα και καταλήγουν  σε ένα κοινό σχέδιο (που έχουν συν-σχεδιάσει) για να την αλλάξουν. </a:t>
            </a:r>
          </a:p>
          <a:p>
            <a:pPr>
              <a:buFont typeface="Wingdings" pitchFamily="2" charset="2"/>
              <a:buChar char="Ø"/>
              <a:defRPr/>
            </a:pPr>
            <a:endParaRPr lang="el-GR" sz="2800" dirty="0" smtClean="0">
              <a:latin typeface="Calibri" pitchFamily="34" charset="0"/>
            </a:endParaRPr>
          </a:p>
          <a:p>
            <a:pPr>
              <a:buFont typeface="Wingdings" pitchFamily="2" charset="2"/>
              <a:buChar char="Ø"/>
              <a:defRPr/>
            </a:pPr>
            <a:r>
              <a:rPr lang="el-GR" sz="2800" dirty="0" smtClean="0">
                <a:latin typeface="Calibri" pitchFamily="34" charset="0"/>
              </a:rPr>
              <a:t>Έτσι, οποιαδήποτε μεθοδολογία βασισμένη στην κριτική/ συμμετοχική επιστημολογία πρέπει να προσφέρει κάποιο είδος αλλαγής</a:t>
            </a: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fontScale="90000"/>
          </a:bodyPr>
          <a:lstStyle/>
          <a:p>
            <a:r>
              <a:rPr lang="el-GR" dirty="0" smtClean="0">
                <a:latin typeface="Calibri" pitchFamily="34" charset="0"/>
              </a:rPr>
              <a:t>Κριτική/ Συμμετοχική επιστημολογία</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412776"/>
            <a:ext cx="8445624" cy="3771636"/>
          </a:xfrm>
          <a:prstGeom prst="rect">
            <a:avLst/>
          </a:prstGeom>
        </p:spPr>
        <p:txBody>
          <a:bodyPr vert="horz" lIns="91440" tIns="45720" rIns="91440" bIns="45720" rtlCol="0">
            <a:noAutofit/>
          </a:bodyPr>
          <a:lstStyle/>
          <a:p>
            <a:pPr>
              <a:defRPr/>
            </a:pPr>
            <a:r>
              <a:rPr lang="el-GR" sz="3200" b="1" u="sng" dirty="0" smtClean="0"/>
              <a:t>Μέθοδος</a:t>
            </a:r>
            <a:r>
              <a:rPr lang="en-US" sz="3200" b="1" u="sng" dirty="0" smtClean="0"/>
              <a:t>: </a:t>
            </a:r>
            <a:endParaRPr lang="en-GB" sz="2800" dirty="0" smtClean="0">
              <a:latin typeface="Calibri" pitchFamily="34" charset="0"/>
            </a:endParaRPr>
          </a:p>
          <a:p>
            <a:pPr>
              <a:lnSpc>
                <a:spcPct val="80000"/>
              </a:lnSpc>
              <a:buFont typeface="Wingdings" pitchFamily="2" charset="2"/>
              <a:buChar char="Ø"/>
            </a:pPr>
            <a:r>
              <a:rPr lang="el-GR" sz="2800" dirty="0" smtClean="0">
                <a:latin typeface="Calibri" pitchFamily="34" charset="0"/>
              </a:rPr>
              <a:t>Η μέθοδος σε αυτή την επιστημολογία απαιτεί (επιθετικό) διάλογο και ερωτήσεις που αναζητούν τη ρίζα από όπου προέρχονται οι απόψεις (πάντα οι απόψεις έρχονται από κάπου συγκεκριμένα) και σκοπό έχει στο τέλος να δώσει φωνή στους συμμετέχοντες και να τους ενδυναμώσει να αλλάξουν (έρευνα και πολιτική εμπλέκονται).   </a:t>
            </a:r>
            <a:endParaRPr lang="en-US" sz="2800" dirty="0" smtClean="0">
              <a:latin typeface="Calibri" pitchFamily="34" charset="0"/>
            </a:endParaRPr>
          </a:p>
          <a:p>
            <a:pPr>
              <a:buFont typeface="Arial" pitchFamily="34" charset="0"/>
              <a:buChar char="•"/>
              <a:defRPr/>
            </a:pPr>
            <a:endParaRPr lang="el-GR" sz="3200" dirty="0" smtClean="0"/>
          </a:p>
          <a:p>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αριθμού διαφάνειας 3"/>
          <p:cNvSpPr>
            <a:spLocks noGrp="1"/>
          </p:cNvSpPr>
          <p:nvPr>
            <p:ph type="sldNum" sz="quarter" idx="4294967295"/>
          </p:nvPr>
        </p:nvSpPr>
        <p:spPr bwMode="auto">
          <a:xfrm>
            <a:off x="8515350" y="6559550"/>
            <a:ext cx="628650" cy="365125"/>
          </a:xfrm>
          <a:prstGeom prst="rect">
            <a:avLst/>
          </a:prstGeom>
          <a:noFill/>
          <a:ln>
            <a:miter lim="800000"/>
            <a:headEnd/>
            <a:tailEnd/>
          </a:ln>
        </p:spPr>
        <p:txBody>
          <a:bodyPr/>
          <a:lstStyle/>
          <a:p>
            <a:fld id="{DB116AAB-93E3-4041-84FC-C7AC93EFAFCB}" type="slidenum">
              <a:rPr lang="el-GR" altLang="el-GR">
                <a:solidFill>
                  <a:schemeClr val="bg1"/>
                </a:solidFill>
              </a:rPr>
              <a:pPr/>
              <a:t>24</a:t>
            </a:fld>
            <a:endParaRPr lang="el-GR" altLang="el-GR">
              <a:solidFill>
                <a:schemeClr val="bg1"/>
              </a:solidFill>
            </a:endParaRPr>
          </a:p>
        </p:txBody>
      </p:sp>
      <p:sp>
        <p:nvSpPr>
          <p:cNvPr id="79875" name="Rectangle 14"/>
          <p:cNvSpPr>
            <a:spLocks noChangeArrowheads="1"/>
          </p:cNvSpPr>
          <p:nvPr/>
        </p:nvSpPr>
        <p:spPr bwMode="auto">
          <a:xfrm>
            <a:off x="2317750" y="2894013"/>
            <a:ext cx="4572000" cy="938212"/>
          </a:xfrm>
          <a:prstGeom prst="rect">
            <a:avLst/>
          </a:prstGeom>
          <a:noFill/>
          <a:ln w="9525">
            <a:noFill/>
            <a:miter lim="800000"/>
            <a:headEnd/>
            <a:tailEnd/>
          </a:ln>
        </p:spPr>
        <p:txBody>
          <a:bodyPr lIns="91436" tIns="45719" rIns="91436" bIns="45719">
            <a:spAutoFit/>
          </a:bodyPr>
          <a:lstStyle/>
          <a:p>
            <a:pPr algn="ctr"/>
            <a:r>
              <a:rPr lang="el-GR" sz="5500" b="1"/>
              <a:t>Σημειώματα</a:t>
            </a:r>
          </a:p>
        </p:txBody>
      </p:sp>
      <p:sp>
        <p:nvSpPr>
          <p:cNvPr id="5" name="4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3,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7"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a:t>
            </a:r>
            <a:r>
              <a:rPr lang="el-GR" dirty="0" err="1" smtClean="0">
                <a:latin typeface="+mn-lt"/>
              </a:rPr>
              <a:t>Αδειοδότησης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3,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8" name="Rectangle 1"/>
          <p:cNvSpPr/>
          <p:nvPr/>
        </p:nvSpPr>
        <p:spPr>
          <a:xfrm>
            <a:off x="467544" y="2132856"/>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pic>
        <p:nvPicPr>
          <p:cNvPr id="9" name="7 - Εικόνα" descr="Λογότυπο για Άδειες χρήσης Creative Commons BY-NC-ND"/>
          <p:cNvPicPr>
            <a:picLocks noChangeAspect="1"/>
          </p:cNvPicPr>
          <p:nvPr/>
        </p:nvPicPr>
        <p:blipFill>
          <a:blip r:embed="rId4" cstate="print"/>
          <a:stretch>
            <a:fillRect/>
          </a:stretch>
        </p:blipFill>
        <p:spPr>
          <a:xfrm>
            <a:off x="3995938" y="4149081"/>
            <a:ext cx="1581685" cy="461161"/>
          </a:xfrm>
          <a:prstGeom prst="rect">
            <a:avLst/>
          </a:prstGeom>
        </p:spPr>
      </p:pic>
      <p:sp>
        <p:nvSpPr>
          <p:cNvPr id="10" name="Rectangle 3"/>
          <p:cNvSpPr/>
          <p:nvPr/>
        </p:nvSpPr>
        <p:spPr>
          <a:xfrm>
            <a:off x="539552" y="5085185"/>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sp>
        <p:nvSpPr>
          <p:cNvPr id="13" name="Rectangle 2"/>
          <p:cNvSpPr/>
          <p:nvPr/>
        </p:nvSpPr>
        <p:spPr>
          <a:xfrm>
            <a:off x="683569" y="6165304"/>
            <a:ext cx="633499"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14" name="Rectangle 11"/>
          <p:cNvSpPr/>
          <p:nvPr/>
        </p:nvSpPr>
        <p:spPr>
          <a:xfrm>
            <a:off x="827586" y="6237312"/>
            <a:ext cx="6568081" cy="369330"/>
          </a:xfrm>
          <a:prstGeom prst="rect">
            <a:avLst/>
          </a:prstGeom>
        </p:spPr>
        <p:txBody>
          <a:bodyPr wrap="square" lIns="91436" tIns="45719" rIns="91436" bIns="45719">
            <a:spAutoFit/>
          </a:bodyPr>
          <a:lstStyle/>
          <a:p>
            <a:pPr algn="ctr"/>
            <a:r>
              <a:rPr lang="en-US" dirty="0">
                <a:hlinkClick r:id="rId5"/>
              </a:rPr>
              <a:t>http://</a:t>
            </a:r>
            <a:r>
              <a:rPr lang="en-US" dirty="0" smtClean="0">
                <a:hlinkClick r:id="rId5"/>
              </a:rPr>
              <a:t>creativecommons.org/licenses/by-nc-nd/4.0/deed.el</a:t>
            </a:r>
            <a:r>
              <a:rPr lang="el-GR"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dirty="0" smtClean="0">
                <a:latin typeface="+mn-lt"/>
              </a:rPr>
              <a:t>Σημείωμα Αναφοράς</a:t>
            </a:r>
            <a:endParaRPr lang="el-GR" b="1" dirty="0">
              <a:latin typeface="+mn-lt"/>
            </a:endParaRPr>
          </a:p>
        </p:txBody>
      </p:sp>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3, </a:t>
            </a:r>
            <a:r>
              <a:rPr lang="el-GR" sz="1200" dirty="0" smtClean="0">
                <a:solidFill>
                  <a:schemeClr val="bg1"/>
                </a:solidFill>
              </a:rPr>
              <a:t>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467544" y="1412776"/>
            <a:ext cx="8229600" cy="3771636"/>
          </a:xfrm>
          <a:prstGeom prst="rect">
            <a:avLst/>
          </a:prstGeom>
        </p:spPr>
        <p:txBody>
          <a:bodyPr vert="horz" lIns="91440" tIns="45720" rIns="91440" bIns="45720" rtlCol="0">
            <a:noAutofit/>
          </a:bodyPr>
          <a:lstStyle/>
          <a:p>
            <a:pPr marL="447675" indent="-447675" algn="just">
              <a:lnSpc>
                <a:spcPts val="2065"/>
              </a:lnSpc>
              <a:buClr>
                <a:srgbClr val="000000"/>
              </a:buClr>
              <a:buSzPts val="1200"/>
            </a:pPr>
            <a:endParaRPr lang="el-GR" sz="1400" dirty="0" smtClean="0"/>
          </a:p>
          <a:p>
            <a:pPr lvl="0" algn="just"/>
            <a:r>
              <a:rPr lang="el-GR" sz="2400" dirty="0" err="1" smtClean="0">
                <a:solidFill>
                  <a:prstClr val="white">
                    <a:lumMod val="50000"/>
                  </a:prstClr>
                </a:solidFill>
              </a:rPr>
              <a:t>Copyright</a:t>
            </a:r>
            <a:r>
              <a:rPr lang="el-GR" sz="2400" dirty="0" smtClean="0">
                <a:solidFill>
                  <a:prstClr val="white">
                    <a:lumMod val="50000"/>
                  </a:prstClr>
                </a:solidFill>
              </a:rPr>
              <a:t> Τεχνολογικό Ίδρυμα Ηπείρου. Στέφανος </a:t>
            </a:r>
            <a:r>
              <a:rPr lang="el-GR" sz="2400" dirty="0" err="1" smtClean="0">
                <a:solidFill>
                  <a:prstClr val="white">
                    <a:lumMod val="50000"/>
                  </a:prstClr>
                </a:solidFill>
              </a:rPr>
              <a:t>Μαντζούκας</a:t>
            </a:r>
            <a:r>
              <a:rPr lang="el-GR" sz="2400" dirty="0" smtClean="0">
                <a:solidFill>
                  <a:prstClr val="white">
                    <a:lumMod val="50000"/>
                  </a:prstClr>
                </a:solidFill>
              </a:rPr>
              <a:t>.</a:t>
            </a:r>
          </a:p>
          <a:p>
            <a:pPr algn="just"/>
            <a:r>
              <a:rPr lang="el-GR" sz="2400" dirty="0" smtClean="0">
                <a:solidFill>
                  <a:srgbClr val="7F7F7F"/>
                </a:solidFill>
                <a:latin typeface="Calibri" pitchFamily="34" charset="0"/>
              </a:rPr>
              <a:t>Μεθοδολογία της </a:t>
            </a:r>
            <a:r>
              <a:rPr lang="el-GR" sz="2400" dirty="0" err="1" smtClean="0">
                <a:solidFill>
                  <a:srgbClr val="7F7F7F"/>
                </a:solidFill>
                <a:latin typeface="Calibri" pitchFamily="34" charset="0"/>
              </a:rPr>
              <a:t>Ερευνας</a:t>
            </a:r>
            <a:r>
              <a:rPr lang="el-GR" sz="2400" dirty="0" smtClean="0">
                <a:solidFill>
                  <a:srgbClr val="7F7F7F"/>
                </a:solidFill>
                <a:latin typeface="Calibri" pitchFamily="34" charset="0"/>
              </a:rPr>
              <a:t>.</a:t>
            </a:r>
          </a:p>
          <a:p>
            <a:pPr algn="just"/>
            <a:r>
              <a:rPr lang="el-GR" sz="2400" dirty="0" smtClean="0">
                <a:solidFill>
                  <a:srgbClr val="7F7F7F"/>
                </a:solidFill>
                <a:latin typeface="Calibri" pitchFamily="34" charset="0"/>
              </a:rPr>
              <a:t>Έκδοση: 1.0 Ιωάννινα, 2015. </a:t>
            </a:r>
          </a:p>
          <a:p>
            <a:pPr algn="just"/>
            <a:r>
              <a:rPr lang="el-GR" sz="2400" dirty="0" smtClean="0">
                <a:solidFill>
                  <a:srgbClr val="7F7F7F"/>
                </a:solidFill>
                <a:latin typeface="Calibri" pitchFamily="34" charset="0"/>
              </a:rPr>
              <a:t>Διαθέσιμο από τη δικτυακή διεύθυνση:</a:t>
            </a:r>
          </a:p>
          <a:p>
            <a:pPr lvl="0" algn="just"/>
            <a:r>
              <a:rPr lang="en-US" sz="2400" dirty="0" smtClean="0">
                <a:solidFill>
                  <a:prstClr val="white">
                    <a:lumMod val="50000"/>
                  </a:prstClr>
                </a:solidFill>
                <a:hlinkClick r:id="rId4"/>
              </a:rPr>
              <a:t>http://eclass.teiep.gr/courses/NOSH100/</a:t>
            </a:r>
            <a:endParaRPr lang="el-GR" sz="2400" dirty="0" smtClean="0">
              <a:solidFill>
                <a:prstClr val="white">
                  <a:lumMod val="50000"/>
                </a:prstClr>
              </a:solidFill>
            </a:endParaRPr>
          </a:p>
          <a:p>
            <a:pPr lvl="0" algn="just"/>
            <a:endParaRPr lang="en-US" sz="1400" dirty="0" smtClean="0"/>
          </a:p>
          <a:p>
            <a:pPr marL="447675" indent="-447675" algn="just">
              <a:lnSpc>
                <a:spcPts val="2065"/>
              </a:lnSpc>
              <a:buClr>
                <a:srgbClr val="000000"/>
              </a:buClr>
              <a:buSzPts val="1200"/>
            </a:pPr>
            <a:endParaRPr lang="en-US" sz="1400" dirty="0" smtClean="0"/>
          </a:p>
          <a:p>
            <a:pPr marL="447675" lvl="0" indent="-447675" algn="just">
              <a:lnSpc>
                <a:spcPts val="2065"/>
              </a:lnSpc>
              <a:buClr>
                <a:srgbClr val="000000"/>
              </a:buClr>
              <a:buSzPts val="1200"/>
            </a:pPr>
            <a:endParaRPr lang="el-GR" sz="1400" dirty="0">
              <a:solidFill>
                <a:prstClr val="white">
                  <a:lumMod val="50000"/>
                </a:prstClr>
              </a:solidFill>
              <a:ea typeface="Arial Unicode MS"/>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1"/>
          <p:cNvSpPr>
            <a:spLocks noGrp="1"/>
          </p:cNvSpPr>
          <p:nvPr>
            <p:ph type="title"/>
          </p:nvPr>
        </p:nvSpPr>
        <p:spPr bwMode="auto">
          <a:xfrm>
            <a:off x="467544" y="332656"/>
            <a:ext cx="8061325" cy="1208088"/>
          </a:xfrm>
          <a:noFill/>
          <a:ln>
            <a:miter lim="800000"/>
            <a:headEnd/>
            <a:tailEnd/>
          </a:ln>
        </p:spPr>
        <p:txBody>
          <a:bodyPr vert="horz" wrap="square" lIns="91440" tIns="45720" rIns="91440" bIns="45720" numCol="1" anchor="t" anchorCtr="0" compatLnSpc="1">
            <a:prstTxWarp prst="textNoShape">
              <a:avLst/>
            </a:prstTxWarp>
          </a:bodyPr>
          <a:lstStyle/>
          <a:p>
            <a:r>
              <a:rPr lang="el-GR" b="1" dirty="0" smtClean="0">
                <a:latin typeface="Calibri" pitchFamily="34" charset="0"/>
              </a:rPr>
              <a:t>Διατήρηση Σημειωμάτων</a:t>
            </a:r>
          </a:p>
        </p:txBody>
      </p:sp>
      <p:sp>
        <p:nvSpPr>
          <p:cNvPr id="168" name="Rectangle 167"/>
          <p:cNvSpPr/>
          <p:nvPr/>
        </p:nvSpPr>
        <p:spPr>
          <a:xfrm>
            <a:off x="617538" y="1412875"/>
            <a:ext cx="7766050" cy="4092575"/>
          </a:xfrm>
          <a:prstGeom prst="rect">
            <a:avLst/>
          </a:prstGeom>
        </p:spPr>
        <p:txBody>
          <a:bodyPr lIns="91436" tIns="45719" rIns="91436" bIns="45719">
            <a:spAutoFit/>
          </a:bodyPr>
          <a:lstStyle/>
          <a:p>
            <a:pPr algn="just">
              <a:defRPr/>
            </a:pPr>
            <a:r>
              <a:rPr lang="el-GR" sz="2600" dirty="0">
                <a:solidFill>
                  <a:schemeClr val="bg1">
                    <a:lumMod val="50000"/>
                  </a:schemeClr>
                </a:solidFill>
              </a:rPr>
              <a:t>Οποιαδήποτε  αναπαραγωγή ή διασκευή του υλικού θα πρέπει  να συμπεριλαμβάνει:</a:t>
            </a:r>
          </a:p>
          <a:p>
            <a:pPr algn="just">
              <a:defRPr/>
            </a:pP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το Σημείωμα Αναφοράς</a:t>
            </a:r>
          </a:p>
          <a:p>
            <a:pPr marL="342886" indent="-342886" algn="just">
              <a:buFont typeface="Arial" pitchFamily="34" charset="0"/>
              <a:buChar char="•"/>
              <a:defRP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defRP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defRPr/>
            </a:pPr>
            <a:r>
              <a:rPr lang="el-GR" sz="2600" dirty="0">
                <a:solidFill>
                  <a:schemeClr val="bg1">
                    <a:lumMod val="50000"/>
                  </a:schemeClr>
                </a:solidFill>
              </a:rPr>
              <a:t>το Σημείωμα Χρήσης Έργων Τρίτων (εφόσον υπάρχει) </a:t>
            </a:r>
          </a:p>
          <a:p>
            <a:pPr algn="just">
              <a:defRPr/>
            </a:pPr>
            <a:endParaRPr lang="el-GR" sz="2600" dirty="0">
              <a:solidFill>
                <a:schemeClr val="bg1">
                  <a:lumMod val="50000"/>
                </a:schemeClr>
              </a:solidFill>
            </a:endParaRPr>
          </a:p>
          <a:p>
            <a:pPr algn="just">
              <a:defRPr/>
            </a:pPr>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
        <p:nvSpPr>
          <p:cNvPr id="7" name="6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 </a:t>
            </a:r>
            <a:r>
              <a:rPr lang="el-GR" sz="1200" b="1" dirty="0" smtClean="0">
                <a:solidFill>
                  <a:schemeClr val="bg1"/>
                </a:solidFill>
              </a:rPr>
              <a:t>Ενότητα 3, </a:t>
            </a:r>
            <a:r>
              <a:rPr lang="el-GR" sz="1200" b="1" dirty="0" smtClean="0">
                <a:solidFill>
                  <a:schemeClr val="bg1"/>
                </a:solidFill>
              </a:rPr>
              <a:t>ΤΜΗΜΑ ΝΟΣΗΛΕΥΤΙΚΗΣ, </a:t>
            </a:r>
          </a:p>
          <a:p>
            <a:pPr algn="ctr"/>
            <a:r>
              <a:rPr lang="el-GR" sz="1200" b="1" dirty="0" smtClean="0">
                <a:solidFill>
                  <a:schemeClr val="bg1"/>
                </a:solidFill>
              </a:rPr>
              <a:t>ΤΕΙ ΗΠΕΙΡΟΥ- Ανοιχτά Ακαδημαϊκά Μαθήματα στο ΤΕΙ Ηπείρου</a:t>
            </a:r>
            <a:endParaRPr lang="el-GR" sz="1200" b="1" dirty="0">
              <a:solidFill>
                <a:schemeClr val="bg1"/>
              </a:solidFill>
            </a:endParaRPr>
          </a:p>
        </p:txBody>
      </p:sp>
      <p:pic>
        <p:nvPicPr>
          <p:cNvPr id="8"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9" name="Picture 3"/>
          <p:cNvPicPr>
            <a:picLocks noGrp="1" noChangeAspect="1" noChangeArrowheads="1"/>
          </p:cNvPicPr>
          <p:nvPr>
            <p:ph idx="1"/>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2"/>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12" name="Rectangle 11"/>
          <p:cNvSpPr/>
          <p:nvPr/>
        </p:nvSpPr>
        <p:spPr>
          <a:xfrm>
            <a:off x="1763688" y="2996952"/>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5" name="Rectangle 12"/>
          <p:cNvSpPr/>
          <p:nvPr/>
        </p:nvSpPr>
        <p:spPr>
          <a:xfrm>
            <a:off x="1547664" y="4221089"/>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err="1" smtClean="0"/>
              <a:t>Βαΐτσα</a:t>
            </a:r>
            <a:r>
              <a:rPr lang="el-GR" sz="2900" b="1" dirty="0" smtClean="0"/>
              <a:t> </a:t>
            </a:r>
            <a:r>
              <a:rPr lang="el-GR" sz="2900" b="1" dirty="0" err="1" smtClean="0"/>
              <a:t>Τσακστάρα</a:t>
            </a:r>
            <a:endParaRPr lang="el-GR" sz="2900" b="1" dirty="0"/>
          </a:p>
          <a:p>
            <a:pPr algn="r"/>
            <a:r>
              <a:rPr lang="el-GR" sz="2900" dirty="0" smtClean="0"/>
              <a:t>Ιωάννινα, 2015</a:t>
            </a:r>
            <a:endParaRPr lang="el-GR" sz="2900" dirty="0"/>
          </a:p>
        </p:txBody>
      </p:sp>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8" y="5589241"/>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7 - Εικόνα" descr="Λογότυπο για Άδειες χρήσης Creative Commons"/>
          <p:cNvPicPr>
            <a:picLocks noChangeAspect="1"/>
          </p:cNvPicPr>
          <p:nvPr/>
        </p:nvPicPr>
        <p:blipFill>
          <a:blip r:embed="rId5" cstate="print"/>
          <a:stretch>
            <a:fillRect/>
          </a:stretch>
        </p:blipFill>
        <p:spPr>
          <a:xfrm>
            <a:off x="7020274" y="5661249"/>
            <a:ext cx="1581685" cy="46116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228600" y="1981200"/>
            <a:ext cx="8686800" cy="4038600"/>
          </a:xfrm>
          <a:prstGeom prst="rect">
            <a:avLst/>
          </a:prstGeom>
          <a:noFill/>
          <a:ln w="12700">
            <a:noFill/>
            <a:miter lim="800000"/>
            <a:headEnd/>
            <a:tailEnd/>
          </a:ln>
        </p:spPr>
        <p:txBody>
          <a:bodyPr lIns="90488" tIns="44450" rIns="90488" bIns="44450"/>
          <a:lstStyle/>
          <a:p>
            <a:pPr marL="342900" indent="-342900">
              <a:buFont typeface="Wingdings" pitchFamily="2" charset="2"/>
              <a:buChar char="§"/>
            </a:pPr>
            <a:endParaRPr lang="el-GR">
              <a:solidFill>
                <a:srgbClr val="000000"/>
              </a:solidFill>
              <a:latin typeface="Calibri" pitchFamily="34" charset="0"/>
              <a:cs typeface="Times New Roman" pitchFamily="18" charset="0"/>
            </a:endParaRPr>
          </a:p>
        </p:txBody>
      </p:sp>
      <p:sp>
        <p:nvSpPr>
          <p:cNvPr id="104451" name="Rectangle 4"/>
          <p:cNvSpPr>
            <a:spLocks noChangeArrowheads="1"/>
          </p:cNvSpPr>
          <p:nvPr/>
        </p:nvSpPr>
        <p:spPr bwMode="auto">
          <a:xfrm>
            <a:off x="381000" y="560388"/>
            <a:ext cx="8382000" cy="708025"/>
          </a:xfrm>
          <a:prstGeom prst="rect">
            <a:avLst/>
          </a:prstGeom>
          <a:noFill/>
          <a:ln w="9525">
            <a:noFill/>
            <a:miter lim="800000"/>
            <a:headEnd/>
            <a:tailEnd/>
          </a:ln>
        </p:spPr>
        <p:txBody>
          <a:bodyPr>
            <a:spAutoFit/>
          </a:bodyPr>
          <a:lstStyle/>
          <a:p>
            <a:pPr algn="ctr"/>
            <a:r>
              <a:rPr lang="el-GR" sz="4000" b="1">
                <a:solidFill>
                  <a:srgbClr val="000000"/>
                </a:solidFill>
                <a:latin typeface="Calibri" pitchFamily="34" charset="0"/>
              </a:rPr>
              <a:t>Βιβλιογραφία</a:t>
            </a:r>
            <a:endParaRPr lang="en-US" sz="4000" b="1">
              <a:solidFill>
                <a:srgbClr val="000000"/>
              </a:solidFill>
              <a:latin typeface="Calibri" pitchFamily="34" charset="0"/>
              <a:cs typeface="Times New Roman" pitchFamily="18" charset="0"/>
            </a:endParaRPr>
          </a:p>
        </p:txBody>
      </p:sp>
      <p:sp>
        <p:nvSpPr>
          <p:cNvPr id="8" name="7 - TextBox"/>
          <p:cNvSpPr txBox="1"/>
          <p:nvPr/>
        </p:nvSpPr>
        <p:spPr>
          <a:xfrm>
            <a:off x="0" y="0"/>
            <a:ext cx="9144000" cy="461963"/>
          </a:xfrm>
          <a:prstGeom prst="rect">
            <a:avLst/>
          </a:prstGeom>
          <a:solidFill>
            <a:srgbClr val="1F497D"/>
          </a:solidFill>
        </p:spPr>
        <p:txBody>
          <a:bodyPr>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4453" name="Picture 2"/>
          <p:cNvPicPr>
            <a:picLocks noChangeAspect="1" noChangeArrowheads="1"/>
          </p:cNvPicPr>
          <p:nvPr/>
        </p:nvPicPr>
        <p:blipFill>
          <a:blip r:embed="rId3" cstate="print"/>
          <a:srcRect/>
          <a:stretch>
            <a:fillRect/>
          </a:stretch>
        </p:blipFill>
        <p:spPr bwMode="auto">
          <a:xfrm>
            <a:off x="0" y="0"/>
            <a:ext cx="611188" cy="692150"/>
          </a:xfrm>
          <a:prstGeom prst="rect">
            <a:avLst/>
          </a:prstGeom>
          <a:noFill/>
          <a:ln w="9525">
            <a:noFill/>
            <a:miter lim="800000"/>
            <a:headEnd/>
            <a:tailEnd/>
          </a:ln>
        </p:spPr>
      </p:pic>
      <p:pic>
        <p:nvPicPr>
          <p:cNvPr id="104454" name="Picture 3"/>
          <p:cNvPicPr>
            <a:picLocks noChangeAspect="1" noChangeArrowheads="1"/>
          </p:cNvPicPr>
          <p:nvPr/>
        </p:nvPicPr>
        <p:blipFill>
          <a:blip r:embed="rId4" cstate="print"/>
          <a:srcRect/>
          <a:stretch>
            <a:fillRect/>
          </a:stretch>
        </p:blipFill>
        <p:spPr bwMode="auto">
          <a:xfrm>
            <a:off x="8388350" y="0"/>
            <a:ext cx="755650" cy="692150"/>
          </a:xfrm>
          <a:prstGeom prst="rect">
            <a:avLst/>
          </a:prstGeom>
          <a:noFill/>
          <a:ln w="9525">
            <a:noFill/>
            <a:miter lim="800000"/>
            <a:headEnd/>
            <a:tailEnd/>
          </a:ln>
        </p:spPr>
      </p:pic>
      <p:sp>
        <p:nvSpPr>
          <p:cNvPr id="9" name="Θέση περιεχομένου 2"/>
          <p:cNvSpPr txBox="1">
            <a:spLocks/>
          </p:cNvSpPr>
          <p:nvPr/>
        </p:nvSpPr>
        <p:spPr>
          <a:xfrm>
            <a:off x="438150" y="1300163"/>
            <a:ext cx="8239125" cy="3208957"/>
          </a:xfrm>
          <a:prstGeom prst="rect">
            <a:avLst/>
          </a:prstGeom>
        </p:spPr>
        <p:txBody>
          <a:bodyPr/>
          <a:lstStyle/>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 </a:t>
            </a:r>
            <a:r>
              <a:rPr lang="el-GR" sz="1400" kern="0" dirty="0" err="1" smtClean="0">
                <a:solidFill>
                  <a:srgbClr val="000000"/>
                </a:solidFill>
                <a:latin typeface="Calibri" pitchFamily="34" charset="0"/>
                <a:ea typeface="Arial Unicode MS"/>
                <a:cs typeface="Times New Roman" pitchFamily="18" charset="0"/>
              </a:rPr>
              <a:t>Δαρβίρη</a:t>
            </a:r>
            <a:r>
              <a:rPr lang="el-GR" sz="1400" kern="0" dirty="0" smtClean="0">
                <a:solidFill>
                  <a:srgbClr val="000000"/>
                </a:solidFill>
                <a:latin typeface="Calibri" pitchFamily="34" charset="0"/>
                <a:ea typeface="Arial Unicode MS"/>
                <a:cs typeface="Times New Roman" pitchFamily="18" charset="0"/>
              </a:rPr>
              <a:t> Χ. 2009. Μεθοδολογία Έρευνας στο Χώρο της Υγείας Πασχαλίδης Αθήνα</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Μερκούρης Α., 2008. Μεθοδολογία Νοσηλευτικής Έρευνας. Έλλην, Αθήνα. </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2007. “Issues of representation within qualitative inquiry”. Chapter in the edited book:</a:t>
            </a: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Bryman</a:t>
            </a:r>
            <a:r>
              <a:rPr lang="en-US" sz="1400" kern="0" dirty="0" smtClean="0">
                <a:solidFill>
                  <a:srgbClr val="000000"/>
                </a:solidFill>
                <a:latin typeface="Calibri" pitchFamily="34" charset="0"/>
                <a:ea typeface="Arial Unicode MS"/>
                <a:cs typeface="Times New Roman" pitchFamily="18" charset="0"/>
              </a:rPr>
              <a:t> A. “Qualitative Research 2 ”. Sage Publication, London.</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2003. “Έρευνα και αντιληπτικά περιγράμματα: Τα είδη και η χρησιμότητα τους για τους ερευνητές νοσηλευτές”. Νοσηλευτική, 42(4), 405-413.</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err="1" smtClean="0">
                <a:solidFill>
                  <a:srgbClr val="000000"/>
                </a:solidFill>
                <a:latin typeface="Calibri" pitchFamily="34" charset="0"/>
                <a:ea typeface="Arial Unicode MS"/>
                <a:cs typeface="Times New Roman" pitchFamily="18" charset="0"/>
              </a:rPr>
              <a:t>Μαντζούκας</a:t>
            </a:r>
            <a:r>
              <a:rPr lang="el-GR" sz="1400" kern="0" dirty="0" smtClean="0">
                <a:solidFill>
                  <a:srgbClr val="000000"/>
                </a:solidFill>
                <a:latin typeface="Calibri" pitchFamily="34" charset="0"/>
                <a:ea typeface="Arial Unicode MS"/>
                <a:cs typeface="Times New Roman" pitchFamily="18" charset="0"/>
              </a:rPr>
              <a:t> Σ.., 2007. “Ποιοτική έρευνα σε έξι εύκολα βήματα: Η επιστημολογία, οι μέθοδοι και η </a:t>
            </a:r>
            <a:r>
              <a:rPr lang="el-GR" sz="1400" kern="0" dirty="0" err="1" smtClean="0">
                <a:solidFill>
                  <a:srgbClr val="000000"/>
                </a:solidFill>
                <a:latin typeface="Calibri" pitchFamily="34" charset="0"/>
                <a:ea typeface="Arial Unicode MS"/>
                <a:cs typeface="Times New Roman" pitchFamily="18" charset="0"/>
              </a:rPr>
              <a:t>παρουσίαση”.Νοσηλευτική</a:t>
            </a:r>
            <a:r>
              <a:rPr lang="el-GR" sz="1400" kern="0" dirty="0" smtClean="0">
                <a:solidFill>
                  <a:srgbClr val="000000"/>
                </a:solidFill>
                <a:latin typeface="Calibri" pitchFamily="34" charset="0"/>
                <a:ea typeface="Arial Unicode MS"/>
                <a:cs typeface="Times New Roman" pitchFamily="18" charset="0"/>
              </a:rPr>
              <a:t>, 46(2), 176-187.</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2008. “Facilitating research students in formulating qualitative research questions”.</a:t>
            </a:r>
          </a:p>
          <a:p>
            <a:pPr marL="447675" indent="-447675" algn="just" eaLnBrk="0" hangingPunct="0">
              <a:lnSpc>
                <a:spcPts val="2065"/>
              </a:lnSpc>
              <a:spcBef>
                <a:spcPts val="0"/>
              </a:spcBef>
              <a:spcAft>
                <a:spcPts val="0"/>
              </a:spcAft>
              <a:buClr>
                <a:srgbClr val="000000"/>
              </a:buClr>
              <a:buSzPts val="1200"/>
              <a:defRPr/>
            </a:pPr>
            <a:r>
              <a:rPr lang="en-US" sz="1400" kern="0" dirty="0" smtClean="0">
                <a:solidFill>
                  <a:srgbClr val="000000"/>
                </a:solidFill>
                <a:latin typeface="Calibri" pitchFamily="34" charset="0"/>
                <a:ea typeface="Arial Unicode MS"/>
                <a:cs typeface="Times New Roman" pitchFamily="18" charset="0"/>
              </a:rPr>
              <a:t>Nurse Education Today, 28(3), 371-377.</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n-US"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n-US" sz="1400" kern="0" dirty="0" err="1" smtClean="0">
                <a:solidFill>
                  <a:srgbClr val="000000"/>
                </a:solidFill>
                <a:latin typeface="Calibri" pitchFamily="34" charset="0"/>
                <a:ea typeface="Arial Unicode MS"/>
                <a:cs typeface="Times New Roman" pitchFamily="18" charset="0"/>
              </a:rPr>
              <a:t>Mantzoukas</a:t>
            </a:r>
            <a:r>
              <a:rPr lang="en-US" sz="1400" kern="0" dirty="0" smtClean="0">
                <a:solidFill>
                  <a:srgbClr val="000000"/>
                </a:solidFill>
                <a:latin typeface="Calibri" pitchFamily="34" charset="0"/>
                <a:ea typeface="Arial Unicode MS"/>
                <a:cs typeface="Times New Roman" pitchFamily="18" charset="0"/>
              </a:rPr>
              <a:t> S., 2011. “Exploring ethnographic genres and developing validity appraisal tools”. Journal of Research in Nursing (published early online).</a:t>
            </a: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r>
              <a:rPr lang="el-GR" sz="1400" kern="0" dirty="0" smtClean="0">
                <a:solidFill>
                  <a:srgbClr val="000000"/>
                </a:solidFill>
                <a:latin typeface="Calibri" pitchFamily="34" charset="0"/>
                <a:ea typeface="Arial Unicode MS"/>
                <a:cs typeface="Times New Roman" pitchFamily="18" charset="0"/>
              </a:rPr>
              <a:t>Σαχίνη Κ. 2000 Μεθοδολογία έρευνας. Βήτα, </a:t>
            </a:r>
            <a:r>
              <a:rPr lang="el-GR" sz="1400" kern="0" dirty="0" err="1" smtClean="0">
                <a:solidFill>
                  <a:srgbClr val="000000"/>
                </a:solidFill>
                <a:latin typeface="Calibri" pitchFamily="34" charset="0"/>
                <a:ea typeface="Arial Unicode MS"/>
                <a:cs typeface="Times New Roman" pitchFamily="18" charset="0"/>
              </a:rPr>
              <a:t>Αθήν</a:t>
            </a: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a:p>
            <a:pPr marL="447675" indent="-447675" algn="just" eaLnBrk="0" hangingPunct="0">
              <a:lnSpc>
                <a:spcPts val="2065"/>
              </a:lnSpc>
              <a:spcBef>
                <a:spcPts val="0"/>
              </a:spcBef>
              <a:spcAft>
                <a:spcPts val="0"/>
              </a:spcAft>
              <a:buClr>
                <a:srgbClr val="000000"/>
              </a:buClr>
              <a:buSzPts val="1200"/>
              <a:defRPr/>
            </a:pPr>
            <a:endParaRPr lang="el-GR" sz="1400" kern="0" dirty="0" smtClean="0">
              <a:solidFill>
                <a:srgbClr val="000000"/>
              </a:solidFill>
              <a:latin typeface="Calibri" pitchFamily="34" charset="0"/>
              <a:ea typeface="Arial Unicode MS"/>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468313" y="476250"/>
            <a:ext cx="8229600" cy="1143000"/>
          </a:xfrm>
        </p:spPr>
        <p:txBody>
          <a:bodyPr/>
          <a:lstStyle/>
          <a:p>
            <a:pPr eaLnBrk="1" hangingPunct="1"/>
            <a:r>
              <a:rPr lang="el-GR" b="1" smtClean="0"/>
              <a:t>Άδειες Χρήσης</a:t>
            </a:r>
          </a:p>
        </p:txBody>
      </p:sp>
      <p:sp>
        <p:nvSpPr>
          <p:cNvPr id="28678" name="Subtitle 8"/>
          <p:cNvSpPr txBox="1">
            <a:spLocks/>
          </p:cNvSpPr>
          <p:nvPr/>
        </p:nvSpPr>
        <p:spPr bwMode="auto">
          <a:xfrm>
            <a:off x="457200" y="1333500"/>
            <a:ext cx="8229600" cy="3771900"/>
          </a:xfrm>
          <a:prstGeom prst="rect">
            <a:avLst/>
          </a:prstGeom>
          <a:noFill/>
          <a:ln w="9525">
            <a:noFill/>
            <a:miter lim="800000"/>
            <a:headEnd/>
            <a:tailEnd/>
          </a:ln>
        </p:spPr>
        <p:txBody>
          <a:bodyPr/>
          <a:lstStyle/>
          <a:p>
            <a:pPr marL="342900" indent="-342900">
              <a:spcBef>
                <a:spcPct val="20000"/>
              </a:spcBef>
              <a:buFont typeface="Arial" charset="0"/>
              <a:buChar char="•"/>
            </a:pPr>
            <a:r>
              <a:rPr lang="el-GR" sz="2800">
                <a:solidFill>
                  <a:srgbClr val="000000"/>
                </a:solidFill>
                <a:latin typeface="Calibri" pitchFamily="34" charset="0"/>
              </a:rPr>
              <a:t>Το παρόν εκπαιδευτικό υλικό υπόκειται σε άδειες χρήσης Creative Commons. </a:t>
            </a:r>
          </a:p>
          <a:p>
            <a:pPr marL="342900" indent="-342900">
              <a:spcBef>
                <a:spcPct val="20000"/>
              </a:spcBef>
              <a:buFont typeface="Arial" charset="0"/>
              <a:buChar char="•"/>
            </a:pPr>
            <a:r>
              <a:rPr lang="el-GR" sz="2800">
                <a:solidFill>
                  <a:srgbClr val="000000"/>
                </a:solidFill>
                <a:latin typeface="Calibri"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28679" name="7 - Εικόνα" descr="Λογότυπο για Άδειες χρήσης Creative Commons BY-NC-ND"/>
          <p:cNvPicPr>
            <a:picLocks noChangeAspect="1"/>
          </p:cNvPicPr>
          <p:nvPr/>
        </p:nvPicPr>
        <p:blipFill>
          <a:blip r:embed="rId2" cstate="print"/>
          <a:srcRect/>
          <a:stretch>
            <a:fillRect/>
          </a:stretch>
        </p:blipFill>
        <p:spPr bwMode="auto">
          <a:xfrm>
            <a:off x="3708400" y="4117975"/>
            <a:ext cx="1581150" cy="460375"/>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3,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9" y="5827936"/>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468313" y="476250"/>
            <a:ext cx="8229600" cy="1143000"/>
          </a:xfrm>
        </p:spPr>
        <p:txBody>
          <a:bodyPr/>
          <a:lstStyle/>
          <a:p>
            <a:pPr eaLnBrk="1" hangingPunct="1"/>
            <a:r>
              <a:rPr lang="el-GR" b="1" smtClean="0"/>
              <a:t>Χρηματοδότηση</a:t>
            </a:r>
          </a:p>
        </p:txBody>
      </p:sp>
      <p:sp>
        <p:nvSpPr>
          <p:cNvPr id="29702" name="Content Placeholder 2"/>
          <p:cNvSpPr txBox="1">
            <a:spLocks/>
          </p:cNvSpPr>
          <p:nvPr/>
        </p:nvSpPr>
        <p:spPr bwMode="auto">
          <a:xfrm>
            <a:off x="457200" y="1530350"/>
            <a:ext cx="8229600" cy="3770313"/>
          </a:xfrm>
          <a:prstGeom prst="rect">
            <a:avLst/>
          </a:prstGeom>
          <a:noFill/>
          <a:ln w="9525">
            <a:noFill/>
            <a:miter lim="800000"/>
            <a:headEnd/>
            <a:tailEnd/>
          </a:ln>
        </p:spPr>
        <p:txBody>
          <a:bodyPr/>
          <a:lstStyle/>
          <a:p>
            <a:pPr marL="341313" indent="-341313" algn="just">
              <a:spcBef>
                <a:spcPct val="20000"/>
              </a:spcBef>
              <a:buFont typeface="Arial" charset="0"/>
              <a:buChar char="•"/>
            </a:pPr>
            <a:r>
              <a:rPr lang="el-GR" altLang="el-GR" sz="2000">
                <a:solidFill>
                  <a:srgbClr val="000000"/>
                </a:solidFill>
                <a:latin typeface="Calibri" pitchFamily="34" charset="0"/>
              </a:rPr>
              <a:t>Το έργο υλοποιείται στο πλαίσιο του Επιχειρησιακού Προγράμματος «</a:t>
            </a:r>
            <a:r>
              <a:rPr lang="el-GR" altLang="el-GR" sz="2000" b="1">
                <a:solidFill>
                  <a:srgbClr val="000000"/>
                </a:solidFill>
                <a:latin typeface="Calibri" pitchFamily="34" charset="0"/>
              </a:rPr>
              <a:t>Εκπαίδευση και Δια Βίου Μάθηση</a:t>
            </a:r>
            <a:r>
              <a:rPr lang="el-GR" altLang="el-GR" sz="2000">
                <a:solidFill>
                  <a:srgbClr val="000000"/>
                </a:solidFill>
                <a:latin typeface="Calibri" pitchFamily="34" charset="0"/>
              </a:rPr>
              <a:t>» και συγχρηματοδοτείται από την Ευρωπαϊκή Ένωση (Ευρωπαϊκό Κοινωνικό Ταμείο) και από εθνικούς πόρους.</a:t>
            </a:r>
          </a:p>
          <a:p>
            <a:pPr marL="341313" indent="-341313" algn="just">
              <a:spcBef>
                <a:spcPct val="20000"/>
              </a:spcBef>
              <a:buFont typeface="Arial" charset="0"/>
              <a:buChar char="•"/>
            </a:pPr>
            <a:r>
              <a:rPr lang="el-GR" altLang="el-GR" sz="2000">
                <a:solidFill>
                  <a:srgbClr val="000000"/>
                </a:solidFill>
                <a:latin typeface="Calibri" pitchFamily="34" charset="0"/>
              </a:rPr>
              <a:t>Το έργο «</a:t>
            </a:r>
            <a:r>
              <a:rPr lang="el-GR" altLang="el-GR" sz="2000" b="1">
                <a:solidFill>
                  <a:srgbClr val="000000"/>
                </a:solidFill>
                <a:latin typeface="Calibri" pitchFamily="34" charset="0"/>
              </a:rPr>
              <a:t>Ανοικτά Ακαδημαϊκά Μαθήματα στο TEI Ηπείρου</a:t>
            </a:r>
            <a:r>
              <a:rPr lang="el-GR" altLang="el-GR" sz="2000">
                <a:solidFill>
                  <a:srgbClr val="000000"/>
                </a:solidFill>
                <a:latin typeface="Calibri" pitchFamily="34" charset="0"/>
              </a:rPr>
              <a:t>» έχει χρηματοδοτήσει μόνο τη αναδιαμόρφωση του εκπαιδευτικού υλικού.</a:t>
            </a:r>
          </a:p>
          <a:p>
            <a:pPr marL="341313" indent="-341313" algn="just">
              <a:spcBef>
                <a:spcPct val="20000"/>
              </a:spcBef>
              <a:buFont typeface="Arial" charset="0"/>
              <a:buChar char="•"/>
            </a:pPr>
            <a:r>
              <a:rPr lang="el-GR" altLang="el-GR" sz="2000">
                <a:solidFill>
                  <a:srgbClr val="000000"/>
                </a:solidFill>
                <a:latin typeface="Calibri" pitchFamily="34" charset="0"/>
              </a:rPr>
              <a:t>Το παρόν εκπαιδευτικό υλικό έχει αναπτυχθεί στα πλαίσια του εκπαιδευτικού έργου του διδάσκοντα.</a:t>
            </a:r>
          </a:p>
        </p:txBody>
      </p:sp>
      <p:pic>
        <p:nvPicPr>
          <p:cNvPr id="29703"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13" y="4592638"/>
            <a:ext cx="6480175" cy="1284287"/>
          </a:xfrm>
          <a:prstGeom prst="rect">
            <a:avLst/>
          </a:prstGeom>
          <a:noFill/>
          <a:ln w="9525">
            <a:noFill/>
            <a:miter lim="800000"/>
            <a:headEnd/>
            <a:tailEnd/>
          </a:ln>
        </p:spPr>
      </p:pic>
      <p:sp>
        <p:nvSpPr>
          <p:cNvPr id="9" name="8 - TextBox"/>
          <p:cNvSpPr txBox="1"/>
          <p:nvPr/>
        </p:nvSpPr>
        <p:spPr>
          <a:xfrm>
            <a:off x="0" y="0"/>
            <a:ext cx="9144000" cy="461665"/>
          </a:xfrm>
          <a:prstGeom prst="rect">
            <a:avLst/>
          </a:prstGeom>
          <a:solidFill>
            <a:schemeClr val="tx2"/>
          </a:solidFill>
        </p:spPr>
        <p:txBody>
          <a:bodyPr wrap="square" rtlCol="0">
            <a:spAutoFit/>
          </a:bodyPr>
          <a:lstStyle/>
          <a:p>
            <a:pPr algn="ctr"/>
            <a:r>
              <a:rPr lang="el-GR" sz="1200" dirty="0" smtClean="0">
                <a:solidFill>
                  <a:schemeClr val="bg1"/>
                </a:solidFill>
              </a:rPr>
              <a:t>ΜΕΘΟΔΟΛΟΓΙΑ ΕΡΕΥΝΑΣ, </a:t>
            </a:r>
            <a:r>
              <a:rPr lang="el-GR" sz="1200" dirty="0" smtClean="0">
                <a:solidFill>
                  <a:schemeClr val="bg1"/>
                </a:solidFill>
              </a:rPr>
              <a:t>Ενότητα 3, </a:t>
            </a:r>
            <a:r>
              <a:rPr lang="el-GR" sz="1200" dirty="0" smtClean="0">
                <a:solidFill>
                  <a:schemeClr val="bg1"/>
                </a:solidFill>
              </a:rPr>
              <a:t>ΤΜΗΜΑ ΝΟΣΗΛΕΥΤΙΚΗ,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 name="Picture 2"/>
          <p:cNvPicPr>
            <a:picLocks noChangeAspect="1" noChangeArrowheads="1"/>
          </p:cNvPicPr>
          <p:nvPr/>
        </p:nvPicPr>
        <p:blipFill>
          <a:blip r:embed="rId3" cstate="print"/>
          <a:srcRect/>
          <a:stretch>
            <a:fillRect/>
          </a:stretch>
        </p:blipFill>
        <p:spPr bwMode="auto">
          <a:xfrm>
            <a:off x="1" y="1"/>
            <a:ext cx="611559" cy="692695"/>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8388424" y="3"/>
            <a:ext cx="75557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Σκοποί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529572"/>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Εισαγωγή στις έννοιες της Θετικιστικής Επιστημολογίας</a:t>
            </a:r>
            <a:r>
              <a:rPr lang="en-US" sz="3200" dirty="0" smtClean="0"/>
              <a:t>, </a:t>
            </a:r>
            <a:r>
              <a:rPr lang="el-GR" sz="3200" dirty="0" smtClean="0"/>
              <a:t>της </a:t>
            </a:r>
            <a:r>
              <a:rPr lang="el-GR" sz="3200" dirty="0" err="1" smtClean="0">
                <a:latin typeface="Calibri" pitchFamily="34" charset="0"/>
              </a:rPr>
              <a:t>Μετα</a:t>
            </a:r>
            <a:r>
              <a:rPr lang="el-GR" sz="3200" dirty="0" smtClean="0">
                <a:latin typeface="Calibri" pitchFamily="34" charset="0"/>
              </a:rPr>
              <a:t> (ή </a:t>
            </a:r>
            <a:r>
              <a:rPr lang="el-GR" sz="3200" dirty="0" err="1" smtClean="0">
                <a:latin typeface="Calibri" pitchFamily="34" charset="0"/>
              </a:rPr>
              <a:t>Νεο</a:t>
            </a:r>
            <a:r>
              <a:rPr lang="el-GR" sz="3200" dirty="0" smtClean="0">
                <a:latin typeface="Calibri" pitchFamily="34" charset="0"/>
              </a:rPr>
              <a:t>)- Θετικιστικής Επιστημολογίας, της Σχετικιστικής/ερμηνευτικής Επιστημολογίας και  της Κριτικής/Συμμετοχικής Επιστημολογίας</a:t>
            </a: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lstStyle/>
          <a:p>
            <a:r>
              <a:rPr lang="el-GR" b="1" dirty="0" smtClean="0"/>
              <a:t>Περιεχόμενα  ενότητας</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a:t>
            </a:r>
            <a:r>
              <a:rPr lang="en-US" sz="1200" dirty="0" smtClean="0">
                <a:solidFill>
                  <a:schemeClr val="bg1"/>
                </a:solidFill>
              </a:rPr>
              <a:t>3</a:t>
            </a:r>
            <a:r>
              <a:rPr lang="el-GR" sz="1200" dirty="0" smtClean="0">
                <a:solidFill>
                  <a:schemeClr val="bg1"/>
                </a:solidFill>
              </a:rPr>
              <a:t>,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Content Placeholder 2"/>
          <p:cNvSpPr txBox="1">
            <a:spLocks/>
          </p:cNvSpPr>
          <p:nvPr/>
        </p:nvSpPr>
        <p:spPr>
          <a:xfrm>
            <a:off x="251520" y="1313548"/>
            <a:ext cx="8445624" cy="3771636"/>
          </a:xfrm>
          <a:prstGeom prst="rect">
            <a:avLst/>
          </a:prstGeom>
        </p:spPr>
        <p:txBody>
          <a:bodyPr vert="horz" lIns="91440" tIns="45720" rIns="91440" bIns="45720" rtlCol="0">
            <a:noAutofit/>
          </a:bodyPr>
          <a:lstStyle/>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03920" y="1465948"/>
            <a:ext cx="8445624" cy="3771636"/>
          </a:xfrm>
          <a:prstGeom prst="rect">
            <a:avLst/>
          </a:prstGeom>
        </p:spPr>
        <p:txBody>
          <a:bodyPr vert="horz" lIns="91440" tIns="45720" rIns="91440" bIns="45720" rtlCol="0">
            <a:noAutofit/>
          </a:bodyPr>
          <a:lstStyle/>
          <a:p>
            <a:pPr>
              <a:buFont typeface="Arial" pitchFamily="34" charset="0"/>
              <a:buChar char="•"/>
            </a:pPr>
            <a:r>
              <a:rPr lang="el-GR" sz="3200" dirty="0" smtClean="0"/>
              <a:t>Θετικιστική Επιστημολογία</a:t>
            </a:r>
          </a:p>
          <a:p>
            <a:pPr>
              <a:buFont typeface="Arial" pitchFamily="34" charset="0"/>
              <a:buChar char="•"/>
            </a:pPr>
            <a:r>
              <a:rPr lang="el-GR" sz="3200" dirty="0" err="1" smtClean="0">
                <a:latin typeface="Calibri" pitchFamily="34" charset="0"/>
              </a:rPr>
              <a:t>Μετα</a:t>
            </a:r>
            <a:r>
              <a:rPr lang="el-GR" sz="3200" dirty="0" smtClean="0">
                <a:latin typeface="Calibri" pitchFamily="34" charset="0"/>
              </a:rPr>
              <a:t> (ή </a:t>
            </a:r>
            <a:r>
              <a:rPr lang="el-GR" sz="3200" dirty="0" err="1" smtClean="0">
                <a:latin typeface="Calibri" pitchFamily="34" charset="0"/>
              </a:rPr>
              <a:t>Νεο</a:t>
            </a:r>
            <a:r>
              <a:rPr lang="el-GR" sz="3200" dirty="0" smtClean="0">
                <a:latin typeface="Calibri" pitchFamily="34" charset="0"/>
              </a:rPr>
              <a:t>)- Θετικιστική Επιστημολογία</a:t>
            </a:r>
          </a:p>
          <a:p>
            <a:pPr>
              <a:buFont typeface="Arial" pitchFamily="34" charset="0"/>
              <a:buChar char="•"/>
            </a:pPr>
            <a:r>
              <a:rPr lang="el-GR" sz="3200" dirty="0" smtClean="0">
                <a:latin typeface="Calibri" pitchFamily="34" charset="0"/>
              </a:rPr>
              <a:t>Σχετικιστική/ερμηνευτική Επιστημολογία</a:t>
            </a:r>
          </a:p>
          <a:p>
            <a:pPr>
              <a:buFont typeface="Arial" pitchFamily="34" charset="0"/>
              <a:buChar char="•"/>
            </a:pPr>
            <a:r>
              <a:rPr lang="el-GR" sz="3200" dirty="0" smtClean="0">
                <a:latin typeface="Calibri" pitchFamily="34" charset="0"/>
              </a:rPr>
              <a:t>Κριτική/Συμμετοχική Επιστημολογία</a:t>
            </a: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a:buFont typeface="Arial" pitchFamily="34" charset="0"/>
              <a:buChar char="•"/>
            </a:pPr>
            <a:endParaRPr lang="el-GR" sz="3200" dirty="0" smtClean="0"/>
          </a:p>
          <a:p>
            <a:pPr marL="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Μεθοδολογία Έρευνας</a:t>
            </a:r>
            <a:endParaRPr lang="el-GR" dirty="0"/>
          </a:p>
        </p:txBody>
      </p:sp>
      <p:sp>
        <p:nvSpPr>
          <p:cNvPr id="5" name="Υπότιτλος 4"/>
          <p:cNvSpPr>
            <a:spLocks noGrp="1"/>
          </p:cNvSpPr>
          <p:nvPr>
            <p:ph type="subTitle" idx="1"/>
          </p:nvPr>
        </p:nvSpPr>
        <p:spPr/>
        <p:txBody>
          <a:bodyPr/>
          <a:lstStyle/>
          <a:p>
            <a:r>
              <a:rPr lang="el-GR" dirty="0" smtClean="0">
                <a:latin typeface="Calibri" pitchFamily="34" charset="0"/>
              </a:rPr>
              <a:t>Επιστημολογία, μεθοδολογία και μέθοδος</a:t>
            </a:r>
            <a:endParaRPr lang="en-US" dirty="0" smtClean="0">
              <a:latin typeface="Calibri" pitchFamily="34" charset="0"/>
            </a:endParaRPr>
          </a:p>
        </p:txBody>
      </p:sp>
    </p:spTree>
    <p:extLst>
      <p:ext uri="{BB962C8B-B14F-4D97-AF65-F5344CB8AC3E}">
        <p14:creationId xmlns:p14="http://schemas.microsoft.com/office/powerpoint/2010/main" xmlns=""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3,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graphicFrame>
        <p:nvGraphicFramePr>
          <p:cNvPr id="9" name="8 - Διάγραμμα"/>
          <p:cNvGraphicFramePr/>
          <p:nvPr/>
        </p:nvGraphicFramePr>
        <p:xfrm>
          <a:off x="323528" y="764704"/>
          <a:ext cx="8352928" cy="5544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143000"/>
          </a:xfrm>
        </p:spPr>
        <p:txBody>
          <a:bodyPr>
            <a:normAutofit/>
          </a:bodyPr>
          <a:lstStyle/>
          <a:p>
            <a:r>
              <a:rPr lang="el-GR" dirty="0" smtClean="0">
                <a:latin typeface="Calibri" pitchFamily="34" charset="0"/>
              </a:rPr>
              <a:t>Επιστημολογία </a:t>
            </a:r>
            <a:endParaRPr lang="el-GR" b="1" dirty="0"/>
          </a:p>
        </p:txBody>
      </p:sp>
      <p:sp>
        <p:nvSpPr>
          <p:cNvPr id="4" name="3 - TextBox"/>
          <p:cNvSpPr txBox="1"/>
          <p:nvPr/>
        </p:nvSpPr>
        <p:spPr>
          <a:xfrm>
            <a:off x="0" y="0"/>
            <a:ext cx="9144000" cy="461665"/>
          </a:xfrm>
          <a:prstGeom prst="rect">
            <a:avLst/>
          </a:prstGeom>
          <a:solidFill>
            <a:schemeClr val="tx2"/>
          </a:solidFill>
        </p:spPr>
        <p:txBody>
          <a:bodyPr wrap="square" rtlCol="0">
            <a:spAutoFit/>
          </a:bodyPr>
          <a:lstStyle/>
          <a:p>
            <a:pPr algn="ctr"/>
            <a:r>
              <a:rPr lang="el-GR" sz="1200" b="1" dirty="0" smtClean="0">
                <a:solidFill>
                  <a:schemeClr val="bg1"/>
                </a:solidFill>
              </a:rPr>
              <a:t>ΜΕΘΟΔΟΛΟΓΙΑ ΕΡΕΥΝΑΣ</a:t>
            </a:r>
            <a:r>
              <a:rPr lang="el-GR" sz="1200" dirty="0" smtClean="0">
                <a:solidFill>
                  <a:schemeClr val="bg1"/>
                </a:solidFill>
              </a:rPr>
              <a:t>, Ενότητα 3, ΤΜΗΜΑ ΝΟΣΗΛΕΥΤΙΚΗΣ, </a:t>
            </a:r>
          </a:p>
          <a:p>
            <a:pPr algn="ctr"/>
            <a:r>
              <a:rPr lang="el-GR" sz="1200" dirty="0" smtClean="0">
                <a:solidFill>
                  <a:schemeClr val="bg1"/>
                </a:solidFill>
              </a:rPr>
              <a:t>ΤΕΙ ΗΠΕΙΡΟΥ- </a:t>
            </a:r>
            <a:r>
              <a:rPr lang="el-GR" sz="1200" b="1" dirty="0" smtClean="0">
                <a:solidFill>
                  <a:schemeClr val="bg1"/>
                </a:solidFill>
              </a:rPr>
              <a:t>Ανοιχτά Ακαδημαϊκά Μαθήματα στο ΤΕΙ Ηπείρου</a:t>
            </a:r>
            <a:endParaRPr lang="el-GR" sz="1200" b="1"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1"/>
            <a:ext cx="611559" cy="692695"/>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8388424" y="3"/>
            <a:ext cx="755576" cy="692696"/>
          </a:xfrm>
          <a:prstGeom prst="rect">
            <a:avLst/>
          </a:prstGeom>
          <a:noFill/>
          <a:ln w="9525">
            <a:noFill/>
            <a:miter lim="800000"/>
            <a:headEnd/>
            <a:tailEnd/>
          </a:ln>
        </p:spPr>
      </p:pic>
      <p:sp>
        <p:nvSpPr>
          <p:cNvPr id="7" name="6 - Ορθογώνιο"/>
          <p:cNvSpPr/>
          <p:nvPr/>
        </p:nvSpPr>
        <p:spPr>
          <a:xfrm>
            <a:off x="395536" y="1628800"/>
            <a:ext cx="8064896" cy="3600986"/>
          </a:xfrm>
          <a:prstGeom prst="rect">
            <a:avLst/>
          </a:prstGeom>
        </p:spPr>
        <p:txBody>
          <a:bodyPr wrap="square">
            <a:spAutoFit/>
          </a:bodyPr>
          <a:lstStyle/>
          <a:p>
            <a:r>
              <a:rPr lang="el-GR" sz="3200" b="1" u="sng" dirty="0" smtClean="0"/>
              <a:t>Επιστημολογία</a:t>
            </a:r>
            <a:r>
              <a:rPr lang="en-US" sz="3200" dirty="0" smtClean="0"/>
              <a:t>: </a:t>
            </a:r>
            <a:endParaRPr lang="el-GR" sz="3200" dirty="0" smtClean="0"/>
          </a:p>
          <a:p>
            <a:pPr>
              <a:buFont typeface="Wingdings" pitchFamily="2" charset="2"/>
              <a:buChar char="Ø"/>
            </a:pPr>
            <a:r>
              <a:rPr lang="el-GR" sz="2800" dirty="0" smtClean="0"/>
              <a:t>Αναφέρεται στη σχέση που υπάρχει μεταξύ του ατόμου που αναζητά τη γνώση (ερευνητή) και αυτό το οποίο είναι δυνατόν να συλληφθεί (να γνωρίζει). </a:t>
            </a:r>
          </a:p>
          <a:p>
            <a:pPr>
              <a:buFont typeface="Wingdings" pitchFamily="2" charset="2"/>
              <a:buChar char="Ø"/>
            </a:pPr>
            <a:r>
              <a:rPr lang="el-GR" sz="2800" dirty="0" smtClean="0"/>
              <a:t>Η αποσαφήνιση της επιστημολογικής θέσης του ερευνητή βάζει τους κανόνες με τους οποίους θα συλληφθεί η γνώση και καθορίζει τη σχέση του ερευνητή με το αντικείμενο/υποκείμενο της έρευνας</a:t>
            </a:r>
            <a:endParaRPr lang="el-GR"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1702</Words>
  <Application>Microsoft Office PowerPoint</Application>
  <PresentationFormat>Προβολή στην οθόνη (4:3)</PresentationFormat>
  <Paragraphs>252</Paragraphs>
  <Slides>30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30</vt:i4>
      </vt:variant>
    </vt:vector>
  </HeadingPairs>
  <TitlesOfParts>
    <vt:vector size="32" baseType="lpstr">
      <vt:lpstr>Θέμα του Office</vt:lpstr>
      <vt:lpstr>2_Θέμα του Office</vt:lpstr>
      <vt:lpstr>ΜΕΘΟΔΟΛΟΓΙΑ ΕΡΕΥΝΑΣ</vt:lpstr>
      <vt:lpstr>Διαφάνεια 2</vt:lpstr>
      <vt:lpstr>Άδειες Χρήσης</vt:lpstr>
      <vt:lpstr>Χρηματοδότηση</vt:lpstr>
      <vt:lpstr>Σκοποί  ενότητας</vt:lpstr>
      <vt:lpstr>Περιεχόμενα  ενότητας</vt:lpstr>
      <vt:lpstr>Μεθοδολογία Έρευνας</vt:lpstr>
      <vt:lpstr>Διαφάνεια 8</vt:lpstr>
      <vt:lpstr>Επιστημολογία </vt:lpstr>
      <vt:lpstr>Επιστημολογία</vt:lpstr>
      <vt:lpstr>Επιστημολογία</vt:lpstr>
      <vt:lpstr>Θετικιστική Επιστημολογία</vt:lpstr>
      <vt:lpstr>Θετικιστική Επιστημολογία</vt:lpstr>
      <vt:lpstr>Θετικιστική Επιστημολογία</vt:lpstr>
      <vt:lpstr>Μετα (ή Νεο)- Θετικιστική Επιστημολογία</vt:lpstr>
      <vt:lpstr>Μετα (ή Νεο)- Θετικιστική Επιστημολογία</vt:lpstr>
      <vt:lpstr>Μετα (ή Νεο)- Θετικιστική Επιστημολογία</vt:lpstr>
      <vt:lpstr>Σχετικιστική/ ερμηνευτική επιστημολογία</vt:lpstr>
      <vt:lpstr>Σχετικιστική/ ερμηνευτική επιστημολογία</vt:lpstr>
      <vt:lpstr>Σχετικιστική/ ερμηνευτική επιστημολογία</vt:lpstr>
      <vt:lpstr>Κριτική/ Συμμετοχική επιστημολογία</vt:lpstr>
      <vt:lpstr>Κριτική/ Συμμετοχική επιστημολογία</vt:lpstr>
      <vt:lpstr>Κριτική/ Συμμετοχική επιστημολογία</vt:lpstr>
      <vt:lpstr>Διαφάνεια 24</vt:lpstr>
      <vt:lpstr>Σημείωμα Αδειοδότησης</vt:lpstr>
      <vt:lpstr>Σημείωμα Αναφοράς</vt:lpstr>
      <vt:lpstr>Διατήρηση Σημειωμάτων</vt:lpstr>
      <vt:lpstr>Διαφάνεια 28</vt:lpstr>
      <vt:lpstr>Διαφάνεια 29</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Τηλεκπαίδευσης</dc:title>
  <dc:creator>vaitsa</dc:creator>
  <cp:lastModifiedBy>Vaitsa Tsakstara</cp:lastModifiedBy>
  <cp:revision>103</cp:revision>
  <dcterms:created xsi:type="dcterms:W3CDTF">2015-04-14T16:45:01Z</dcterms:created>
  <dcterms:modified xsi:type="dcterms:W3CDTF">2015-07-19T20:02:37Z</dcterms:modified>
</cp:coreProperties>
</file>