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89" r:id="rId3"/>
    <p:sldId id="257" r:id="rId4"/>
    <p:sldId id="259" r:id="rId5"/>
    <p:sldId id="438" r:id="rId6"/>
    <p:sldId id="439" r:id="rId7"/>
    <p:sldId id="440" r:id="rId8"/>
    <p:sldId id="441" r:id="rId9"/>
    <p:sldId id="442" r:id="rId10"/>
    <p:sldId id="443" r:id="rId11"/>
    <p:sldId id="444" r:id="rId12"/>
    <p:sldId id="445" r:id="rId13"/>
    <p:sldId id="446" r:id="rId14"/>
    <p:sldId id="447" r:id="rId15"/>
    <p:sldId id="448" r:id="rId16"/>
    <p:sldId id="449" r:id="rId17"/>
    <p:sldId id="450" r:id="rId18"/>
    <p:sldId id="451" r:id="rId19"/>
    <p:sldId id="452" r:id="rId20"/>
    <p:sldId id="453" r:id="rId21"/>
    <p:sldId id="437" r:id="rId22"/>
    <p:sldId id="291" r:id="rId23"/>
    <p:sldId id="292" r:id="rId24"/>
    <p:sldId id="293" r:id="rId25"/>
    <p:sldId id="280" r:id="rId26"/>
  </p:sldIdLst>
  <p:sldSz cx="9144000" cy="5715000" type="screen16x10"/>
  <p:notesSz cx="6858000" cy="9144000"/>
  <p:custDataLst>
    <p:tags r:id="rId2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9309" autoAdjust="0"/>
  </p:normalViewPr>
  <p:slideViewPr>
    <p:cSldViewPr>
      <p:cViewPr varScale="1">
        <p:scale>
          <a:sx n="102" d="100"/>
          <a:sy n="102" d="100"/>
        </p:scale>
        <p:origin x="936"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7C89EC-BC70-416C-932A-7D62DCF960E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AA678FAE-627D-4469-94B6-A5CCBEFFD655}">
      <dgm:prSet phldrT="[Κείμενο]"/>
      <dgm:spPr>
        <a:xfrm>
          <a:off x="936473" y="811394"/>
          <a:ext cx="1546527" cy="773263"/>
        </a:xfr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l-GR" dirty="0" smtClean="0">
              <a:solidFill>
                <a:sysClr val="window" lastClr="FFFFFF"/>
              </a:solidFill>
              <a:latin typeface="Century Gothic"/>
              <a:ea typeface="+mn-ea"/>
              <a:cs typeface="+mn-cs"/>
            </a:rPr>
            <a:t>Αρχεία</a:t>
          </a:r>
          <a:endParaRPr lang="el-GR" dirty="0">
            <a:solidFill>
              <a:sysClr val="window" lastClr="FFFFFF"/>
            </a:solidFill>
            <a:latin typeface="Century Gothic"/>
            <a:ea typeface="+mn-ea"/>
            <a:cs typeface="+mn-cs"/>
          </a:endParaRPr>
        </a:p>
      </dgm:t>
    </dgm:pt>
    <dgm:pt modelId="{923858E3-352D-4DA8-94F3-CB3604D87500}" type="parTrans" cxnId="{130762AF-B154-4DFA-A914-371C0290B33C}">
      <dgm:prSet/>
      <dgm:spPr/>
      <dgm:t>
        <a:bodyPr/>
        <a:lstStyle/>
        <a:p>
          <a:endParaRPr lang="el-GR"/>
        </a:p>
      </dgm:t>
    </dgm:pt>
    <dgm:pt modelId="{F412E7F8-7EA4-45BD-9AA0-AC8D33F8934E}" type="sibTrans" cxnId="{130762AF-B154-4DFA-A914-371C0290B33C}">
      <dgm:prSet/>
      <dgm:spPr/>
      <dgm:t>
        <a:bodyPr/>
        <a:lstStyle/>
        <a:p>
          <a:endParaRPr lang="el-GR"/>
        </a:p>
      </dgm:t>
    </dgm:pt>
    <dgm:pt modelId="{BC02B798-C938-4131-A3DD-3BD4631794A5}">
      <dgm:prSet phldrT="[Κείμενο]"/>
      <dgm:spPr>
        <a:xfrm>
          <a:off x="824" y="1909428"/>
          <a:ext cx="1546527" cy="773263"/>
        </a:xfr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l-GR" dirty="0" smtClean="0">
              <a:solidFill>
                <a:sysClr val="window" lastClr="FFFFFF"/>
              </a:solidFill>
              <a:latin typeface="Century Gothic"/>
              <a:ea typeface="+mn-ea"/>
              <a:cs typeface="+mn-cs"/>
            </a:rPr>
            <a:t>Ακολουθιακή προσπέλαση</a:t>
          </a:r>
          <a:endParaRPr lang="el-GR" dirty="0">
            <a:solidFill>
              <a:sysClr val="window" lastClr="FFFFFF"/>
            </a:solidFill>
            <a:latin typeface="Century Gothic"/>
            <a:ea typeface="+mn-ea"/>
            <a:cs typeface="+mn-cs"/>
          </a:endParaRPr>
        </a:p>
      </dgm:t>
    </dgm:pt>
    <dgm:pt modelId="{46B0EB09-B892-4445-BFEA-ECCF5604AD4F}" type="parTrans" cxnId="{A34EB846-3FD9-4DD7-9CFC-1FB1B42EE259}">
      <dgm:prSet/>
      <dgm:spPr>
        <a:xfrm>
          <a:off x="774088" y="1584658"/>
          <a:ext cx="935649" cy="324770"/>
        </a:xfrm>
        <a:noFill/>
        <a:ln w="15875" cap="flat" cmpd="sng" algn="ctr">
          <a:solidFill>
            <a:srgbClr val="94C600">
              <a:shade val="60000"/>
              <a:hueOff val="0"/>
              <a:satOff val="0"/>
              <a:lumOff val="0"/>
              <a:alphaOff val="0"/>
            </a:srgbClr>
          </a:solidFill>
          <a:prstDash val="solid"/>
        </a:ln>
        <a:effectLst/>
      </dgm:spPr>
      <dgm:t>
        <a:bodyPr/>
        <a:lstStyle/>
        <a:p>
          <a:endParaRPr lang="el-GR"/>
        </a:p>
      </dgm:t>
    </dgm:pt>
    <dgm:pt modelId="{F3044D38-7133-4786-A040-AB6440DCA591}" type="sibTrans" cxnId="{A34EB846-3FD9-4DD7-9CFC-1FB1B42EE259}">
      <dgm:prSet/>
      <dgm:spPr/>
      <dgm:t>
        <a:bodyPr/>
        <a:lstStyle/>
        <a:p>
          <a:endParaRPr lang="el-GR"/>
        </a:p>
      </dgm:t>
    </dgm:pt>
    <dgm:pt modelId="{FF7FF8A4-D378-44C3-B02E-3173661F38CA}">
      <dgm:prSet phldrT="[Κείμενο]"/>
      <dgm:spPr>
        <a:xfrm>
          <a:off x="1872122" y="1909428"/>
          <a:ext cx="1546527" cy="773263"/>
        </a:xfrm>
        <a:solidFill>
          <a:srgbClr val="94C600">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l-GR" dirty="0" smtClean="0">
              <a:solidFill>
                <a:sysClr val="window" lastClr="FFFFFF"/>
              </a:solidFill>
              <a:latin typeface="Century Gothic"/>
              <a:ea typeface="+mn-ea"/>
              <a:cs typeface="+mn-cs"/>
            </a:rPr>
            <a:t>Τυχαία προσπέλαση</a:t>
          </a:r>
          <a:endParaRPr lang="el-GR" dirty="0">
            <a:solidFill>
              <a:sysClr val="window" lastClr="FFFFFF"/>
            </a:solidFill>
            <a:latin typeface="Century Gothic"/>
            <a:ea typeface="+mn-ea"/>
            <a:cs typeface="+mn-cs"/>
          </a:endParaRPr>
        </a:p>
      </dgm:t>
    </dgm:pt>
    <dgm:pt modelId="{09FA675D-484E-4AC6-AF34-919830B6CC66}" type="parTrans" cxnId="{46A0495B-B400-4081-9716-02EB614C0305}">
      <dgm:prSet/>
      <dgm:spPr>
        <a:xfrm>
          <a:off x="1709737" y="1584658"/>
          <a:ext cx="935649" cy="324770"/>
        </a:xfrm>
        <a:noFill/>
        <a:ln w="15875" cap="flat" cmpd="sng" algn="ctr">
          <a:solidFill>
            <a:srgbClr val="94C600">
              <a:shade val="60000"/>
              <a:hueOff val="0"/>
              <a:satOff val="0"/>
              <a:lumOff val="0"/>
              <a:alphaOff val="0"/>
            </a:srgbClr>
          </a:solidFill>
          <a:prstDash val="solid"/>
        </a:ln>
        <a:effectLst/>
      </dgm:spPr>
      <dgm:t>
        <a:bodyPr/>
        <a:lstStyle/>
        <a:p>
          <a:endParaRPr lang="el-GR"/>
        </a:p>
      </dgm:t>
    </dgm:pt>
    <dgm:pt modelId="{E03FF4BF-E7A2-4040-ADEC-272BA088FF1F}" type="sibTrans" cxnId="{46A0495B-B400-4081-9716-02EB614C0305}">
      <dgm:prSet/>
      <dgm:spPr/>
      <dgm:t>
        <a:bodyPr/>
        <a:lstStyle/>
        <a:p>
          <a:endParaRPr lang="el-GR"/>
        </a:p>
      </dgm:t>
    </dgm:pt>
    <dgm:pt modelId="{282EE9AD-377B-4C69-AA27-67352C419E00}" type="pres">
      <dgm:prSet presAssocID="{667C89EC-BC70-416C-932A-7D62DCF960EF}" presName="hierChild1" presStyleCnt="0">
        <dgm:presLayoutVars>
          <dgm:orgChart val="1"/>
          <dgm:chPref val="1"/>
          <dgm:dir/>
          <dgm:animOne val="branch"/>
          <dgm:animLvl val="lvl"/>
          <dgm:resizeHandles/>
        </dgm:presLayoutVars>
      </dgm:prSet>
      <dgm:spPr/>
      <dgm:t>
        <a:bodyPr/>
        <a:lstStyle/>
        <a:p>
          <a:endParaRPr lang="el-GR"/>
        </a:p>
      </dgm:t>
    </dgm:pt>
    <dgm:pt modelId="{94E87273-775B-413C-BFBF-663798622287}" type="pres">
      <dgm:prSet presAssocID="{AA678FAE-627D-4469-94B6-A5CCBEFFD655}" presName="hierRoot1" presStyleCnt="0">
        <dgm:presLayoutVars>
          <dgm:hierBranch val="init"/>
        </dgm:presLayoutVars>
      </dgm:prSet>
      <dgm:spPr/>
    </dgm:pt>
    <dgm:pt modelId="{1AB2AE5B-306E-4BA2-B0CD-DB830C11B245}" type="pres">
      <dgm:prSet presAssocID="{AA678FAE-627D-4469-94B6-A5CCBEFFD655}" presName="rootComposite1" presStyleCnt="0"/>
      <dgm:spPr/>
    </dgm:pt>
    <dgm:pt modelId="{B852364C-15BA-412F-B492-414005CBEF24}" type="pres">
      <dgm:prSet presAssocID="{AA678FAE-627D-4469-94B6-A5CCBEFFD655}" presName="rootText1" presStyleLbl="node0" presStyleIdx="0" presStyleCnt="1">
        <dgm:presLayoutVars>
          <dgm:chPref val="3"/>
        </dgm:presLayoutVars>
      </dgm:prSet>
      <dgm:spPr>
        <a:prstGeom prst="rect">
          <a:avLst/>
        </a:prstGeom>
      </dgm:spPr>
      <dgm:t>
        <a:bodyPr/>
        <a:lstStyle/>
        <a:p>
          <a:endParaRPr lang="el-GR"/>
        </a:p>
      </dgm:t>
    </dgm:pt>
    <dgm:pt modelId="{A8D2EFA0-B3DE-4224-A985-0E70A0BF3F9E}" type="pres">
      <dgm:prSet presAssocID="{AA678FAE-627D-4469-94B6-A5CCBEFFD655}" presName="rootConnector1" presStyleLbl="node1" presStyleIdx="0" presStyleCnt="0"/>
      <dgm:spPr/>
      <dgm:t>
        <a:bodyPr/>
        <a:lstStyle/>
        <a:p>
          <a:endParaRPr lang="el-GR"/>
        </a:p>
      </dgm:t>
    </dgm:pt>
    <dgm:pt modelId="{0F0D37D5-E25A-4F28-91F8-572FF6C92B5C}" type="pres">
      <dgm:prSet presAssocID="{AA678FAE-627D-4469-94B6-A5CCBEFFD655}" presName="hierChild2" presStyleCnt="0"/>
      <dgm:spPr/>
    </dgm:pt>
    <dgm:pt modelId="{C701A247-4C81-469F-8AB4-AC4BF96A1ACF}" type="pres">
      <dgm:prSet presAssocID="{46B0EB09-B892-4445-BFEA-ECCF5604AD4F}" presName="Name37" presStyleLbl="parChTrans1D2" presStyleIdx="0" presStyleCnt="2"/>
      <dgm:spPr>
        <a:custGeom>
          <a:avLst/>
          <a:gdLst/>
          <a:ahLst/>
          <a:cxnLst/>
          <a:rect l="0" t="0" r="0" b="0"/>
          <a:pathLst>
            <a:path>
              <a:moveTo>
                <a:pt x="935649" y="0"/>
              </a:moveTo>
              <a:lnTo>
                <a:pt x="935649" y="162385"/>
              </a:lnTo>
              <a:lnTo>
                <a:pt x="0" y="162385"/>
              </a:lnTo>
              <a:lnTo>
                <a:pt x="0" y="324770"/>
              </a:lnTo>
            </a:path>
          </a:pathLst>
        </a:custGeom>
      </dgm:spPr>
      <dgm:t>
        <a:bodyPr/>
        <a:lstStyle/>
        <a:p>
          <a:endParaRPr lang="el-GR"/>
        </a:p>
      </dgm:t>
    </dgm:pt>
    <dgm:pt modelId="{8109650A-7E5E-441E-B24A-5A77C3D2E6F4}" type="pres">
      <dgm:prSet presAssocID="{BC02B798-C938-4131-A3DD-3BD4631794A5}" presName="hierRoot2" presStyleCnt="0">
        <dgm:presLayoutVars>
          <dgm:hierBranch val="init"/>
        </dgm:presLayoutVars>
      </dgm:prSet>
      <dgm:spPr/>
    </dgm:pt>
    <dgm:pt modelId="{5B7E0C20-B915-46E1-AC37-EFFD688D89B9}" type="pres">
      <dgm:prSet presAssocID="{BC02B798-C938-4131-A3DD-3BD4631794A5}" presName="rootComposite" presStyleCnt="0"/>
      <dgm:spPr/>
    </dgm:pt>
    <dgm:pt modelId="{2F08660E-A14C-4BD7-89A3-B5D06502564C}" type="pres">
      <dgm:prSet presAssocID="{BC02B798-C938-4131-A3DD-3BD4631794A5}" presName="rootText" presStyleLbl="node2" presStyleIdx="0" presStyleCnt="2">
        <dgm:presLayoutVars>
          <dgm:chPref val="3"/>
        </dgm:presLayoutVars>
      </dgm:prSet>
      <dgm:spPr>
        <a:prstGeom prst="rect">
          <a:avLst/>
        </a:prstGeom>
      </dgm:spPr>
      <dgm:t>
        <a:bodyPr/>
        <a:lstStyle/>
        <a:p>
          <a:endParaRPr lang="el-GR"/>
        </a:p>
      </dgm:t>
    </dgm:pt>
    <dgm:pt modelId="{DBADBE26-A3ED-4DF0-98A8-11FE21C213DD}" type="pres">
      <dgm:prSet presAssocID="{BC02B798-C938-4131-A3DD-3BD4631794A5}" presName="rootConnector" presStyleLbl="node2" presStyleIdx="0" presStyleCnt="2"/>
      <dgm:spPr/>
      <dgm:t>
        <a:bodyPr/>
        <a:lstStyle/>
        <a:p>
          <a:endParaRPr lang="el-GR"/>
        </a:p>
      </dgm:t>
    </dgm:pt>
    <dgm:pt modelId="{47AE0922-B5E9-4C45-9012-3AEC81187D57}" type="pres">
      <dgm:prSet presAssocID="{BC02B798-C938-4131-A3DD-3BD4631794A5}" presName="hierChild4" presStyleCnt="0"/>
      <dgm:spPr/>
    </dgm:pt>
    <dgm:pt modelId="{E6AA52DD-BE1C-45A8-B1D9-375658E9DE04}" type="pres">
      <dgm:prSet presAssocID="{BC02B798-C938-4131-A3DD-3BD4631794A5}" presName="hierChild5" presStyleCnt="0"/>
      <dgm:spPr/>
    </dgm:pt>
    <dgm:pt modelId="{953196B3-6CE5-4D91-B3F6-3E62685D49E2}" type="pres">
      <dgm:prSet presAssocID="{09FA675D-484E-4AC6-AF34-919830B6CC66}" presName="Name37" presStyleLbl="parChTrans1D2" presStyleIdx="1" presStyleCnt="2"/>
      <dgm:spPr>
        <a:custGeom>
          <a:avLst/>
          <a:gdLst/>
          <a:ahLst/>
          <a:cxnLst/>
          <a:rect l="0" t="0" r="0" b="0"/>
          <a:pathLst>
            <a:path>
              <a:moveTo>
                <a:pt x="0" y="0"/>
              </a:moveTo>
              <a:lnTo>
                <a:pt x="0" y="162385"/>
              </a:lnTo>
              <a:lnTo>
                <a:pt x="935649" y="162385"/>
              </a:lnTo>
              <a:lnTo>
                <a:pt x="935649" y="324770"/>
              </a:lnTo>
            </a:path>
          </a:pathLst>
        </a:custGeom>
      </dgm:spPr>
      <dgm:t>
        <a:bodyPr/>
        <a:lstStyle/>
        <a:p>
          <a:endParaRPr lang="el-GR"/>
        </a:p>
      </dgm:t>
    </dgm:pt>
    <dgm:pt modelId="{657500DC-DB26-4DFA-9DDD-124E2866D2ED}" type="pres">
      <dgm:prSet presAssocID="{FF7FF8A4-D378-44C3-B02E-3173661F38CA}" presName="hierRoot2" presStyleCnt="0">
        <dgm:presLayoutVars>
          <dgm:hierBranch val="init"/>
        </dgm:presLayoutVars>
      </dgm:prSet>
      <dgm:spPr/>
    </dgm:pt>
    <dgm:pt modelId="{3480E1F4-5EBB-4B62-A5B2-8F42EC10904E}" type="pres">
      <dgm:prSet presAssocID="{FF7FF8A4-D378-44C3-B02E-3173661F38CA}" presName="rootComposite" presStyleCnt="0"/>
      <dgm:spPr/>
    </dgm:pt>
    <dgm:pt modelId="{3F008396-FB3C-4CEC-9DB8-F25EC5524A0A}" type="pres">
      <dgm:prSet presAssocID="{FF7FF8A4-D378-44C3-B02E-3173661F38CA}" presName="rootText" presStyleLbl="node2" presStyleIdx="1" presStyleCnt="2">
        <dgm:presLayoutVars>
          <dgm:chPref val="3"/>
        </dgm:presLayoutVars>
      </dgm:prSet>
      <dgm:spPr>
        <a:prstGeom prst="rect">
          <a:avLst/>
        </a:prstGeom>
      </dgm:spPr>
      <dgm:t>
        <a:bodyPr/>
        <a:lstStyle/>
        <a:p>
          <a:endParaRPr lang="el-GR"/>
        </a:p>
      </dgm:t>
    </dgm:pt>
    <dgm:pt modelId="{7B8EA0C9-E1FC-4FB0-BBA8-6F0B5B222CA6}" type="pres">
      <dgm:prSet presAssocID="{FF7FF8A4-D378-44C3-B02E-3173661F38CA}" presName="rootConnector" presStyleLbl="node2" presStyleIdx="1" presStyleCnt="2"/>
      <dgm:spPr/>
      <dgm:t>
        <a:bodyPr/>
        <a:lstStyle/>
        <a:p>
          <a:endParaRPr lang="el-GR"/>
        </a:p>
      </dgm:t>
    </dgm:pt>
    <dgm:pt modelId="{A0575189-17AF-468B-8F58-633BD2ECCD7C}" type="pres">
      <dgm:prSet presAssocID="{FF7FF8A4-D378-44C3-B02E-3173661F38CA}" presName="hierChild4" presStyleCnt="0"/>
      <dgm:spPr/>
    </dgm:pt>
    <dgm:pt modelId="{9B1DFAB1-F80E-48A8-B9F1-F3DF00C9B991}" type="pres">
      <dgm:prSet presAssocID="{FF7FF8A4-D378-44C3-B02E-3173661F38CA}" presName="hierChild5" presStyleCnt="0"/>
      <dgm:spPr/>
    </dgm:pt>
    <dgm:pt modelId="{7FBCED19-3F00-41EE-93FC-E48A90D056E0}" type="pres">
      <dgm:prSet presAssocID="{AA678FAE-627D-4469-94B6-A5CCBEFFD655}" presName="hierChild3" presStyleCnt="0"/>
      <dgm:spPr/>
    </dgm:pt>
  </dgm:ptLst>
  <dgm:cxnLst>
    <dgm:cxn modelId="{A34EB846-3FD9-4DD7-9CFC-1FB1B42EE259}" srcId="{AA678FAE-627D-4469-94B6-A5CCBEFFD655}" destId="{BC02B798-C938-4131-A3DD-3BD4631794A5}" srcOrd="0" destOrd="0" parTransId="{46B0EB09-B892-4445-BFEA-ECCF5604AD4F}" sibTransId="{F3044D38-7133-4786-A040-AB6440DCA591}"/>
    <dgm:cxn modelId="{D9845507-FADE-4DBB-A212-0948772F2D0E}" type="presOf" srcId="{09FA675D-484E-4AC6-AF34-919830B6CC66}" destId="{953196B3-6CE5-4D91-B3F6-3E62685D49E2}" srcOrd="0" destOrd="0" presId="urn:microsoft.com/office/officeart/2005/8/layout/orgChart1"/>
    <dgm:cxn modelId="{CD6CC56B-D9FA-47A4-A635-BE6544155410}" type="presOf" srcId="{46B0EB09-B892-4445-BFEA-ECCF5604AD4F}" destId="{C701A247-4C81-469F-8AB4-AC4BF96A1ACF}" srcOrd="0" destOrd="0" presId="urn:microsoft.com/office/officeart/2005/8/layout/orgChart1"/>
    <dgm:cxn modelId="{18EE3D67-3104-4806-8051-65BBB00E99BA}" type="presOf" srcId="{AA678FAE-627D-4469-94B6-A5CCBEFFD655}" destId="{B852364C-15BA-412F-B492-414005CBEF24}" srcOrd="0" destOrd="0" presId="urn:microsoft.com/office/officeart/2005/8/layout/orgChart1"/>
    <dgm:cxn modelId="{75BF25B0-D8C8-4C92-8246-511BCC105184}" type="presOf" srcId="{AA678FAE-627D-4469-94B6-A5CCBEFFD655}" destId="{A8D2EFA0-B3DE-4224-A985-0E70A0BF3F9E}" srcOrd="1" destOrd="0" presId="urn:microsoft.com/office/officeart/2005/8/layout/orgChart1"/>
    <dgm:cxn modelId="{CE84E4DF-4448-4C23-A502-7537AAE6326E}" type="presOf" srcId="{667C89EC-BC70-416C-932A-7D62DCF960EF}" destId="{282EE9AD-377B-4C69-AA27-67352C419E00}" srcOrd="0" destOrd="0" presId="urn:microsoft.com/office/officeart/2005/8/layout/orgChart1"/>
    <dgm:cxn modelId="{5AD17DC9-B79D-4439-9771-76D35B0AE4F2}" type="presOf" srcId="{FF7FF8A4-D378-44C3-B02E-3173661F38CA}" destId="{7B8EA0C9-E1FC-4FB0-BBA8-6F0B5B222CA6}" srcOrd="1" destOrd="0" presId="urn:microsoft.com/office/officeart/2005/8/layout/orgChart1"/>
    <dgm:cxn modelId="{46A0495B-B400-4081-9716-02EB614C0305}" srcId="{AA678FAE-627D-4469-94B6-A5CCBEFFD655}" destId="{FF7FF8A4-D378-44C3-B02E-3173661F38CA}" srcOrd="1" destOrd="0" parTransId="{09FA675D-484E-4AC6-AF34-919830B6CC66}" sibTransId="{E03FF4BF-E7A2-4040-ADEC-272BA088FF1F}"/>
    <dgm:cxn modelId="{130762AF-B154-4DFA-A914-371C0290B33C}" srcId="{667C89EC-BC70-416C-932A-7D62DCF960EF}" destId="{AA678FAE-627D-4469-94B6-A5CCBEFFD655}" srcOrd="0" destOrd="0" parTransId="{923858E3-352D-4DA8-94F3-CB3604D87500}" sibTransId="{F412E7F8-7EA4-45BD-9AA0-AC8D33F8934E}"/>
    <dgm:cxn modelId="{E3993458-F3D8-45EE-B797-6431104012B4}" type="presOf" srcId="{BC02B798-C938-4131-A3DD-3BD4631794A5}" destId="{DBADBE26-A3ED-4DF0-98A8-11FE21C213DD}" srcOrd="1" destOrd="0" presId="urn:microsoft.com/office/officeart/2005/8/layout/orgChart1"/>
    <dgm:cxn modelId="{663574B3-BEB9-4D4F-9763-370CF9F73266}" type="presOf" srcId="{FF7FF8A4-D378-44C3-B02E-3173661F38CA}" destId="{3F008396-FB3C-4CEC-9DB8-F25EC5524A0A}" srcOrd="0" destOrd="0" presId="urn:microsoft.com/office/officeart/2005/8/layout/orgChart1"/>
    <dgm:cxn modelId="{0AC87C54-DD92-42BA-8059-F931537D416B}" type="presOf" srcId="{BC02B798-C938-4131-A3DD-3BD4631794A5}" destId="{2F08660E-A14C-4BD7-89A3-B5D06502564C}" srcOrd="0" destOrd="0" presId="urn:microsoft.com/office/officeart/2005/8/layout/orgChart1"/>
    <dgm:cxn modelId="{C258026F-576E-4EA5-A903-4B6F31DEE062}" type="presParOf" srcId="{282EE9AD-377B-4C69-AA27-67352C419E00}" destId="{94E87273-775B-413C-BFBF-663798622287}" srcOrd="0" destOrd="0" presId="urn:microsoft.com/office/officeart/2005/8/layout/orgChart1"/>
    <dgm:cxn modelId="{744ECB5A-2A7E-4F53-BADB-69645FA0E31F}" type="presParOf" srcId="{94E87273-775B-413C-BFBF-663798622287}" destId="{1AB2AE5B-306E-4BA2-B0CD-DB830C11B245}" srcOrd="0" destOrd="0" presId="urn:microsoft.com/office/officeart/2005/8/layout/orgChart1"/>
    <dgm:cxn modelId="{E9702AE7-1A3A-4311-B628-8A70C7CB4A6A}" type="presParOf" srcId="{1AB2AE5B-306E-4BA2-B0CD-DB830C11B245}" destId="{B852364C-15BA-412F-B492-414005CBEF24}" srcOrd="0" destOrd="0" presId="urn:microsoft.com/office/officeart/2005/8/layout/orgChart1"/>
    <dgm:cxn modelId="{90AFF7F4-CFB5-4D6D-A817-29AD45567C30}" type="presParOf" srcId="{1AB2AE5B-306E-4BA2-B0CD-DB830C11B245}" destId="{A8D2EFA0-B3DE-4224-A985-0E70A0BF3F9E}" srcOrd="1" destOrd="0" presId="urn:microsoft.com/office/officeart/2005/8/layout/orgChart1"/>
    <dgm:cxn modelId="{7C0A0714-CB6D-4FE3-A544-480F4D070BCF}" type="presParOf" srcId="{94E87273-775B-413C-BFBF-663798622287}" destId="{0F0D37D5-E25A-4F28-91F8-572FF6C92B5C}" srcOrd="1" destOrd="0" presId="urn:microsoft.com/office/officeart/2005/8/layout/orgChart1"/>
    <dgm:cxn modelId="{77CE6195-7EB8-4DF3-BDDC-8E13F5D62A50}" type="presParOf" srcId="{0F0D37D5-E25A-4F28-91F8-572FF6C92B5C}" destId="{C701A247-4C81-469F-8AB4-AC4BF96A1ACF}" srcOrd="0" destOrd="0" presId="urn:microsoft.com/office/officeart/2005/8/layout/orgChart1"/>
    <dgm:cxn modelId="{26FDF4F5-21B6-49BA-B016-C9D24E85255C}" type="presParOf" srcId="{0F0D37D5-E25A-4F28-91F8-572FF6C92B5C}" destId="{8109650A-7E5E-441E-B24A-5A77C3D2E6F4}" srcOrd="1" destOrd="0" presId="urn:microsoft.com/office/officeart/2005/8/layout/orgChart1"/>
    <dgm:cxn modelId="{7AC180F1-1541-4EE9-AB5F-40C46FED3AE4}" type="presParOf" srcId="{8109650A-7E5E-441E-B24A-5A77C3D2E6F4}" destId="{5B7E0C20-B915-46E1-AC37-EFFD688D89B9}" srcOrd="0" destOrd="0" presId="urn:microsoft.com/office/officeart/2005/8/layout/orgChart1"/>
    <dgm:cxn modelId="{99D7B25E-EB97-4C7B-86E1-E5B5D41AAC52}" type="presParOf" srcId="{5B7E0C20-B915-46E1-AC37-EFFD688D89B9}" destId="{2F08660E-A14C-4BD7-89A3-B5D06502564C}" srcOrd="0" destOrd="0" presId="urn:microsoft.com/office/officeart/2005/8/layout/orgChart1"/>
    <dgm:cxn modelId="{1E30820A-4084-4EDD-939D-932B652994AB}" type="presParOf" srcId="{5B7E0C20-B915-46E1-AC37-EFFD688D89B9}" destId="{DBADBE26-A3ED-4DF0-98A8-11FE21C213DD}" srcOrd="1" destOrd="0" presId="urn:microsoft.com/office/officeart/2005/8/layout/orgChart1"/>
    <dgm:cxn modelId="{46FF2EFB-9B3F-49C9-B670-29E76526AE93}" type="presParOf" srcId="{8109650A-7E5E-441E-B24A-5A77C3D2E6F4}" destId="{47AE0922-B5E9-4C45-9012-3AEC81187D57}" srcOrd="1" destOrd="0" presId="urn:microsoft.com/office/officeart/2005/8/layout/orgChart1"/>
    <dgm:cxn modelId="{D00A744A-E0BB-41AD-87D4-2F7EF26BAB88}" type="presParOf" srcId="{8109650A-7E5E-441E-B24A-5A77C3D2E6F4}" destId="{E6AA52DD-BE1C-45A8-B1D9-375658E9DE04}" srcOrd="2" destOrd="0" presId="urn:microsoft.com/office/officeart/2005/8/layout/orgChart1"/>
    <dgm:cxn modelId="{06FD7D1E-7D12-4414-8792-71840A6121CC}" type="presParOf" srcId="{0F0D37D5-E25A-4F28-91F8-572FF6C92B5C}" destId="{953196B3-6CE5-4D91-B3F6-3E62685D49E2}" srcOrd="2" destOrd="0" presId="urn:microsoft.com/office/officeart/2005/8/layout/orgChart1"/>
    <dgm:cxn modelId="{BEA0F758-7EE4-4A6E-88BC-F015F06EC24D}" type="presParOf" srcId="{0F0D37D5-E25A-4F28-91F8-572FF6C92B5C}" destId="{657500DC-DB26-4DFA-9DDD-124E2866D2ED}" srcOrd="3" destOrd="0" presId="urn:microsoft.com/office/officeart/2005/8/layout/orgChart1"/>
    <dgm:cxn modelId="{50BA5776-1FFC-47C7-A2B0-8817F0BF0348}" type="presParOf" srcId="{657500DC-DB26-4DFA-9DDD-124E2866D2ED}" destId="{3480E1F4-5EBB-4B62-A5B2-8F42EC10904E}" srcOrd="0" destOrd="0" presId="urn:microsoft.com/office/officeart/2005/8/layout/orgChart1"/>
    <dgm:cxn modelId="{BA2875D6-6C61-4739-88EE-32808ACA044C}" type="presParOf" srcId="{3480E1F4-5EBB-4B62-A5B2-8F42EC10904E}" destId="{3F008396-FB3C-4CEC-9DB8-F25EC5524A0A}" srcOrd="0" destOrd="0" presId="urn:microsoft.com/office/officeart/2005/8/layout/orgChart1"/>
    <dgm:cxn modelId="{17A7AEF6-73EC-4017-86CB-6E27393D9346}" type="presParOf" srcId="{3480E1F4-5EBB-4B62-A5B2-8F42EC10904E}" destId="{7B8EA0C9-E1FC-4FB0-BBA8-6F0B5B222CA6}" srcOrd="1" destOrd="0" presId="urn:microsoft.com/office/officeart/2005/8/layout/orgChart1"/>
    <dgm:cxn modelId="{07F8E350-5033-4D5D-A758-F2DA361DB45C}" type="presParOf" srcId="{657500DC-DB26-4DFA-9DDD-124E2866D2ED}" destId="{A0575189-17AF-468B-8F58-633BD2ECCD7C}" srcOrd="1" destOrd="0" presId="urn:microsoft.com/office/officeart/2005/8/layout/orgChart1"/>
    <dgm:cxn modelId="{543DD3AA-EF89-4874-BBD3-BB2F060B5686}" type="presParOf" srcId="{657500DC-DB26-4DFA-9DDD-124E2866D2ED}" destId="{9B1DFAB1-F80E-48A8-B9F1-F3DF00C9B991}" srcOrd="2" destOrd="0" presId="urn:microsoft.com/office/officeart/2005/8/layout/orgChart1"/>
    <dgm:cxn modelId="{4A7773DF-265F-4791-AEDD-49B27FA84C09}" type="presParOf" srcId="{94E87273-775B-413C-BFBF-663798622287}" destId="{7FBCED19-3F00-41EE-93FC-E48A90D056E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23/09/2015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23/9/2015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10</a:t>
            </a:fld>
            <a:endParaRPr lang="el-GR"/>
          </a:p>
        </p:txBody>
      </p:sp>
    </p:spTree>
    <p:extLst>
      <p:ext uri="{BB962C8B-B14F-4D97-AF65-F5344CB8AC3E}">
        <p14:creationId xmlns:p14="http://schemas.microsoft.com/office/powerpoint/2010/main" val="1730492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11</a:t>
            </a:fld>
            <a:endParaRPr lang="el-GR"/>
          </a:p>
        </p:txBody>
      </p:sp>
    </p:spTree>
    <p:extLst>
      <p:ext uri="{BB962C8B-B14F-4D97-AF65-F5344CB8AC3E}">
        <p14:creationId xmlns:p14="http://schemas.microsoft.com/office/powerpoint/2010/main" val="67622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12</a:t>
            </a:fld>
            <a:endParaRPr lang="el-GR"/>
          </a:p>
        </p:txBody>
      </p:sp>
    </p:spTree>
    <p:extLst>
      <p:ext uri="{BB962C8B-B14F-4D97-AF65-F5344CB8AC3E}">
        <p14:creationId xmlns:p14="http://schemas.microsoft.com/office/powerpoint/2010/main" val="2828542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13</a:t>
            </a:fld>
            <a:endParaRPr lang="el-GR"/>
          </a:p>
        </p:txBody>
      </p:sp>
    </p:spTree>
    <p:extLst>
      <p:ext uri="{BB962C8B-B14F-4D97-AF65-F5344CB8AC3E}">
        <p14:creationId xmlns:p14="http://schemas.microsoft.com/office/powerpoint/2010/main" val="2086452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14</a:t>
            </a:fld>
            <a:endParaRPr lang="el-GR"/>
          </a:p>
        </p:txBody>
      </p:sp>
    </p:spTree>
    <p:extLst>
      <p:ext uri="{BB962C8B-B14F-4D97-AF65-F5344CB8AC3E}">
        <p14:creationId xmlns:p14="http://schemas.microsoft.com/office/powerpoint/2010/main" val="289900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15</a:t>
            </a:fld>
            <a:endParaRPr lang="el-GR"/>
          </a:p>
        </p:txBody>
      </p:sp>
    </p:spTree>
    <p:extLst>
      <p:ext uri="{BB962C8B-B14F-4D97-AF65-F5344CB8AC3E}">
        <p14:creationId xmlns:p14="http://schemas.microsoft.com/office/powerpoint/2010/main" val="3382187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16</a:t>
            </a:fld>
            <a:endParaRPr lang="el-GR"/>
          </a:p>
        </p:txBody>
      </p:sp>
    </p:spTree>
    <p:extLst>
      <p:ext uri="{BB962C8B-B14F-4D97-AF65-F5344CB8AC3E}">
        <p14:creationId xmlns:p14="http://schemas.microsoft.com/office/powerpoint/2010/main" val="3257230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17</a:t>
            </a:fld>
            <a:endParaRPr lang="el-GR"/>
          </a:p>
        </p:txBody>
      </p:sp>
    </p:spTree>
    <p:extLst>
      <p:ext uri="{BB962C8B-B14F-4D97-AF65-F5344CB8AC3E}">
        <p14:creationId xmlns:p14="http://schemas.microsoft.com/office/powerpoint/2010/main" val="3003647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18</a:t>
            </a:fld>
            <a:endParaRPr lang="el-GR"/>
          </a:p>
        </p:txBody>
      </p:sp>
    </p:spTree>
    <p:extLst>
      <p:ext uri="{BB962C8B-B14F-4D97-AF65-F5344CB8AC3E}">
        <p14:creationId xmlns:p14="http://schemas.microsoft.com/office/powerpoint/2010/main" val="2008392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19</a:t>
            </a:fld>
            <a:endParaRPr lang="el-GR"/>
          </a:p>
        </p:txBody>
      </p:sp>
    </p:spTree>
    <p:extLst>
      <p:ext uri="{BB962C8B-B14F-4D97-AF65-F5344CB8AC3E}">
        <p14:creationId xmlns:p14="http://schemas.microsoft.com/office/powerpoint/2010/main" val="305930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20</a:t>
            </a:fld>
            <a:endParaRPr lang="el-GR"/>
          </a:p>
        </p:txBody>
      </p:sp>
    </p:spTree>
    <p:extLst>
      <p:ext uri="{BB962C8B-B14F-4D97-AF65-F5344CB8AC3E}">
        <p14:creationId xmlns:p14="http://schemas.microsoft.com/office/powerpoint/2010/main" val="3512891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21</a:t>
            </a:fld>
            <a:endParaRPr lang="el-GR"/>
          </a:p>
        </p:txBody>
      </p:sp>
    </p:spTree>
    <p:extLst>
      <p:ext uri="{BB962C8B-B14F-4D97-AF65-F5344CB8AC3E}">
        <p14:creationId xmlns:p14="http://schemas.microsoft.com/office/powerpoint/2010/main" val="4064310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22</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23</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24</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a:t>
            </a:fld>
            <a:endParaRPr lang="el-GR"/>
          </a:p>
        </p:txBody>
      </p:sp>
    </p:spTree>
    <p:extLst>
      <p:ext uri="{BB962C8B-B14F-4D97-AF65-F5344CB8AC3E}">
        <p14:creationId xmlns:p14="http://schemas.microsoft.com/office/powerpoint/2010/main" val="53302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a:t>
            </a:fld>
            <a:endParaRPr lang="el-GR"/>
          </a:p>
        </p:txBody>
      </p:sp>
    </p:spTree>
    <p:extLst>
      <p:ext uri="{BB962C8B-B14F-4D97-AF65-F5344CB8AC3E}">
        <p14:creationId xmlns:p14="http://schemas.microsoft.com/office/powerpoint/2010/main" val="2131262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a:t>
            </a:fld>
            <a:endParaRPr lang="el-GR"/>
          </a:p>
        </p:txBody>
      </p:sp>
    </p:spTree>
    <p:extLst>
      <p:ext uri="{BB962C8B-B14F-4D97-AF65-F5344CB8AC3E}">
        <p14:creationId xmlns:p14="http://schemas.microsoft.com/office/powerpoint/2010/main" val="1219083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a:t>
            </a:fld>
            <a:endParaRPr lang="el-GR"/>
          </a:p>
        </p:txBody>
      </p:sp>
    </p:spTree>
    <p:extLst>
      <p:ext uri="{BB962C8B-B14F-4D97-AF65-F5344CB8AC3E}">
        <p14:creationId xmlns:p14="http://schemas.microsoft.com/office/powerpoint/2010/main" val="2500073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9</a:t>
            </a:fld>
            <a:endParaRPr lang="el-GR"/>
          </a:p>
        </p:txBody>
      </p:sp>
    </p:spTree>
    <p:extLst>
      <p:ext uri="{BB962C8B-B14F-4D97-AF65-F5344CB8AC3E}">
        <p14:creationId xmlns:p14="http://schemas.microsoft.com/office/powerpoint/2010/main" val="3228515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323163"/>
          </a:xfrm>
          <a:prstGeom prst="rect">
            <a:avLst/>
          </a:prstGeom>
          <a:noFill/>
        </p:spPr>
        <p:txBody>
          <a:bodyPr wrap="square" lIns="91436" tIns="45719" rIns="91436" bIns="45719" rtlCol="0">
            <a:spAutoFit/>
          </a:bodyPr>
          <a:lstStyle/>
          <a:p>
            <a:pPr marL="0" marR="0" lvl="0" indent="0" algn="ctr" defTabSz="914400" rtl="0" eaLnBrk="1" fontAlgn="auto" latinLnBrk="0" hangingPunct="1">
              <a:lnSpc>
                <a:spcPct val="150000"/>
              </a:lnSpc>
              <a:spcBef>
                <a:spcPts val="500"/>
              </a:spcBef>
              <a:spcAft>
                <a:spcPts val="0"/>
              </a:spcAft>
              <a:buClrTx/>
              <a:buSzTx/>
              <a:buFontTx/>
              <a:buNone/>
              <a:tabLst/>
              <a:defRPr/>
            </a:pPr>
            <a:r>
              <a:rPr lang="el-GR" sz="1000" b="1" dirty="0" smtClean="0">
                <a:solidFill>
                  <a:schemeClr val="bg1"/>
                </a:solidFill>
              </a:rPr>
              <a:t>Πληροφορική</a:t>
            </a:r>
            <a:r>
              <a:rPr lang="el-GR" sz="1000" b="1" baseline="0" dirty="0" smtClean="0">
                <a:solidFill>
                  <a:schemeClr val="bg1"/>
                </a:solidFill>
              </a:rPr>
              <a:t> Ι</a:t>
            </a:r>
            <a:r>
              <a:rPr lang="en-US" sz="1000" b="1" baseline="0" dirty="0" smtClean="0">
                <a:solidFill>
                  <a:schemeClr val="bg1"/>
                </a:solidFill>
              </a:rPr>
              <a:t>I</a:t>
            </a:r>
            <a:r>
              <a:rPr lang="el-GR" sz="1000" b="1" dirty="0" smtClean="0">
                <a:solidFill>
                  <a:schemeClr val="bg1"/>
                </a:solidFill>
              </a:rPr>
              <a:t> – Δομές αρχείων, Τμήμα Χρηματοοικονομικής &amp; Ελεγκτικής, ΤΕΙ ΗΠΕΙΡΟΥ -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class.teiep.gr/OpenClass/courses/COMP11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Πληροφορική </a:t>
            </a:r>
            <a:r>
              <a:rPr lang="en-US" dirty="0" smtClean="0"/>
              <a:t>II</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a:t>
            </a:r>
            <a:r>
              <a:rPr lang="en-US" sz="2800" dirty="0" smtClean="0"/>
              <a:t>6 </a:t>
            </a:r>
            <a:r>
              <a:rPr lang="el-GR" sz="2800" dirty="0" smtClean="0"/>
              <a:t>:</a:t>
            </a:r>
            <a:r>
              <a:rPr lang="en-US" sz="2800" dirty="0" smtClean="0"/>
              <a:t> </a:t>
            </a:r>
            <a:r>
              <a:rPr lang="el-GR" sz="2800" b="1" dirty="0" smtClean="0"/>
              <a:t>Δομές αρχείων</a:t>
            </a:r>
            <a:endParaRPr lang="en-US" sz="2800" b="1" dirty="0" smtClean="0"/>
          </a:p>
          <a:p>
            <a:endParaRPr lang="en-US" sz="1800" dirty="0" smtClean="0"/>
          </a:p>
          <a:p>
            <a:endParaRPr lang="en-US" sz="1800" dirty="0" smtClean="0"/>
          </a:p>
          <a:p>
            <a:r>
              <a:rPr lang="el-GR" sz="2800" dirty="0" smtClean="0"/>
              <a:t>Δρ</a:t>
            </a:r>
            <a:r>
              <a:rPr lang="el-GR" sz="2800" dirty="0"/>
              <a:t>. Γκόγκος Χρήστος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screen">
              <a:extLst>
                <a:ext uri="{28A0092B-C50C-407E-A947-70E740481C1C}">
                  <a14:useLocalDpi xmlns:a14="http://schemas.microsoft.com/office/drawing/2010/main"/>
                </a:ext>
              </a:extLst>
            </a:blip>
            <a:srcRect t="-12494"/>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Μέθοδοι προσπέλασης</a:t>
            </a:r>
            <a:r>
              <a:rPr lang="en-US" dirty="0"/>
              <a:t> </a:t>
            </a:r>
            <a:r>
              <a:rPr lang="el-GR" dirty="0"/>
              <a:t>αρχείων δεδομένων</a:t>
            </a:r>
          </a:p>
        </p:txBody>
      </p:sp>
      <p:sp>
        <p:nvSpPr>
          <p:cNvPr id="3" name="Θέση περιεχομένου 2"/>
          <p:cNvSpPr>
            <a:spLocks noGrp="1"/>
          </p:cNvSpPr>
          <p:nvPr>
            <p:ph idx="1"/>
          </p:nvPr>
        </p:nvSpPr>
        <p:spPr>
          <a:xfrm>
            <a:off x="437785" y="1300518"/>
            <a:ext cx="3414135"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Η μέθοδος προσπέλασης καθορίζει τον τρόπο με τον οποίο </a:t>
            </a:r>
            <a:r>
              <a:rPr lang="el-GR" sz="2400" dirty="0" err="1">
                <a:solidFill>
                  <a:srgbClr val="3E3D2D"/>
                </a:solidFill>
              </a:rPr>
              <a:t>προσπελάζονται</a:t>
            </a:r>
            <a:r>
              <a:rPr lang="el-GR" sz="2400" dirty="0">
                <a:solidFill>
                  <a:srgbClr val="3E3D2D"/>
                </a:solidFill>
              </a:rPr>
              <a:t> οι εγγραφές ενός αρχείου</a:t>
            </a:r>
          </a:p>
          <a:p>
            <a:pPr algn="just">
              <a:lnSpc>
                <a:spcPts val="2065"/>
              </a:lnSpc>
              <a:spcBef>
                <a:spcPts val="0"/>
              </a:spcBef>
              <a:spcAft>
                <a:spcPts val="0"/>
              </a:spcAft>
              <a:buClr>
                <a:srgbClr val="000000"/>
              </a:buClr>
              <a:buSzPts val="1200"/>
              <a:buFont typeface="+mj-lt"/>
              <a:buAutoNum type="arabicPeriod"/>
            </a:pPr>
            <a:endParaRPr lang="el-GR" sz="24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4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graphicFrame>
        <p:nvGraphicFramePr>
          <p:cNvPr id="7" name="Θέση περιεχομένου 5"/>
          <p:cNvGraphicFramePr>
            <a:graphicFrameLocks/>
          </p:cNvGraphicFramePr>
          <p:nvPr>
            <p:extLst/>
          </p:nvPr>
        </p:nvGraphicFramePr>
        <p:xfrm>
          <a:off x="3995936" y="1181365"/>
          <a:ext cx="3419475" cy="3494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7291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Ακολουθιακά</a:t>
            </a:r>
            <a:r>
              <a:rPr lang="el-GR" dirty="0"/>
              <a:t> αρχεία</a:t>
            </a:r>
          </a:p>
        </p:txBody>
      </p:sp>
      <p:sp>
        <p:nvSpPr>
          <p:cNvPr id="3" name="Θέση περιεχομένου 2"/>
          <p:cNvSpPr>
            <a:spLocks noGrp="1"/>
          </p:cNvSpPr>
          <p:nvPr>
            <p:ph idx="1"/>
          </p:nvPr>
        </p:nvSpPr>
        <p:spPr>
          <a:xfrm>
            <a:off x="437785" y="1300518"/>
            <a:ext cx="4278231" cy="3852804"/>
          </a:xfrm>
        </p:spPr>
        <p:txBody>
          <a:bodyPr>
            <a:noAutofit/>
          </a:bodyPr>
          <a:lstStyle/>
          <a:p>
            <a:pPr lvl="0" indent="-274320">
              <a:spcBef>
                <a:spcPct val="20000"/>
              </a:spcBef>
              <a:buClr>
                <a:srgbClr val="94C600"/>
              </a:buClr>
              <a:buSzPct val="76000"/>
              <a:buFont typeface="Wingdings 2" pitchFamily="18" charset="2"/>
              <a:buChar char=""/>
            </a:pPr>
            <a:r>
              <a:rPr lang="el-GR" sz="1700" dirty="0">
                <a:solidFill>
                  <a:srgbClr val="3E3D2D"/>
                </a:solidFill>
              </a:rPr>
              <a:t>Οι εγγραφές ενός αρχείου </a:t>
            </a:r>
            <a:r>
              <a:rPr lang="el-GR" sz="1700" dirty="0" err="1">
                <a:solidFill>
                  <a:srgbClr val="3E3D2D"/>
                </a:solidFill>
              </a:rPr>
              <a:t>προσπελάζονται</a:t>
            </a:r>
            <a:r>
              <a:rPr lang="el-GR" sz="1700" dirty="0">
                <a:solidFill>
                  <a:srgbClr val="3E3D2D"/>
                </a:solidFill>
              </a:rPr>
              <a:t> σειριακά δηλαδή η μια μετά την άλλη από την αρχή προς το τέλος</a:t>
            </a:r>
          </a:p>
          <a:p>
            <a:pPr lvl="0" indent="-274320">
              <a:spcBef>
                <a:spcPct val="20000"/>
              </a:spcBef>
              <a:buClr>
                <a:srgbClr val="94C600"/>
              </a:buClr>
              <a:buSzPct val="76000"/>
              <a:buFont typeface="Wingdings 2" pitchFamily="18" charset="2"/>
              <a:buChar char=""/>
            </a:pPr>
            <a:r>
              <a:rPr lang="el-GR" sz="1700" dirty="0">
                <a:solidFill>
                  <a:srgbClr val="3E3D2D"/>
                </a:solidFill>
              </a:rPr>
              <a:t>Μετά την τελευταία εγγραφή υπάρχει ένα σημάδι τέλους αρχείου (</a:t>
            </a:r>
            <a:r>
              <a:rPr lang="en-US" sz="1700" dirty="0">
                <a:solidFill>
                  <a:srgbClr val="3E3D2D"/>
                </a:solidFill>
              </a:rPr>
              <a:t>EOF=End Of File</a:t>
            </a:r>
            <a:r>
              <a:rPr lang="el-GR" sz="1700" dirty="0">
                <a:solidFill>
                  <a:srgbClr val="3E3D2D"/>
                </a:solidFill>
              </a:rPr>
              <a:t>)</a:t>
            </a:r>
            <a:endParaRPr lang="en-US" sz="1700" dirty="0">
              <a:solidFill>
                <a:srgbClr val="3E3D2D"/>
              </a:solidFill>
            </a:endParaRPr>
          </a:p>
          <a:p>
            <a:pPr lvl="0" indent="-274320">
              <a:spcBef>
                <a:spcPct val="20000"/>
              </a:spcBef>
              <a:buClr>
                <a:srgbClr val="94C600"/>
              </a:buClr>
              <a:buSzPct val="76000"/>
              <a:buFont typeface="Wingdings 2" pitchFamily="18" charset="2"/>
              <a:buChar char=""/>
            </a:pPr>
            <a:r>
              <a:rPr lang="el-GR" sz="1700" dirty="0">
                <a:solidFill>
                  <a:srgbClr val="3E3D2D"/>
                </a:solidFill>
              </a:rPr>
              <a:t>Δεν υπάρχει διεύθυνση για κάθε εγγραφή</a:t>
            </a:r>
          </a:p>
          <a:p>
            <a:pPr lvl="0" indent="-274320">
              <a:spcBef>
                <a:spcPct val="20000"/>
              </a:spcBef>
              <a:buClr>
                <a:srgbClr val="94C600"/>
              </a:buClr>
              <a:buSzPct val="76000"/>
              <a:buFont typeface="Wingdings 2" pitchFamily="18" charset="2"/>
              <a:buChar char=""/>
            </a:pPr>
            <a:r>
              <a:rPr lang="el-GR" sz="1700" dirty="0">
                <a:solidFill>
                  <a:srgbClr val="3E3D2D"/>
                </a:solidFill>
              </a:rPr>
              <a:t>Είναι κατάλληλα για εφαρμογές στις οποίες απαιτείται η προσπέλαση σε όλες τις εγγραφές του αρχείου</a:t>
            </a:r>
          </a:p>
          <a:p>
            <a:pPr lvl="0" indent="-274320">
              <a:spcBef>
                <a:spcPct val="20000"/>
              </a:spcBef>
              <a:buClr>
                <a:srgbClr val="94C600"/>
              </a:buClr>
              <a:buSzPct val="76000"/>
              <a:buFont typeface="Wingdings 2" pitchFamily="18" charset="2"/>
              <a:buChar char=""/>
            </a:pPr>
            <a:r>
              <a:rPr lang="el-GR" sz="1700" dirty="0">
                <a:solidFill>
                  <a:srgbClr val="3E3D2D"/>
                </a:solidFill>
              </a:rPr>
              <a:t>Δεν είναι αποδοτικά όταν απαιτείται τυχαία προσπέλαση</a:t>
            </a:r>
          </a:p>
          <a:p>
            <a:pPr lvl="0" indent="-274320">
              <a:spcBef>
                <a:spcPct val="20000"/>
              </a:spcBef>
              <a:buClr>
                <a:srgbClr val="94C600"/>
              </a:buClr>
              <a:buSzPct val="76000"/>
              <a:buNone/>
            </a:pPr>
            <a:endParaRPr lang="el-GR" sz="1700" dirty="0">
              <a:solidFill>
                <a:srgbClr val="3E3D2D"/>
              </a:solidFill>
            </a:endParaRP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pic>
        <p:nvPicPr>
          <p:cNvPr id="5" name="Picture 3"/>
          <p:cNvPicPr>
            <a:picLocks noChangeAspect="1" noChangeArrowheads="1"/>
          </p:cNvPicPr>
          <p:nvPr/>
        </p:nvPicPr>
        <p:blipFill>
          <a:blip r:embed="rId3"/>
          <a:srcRect/>
          <a:stretch>
            <a:fillRect/>
          </a:stretch>
        </p:blipFill>
        <p:spPr bwMode="auto">
          <a:xfrm>
            <a:off x="4860032" y="2569468"/>
            <a:ext cx="4073924" cy="936104"/>
          </a:xfrm>
          <a:prstGeom prst="rect">
            <a:avLst/>
          </a:prstGeom>
          <a:noFill/>
          <a:ln w="9525">
            <a:noFill/>
            <a:miter lim="800000"/>
            <a:headEnd/>
            <a:tailEnd/>
          </a:ln>
          <a:effectLst/>
        </p:spPr>
      </p:pic>
    </p:spTree>
    <p:extLst>
      <p:ext uri="{BB962C8B-B14F-4D97-AF65-F5344CB8AC3E}">
        <p14:creationId xmlns:p14="http://schemas.microsoft.com/office/powerpoint/2010/main" val="165794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Ευρετηριασμένα αρχεία </a:t>
            </a:r>
            <a:r>
              <a:rPr lang="en-US" dirty="0" smtClean="0"/>
              <a:t/>
            </a:r>
            <a:br>
              <a:rPr lang="en-US" dirty="0" smtClean="0"/>
            </a:br>
            <a:r>
              <a:rPr lang="el-GR" dirty="0" smtClean="0"/>
              <a:t>(</a:t>
            </a:r>
            <a:r>
              <a:rPr lang="en-US" dirty="0"/>
              <a:t>indexed files</a:t>
            </a:r>
            <a:r>
              <a:rPr lang="el-GR"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dirty="0"/>
          </a:p>
        </p:txBody>
      </p:sp>
      <p:sp>
        <p:nvSpPr>
          <p:cNvPr id="8" name="2 - Θέση περιεχομένου"/>
          <p:cNvSpPr txBox="1">
            <a:spLocks/>
          </p:cNvSpPr>
          <p:nvPr/>
        </p:nvSpPr>
        <p:spPr>
          <a:xfrm>
            <a:off x="827584" y="1492657"/>
            <a:ext cx="3419856" cy="349300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dirty="0" smtClean="0">
                <a:ln>
                  <a:noFill/>
                </a:ln>
                <a:solidFill>
                  <a:srgbClr val="3E3D2D"/>
                </a:solidFill>
                <a:effectLst/>
                <a:uLnTx/>
                <a:uFillTx/>
                <a:ea typeface="+mn-ea"/>
                <a:cs typeface="+mn-cs"/>
              </a:rPr>
              <a:t>Ένα ευρετηριασμένο αρχείο αποτελείται από ένα αρχείο δεδομένων και ένα ευρετήριο</a:t>
            </a:r>
            <a:endParaRPr kumimoji="0" lang="en-US" sz="1800" b="0" i="0" u="none" strike="noStrike" kern="1200" cap="none" spc="0" normalizeH="0" baseline="0" noProof="0" dirty="0" smtClean="0">
              <a:ln>
                <a:noFill/>
              </a:ln>
              <a:solidFill>
                <a:srgbClr val="3E3D2D"/>
              </a:solidFill>
              <a:effectLst/>
              <a:uLnTx/>
              <a:uFillTx/>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dirty="0" smtClean="0">
                <a:ln>
                  <a:noFill/>
                </a:ln>
                <a:solidFill>
                  <a:srgbClr val="3E3D2D"/>
                </a:solidFill>
                <a:effectLst/>
                <a:uLnTx/>
                <a:uFillTx/>
                <a:ea typeface="+mn-ea"/>
                <a:cs typeface="+mn-cs"/>
              </a:rPr>
              <a:t>Το ευρετήριο είναι ένα μικρό αρχείο με δύο πεδία: το κλειδί της εγγραφής και την αντίστοιχη διεύθυνσή της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dirty="0" smtClean="0">
                <a:ln>
                  <a:noFill/>
                </a:ln>
                <a:solidFill>
                  <a:srgbClr val="3E3D2D"/>
                </a:solidFill>
                <a:effectLst/>
                <a:uLnTx/>
                <a:uFillTx/>
                <a:ea typeface="+mn-ea"/>
                <a:cs typeface="+mn-cs"/>
              </a:rPr>
              <a:t>Το αρχείο δεδομένων είναι ένα </a:t>
            </a:r>
            <a:r>
              <a:rPr kumimoji="0" lang="el-GR" sz="1800" b="0" i="0" u="none" strike="noStrike" kern="1200" cap="none" spc="0" normalizeH="0" baseline="0" noProof="0" dirty="0" err="1" smtClean="0">
                <a:ln>
                  <a:noFill/>
                </a:ln>
                <a:solidFill>
                  <a:srgbClr val="3E3D2D"/>
                </a:solidFill>
                <a:effectLst/>
                <a:uLnTx/>
                <a:uFillTx/>
                <a:ea typeface="+mn-ea"/>
                <a:cs typeface="+mn-cs"/>
              </a:rPr>
              <a:t>ακολουθιακό</a:t>
            </a:r>
            <a:r>
              <a:rPr kumimoji="0" lang="el-GR" sz="1800" b="0" i="0" u="none" strike="noStrike" kern="1200" cap="none" spc="0" normalizeH="0" baseline="0" noProof="0" dirty="0" smtClean="0">
                <a:ln>
                  <a:noFill/>
                </a:ln>
                <a:solidFill>
                  <a:srgbClr val="3E3D2D"/>
                </a:solidFill>
                <a:effectLst/>
                <a:uLnTx/>
                <a:uFillTx/>
                <a:ea typeface="+mn-ea"/>
                <a:cs typeface="+mn-cs"/>
              </a:rPr>
              <a:t> αρχείο που περιέχει τις εγγραφές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1800" b="0" i="0" u="none" strike="noStrike" kern="1200" cap="none" spc="0" normalizeH="0" baseline="0" noProof="0" dirty="0">
              <a:ln>
                <a:noFill/>
              </a:ln>
              <a:solidFill>
                <a:srgbClr val="3E3D2D"/>
              </a:solidFill>
              <a:effectLst/>
              <a:uLnTx/>
              <a:uFillTx/>
              <a:ea typeface="+mn-ea"/>
              <a:cs typeface="+mn-cs"/>
            </a:endParaRPr>
          </a:p>
        </p:txBody>
      </p:sp>
      <p:sp>
        <p:nvSpPr>
          <p:cNvPr id="9" name="4 - Θέση περιεχομένου"/>
          <p:cNvSpPr txBox="1">
            <a:spLocks/>
          </p:cNvSpPr>
          <p:nvPr/>
        </p:nvSpPr>
        <p:spPr>
          <a:xfrm>
            <a:off x="4430320" y="1492656"/>
            <a:ext cx="3419856" cy="3493008"/>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dirty="0" smtClean="0">
                <a:ln>
                  <a:noFill/>
                </a:ln>
                <a:solidFill>
                  <a:srgbClr val="3E3D2D"/>
                </a:solidFill>
                <a:effectLst/>
                <a:uLnTx/>
                <a:uFillTx/>
                <a:ea typeface="+mn-ea"/>
                <a:cs typeface="+mn-cs"/>
              </a:rPr>
              <a:t>Προσπέλαση</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dirty="0" smtClean="0">
                <a:ln>
                  <a:noFill/>
                </a:ln>
                <a:solidFill>
                  <a:srgbClr val="3E3D2D"/>
                </a:solidFill>
                <a:effectLst/>
                <a:uLnTx/>
                <a:uFillTx/>
                <a:ea typeface="+mn-ea"/>
                <a:cs typeface="+mn-cs"/>
              </a:rPr>
              <a:t>Φορτώνεται στην μνήμη όλο το αρχείο ευρετήριο</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dirty="0" smtClean="0">
                <a:ln>
                  <a:noFill/>
                </a:ln>
                <a:solidFill>
                  <a:srgbClr val="3E3D2D"/>
                </a:solidFill>
                <a:effectLst/>
                <a:uLnTx/>
                <a:uFillTx/>
                <a:ea typeface="+mn-ea"/>
                <a:cs typeface="+mn-cs"/>
              </a:rPr>
              <a:t>Ερευνώνται οι εγγραφές του ευρετηρίου με έναν αποδοτικό αλγόριθμο αναζήτησης</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dirty="0" smtClean="0">
                <a:ln>
                  <a:noFill/>
                </a:ln>
                <a:solidFill>
                  <a:srgbClr val="3E3D2D"/>
                </a:solidFill>
                <a:effectLst/>
                <a:uLnTx/>
                <a:uFillTx/>
                <a:ea typeface="+mn-ea"/>
                <a:cs typeface="+mn-cs"/>
              </a:rPr>
              <a:t>Ανακτάται η διεύθυνση της εγγραφής</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dirty="0" smtClean="0">
                <a:ln>
                  <a:noFill/>
                </a:ln>
                <a:solidFill>
                  <a:srgbClr val="3E3D2D"/>
                </a:solidFill>
                <a:effectLst/>
                <a:uLnTx/>
                <a:uFillTx/>
                <a:ea typeface="+mn-ea"/>
                <a:cs typeface="+mn-cs"/>
              </a:rPr>
              <a:t>Χρησιμοποιείται η διεύθυνση για να ανακτηθεί η κατάλληλη εγγραφή δεδομένων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000" b="0" i="0" u="none" strike="noStrike" kern="1200" cap="none" spc="0" normalizeH="0" baseline="0" noProof="0" dirty="0">
              <a:ln>
                <a:noFill/>
              </a:ln>
              <a:solidFill>
                <a:srgbClr val="3E3D2D"/>
              </a:solidFill>
              <a:effectLst/>
              <a:uLnTx/>
              <a:uFillTx/>
              <a:ea typeface="+mn-ea"/>
              <a:cs typeface="+mn-cs"/>
            </a:endParaRPr>
          </a:p>
        </p:txBody>
      </p:sp>
    </p:spTree>
    <p:extLst>
      <p:ext uri="{BB962C8B-B14F-4D97-AF65-F5344CB8AC3E}">
        <p14:creationId xmlns:p14="http://schemas.microsoft.com/office/powerpoint/2010/main" val="4123426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Αναπαράσταση ευρετηριασμένου αρχείου</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13</a:t>
            </a:fld>
            <a:endParaRPr lang="el-GR" dirty="0"/>
          </a:p>
        </p:txBody>
      </p:sp>
      <p:pic>
        <p:nvPicPr>
          <p:cNvPr id="6" name="Picture 4"/>
          <p:cNvPicPr>
            <a:picLocks noGrp="1" noChangeAspect="1" noChangeArrowheads="1"/>
          </p:cNvPicPr>
          <p:nvPr>
            <p:ph idx="1"/>
          </p:nvPr>
        </p:nvPicPr>
        <p:blipFill>
          <a:blip r:embed="rId3"/>
          <a:srcRect/>
          <a:stretch>
            <a:fillRect/>
          </a:stretch>
        </p:blipFill>
        <p:spPr bwMode="auto">
          <a:xfrm>
            <a:off x="1187624" y="1129308"/>
            <a:ext cx="6568776" cy="4115594"/>
          </a:xfrm>
          <a:prstGeom prst="rect">
            <a:avLst/>
          </a:prstGeom>
          <a:noFill/>
          <a:ln w="9525">
            <a:noFill/>
            <a:miter lim="800000"/>
            <a:headEnd/>
            <a:tailEnd/>
          </a:ln>
          <a:effectLst/>
        </p:spPr>
      </p:pic>
    </p:spTree>
    <p:extLst>
      <p:ext uri="{BB962C8B-B14F-4D97-AF65-F5344CB8AC3E}">
        <p14:creationId xmlns:p14="http://schemas.microsoft.com/office/powerpoint/2010/main" val="76407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Κατακερματισμένα αρχεία</a:t>
            </a:r>
            <a:r>
              <a:rPr lang="en-US" sz="3200" dirty="0"/>
              <a:t> (Hashed files)</a:t>
            </a:r>
            <a:endParaRPr lang="el-GR" sz="32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sp>
        <p:nvSpPr>
          <p:cNvPr id="10" name="3 - Θέση περιεχομένου"/>
          <p:cNvSpPr txBox="1">
            <a:spLocks/>
          </p:cNvSpPr>
          <p:nvPr/>
        </p:nvSpPr>
        <p:spPr>
          <a:xfrm>
            <a:off x="683568" y="1417340"/>
            <a:ext cx="3419856" cy="3493008"/>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Στα κατακερματισμένα αρχεία δεν υπάρχει ευρετήριο</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Τον ρόλο του ευρετηρίου τον αναλαμβάνει μια συνάρτηση που δέχεται ένα κλειδί και το αντιστοιχεί σε μια διεύθυνση</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pic>
        <p:nvPicPr>
          <p:cNvPr id="11" name="Picture 9"/>
          <p:cNvPicPr>
            <a:picLocks noChangeAspect="1" noChangeArrowheads="1"/>
          </p:cNvPicPr>
          <p:nvPr/>
        </p:nvPicPr>
        <p:blipFill>
          <a:blip r:embed="rId3"/>
          <a:srcRect/>
          <a:stretch>
            <a:fillRect/>
          </a:stretch>
        </p:blipFill>
        <p:spPr bwMode="auto">
          <a:xfrm>
            <a:off x="3851920" y="2209428"/>
            <a:ext cx="5078577" cy="1368152"/>
          </a:xfrm>
          <a:prstGeom prst="rect">
            <a:avLst/>
          </a:prstGeom>
          <a:noFill/>
          <a:ln w="9525">
            <a:noFill/>
            <a:miter lim="800000"/>
            <a:headEnd/>
            <a:tailEnd/>
          </a:ln>
          <a:effectLst/>
        </p:spPr>
      </p:pic>
    </p:spTree>
    <p:extLst>
      <p:ext uri="{BB962C8B-B14F-4D97-AF65-F5344CB8AC3E}">
        <p14:creationId xmlns:p14="http://schemas.microsoft.com/office/powerpoint/2010/main" val="1643804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Άμεσος κατακερματισμός</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Το κλειδί αποτελεί και την διεύθυνση του αρχείου δεδομένων</a:t>
            </a:r>
          </a:p>
          <a:p>
            <a:pPr lvl="0" indent="-274320">
              <a:spcBef>
                <a:spcPct val="20000"/>
              </a:spcBef>
              <a:buClr>
                <a:srgbClr val="94C600"/>
              </a:buClr>
              <a:buSzPct val="76000"/>
              <a:buFont typeface="Wingdings 2" pitchFamily="18" charset="2"/>
              <a:buChar char=""/>
            </a:pPr>
            <a:r>
              <a:rPr lang="el-GR" sz="2400" dirty="0">
                <a:solidFill>
                  <a:srgbClr val="3E3D2D"/>
                </a:solidFill>
              </a:rPr>
              <a:t>Δεν είναι αποδοτικός τρόπος διαχείρισης χώρου</a:t>
            </a:r>
          </a:p>
          <a:p>
            <a:pPr marL="640080" lvl="1" indent="-274320">
              <a:spcBef>
                <a:spcPct val="20000"/>
              </a:spcBef>
              <a:buClr>
                <a:srgbClr val="94C600"/>
              </a:buClr>
              <a:buSzPct val="76000"/>
              <a:buFont typeface="Wingdings 2" pitchFamily="18" charset="2"/>
              <a:buChar char=""/>
            </a:pPr>
            <a:r>
              <a:rPr lang="el-GR" sz="2200" dirty="0">
                <a:solidFill>
                  <a:srgbClr val="3E3D2D"/>
                </a:solidFill>
              </a:rPr>
              <a:t>Π.χ. αν το ΑΦΜ (9 ψηφία) είναι το κλειδί τότε θα υπάρχουν εγγραφές με κωδικούς από 000000000 έως 999999999 άρα θα χρειαστεί ένα τεράστιο αρχείο και ένα πολύ μικρό ποσοστό του θα περιέχει πραγματικές εγγραφές</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dirty="0"/>
          </a:p>
        </p:txBody>
      </p:sp>
    </p:spTree>
    <p:extLst>
      <p:ext uri="{BB962C8B-B14F-4D97-AF65-F5344CB8AC3E}">
        <p14:creationId xmlns:p14="http://schemas.microsoft.com/office/powerpoint/2010/main" val="4121520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Μέθοδος διαίρεσης</a:t>
            </a:r>
            <a:r>
              <a:rPr lang="en-US" dirty="0"/>
              <a:t> modulo</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sp>
        <p:nvSpPr>
          <p:cNvPr id="9" name="2 - Θέση περιεχομένου"/>
          <p:cNvSpPr txBox="1">
            <a:spLocks/>
          </p:cNvSpPr>
          <p:nvPr/>
        </p:nvSpPr>
        <p:spPr>
          <a:xfrm>
            <a:off x="827584" y="1345332"/>
            <a:ext cx="3419856" cy="3493008"/>
          </a:xfrm>
          <a:prstGeom prst="rect">
            <a:avLst/>
          </a:prstGeom>
        </p:spPr>
        <p:txBody>
          <a:bodyPr vert="horz" lIns="91440" tIns="45720" rIns="91440" bIns="45720" rtlCol="0">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dirty="0" smtClean="0">
                <a:ln>
                  <a:noFill/>
                </a:ln>
                <a:solidFill>
                  <a:srgbClr val="3E3D2D"/>
                </a:solidFill>
                <a:effectLst/>
                <a:uLnTx/>
                <a:uFillTx/>
                <a:ea typeface="+mn-ea"/>
                <a:cs typeface="+mn-cs"/>
              </a:rPr>
              <a:t>Διαιρείται το κλειδί με το μέγεθος του αρχείου και ως διεύθυνση χρησιμοποιείται το υπόλοιπο +1</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dirty="0" smtClean="0">
                <a:ln>
                  <a:noFill/>
                </a:ln>
                <a:solidFill>
                  <a:srgbClr val="3E3D2D"/>
                </a:solidFill>
                <a:effectLst/>
                <a:uLnTx/>
                <a:uFillTx/>
                <a:ea typeface="+mn-ea"/>
                <a:cs typeface="+mn-cs"/>
              </a:rPr>
              <a:t>Ως μέγεθος του αρχείου επιλέγεται ένας πρώτος αριθμός έτσι ώστε να υπάρχουν λιγότερες συγκρούσεις</a:t>
            </a:r>
            <a:endParaRPr kumimoji="0" lang="en-US" sz="2000" b="0" i="0" u="none" strike="noStrike" kern="1200" cap="none" spc="0" normalizeH="0" baseline="0" noProof="0" dirty="0" smtClean="0">
              <a:ln>
                <a:noFill/>
              </a:ln>
              <a:solidFill>
                <a:srgbClr val="3E3D2D"/>
              </a:solidFill>
              <a:effectLst/>
              <a:uLnTx/>
              <a:uFillTx/>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dirty="0" smtClean="0">
                <a:ln>
                  <a:noFill/>
                </a:ln>
                <a:solidFill>
                  <a:srgbClr val="3E3D2D"/>
                </a:solidFill>
                <a:effectLst/>
                <a:uLnTx/>
                <a:uFillTx/>
                <a:ea typeface="+mn-ea"/>
                <a:cs typeface="+mn-cs"/>
              </a:rPr>
              <a:t>Υπάρχουν και άλλες μέθοδοι κατακερματισμού (π.χ. κατακερματισμός εξαγωγής ψηφίων, μέθοδος μέσου τετραγώνου κ.α.)</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1600" b="0" i="0" u="none" strike="noStrike" kern="1200" cap="none" spc="0" normalizeH="0" baseline="0" noProof="0" dirty="0" smtClean="0">
              <a:ln>
                <a:noFill/>
              </a:ln>
              <a:solidFill>
                <a:srgbClr val="3E3D2D"/>
              </a:solidFill>
              <a:effectLst/>
              <a:uLnTx/>
              <a:uFillTx/>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sp>
        <p:nvSpPr>
          <p:cNvPr id="10" name="4 - Θέση περιεχομένου"/>
          <p:cNvSpPr txBox="1">
            <a:spLocks/>
          </p:cNvSpPr>
          <p:nvPr/>
        </p:nvSpPr>
        <p:spPr>
          <a:xfrm>
            <a:off x="4430320" y="1345331"/>
            <a:ext cx="3419856" cy="3493008"/>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ea typeface="+mn-ea"/>
                <a:cs typeface="+mn-cs"/>
              </a:rPr>
              <a:t>Παράδειγμα:</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smtClean="0">
                <a:ln>
                  <a:noFill/>
                </a:ln>
                <a:solidFill>
                  <a:srgbClr val="3E3D2D"/>
                </a:solidFill>
                <a:effectLst/>
                <a:uLnTx/>
                <a:uFillTx/>
                <a:ea typeface="+mn-ea"/>
                <a:cs typeface="+mn-cs"/>
              </a:rPr>
              <a:t>Μια εταιρεία με 100 υπαλλήλους δημιουργεί ένα αρχείο με μέγιστο μέγεθος αρχείου 307</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smtClean="0">
                <a:ln>
                  <a:noFill/>
                </a:ln>
                <a:solidFill>
                  <a:srgbClr val="3E3D2D"/>
                </a:solidFill>
                <a:effectLst/>
                <a:uLnTx/>
                <a:uFillTx/>
                <a:ea typeface="+mn-ea"/>
                <a:cs typeface="+mn-cs"/>
              </a:rPr>
              <a:t>Ο υπάλληλος «Παπαδόπουλος Πέτρος» με κωδικό 121167 αντιστοιχείται στην διεύθυνση 12167 </a:t>
            </a:r>
            <a:r>
              <a:rPr kumimoji="0" lang="en-US" sz="2000" b="0" i="0" u="none" strike="noStrike" kern="1200" cap="none" spc="0" normalizeH="0" baseline="0" noProof="0" smtClean="0">
                <a:ln>
                  <a:noFill/>
                </a:ln>
                <a:solidFill>
                  <a:srgbClr val="3E3D2D"/>
                </a:solidFill>
                <a:effectLst/>
                <a:uLnTx/>
                <a:uFillTx/>
                <a:ea typeface="+mn-ea"/>
                <a:cs typeface="+mn-cs"/>
              </a:rPr>
              <a:t>mod 307 + 1 = 3</a:t>
            </a:r>
            <a:endParaRPr kumimoji="0" lang="el-GR" sz="2000" b="0" i="0" u="none" strike="noStrike" kern="1200" cap="none" spc="0" normalizeH="0" baseline="0" noProof="0" smtClean="0">
              <a:ln>
                <a:noFill/>
              </a:ln>
              <a:solidFill>
                <a:srgbClr val="3E3D2D"/>
              </a:solidFill>
              <a:effectLst/>
              <a:uLnTx/>
              <a:uFillTx/>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spTree>
    <p:extLst>
      <p:ext uri="{BB962C8B-B14F-4D97-AF65-F5344CB8AC3E}">
        <p14:creationId xmlns:p14="http://schemas.microsoft.com/office/powerpoint/2010/main" val="71680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Σύγκρουση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p:sp>
        <p:nvSpPr>
          <p:cNvPr id="8" name="3 - Θέση περιεχομένου"/>
          <p:cNvSpPr txBox="1">
            <a:spLocks/>
          </p:cNvSpPr>
          <p:nvPr/>
        </p:nvSpPr>
        <p:spPr>
          <a:xfrm>
            <a:off x="827584" y="1417340"/>
            <a:ext cx="3419856" cy="3493008"/>
          </a:xfrm>
          <a:prstGeom prst="rect">
            <a:avLst/>
          </a:prstGeom>
        </p:spPr>
        <p:txBody>
          <a:bodyPr vert="horz" lIns="91440" tIns="45720" rIns="91440" bIns="45720" rtlCol="0">
            <a:normAutofit fontScale="850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ea typeface="+mn-ea"/>
                <a:cs typeface="+mn-cs"/>
              </a:rPr>
              <a:t>Υπάρχει πιθανότητα δύο κλειδιά να αντιστοιχούν στην ίδια εγγραφή</a:t>
            </a:r>
            <a:r>
              <a:rPr kumimoji="0" lang="en-US" sz="2400" b="0" i="0" u="none" strike="noStrike" kern="1200" cap="none" spc="0" normalizeH="0" baseline="0" noProof="0" smtClean="0">
                <a:ln>
                  <a:noFill/>
                </a:ln>
                <a:solidFill>
                  <a:srgbClr val="3E3D2D"/>
                </a:solidFill>
                <a:effectLst/>
                <a:uLnTx/>
                <a:uFillTx/>
                <a:ea typeface="+mn-ea"/>
                <a:cs typeface="+mn-cs"/>
              </a:rPr>
              <a:t> (</a:t>
            </a:r>
            <a:r>
              <a:rPr kumimoji="0" lang="el-GR" sz="2400" b="1" i="0" u="none" strike="noStrike" kern="1200" cap="none" spc="0" normalizeH="0" baseline="0" noProof="0" smtClean="0">
                <a:ln>
                  <a:noFill/>
                </a:ln>
                <a:solidFill>
                  <a:srgbClr val="3E3D2D"/>
                </a:solidFill>
                <a:effectLst/>
                <a:uLnTx/>
                <a:uFillTx/>
                <a:ea typeface="+mn-ea"/>
                <a:cs typeface="+mn-cs"/>
              </a:rPr>
              <a:t>συνώνυμα</a:t>
            </a:r>
            <a:r>
              <a:rPr kumimoji="0" lang="en-US" sz="2400" b="0" i="0" u="none" strike="noStrike" kern="1200" cap="none" spc="0" normalizeH="0" baseline="0" noProof="0" smtClean="0">
                <a:ln>
                  <a:noFill/>
                </a:ln>
                <a:solidFill>
                  <a:srgbClr val="3E3D2D"/>
                </a:solidFill>
                <a:effectLst/>
                <a:uLnTx/>
                <a:uFillTx/>
                <a:ea typeface="+mn-ea"/>
                <a:cs typeface="+mn-cs"/>
              </a:rPr>
              <a:t>)</a:t>
            </a:r>
            <a:endParaRPr kumimoji="0" lang="el-GR" sz="2400" b="0" i="0" u="none" strike="noStrike" kern="1200" cap="none" spc="0" normalizeH="0" baseline="0" noProof="0" smtClean="0">
              <a:ln>
                <a:noFill/>
              </a:ln>
              <a:solidFill>
                <a:srgbClr val="3E3D2D"/>
              </a:solidFill>
              <a:effectLst/>
              <a:uLnTx/>
              <a:uFillTx/>
              <a:ea typeface="+mn-ea"/>
              <a:cs typeface="+mn-cs"/>
            </a:endParaRP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smtClean="0">
                <a:ln>
                  <a:noFill/>
                </a:ln>
                <a:solidFill>
                  <a:srgbClr val="3E3D2D"/>
                </a:solidFill>
                <a:effectLst/>
                <a:uLnTx/>
                <a:uFillTx/>
                <a:ea typeface="+mn-ea"/>
                <a:cs typeface="+mn-cs"/>
              </a:rPr>
              <a:t>123013 </a:t>
            </a:r>
            <a:r>
              <a:rPr kumimoji="0" lang="en-US" sz="2000" b="0" i="0" u="none" strike="noStrike" kern="1200" cap="none" spc="0" normalizeH="0" baseline="0" noProof="0" smtClean="0">
                <a:ln>
                  <a:noFill/>
                </a:ln>
                <a:solidFill>
                  <a:srgbClr val="3E3D2D"/>
                </a:solidFill>
                <a:effectLst/>
                <a:uLnTx/>
                <a:uFillTx/>
                <a:ea typeface="+mn-ea"/>
                <a:cs typeface="+mn-cs"/>
              </a:rPr>
              <a:t>mod 307 + 1 = 214</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n-US" sz="2000" b="0" i="0" u="none" strike="noStrike" kern="1200" cap="none" spc="0" normalizeH="0" baseline="0" noProof="0" smtClean="0">
                <a:ln>
                  <a:noFill/>
                </a:ln>
                <a:solidFill>
                  <a:srgbClr val="3E3D2D"/>
                </a:solidFill>
                <a:effectLst/>
                <a:uLnTx/>
                <a:uFillTx/>
                <a:ea typeface="+mn-ea"/>
                <a:cs typeface="+mn-cs"/>
              </a:rPr>
              <a:t>151564 mod 307 + 1 = 214</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ea typeface="+mn-ea"/>
                <a:cs typeface="+mn-cs"/>
              </a:rPr>
              <a:t>Σύγκρουση συμβαίνει όταν ο αλγόριθμος κατακερματισμού παράγει μια διεύθυνση για ένα κλειδί που είναι ήδη κατειλημμένη</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sp>
        <p:nvSpPr>
          <p:cNvPr id="9" name="4 - Θέση περιεχομένου"/>
          <p:cNvSpPr txBox="1">
            <a:spLocks/>
          </p:cNvSpPr>
          <p:nvPr/>
        </p:nvSpPr>
        <p:spPr>
          <a:xfrm>
            <a:off x="4430320" y="1417339"/>
            <a:ext cx="3419856" cy="3493008"/>
          </a:xfrm>
          <a:prstGeom prst="rect">
            <a:avLst/>
          </a:prstGeom>
        </p:spPr>
        <p:txBody>
          <a:bodyPr vert="horz" lIns="91440" tIns="45720" rIns="91440" bIns="45720"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ea typeface="+mn-ea"/>
                <a:cs typeface="+mn-cs"/>
              </a:rPr>
              <a:t>Επίλυση συγκρούσεων (μέθοδος συνδεδεμένης λίστας)</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smtClean="0">
                <a:ln>
                  <a:noFill/>
                </a:ln>
                <a:solidFill>
                  <a:srgbClr val="3E3D2D"/>
                </a:solidFill>
                <a:effectLst/>
                <a:uLnTx/>
                <a:uFillTx/>
                <a:ea typeface="+mn-ea"/>
                <a:cs typeface="+mn-cs"/>
              </a:rPr>
              <a:t>Κάθε εγγραφή περιέχει ένα δείκτη προς μια άλλη εγγραφή</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smtClean="0">
                <a:ln>
                  <a:noFill/>
                </a:ln>
                <a:solidFill>
                  <a:srgbClr val="3E3D2D"/>
                </a:solidFill>
                <a:effectLst/>
                <a:uLnTx/>
                <a:uFillTx/>
                <a:ea typeface="+mn-ea"/>
                <a:cs typeface="+mn-cs"/>
              </a:rPr>
              <a:t>Αν μια εγγραφή αντιστοιχηθεί σε θέση που είναι ήδη κατειλημμένη θα πρέπει να τοποθετηθεί στο τέλος της συνδεδεμένης λίστας που υπάρχει στην θέση αυτή</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1800" b="0" i="0" u="none" strike="noStrike" kern="1200" cap="none" spc="0" normalizeH="0" baseline="0" noProof="0" smtClean="0">
              <a:ln>
                <a:noFill/>
              </a:ln>
              <a:solidFill>
                <a:srgbClr val="3E3D2D"/>
              </a:solidFill>
              <a:effectLst/>
              <a:uLnTx/>
              <a:uFillTx/>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spTree>
    <p:extLst>
      <p:ext uri="{BB962C8B-B14F-4D97-AF65-F5344CB8AC3E}">
        <p14:creationId xmlns:p14="http://schemas.microsoft.com/office/powerpoint/2010/main" val="125153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Κατάλογοι</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Κατάλογοι (φάκελοι): Δίνουν την δυνατότητα οργάνωσης των αρχείων</a:t>
            </a:r>
          </a:p>
          <a:p>
            <a:pPr lvl="0" indent="-274320">
              <a:spcBef>
                <a:spcPct val="20000"/>
              </a:spcBef>
              <a:buClr>
                <a:srgbClr val="94C600"/>
              </a:buClr>
              <a:buSzPct val="76000"/>
              <a:buFont typeface="Wingdings 2" pitchFamily="18" charset="2"/>
              <a:buChar char=""/>
            </a:pPr>
            <a:r>
              <a:rPr lang="el-GR" sz="2400" dirty="0">
                <a:solidFill>
                  <a:srgbClr val="3E3D2D"/>
                </a:solidFill>
              </a:rPr>
              <a:t>Αναπαρίσταται ως ένας ειδικός τύπος αρχείου</a:t>
            </a:r>
          </a:p>
          <a:p>
            <a:pPr lvl="0" indent="-274320">
              <a:spcBef>
                <a:spcPct val="20000"/>
              </a:spcBef>
              <a:buClr>
                <a:srgbClr val="94C600"/>
              </a:buClr>
              <a:buSzPct val="76000"/>
              <a:buFont typeface="Wingdings 2" pitchFamily="18" charset="2"/>
              <a:buChar char=""/>
            </a:pPr>
            <a:r>
              <a:rPr lang="el-GR" sz="2400" dirty="0">
                <a:solidFill>
                  <a:srgbClr val="3E3D2D"/>
                </a:solidFill>
              </a:rPr>
              <a:t>Μπορεί να περιέχει και άλλες πληροφορίες πέρα από τα αρχεία που περιέχει (π.χ. δικαιώματα πρόσβασης στα περιεχόμενά του)</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spTree>
    <p:extLst>
      <p:ext uri="{BB962C8B-B14F-4D97-AF65-F5344CB8AC3E}">
        <p14:creationId xmlns:p14="http://schemas.microsoft.com/office/powerpoint/2010/main" val="380161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Κατάλογοι στο </a:t>
            </a:r>
            <a:r>
              <a:rPr lang="en-US" dirty="0"/>
              <a:t>UNIX</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sp>
        <p:nvSpPr>
          <p:cNvPr id="9" name="2 - Θέση περιεχομένου"/>
          <p:cNvSpPr txBox="1">
            <a:spLocks/>
          </p:cNvSpPr>
          <p:nvPr/>
        </p:nvSpPr>
        <p:spPr>
          <a:xfrm>
            <a:off x="827584" y="1181365"/>
            <a:ext cx="3744416" cy="3493008"/>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dirty="0" smtClean="0">
                <a:ln>
                  <a:noFill/>
                </a:ln>
                <a:solidFill>
                  <a:srgbClr val="3E3D2D"/>
                </a:solidFill>
                <a:effectLst/>
                <a:uLnTx/>
                <a:uFillTx/>
                <a:ea typeface="+mn-ea"/>
                <a:cs typeface="+mn-cs"/>
              </a:rPr>
              <a:t>Κατάλογος </a:t>
            </a:r>
            <a:r>
              <a:rPr kumimoji="0" lang="en-US" sz="1800" b="0" i="0" u="none" strike="noStrike" kern="1200" cap="none" spc="0" normalizeH="0" baseline="0" noProof="0" dirty="0" smtClean="0">
                <a:ln>
                  <a:noFill/>
                </a:ln>
                <a:solidFill>
                  <a:srgbClr val="3E3D2D"/>
                </a:solidFill>
                <a:effectLst/>
                <a:uLnTx/>
                <a:uFillTx/>
                <a:ea typeface="+mn-ea"/>
                <a:cs typeface="+mn-cs"/>
              </a:rPr>
              <a:t>root </a:t>
            </a:r>
            <a:r>
              <a:rPr kumimoji="0" lang="el-GR" sz="1800" b="0" i="0" u="none" strike="noStrike" kern="1200" cap="none" spc="0" normalizeH="0" baseline="0" noProof="0" dirty="0" smtClean="0">
                <a:ln>
                  <a:noFill/>
                </a:ln>
                <a:solidFill>
                  <a:srgbClr val="3E3D2D"/>
                </a:solidFill>
                <a:effectLst/>
                <a:uLnTx/>
                <a:uFillTx/>
                <a:ea typeface="+mn-ea"/>
                <a:cs typeface="+mn-cs"/>
              </a:rPr>
              <a:t>(</a:t>
            </a:r>
            <a:r>
              <a:rPr kumimoji="0" lang="en-US" sz="1800" b="0" i="0" u="none" strike="noStrike" kern="1200" cap="none" spc="0" normalizeH="0" baseline="0" noProof="0" dirty="0" smtClean="0">
                <a:ln>
                  <a:noFill/>
                </a:ln>
                <a:solidFill>
                  <a:srgbClr val="3E3D2D"/>
                </a:solidFill>
                <a:effectLst/>
                <a:uLnTx/>
                <a:uFillTx/>
                <a:ea typeface="+mn-ea"/>
                <a:cs typeface="+mn-cs"/>
              </a:rPr>
              <a:t>/</a:t>
            </a:r>
            <a:r>
              <a:rPr kumimoji="0" lang="el-GR" sz="1800" b="0" i="0" u="none" strike="noStrike" kern="1200" cap="none" spc="0" normalizeH="0" baseline="0" noProof="0" dirty="0" smtClean="0">
                <a:ln>
                  <a:noFill/>
                </a:ln>
                <a:solidFill>
                  <a:srgbClr val="3E3D2D"/>
                </a:solidFill>
                <a:effectLst/>
                <a:uLnTx/>
                <a:uFillTx/>
                <a:ea typeface="+mn-ea"/>
                <a:cs typeface="+mn-cs"/>
              </a:rPr>
              <a:t>). Βρίσκεται στο υψηλότερο επίπεδο ιεραρχίας του συστήματος αρχείων </a:t>
            </a:r>
            <a:endParaRPr kumimoji="0" lang="en-US" sz="1800" b="0" i="0" u="none" strike="noStrike" kern="1200" cap="none" spc="0" normalizeH="0" baseline="0" noProof="0" dirty="0" smtClean="0">
              <a:ln>
                <a:noFill/>
              </a:ln>
              <a:solidFill>
                <a:srgbClr val="3E3D2D"/>
              </a:solidFill>
              <a:effectLst/>
              <a:uLnTx/>
              <a:uFillTx/>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dirty="0" smtClean="0">
                <a:ln>
                  <a:noFill/>
                </a:ln>
                <a:solidFill>
                  <a:srgbClr val="3E3D2D"/>
                </a:solidFill>
                <a:effectLst/>
                <a:uLnTx/>
                <a:uFillTx/>
                <a:ea typeface="+mn-ea"/>
                <a:cs typeface="+mn-cs"/>
              </a:rPr>
              <a:t>Κατάλογος </a:t>
            </a:r>
            <a:r>
              <a:rPr kumimoji="0" lang="en-US" sz="1800" b="0" i="0" u="none" strike="noStrike" kern="1200" cap="none" spc="0" normalizeH="0" baseline="0" noProof="0" dirty="0" smtClean="0">
                <a:ln>
                  <a:noFill/>
                </a:ln>
                <a:solidFill>
                  <a:srgbClr val="3E3D2D"/>
                </a:solidFill>
                <a:effectLst/>
                <a:uLnTx/>
                <a:uFillTx/>
                <a:ea typeface="+mn-ea"/>
                <a:cs typeface="+mn-cs"/>
              </a:rPr>
              <a:t>home. </a:t>
            </a:r>
            <a:r>
              <a:rPr kumimoji="0" lang="el-GR" sz="1800" b="0" i="0" u="none" strike="noStrike" kern="1200" cap="none" spc="0" normalizeH="0" baseline="0" noProof="0" dirty="0" smtClean="0">
                <a:ln>
                  <a:noFill/>
                </a:ln>
                <a:solidFill>
                  <a:srgbClr val="3E3D2D"/>
                </a:solidFill>
                <a:effectLst/>
                <a:uLnTx/>
                <a:uFillTx/>
                <a:ea typeface="+mn-ea"/>
                <a:cs typeface="+mn-cs"/>
              </a:rPr>
              <a:t>Είναι ο κατάλογος στον οποίο μεταφέρεται ο χρήστης μόλις συνδέεται στο σύστημα. Κάθε χρήστης έχει τον δικό του </a:t>
            </a:r>
            <a:r>
              <a:rPr kumimoji="0" lang="en-US" sz="1800" b="0" i="0" u="none" strike="noStrike" kern="1200" cap="none" spc="0" normalizeH="0" baseline="0" noProof="0" dirty="0" smtClean="0">
                <a:ln>
                  <a:noFill/>
                </a:ln>
                <a:solidFill>
                  <a:srgbClr val="3E3D2D"/>
                </a:solidFill>
                <a:effectLst/>
                <a:uLnTx/>
                <a:uFillTx/>
                <a:ea typeface="+mn-ea"/>
                <a:cs typeface="+mn-cs"/>
              </a:rPr>
              <a:t>home </a:t>
            </a:r>
            <a:r>
              <a:rPr kumimoji="0" lang="el-GR" sz="1800" b="0" i="0" u="none" strike="noStrike" kern="1200" cap="none" spc="0" normalizeH="0" baseline="0" noProof="0" dirty="0" smtClean="0">
                <a:ln>
                  <a:noFill/>
                </a:ln>
                <a:solidFill>
                  <a:srgbClr val="3E3D2D"/>
                </a:solidFill>
                <a:effectLst/>
                <a:uLnTx/>
                <a:uFillTx/>
                <a:ea typeface="+mn-ea"/>
                <a:cs typeface="+mn-cs"/>
              </a:rPr>
              <a:t>κατάλογο</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dirty="0" smtClean="0">
                <a:ln>
                  <a:noFill/>
                </a:ln>
                <a:solidFill>
                  <a:srgbClr val="3E3D2D"/>
                </a:solidFill>
                <a:effectLst/>
                <a:uLnTx/>
                <a:uFillTx/>
                <a:ea typeface="+mn-ea"/>
                <a:cs typeface="+mn-cs"/>
              </a:rPr>
              <a:t>Τρέχον κατάλογος. Είναι ο κατάλογος στον οποίο βρίσκεται ο χρήστης την τρέχουσα χρονική στιγμή</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1800" b="0" i="0" u="none" strike="noStrike" kern="1200" cap="none" spc="0" normalizeH="0" baseline="0" noProof="0" dirty="0">
              <a:ln>
                <a:noFill/>
              </a:ln>
              <a:solidFill>
                <a:srgbClr val="3E3D2D"/>
              </a:solidFill>
              <a:effectLst/>
              <a:uLnTx/>
              <a:uFillTx/>
              <a:ea typeface="+mn-ea"/>
              <a:cs typeface="+mn-cs"/>
            </a:endParaRPr>
          </a:p>
        </p:txBody>
      </p:sp>
      <p:sp>
        <p:nvSpPr>
          <p:cNvPr id="10" name="4 - Θέση περιεχομένου"/>
          <p:cNvSpPr txBox="1">
            <a:spLocks/>
          </p:cNvSpPr>
          <p:nvPr/>
        </p:nvSpPr>
        <p:spPr>
          <a:xfrm>
            <a:off x="4430320" y="1181364"/>
            <a:ext cx="3713062" cy="1901387"/>
          </a:xfrm>
          <a:prstGeom prst="rect">
            <a:avLst/>
          </a:prstGeom>
        </p:spPr>
        <p:txBody>
          <a:bodyPr vert="horz" lIns="91440" tIns="45720" rIns="91440" bIns="45720"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Διαδρομή </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dirty="0" smtClean="0">
                <a:ln>
                  <a:noFill/>
                </a:ln>
                <a:solidFill>
                  <a:srgbClr val="3E3D2D"/>
                </a:solidFill>
                <a:effectLst/>
                <a:uLnTx/>
                <a:uFillTx/>
                <a:ea typeface="+mn-ea"/>
                <a:cs typeface="+mn-cs"/>
              </a:rPr>
              <a:t>Απόλυτη διαδρομή στο αρχείο </a:t>
            </a:r>
            <a:r>
              <a:rPr kumimoji="0" lang="en-US" sz="1800" b="0" i="0" u="none" strike="noStrike" kern="1200" cap="none" spc="0" normalizeH="0" baseline="0" noProof="0" dirty="0" smtClean="0">
                <a:ln>
                  <a:noFill/>
                </a:ln>
                <a:solidFill>
                  <a:srgbClr val="3E3D2D"/>
                </a:solidFill>
                <a:effectLst/>
                <a:uLnTx/>
                <a:uFillTx/>
                <a:ea typeface="+mn-ea"/>
                <a:cs typeface="+mn-cs"/>
              </a:rPr>
              <a:t>file3 </a:t>
            </a:r>
            <a:r>
              <a:rPr kumimoji="0" lang="el-GR" sz="1800" b="1" i="0" u="none" strike="noStrike" kern="1200" cap="none" spc="0" normalizeH="0" baseline="0" noProof="0" dirty="0" smtClean="0">
                <a:ln>
                  <a:noFill/>
                </a:ln>
                <a:solidFill>
                  <a:srgbClr val="3E3D2D"/>
                </a:solidFill>
                <a:effectLst/>
                <a:uLnTx/>
                <a:uFillTx/>
                <a:ea typeface="+mn-ea"/>
                <a:cs typeface="+mn-cs"/>
              </a:rPr>
              <a:t>/</a:t>
            </a:r>
            <a:r>
              <a:rPr kumimoji="0" lang="en-US" sz="1800" b="1" i="0" u="none" strike="noStrike" kern="1200" cap="none" spc="0" normalizeH="0" baseline="0" noProof="0" dirty="0" err="1" smtClean="0">
                <a:ln>
                  <a:noFill/>
                </a:ln>
                <a:solidFill>
                  <a:srgbClr val="3E3D2D"/>
                </a:solidFill>
                <a:effectLst/>
                <a:uLnTx/>
                <a:uFillTx/>
                <a:ea typeface="+mn-ea"/>
                <a:cs typeface="+mn-cs"/>
              </a:rPr>
              <a:t>usr</a:t>
            </a:r>
            <a:r>
              <a:rPr kumimoji="0" lang="en-US" sz="1800" b="1" i="0" u="none" strike="noStrike" kern="1200" cap="none" spc="0" normalizeH="0" baseline="0" noProof="0" dirty="0" smtClean="0">
                <a:ln>
                  <a:noFill/>
                </a:ln>
                <a:solidFill>
                  <a:srgbClr val="3E3D2D"/>
                </a:solidFill>
                <a:effectLst/>
                <a:uLnTx/>
                <a:uFillTx/>
                <a:ea typeface="+mn-ea"/>
                <a:cs typeface="+mn-cs"/>
              </a:rPr>
              <a:t>/staff/</a:t>
            </a:r>
            <a:r>
              <a:rPr kumimoji="0" lang="en-US" sz="1800" b="1" i="0" u="none" strike="noStrike" kern="1200" cap="none" spc="0" normalizeH="0" baseline="0" noProof="0" dirty="0" err="1" smtClean="0">
                <a:ln>
                  <a:noFill/>
                </a:ln>
                <a:solidFill>
                  <a:srgbClr val="3E3D2D"/>
                </a:solidFill>
                <a:effectLst/>
                <a:uLnTx/>
                <a:uFillTx/>
                <a:ea typeface="+mn-ea"/>
                <a:cs typeface="+mn-cs"/>
              </a:rPr>
              <a:t>eleni</a:t>
            </a:r>
            <a:r>
              <a:rPr kumimoji="0" lang="en-US" sz="1800" b="1" i="0" u="none" strike="noStrike" kern="1200" cap="none" spc="0" normalizeH="0" baseline="0" noProof="0" dirty="0" smtClean="0">
                <a:ln>
                  <a:noFill/>
                </a:ln>
                <a:solidFill>
                  <a:srgbClr val="3E3D2D"/>
                </a:solidFill>
                <a:effectLst/>
                <a:uLnTx/>
                <a:uFillTx/>
                <a:ea typeface="+mn-ea"/>
                <a:cs typeface="+mn-cs"/>
              </a:rPr>
              <a:t>/</a:t>
            </a:r>
            <a:r>
              <a:rPr kumimoji="0" lang="el-GR" sz="1800" b="1" i="0" u="none" strike="noStrike" kern="1200" cap="none" spc="0" normalizeH="0" baseline="0" noProof="0" dirty="0" smtClean="0">
                <a:ln>
                  <a:noFill/>
                </a:ln>
                <a:solidFill>
                  <a:srgbClr val="3E3D2D"/>
                </a:solidFill>
                <a:effectLst/>
                <a:uLnTx/>
                <a:uFillTx/>
                <a:ea typeface="+mn-ea"/>
                <a:cs typeface="+mn-cs"/>
              </a:rPr>
              <a:t>αρχείο</a:t>
            </a:r>
            <a:r>
              <a:rPr kumimoji="0" lang="en-US" sz="1800" b="1" i="0" u="none" strike="noStrike" kern="1200" cap="none" spc="0" normalizeH="0" baseline="0" noProof="0" dirty="0" smtClean="0">
                <a:ln>
                  <a:noFill/>
                </a:ln>
                <a:solidFill>
                  <a:srgbClr val="3E3D2D"/>
                </a:solidFill>
                <a:effectLst/>
                <a:uLnTx/>
                <a:uFillTx/>
                <a:ea typeface="+mn-ea"/>
                <a:cs typeface="+mn-cs"/>
              </a:rPr>
              <a:t>3</a:t>
            </a:r>
            <a:endParaRPr kumimoji="0" lang="el-GR" sz="1800" b="1" i="0" u="none" strike="noStrike" kern="1200" cap="none" spc="0" normalizeH="0" baseline="0" noProof="0" dirty="0" smtClean="0">
              <a:ln>
                <a:noFill/>
              </a:ln>
              <a:solidFill>
                <a:srgbClr val="3E3D2D"/>
              </a:solidFill>
              <a:effectLst/>
              <a:uLnTx/>
              <a:uFillTx/>
              <a:ea typeface="+mn-ea"/>
              <a:cs typeface="+mn-cs"/>
            </a:endParaRP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dirty="0" smtClean="0">
                <a:ln>
                  <a:noFill/>
                </a:ln>
                <a:solidFill>
                  <a:srgbClr val="3E3D2D"/>
                </a:solidFill>
                <a:effectLst/>
                <a:uLnTx/>
                <a:uFillTx/>
                <a:ea typeface="+mn-ea"/>
                <a:cs typeface="+mn-cs"/>
              </a:rPr>
              <a:t>Σχετική διαδρομή</a:t>
            </a:r>
            <a:r>
              <a:rPr kumimoji="0" lang="en-US" sz="1800" b="0" i="0" u="none" strike="noStrike" kern="1200" cap="none" spc="0" normalizeH="0" baseline="0" noProof="0" dirty="0" smtClean="0">
                <a:ln>
                  <a:noFill/>
                </a:ln>
                <a:solidFill>
                  <a:srgbClr val="3E3D2D"/>
                </a:solidFill>
                <a:effectLst/>
                <a:uLnTx/>
                <a:uFillTx/>
                <a:ea typeface="+mn-ea"/>
                <a:cs typeface="+mn-cs"/>
              </a:rPr>
              <a:t> </a:t>
            </a:r>
            <a:r>
              <a:rPr kumimoji="0" lang="el-GR" sz="1800" b="0" i="0" u="none" strike="noStrike" kern="1200" cap="none" spc="0" normalizeH="0" baseline="0" noProof="0" dirty="0" smtClean="0">
                <a:ln>
                  <a:noFill/>
                </a:ln>
                <a:solidFill>
                  <a:srgbClr val="3E3D2D"/>
                </a:solidFill>
                <a:effectLst/>
                <a:uLnTx/>
                <a:uFillTx/>
                <a:ea typeface="+mn-ea"/>
                <a:cs typeface="+mn-cs"/>
              </a:rPr>
              <a:t>στο αρχείο </a:t>
            </a:r>
            <a:r>
              <a:rPr kumimoji="0" lang="en-US" sz="1800" b="0" i="0" u="none" strike="noStrike" kern="1200" cap="none" spc="0" normalizeH="0" baseline="0" noProof="0" dirty="0" smtClean="0">
                <a:ln>
                  <a:noFill/>
                </a:ln>
                <a:solidFill>
                  <a:srgbClr val="3E3D2D"/>
                </a:solidFill>
                <a:effectLst/>
                <a:uLnTx/>
                <a:uFillTx/>
                <a:ea typeface="+mn-ea"/>
                <a:cs typeface="+mn-cs"/>
              </a:rPr>
              <a:t>file3 </a:t>
            </a:r>
            <a:r>
              <a:rPr kumimoji="0" lang="el-GR" sz="1800" b="0" i="0" u="none" strike="noStrike" kern="1200" cap="none" spc="0" normalizeH="0" baseline="0" noProof="0" dirty="0" smtClean="0">
                <a:ln>
                  <a:noFill/>
                </a:ln>
                <a:solidFill>
                  <a:srgbClr val="3E3D2D"/>
                </a:solidFill>
                <a:effectLst/>
                <a:uLnTx/>
                <a:uFillTx/>
                <a:ea typeface="+mn-ea"/>
                <a:cs typeface="+mn-cs"/>
              </a:rPr>
              <a:t>αν ο τρέχων κατάλογος είναι ο </a:t>
            </a:r>
            <a:r>
              <a:rPr kumimoji="0" lang="en-US" sz="1800" b="1" i="0" u="none" strike="noStrike" kern="1200" cap="none" spc="0" normalizeH="0" baseline="0" noProof="0" dirty="0" smtClean="0">
                <a:ln>
                  <a:noFill/>
                </a:ln>
                <a:solidFill>
                  <a:srgbClr val="3E3D2D"/>
                </a:solidFill>
                <a:effectLst/>
                <a:uLnTx/>
                <a:uFillTx/>
                <a:ea typeface="+mn-ea"/>
                <a:cs typeface="+mn-cs"/>
              </a:rPr>
              <a:t>staff</a:t>
            </a:r>
            <a:r>
              <a:rPr kumimoji="0" lang="el-GR" sz="1800" b="1" i="0" u="none" strike="noStrike" kern="1200" cap="none" spc="0" normalizeH="0" baseline="0" noProof="0" dirty="0" smtClean="0">
                <a:ln>
                  <a:noFill/>
                </a:ln>
                <a:solidFill>
                  <a:srgbClr val="3E3D2D"/>
                </a:solidFill>
                <a:effectLst/>
                <a:uLnTx/>
                <a:uFillTx/>
                <a:ea typeface="+mn-ea"/>
                <a:cs typeface="+mn-cs"/>
              </a:rPr>
              <a:t> </a:t>
            </a:r>
            <a:r>
              <a:rPr kumimoji="0" lang="el-GR" sz="1800" b="0" i="0" u="none" strike="noStrike" kern="1200" cap="none" spc="0" normalizeH="0" baseline="0" noProof="0" dirty="0" smtClean="0">
                <a:ln>
                  <a:noFill/>
                </a:ln>
                <a:solidFill>
                  <a:srgbClr val="3E3D2D"/>
                </a:solidFill>
                <a:effectLst/>
                <a:uLnTx/>
                <a:uFillTx/>
                <a:ea typeface="+mn-ea"/>
                <a:cs typeface="+mn-cs"/>
              </a:rPr>
              <a:t>είναι η </a:t>
            </a:r>
            <a:r>
              <a:rPr kumimoji="0" lang="en-US" sz="1800" b="1" i="0" u="none" strike="noStrike" kern="1200" cap="none" spc="0" normalizeH="0" baseline="0" noProof="0" dirty="0" err="1" smtClean="0">
                <a:ln>
                  <a:noFill/>
                </a:ln>
                <a:solidFill>
                  <a:srgbClr val="3E3D2D"/>
                </a:solidFill>
                <a:effectLst/>
                <a:uLnTx/>
                <a:uFillTx/>
                <a:ea typeface="+mn-ea"/>
                <a:cs typeface="+mn-cs"/>
              </a:rPr>
              <a:t>eleni</a:t>
            </a:r>
            <a:r>
              <a:rPr kumimoji="0" lang="en-US" sz="1800" b="1" i="0" u="none" strike="noStrike" kern="1200" cap="none" spc="0" normalizeH="0" baseline="0" noProof="0" dirty="0" smtClean="0">
                <a:ln>
                  <a:noFill/>
                </a:ln>
                <a:solidFill>
                  <a:srgbClr val="3E3D2D"/>
                </a:solidFill>
                <a:effectLst/>
                <a:uLnTx/>
                <a:uFillTx/>
                <a:ea typeface="+mn-ea"/>
                <a:cs typeface="+mn-cs"/>
              </a:rPr>
              <a:t>/</a:t>
            </a:r>
            <a:r>
              <a:rPr kumimoji="0" lang="el-GR" sz="1800" b="1" i="0" u="none" strike="noStrike" kern="1200" cap="none" spc="0" normalizeH="0" baseline="0" noProof="0" dirty="0" smtClean="0">
                <a:ln>
                  <a:noFill/>
                </a:ln>
                <a:solidFill>
                  <a:srgbClr val="3E3D2D"/>
                </a:solidFill>
                <a:effectLst/>
                <a:uLnTx/>
                <a:uFillTx/>
                <a:ea typeface="+mn-ea"/>
                <a:cs typeface="+mn-cs"/>
              </a:rPr>
              <a:t>αρχείο</a:t>
            </a:r>
            <a:r>
              <a:rPr kumimoji="0" lang="en-US" sz="1800" b="1" i="0" u="none" strike="noStrike" kern="1200" cap="none" spc="0" normalizeH="0" baseline="0" noProof="0" dirty="0" smtClean="0">
                <a:ln>
                  <a:noFill/>
                </a:ln>
                <a:solidFill>
                  <a:srgbClr val="3E3D2D"/>
                </a:solidFill>
                <a:effectLst/>
                <a:uLnTx/>
                <a:uFillTx/>
                <a:ea typeface="+mn-ea"/>
                <a:cs typeface="+mn-cs"/>
              </a:rPr>
              <a:t>3</a:t>
            </a:r>
            <a:endParaRPr kumimoji="0" lang="el-GR" sz="1800" b="1" i="0" u="none" strike="noStrike" kern="1200" cap="none" spc="0" normalizeH="0" baseline="0" noProof="0" dirty="0" smtClean="0">
              <a:ln>
                <a:noFill/>
              </a:ln>
              <a:solidFill>
                <a:srgbClr val="3E3D2D"/>
              </a:solidFill>
              <a:effectLst/>
              <a:uLnTx/>
              <a:uFillTx/>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pic>
        <p:nvPicPr>
          <p:cNvPr id="11" name="Picture 15"/>
          <p:cNvPicPr>
            <a:picLocks noChangeAspect="1" noChangeArrowheads="1"/>
          </p:cNvPicPr>
          <p:nvPr/>
        </p:nvPicPr>
        <p:blipFill>
          <a:blip r:embed="rId3"/>
          <a:srcRect/>
          <a:stretch>
            <a:fillRect/>
          </a:stretch>
        </p:blipFill>
        <p:spPr bwMode="auto">
          <a:xfrm>
            <a:off x="4942384" y="3199696"/>
            <a:ext cx="3253839" cy="2367037"/>
          </a:xfrm>
          <a:prstGeom prst="rect">
            <a:avLst/>
          </a:prstGeom>
          <a:noFill/>
          <a:ln w="9525">
            <a:noFill/>
            <a:miter lim="800000"/>
            <a:headEnd/>
            <a:tailEnd/>
          </a:ln>
          <a:effectLst/>
        </p:spPr>
      </p:pic>
    </p:spTree>
    <p:extLst>
      <p:ext uri="{BB962C8B-B14F-4D97-AF65-F5344CB8AC3E}">
        <p14:creationId xmlns:p14="http://schemas.microsoft.com/office/powerpoint/2010/main" val="2977837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352928" cy="2702345"/>
          </a:xfrm>
        </p:spPr>
        <p:txBody>
          <a:bodyPr>
            <a:noAutofit/>
          </a:bodyPr>
          <a:lstStyle/>
          <a:p>
            <a:pPr algn="l"/>
            <a:r>
              <a:rPr lang="el-GR" sz="2400" dirty="0" smtClean="0"/>
              <a:t>Τμήμα </a:t>
            </a:r>
            <a:r>
              <a:rPr lang="el-GR" sz="2400" dirty="0"/>
              <a:t>Χρηματοοικονομικής &amp; </a:t>
            </a:r>
            <a:r>
              <a:rPr lang="el-GR" sz="2400" dirty="0" smtClean="0"/>
              <a:t>Ελεγκτικής (Παράρτημα Πρέβεζας)</a:t>
            </a:r>
            <a:endParaRPr lang="el-GR" sz="2400" dirty="0"/>
          </a:p>
          <a:p>
            <a:pPr algn="l"/>
            <a:r>
              <a:rPr lang="el-GR" b="1" dirty="0"/>
              <a:t>Πληροφορική </a:t>
            </a:r>
            <a:r>
              <a:rPr lang="el-GR" b="1" dirty="0" smtClean="0"/>
              <a:t>Ι</a:t>
            </a:r>
            <a:r>
              <a:rPr lang="en-US" b="1" dirty="0" smtClean="0"/>
              <a:t>I</a:t>
            </a:r>
            <a:endParaRPr lang="el-GR" b="1" dirty="0" smtClean="0"/>
          </a:p>
          <a:p>
            <a:pPr lvl="0" algn="l"/>
            <a:r>
              <a:rPr lang="el-GR" sz="2800" b="1" dirty="0" smtClean="0"/>
              <a:t>Ενότητα </a:t>
            </a:r>
            <a:r>
              <a:rPr lang="en-US" sz="2800" b="1" dirty="0" smtClean="0"/>
              <a:t>6 </a:t>
            </a:r>
            <a:r>
              <a:rPr lang="el-GR" sz="2800" b="1" dirty="0" smtClean="0"/>
              <a:t>:</a:t>
            </a:r>
            <a:r>
              <a:rPr lang="en-US" sz="2800" b="1" dirty="0"/>
              <a:t> </a:t>
            </a:r>
            <a:r>
              <a:rPr lang="el-GR" sz="2800" dirty="0"/>
              <a:t>Δομές </a:t>
            </a:r>
            <a:r>
              <a:rPr lang="el-GR" sz="2800" dirty="0" smtClean="0"/>
              <a:t>αρχείων</a:t>
            </a:r>
            <a:endParaRPr lang="en-US" sz="2800" dirty="0" smtClean="0"/>
          </a:p>
          <a:p>
            <a:pPr lvl="0" algn="l"/>
            <a:endParaRPr lang="en-US" sz="1400" dirty="0" smtClean="0">
              <a:solidFill>
                <a:schemeClr val="tx2">
                  <a:lumMod val="50000"/>
                </a:schemeClr>
              </a:solidFill>
            </a:endParaRPr>
          </a:p>
          <a:p>
            <a:pPr lvl="0" algn="l"/>
            <a:endParaRPr lang="en-US" sz="2800" dirty="0">
              <a:solidFill>
                <a:schemeClr val="tx2">
                  <a:lumMod val="50000"/>
                </a:schemeClr>
              </a:solidFill>
            </a:endParaRPr>
          </a:p>
          <a:p>
            <a:pPr algn="l">
              <a:lnSpc>
                <a:spcPts val="2600"/>
              </a:lnSpc>
            </a:pPr>
            <a:r>
              <a:rPr lang="el-GR" sz="2800" dirty="0" smtClean="0">
                <a:solidFill>
                  <a:schemeClr val="tx2">
                    <a:lumMod val="50000"/>
                  </a:schemeClr>
                </a:solidFill>
              </a:rPr>
              <a:t>Δρ</a:t>
            </a:r>
            <a:r>
              <a:rPr lang="el-GR" sz="2800" dirty="0">
                <a:solidFill>
                  <a:schemeClr val="tx2">
                    <a:lumMod val="50000"/>
                  </a:schemeClr>
                </a:solidFill>
              </a:rPr>
              <a:t>. Γκόγκος Χρήστος</a:t>
            </a:r>
          </a:p>
          <a:p>
            <a:pPr algn="l">
              <a:lnSpc>
                <a:spcPts val="2600"/>
              </a:lnSpc>
            </a:pPr>
            <a:r>
              <a:rPr lang="el-GR" sz="2800" dirty="0" smtClean="0">
                <a:solidFill>
                  <a:schemeClr val="tx2">
                    <a:lumMod val="50000"/>
                  </a:schemeClr>
                </a:solidFill>
              </a:rPr>
              <a:t>Επίκουρος Καθηγητής</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Τύποι αρχείων με βάση το περιεχόμενο</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sp>
        <p:nvSpPr>
          <p:cNvPr id="10" name="5 - Θέση κειμένου"/>
          <p:cNvSpPr txBox="1">
            <a:spLocks/>
          </p:cNvSpPr>
          <p:nvPr/>
        </p:nvSpPr>
        <p:spPr>
          <a:xfrm>
            <a:off x="1331640" y="1491921"/>
            <a:ext cx="3057148"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l-GR" sz="2800" b="1" i="0" u="none" strike="noStrike" kern="1200" cap="none" spc="0" normalizeH="0" baseline="0" noProof="0" dirty="0" smtClean="0">
                <a:ln>
                  <a:noFill/>
                </a:ln>
                <a:solidFill>
                  <a:srgbClr val="94C600"/>
                </a:solidFill>
                <a:effectLst/>
                <a:uLnTx/>
                <a:uFillTx/>
                <a:ea typeface="+mn-ea"/>
                <a:cs typeface="+mn-cs"/>
              </a:rPr>
              <a:t>Αρχεία κειμένου</a:t>
            </a:r>
          </a:p>
        </p:txBody>
      </p:sp>
      <p:sp>
        <p:nvSpPr>
          <p:cNvPr id="11" name="6 - Θέση περιεχομένου"/>
          <p:cNvSpPr txBox="1">
            <a:spLocks/>
          </p:cNvSpPr>
          <p:nvPr/>
        </p:nvSpPr>
        <p:spPr>
          <a:xfrm>
            <a:off x="961250" y="2150606"/>
            <a:ext cx="3419856" cy="2835797"/>
          </a:xfrm>
          <a:prstGeom prst="rect">
            <a:avLst/>
          </a:prstGeom>
        </p:spPr>
        <p:txBody>
          <a:bodyPr vert="horz" lIns="91440" tIns="45720" rIns="91440" bIns="45720" rtlCol="0">
            <a:normAutofit fontScale="8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Ένα αρχείο κειμένου είναι ένα αρχείο χαρακτήρων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Αν περιέχουν αριθμούς αυτοί αποθηκεύονται με κωδικοποίηση χαρακτήρων (</a:t>
            </a:r>
            <a:r>
              <a:rPr kumimoji="0" lang="en-US" sz="2400" b="0" i="0" u="none" strike="noStrike" kern="1200" cap="none" spc="0" normalizeH="0" baseline="0" noProof="0" dirty="0" smtClean="0">
                <a:ln>
                  <a:noFill/>
                </a:ln>
                <a:solidFill>
                  <a:srgbClr val="3E3D2D"/>
                </a:solidFill>
                <a:effectLst/>
                <a:uLnTx/>
                <a:uFillTx/>
                <a:ea typeface="+mn-ea"/>
                <a:cs typeface="+mn-cs"/>
              </a:rPr>
              <a:t>ASCII, Unicode</a:t>
            </a:r>
            <a:r>
              <a:rPr kumimoji="0" lang="el-GR" sz="2400" b="0" i="0" u="none" strike="noStrike" kern="1200" cap="none" spc="0" normalizeH="0" baseline="0" noProof="0" dirty="0" smtClean="0">
                <a:ln>
                  <a:noFill/>
                </a:ln>
                <a:solidFill>
                  <a:srgbClr val="3E3D2D"/>
                </a:solidFill>
                <a:effectLst/>
                <a:uLnTx/>
                <a:uFillTx/>
                <a:ea typeface="+mn-ea"/>
                <a:cs typeface="+mn-cs"/>
              </a:rPr>
              <a:t>) και όχι στην εσωτερική μορφή αναπαράστασης αριθμητικών δεδομένων (συμπλήρωμα ως προς 2)</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sp>
        <p:nvSpPr>
          <p:cNvPr id="12" name="7 - Θέση κειμένου"/>
          <p:cNvSpPr txBox="1">
            <a:spLocks/>
          </p:cNvSpPr>
          <p:nvPr/>
        </p:nvSpPr>
        <p:spPr>
          <a:xfrm>
            <a:off x="4931366" y="1491922"/>
            <a:ext cx="3055717"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kumimoji="0" lang="el-GR" sz="2800" b="1" i="0" u="none" strike="noStrike" kern="1200" cap="none" spc="0" normalizeH="0" baseline="0" noProof="0" dirty="0" smtClean="0">
                <a:ln>
                  <a:noFill/>
                </a:ln>
                <a:solidFill>
                  <a:srgbClr val="94C600"/>
                </a:solidFill>
                <a:effectLst/>
                <a:uLnTx/>
                <a:uFillTx/>
                <a:ea typeface="+mn-ea"/>
                <a:cs typeface="+mn-cs"/>
              </a:rPr>
              <a:t>Δυαδικά αρχεία</a:t>
            </a:r>
          </a:p>
        </p:txBody>
      </p:sp>
      <p:sp>
        <p:nvSpPr>
          <p:cNvPr id="13" name="8 - Θέση περιεχομένου"/>
          <p:cNvSpPr txBox="1">
            <a:spLocks/>
          </p:cNvSpPr>
          <p:nvPr/>
        </p:nvSpPr>
        <p:spPr>
          <a:xfrm>
            <a:off x="4564681" y="2150606"/>
            <a:ext cx="3419856" cy="2835797"/>
          </a:xfrm>
          <a:prstGeom prst="rect">
            <a:avLst/>
          </a:prstGeom>
        </p:spPr>
        <p:txBody>
          <a:bodyPr vert="horz" lIns="91440" tIns="45720" rIns="91440" bIns="45720" rtlCol="0">
            <a:normAutofit fontScale="8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6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Ένα δυαδικό αρχείο είναι μια συλλογή δεδομένων αποθηκευμένων στην εσωτερική μορφή του υπολογιστή</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dirty="0" smtClean="0">
                <a:ln>
                  <a:noFill/>
                </a:ln>
                <a:solidFill>
                  <a:srgbClr val="3E3D2D"/>
                </a:solidFill>
                <a:effectLst/>
                <a:uLnTx/>
                <a:uFillTx/>
                <a:ea typeface="+mn-ea"/>
                <a:cs typeface="+mn-cs"/>
              </a:rPr>
              <a:t>Τα δεδομένα ενός δυαδικού αρχείου κειμένου έχουν νόημα μόνο όταν ερμηνεύονται κατάλληλα από ένα πρόγραμμα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ea typeface="+mn-ea"/>
              <a:cs typeface="+mn-cs"/>
            </a:endParaRPr>
          </a:p>
        </p:txBody>
      </p:sp>
    </p:spTree>
    <p:extLst>
      <p:ext uri="{BB962C8B-B14F-4D97-AF65-F5344CB8AC3E}">
        <p14:creationId xmlns:p14="http://schemas.microsoft.com/office/powerpoint/2010/main" val="1458419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Forouzan</a:t>
            </a:r>
            <a:r>
              <a:rPr lang="el-GR" sz="1600" dirty="0" smtClean="0">
                <a:solidFill>
                  <a:srgbClr val="000000"/>
                </a:solidFill>
                <a:ea typeface="Arial Unicode MS"/>
                <a:cs typeface="Times New Roman" pitchFamily="18" charset="0"/>
              </a:rPr>
              <a:t> B., </a:t>
            </a:r>
            <a:r>
              <a:rPr lang="el-GR" sz="1600" dirty="0" err="1" smtClean="0">
                <a:solidFill>
                  <a:srgbClr val="000000"/>
                </a:solidFill>
                <a:ea typeface="Arial Unicode MS"/>
                <a:cs typeface="Times New Roman" pitchFamily="18" charset="0"/>
              </a:rPr>
              <a:t>Mosharaf</a:t>
            </a:r>
            <a:r>
              <a:rPr lang="el-GR" sz="1600" dirty="0" smtClean="0">
                <a:solidFill>
                  <a:srgbClr val="000000"/>
                </a:solidFill>
                <a:ea typeface="Arial Unicode MS"/>
                <a:cs typeface="Times New Roman" pitchFamily="18" charset="0"/>
              </a:rPr>
              <a:t> F. Εισαγωγή στην επιστήμη των υπολογιστών. Εκδόσεις Κλειδάριθμος (2010)</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Σταυρακούδης</a:t>
            </a:r>
            <a:r>
              <a:rPr lang="el-GR" sz="1600" dirty="0" smtClean="0">
                <a:solidFill>
                  <a:srgbClr val="000000"/>
                </a:solidFill>
                <a:ea typeface="Arial Unicode MS"/>
                <a:cs typeface="Times New Roman" pitchFamily="18" charset="0"/>
              </a:rPr>
              <a:t> Α. Εισαγωγή στις υπολογιστικές μεθόδους για τις οικονομικές και επιχειρησιακές σπουδές. Κλειδάριθμος (2012)</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Β. Εισαγωγής τις βάσεις δεδομένων. Εκδότης Β. </a:t>
            </a: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Γιαννακουδάκης</a:t>
            </a:r>
            <a:r>
              <a:rPr lang="el-GR" sz="1600" dirty="0" smtClean="0">
                <a:solidFill>
                  <a:srgbClr val="000000"/>
                </a:solidFill>
                <a:ea typeface="Arial Unicode MS"/>
                <a:cs typeface="Times New Roman" pitchFamily="18" charset="0"/>
              </a:rPr>
              <a:t> Ε. Σχεδιασμός και διαχείριση Βάσεων Δεδομένων. Εκδόσεις Ευγενία Σ. Μπένου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Biermann</a:t>
            </a:r>
            <a:r>
              <a:rPr lang="el-GR" sz="1600" dirty="0" smtClean="0">
                <a:solidFill>
                  <a:srgbClr val="000000"/>
                </a:solidFill>
                <a:ea typeface="Arial Unicode MS"/>
                <a:cs typeface="Times New Roman" pitchFamily="18" charset="0"/>
              </a:rPr>
              <a:t> A. Σπουδαίες ιδέες στην επιστήμη των υπολογιστών.  Πανεπιστημιακές εκδόσεις Κρήτης (2008).</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Brookshear</a:t>
            </a:r>
            <a:r>
              <a:rPr lang="el-GR" sz="1600" dirty="0" smtClean="0">
                <a:solidFill>
                  <a:srgbClr val="000000"/>
                </a:solidFill>
                <a:ea typeface="Arial Unicode MS"/>
                <a:cs typeface="Times New Roman" pitchFamily="18" charset="0"/>
              </a:rPr>
              <a:t> J.G. Η επιστήμη των υπολογιστών, μια ολοκληρωμένη παρουσίαση. Εκδόσεις Κλειδάριθμος (2009).</a:t>
            </a:r>
          </a:p>
          <a:p>
            <a:pPr algn="just">
              <a:lnSpc>
                <a:spcPts val="2065"/>
              </a:lnSpc>
              <a:spcBef>
                <a:spcPts val="0"/>
              </a:spcBef>
              <a:spcAft>
                <a:spcPts val="0"/>
              </a:spcAft>
              <a:buClr>
                <a:srgbClr val="000000"/>
              </a:buClr>
              <a:buSzPct val="100000"/>
              <a:buFont typeface="+mj-lt"/>
              <a:buAutoNum type="arabicPeriod"/>
            </a:pPr>
            <a:r>
              <a:rPr lang="el-GR" sz="1600" dirty="0" smtClean="0">
                <a:solidFill>
                  <a:srgbClr val="000000"/>
                </a:solidFill>
                <a:ea typeface="Arial Unicode MS"/>
                <a:cs typeface="Times New Roman" pitchFamily="18" charset="0"/>
              </a:rPr>
              <a:t>Πληροφοριακά συστήματα επιχειρήσεων II. </a:t>
            </a:r>
            <a:r>
              <a:rPr lang="el-GR" sz="1600" dirty="0" err="1" smtClean="0">
                <a:solidFill>
                  <a:srgbClr val="000000"/>
                </a:solidFill>
                <a:ea typeface="Arial Unicode MS"/>
                <a:cs typeface="Times New Roman" pitchFamily="18" charset="0"/>
              </a:rPr>
              <a:t>Πολλάλης</a:t>
            </a:r>
            <a:r>
              <a:rPr lang="el-GR" sz="1600" dirty="0" smtClean="0">
                <a:solidFill>
                  <a:srgbClr val="000000"/>
                </a:solidFill>
                <a:ea typeface="Arial Unicode MS"/>
                <a:cs typeface="Times New Roman" pitchFamily="18" charset="0"/>
              </a:rPr>
              <a:t>, Γιαννακόπουλος, Δημόπουλος. Εκδόσεις Σταμούλη (2004).</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spTree>
    <p:extLst>
      <p:ext uri="{BB962C8B-B14F-4D97-AF65-F5344CB8AC3E}">
        <p14:creationId xmlns:p14="http://schemas.microsoft.com/office/powerpoint/2010/main" val="2830931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22</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308322"/>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Δρ. Γκόγκος </a:t>
            </a:r>
            <a:r>
              <a:rPr lang="el-GR" sz="2400" dirty="0" smtClean="0">
                <a:solidFill>
                  <a:schemeClr val="bg1">
                    <a:lumMod val="50000"/>
                  </a:schemeClr>
                </a:solidFill>
              </a:rPr>
              <a:t>Χρήστος.</a:t>
            </a:r>
            <a:endParaRPr lang="el-GR" sz="2400" dirty="0">
              <a:solidFill>
                <a:schemeClr val="bg1">
                  <a:lumMod val="50000"/>
                </a:schemeClr>
              </a:solidFill>
            </a:endParaRPr>
          </a:p>
          <a:p>
            <a:pPr algn="just"/>
            <a:r>
              <a:rPr lang="el-GR" sz="2400" dirty="0" smtClean="0">
                <a:solidFill>
                  <a:schemeClr val="bg1">
                    <a:lumMod val="50000"/>
                  </a:schemeClr>
                </a:solidFill>
              </a:rPr>
              <a:t>Πληροφορική Ι</a:t>
            </a:r>
            <a:r>
              <a:rPr lang="en-US" sz="2400" dirty="0" smtClean="0">
                <a:solidFill>
                  <a:schemeClr val="bg1">
                    <a:lumMod val="50000"/>
                  </a:schemeClr>
                </a:solidFill>
              </a:rPr>
              <a:t>I</a:t>
            </a:r>
            <a:r>
              <a:rPr lang="el-GR" sz="2400" dirty="0" smtClean="0">
                <a:solidFill>
                  <a:schemeClr val="bg1">
                    <a:lumMod val="50000"/>
                  </a:schemeClr>
                </a:solidFill>
              </a:rPr>
              <a:t>.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Άρτα, 2015. </a:t>
            </a:r>
            <a:r>
              <a:rPr lang="el-GR" sz="2400" dirty="0">
                <a:solidFill>
                  <a:schemeClr val="bg1">
                    <a:lumMod val="50000"/>
                  </a:schemeClr>
                </a:solidFill>
              </a:rPr>
              <a:t>Διαθέσιμο από τη δικτυακή διεύθυνση:</a:t>
            </a:r>
          </a:p>
          <a:p>
            <a:pPr algn="just"/>
            <a:r>
              <a:rPr lang="en-US" sz="2400" dirty="0" smtClean="0">
                <a:solidFill>
                  <a:schemeClr val="bg1">
                    <a:lumMod val="50000"/>
                  </a:schemeClr>
                </a:solidFill>
                <a:hlinkClick r:id="rId3"/>
              </a:rPr>
              <a:t>http</a:t>
            </a:r>
            <a:r>
              <a:rPr lang="en-US" sz="2400" dirty="0">
                <a:solidFill>
                  <a:schemeClr val="bg1">
                    <a:lumMod val="50000"/>
                  </a:schemeClr>
                </a:solidFill>
                <a:hlinkClick r:id="rId3"/>
              </a:rPr>
              <a:t>://</a:t>
            </a:r>
            <a:r>
              <a:rPr lang="en-US" sz="2400" dirty="0" smtClean="0">
                <a:solidFill>
                  <a:schemeClr val="bg1">
                    <a:lumMod val="50000"/>
                  </a:schemeClr>
                </a:solidFill>
                <a:hlinkClick r:id="rId3"/>
              </a:rPr>
              <a:t>eclass.teiep.gr/OpenClass/courses/ACC137/</a:t>
            </a:r>
            <a:r>
              <a:rPr lang="el-GR" sz="2400" dirty="0" smtClean="0">
                <a:solidFill>
                  <a:schemeClr val="bg1">
                    <a:lumMod val="50000"/>
                  </a:schemeClr>
                </a:solidFill>
              </a:rPr>
              <a:t> </a:t>
            </a: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23</a:t>
            </a:fld>
            <a:endParaRPr lang="el-GR" dirty="0"/>
          </a:p>
        </p:txBody>
      </p:sp>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24</a:t>
            </a:fld>
            <a:endParaRPr lang="el-GR" dirty="0"/>
          </a:p>
        </p:txBody>
      </p:sp>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pPr lvl="0"/>
            <a:r>
              <a:rPr lang="el-GR" dirty="0"/>
              <a:t>Δομές αρχείων</a:t>
            </a:r>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2312" y="4212553"/>
            <a:ext cx="6480048" cy="1285240"/>
          </a:xfrm>
          <a:prstGeom prst="rect">
            <a:avLst/>
          </a:prstGeom>
          <a:noFill/>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4</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Δομές αρχείων</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Βοηθητικές αποθηκευτικές συσκευές</a:t>
            </a:r>
          </a:p>
          <a:p>
            <a:pPr marL="640080" lvl="1" indent="-274320">
              <a:spcBef>
                <a:spcPct val="20000"/>
              </a:spcBef>
              <a:buClr>
                <a:srgbClr val="94C600"/>
              </a:buClr>
              <a:buSzPct val="76000"/>
              <a:buFont typeface="Wingdings 2" pitchFamily="18" charset="2"/>
              <a:buChar char=""/>
            </a:pPr>
            <a:r>
              <a:rPr lang="el-GR" sz="2200" dirty="0">
                <a:solidFill>
                  <a:srgbClr val="3E3D2D"/>
                </a:solidFill>
              </a:rPr>
              <a:t>Μαγνητικός Δίσκος</a:t>
            </a:r>
          </a:p>
          <a:p>
            <a:pPr marL="640080" lvl="1" indent="-274320">
              <a:spcBef>
                <a:spcPct val="20000"/>
              </a:spcBef>
              <a:buClr>
                <a:srgbClr val="94C600"/>
              </a:buClr>
              <a:buSzPct val="76000"/>
              <a:buFont typeface="Wingdings 2" pitchFamily="18" charset="2"/>
              <a:buChar char=""/>
            </a:pPr>
            <a:r>
              <a:rPr lang="el-GR" sz="2200" dirty="0">
                <a:solidFill>
                  <a:srgbClr val="3E3D2D"/>
                </a:solidFill>
              </a:rPr>
              <a:t>Μαγνητική Ταινία</a:t>
            </a:r>
          </a:p>
          <a:p>
            <a:pPr marL="640080" lvl="1" indent="-274320">
              <a:spcBef>
                <a:spcPct val="20000"/>
              </a:spcBef>
              <a:buClr>
                <a:srgbClr val="94C600"/>
              </a:buClr>
              <a:buSzPct val="76000"/>
              <a:buFont typeface="Wingdings 2" pitchFamily="18" charset="2"/>
              <a:buChar char=""/>
            </a:pPr>
            <a:r>
              <a:rPr lang="el-GR" sz="2200" dirty="0">
                <a:solidFill>
                  <a:srgbClr val="3E3D2D"/>
                </a:solidFill>
              </a:rPr>
              <a:t>Συσκευές αποθήκευσης τύπου </a:t>
            </a:r>
            <a:r>
              <a:rPr lang="en-US" sz="2200" dirty="0">
                <a:solidFill>
                  <a:srgbClr val="3E3D2D"/>
                </a:solidFill>
              </a:rPr>
              <a:t>USB-sticks</a:t>
            </a:r>
          </a:p>
          <a:p>
            <a:pPr marL="640080" lvl="1" indent="-274320">
              <a:spcBef>
                <a:spcPct val="20000"/>
              </a:spcBef>
              <a:buClr>
                <a:srgbClr val="94C600"/>
              </a:buClr>
              <a:buSzPct val="76000"/>
              <a:buFont typeface="Wingdings 2" pitchFamily="18" charset="2"/>
              <a:buChar char=""/>
            </a:pPr>
            <a:r>
              <a:rPr lang="el-GR" sz="2200" dirty="0">
                <a:solidFill>
                  <a:srgbClr val="3E3D2D"/>
                </a:solidFill>
              </a:rPr>
              <a:t>Δίσκοι </a:t>
            </a:r>
            <a:r>
              <a:rPr lang="en-US" sz="2200" dirty="0">
                <a:solidFill>
                  <a:srgbClr val="3E3D2D"/>
                </a:solidFill>
              </a:rPr>
              <a:t>SSD</a:t>
            </a:r>
            <a:endParaRPr lang="el-GR" sz="2200" dirty="0">
              <a:solidFill>
                <a:srgbClr val="3E3D2D"/>
              </a:solidFill>
            </a:endParaRPr>
          </a:p>
          <a:p>
            <a:pPr lvl="0" indent="-274320">
              <a:spcBef>
                <a:spcPct val="20000"/>
              </a:spcBef>
              <a:buClr>
                <a:srgbClr val="94C600"/>
              </a:buClr>
              <a:buSzPct val="76000"/>
              <a:buFont typeface="Wingdings 2" pitchFamily="18" charset="2"/>
              <a:buChar char=""/>
            </a:pPr>
            <a:endParaRPr lang="el-GR" sz="2400" dirty="0">
              <a:solidFill>
                <a:srgbClr val="3E3D2D"/>
              </a:solidFill>
            </a:endParaRP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a:t>
            </a:fld>
            <a:endParaRPr lang="el-GR" dirty="0"/>
          </a:p>
        </p:txBody>
      </p:sp>
    </p:spTree>
    <p:extLst>
      <p:ext uri="{BB962C8B-B14F-4D97-AF65-F5344CB8AC3E}">
        <p14:creationId xmlns:p14="http://schemas.microsoft.com/office/powerpoint/2010/main" val="3528959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Σύστημα αρχείων</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200" dirty="0">
                <a:solidFill>
                  <a:srgbClr val="3E3D2D"/>
                </a:solidFill>
              </a:rPr>
              <a:t>Στην  βοηθητική μνήμη τα δεδομένα αποθηκεύονται με την μορφή αρχείων</a:t>
            </a:r>
          </a:p>
          <a:p>
            <a:pPr lvl="0" indent="-274320">
              <a:spcBef>
                <a:spcPct val="20000"/>
              </a:spcBef>
              <a:buClr>
                <a:srgbClr val="94C600"/>
              </a:buClr>
              <a:buSzPct val="76000"/>
              <a:buFont typeface="Wingdings 2" pitchFamily="18" charset="2"/>
              <a:buChar char=""/>
            </a:pPr>
            <a:r>
              <a:rPr lang="el-GR" sz="2200" dirty="0">
                <a:solidFill>
                  <a:srgbClr val="3E3D2D"/>
                </a:solidFill>
              </a:rPr>
              <a:t>Αρχείο είναι μια συλλογή δεδομένων που έχουν κάποια σχέση μεταξύ τους και στα οποία αποδίδεται ένα όνομα και μια θέση αποθήκευσης</a:t>
            </a:r>
          </a:p>
          <a:p>
            <a:pPr lvl="0" indent="-274320">
              <a:spcBef>
                <a:spcPct val="20000"/>
              </a:spcBef>
              <a:buClr>
                <a:srgbClr val="94C600"/>
              </a:buClr>
              <a:buSzPct val="76000"/>
              <a:buFont typeface="Wingdings 2" pitchFamily="18" charset="2"/>
              <a:buChar char=""/>
            </a:pPr>
            <a:r>
              <a:rPr lang="el-GR" sz="2200" dirty="0">
                <a:solidFill>
                  <a:srgbClr val="3E3D2D"/>
                </a:solidFill>
              </a:rPr>
              <a:t>Κατάλογοι – </a:t>
            </a:r>
            <a:r>
              <a:rPr lang="el-GR" sz="2200" dirty="0" err="1">
                <a:solidFill>
                  <a:srgbClr val="3E3D2D"/>
                </a:solidFill>
              </a:rPr>
              <a:t>υποκατάλογοι</a:t>
            </a:r>
            <a:r>
              <a:rPr lang="el-GR" sz="2200" dirty="0">
                <a:solidFill>
                  <a:srgbClr val="3E3D2D"/>
                </a:solidFill>
              </a:rPr>
              <a:t> βοηθούν στην αποδοτικότερη οργάνωση των αρχείων</a:t>
            </a:r>
          </a:p>
          <a:p>
            <a:pPr lvl="0" indent="-274320">
              <a:spcBef>
                <a:spcPct val="20000"/>
              </a:spcBef>
              <a:buClr>
                <a:srgbClr val="94C600"/>
              </a:buClr>
              <a:buSzPct val="76000"/>
              <a:buFont typeface="Wingdings 2" pitchFamily="18" charset="2"/>
              <a:buChar char=""/>
            </a:pPr>
            <a:r>
              <a:rPr lang="el-GR" sz="2200" dirty="0">
                <a:solidFill>
                  <a:srgbClr val="3E3D2D"/>
                </a:solidFill>
              </a:rPr>
              <a:t>Η κατάληξη του αρχείου δείχνει τον τύπο του </a:t>
            </a:r>
            <a:r>
              <a:rPr lang="en-US" sz="2200" dirty="0">
                <a:solidFill>
                  <a:srgbClr val="3E3D2D"/>
                </a:solidFill>
              </a:rPr>
              <a:t>(txt, mp3, jpg, doc, </a:t>
            </a:r>
            <a:r>
              <a:rPr lang="en-US" sz="2200" dirty="0" err="1">
                <a:solidFill>
                  <a:srgbClr val="3E3D2D"/>
                </a:solidFill>
              </a:rPr>
              <a:t>avi</a:t>
            </a:r>
            <a:r>
              <a:rPr lang="en-US" sz="2200" dirty="0">
                <a:solidFill>
                  <a:srgbClr val="3E3D2D"/>
                </a:solidFill>
              </a:rPr>
              <a:t>, </a:t>
            </a:r>
            <a:r>
              <a:rPr lang="en-US" sz="2200" dirty="0" err="1">
                <a:solidFill>
                  <a:srgbClr val="3E3D2D"/>
                </a:solidFill>
              </a:rPr>
              <a:t>ppt</a:t>
            </a:r>
            <a:r>
              <a:rPr lang="en-US" sz="2200" dirty="0">
                <a:solidFill>
                  <a:srgbClr val="3E3D2D"/>
                </a:solidFill>
              </a:rPr>
              <a:t>, </a:t>
            </a:r>
            <a:r>
              <a:rPr lang="en-US" sz="2200" dirty="0" err="1">
                <a:solidFill>
                  <a:srgbClr val="3E3D2D"/>
                </a:solidFill>
              </a:rPr>
              <a:t>xls</a:t>
            </a:r>
            <a:r>
              <a:rPr lang="en-US" sz="2200" dirty="0">
                <a:solidFill>
                  <a:srgbClr val="3E3D2D"/>
                </a:solidFill>
              </a:rPr>
              <a:t>)</a:t>
            </a:r>
            <a:endParaRPr lang="el-GR" sz="2200" dirty="0">
              <a:solidFill>
                <a:srgbClr val="3E3D2D"/>
              </a:solidFill>
            </a:endParaRPr>
          </a:p>
          <a:p>
            <a:pPr lvl="0" indent="-274320">
              <a:spcBef>
                <a:spcPct val="20000"/>
              </a:spcBef>
              <a:buClr>
                <a:srgbClr val="94C600"/>
              </a:buClr>
              <a:buSzPct val="76000"/>
              <a:buFont typeface="Wingdings 2" pitchFamily="18" charset="2"/>
              <a:buChar char=""/>
            </a:pPr>
            <a:endParaRPr lang="el-GR" sz="2400" dirty="0">
              <a:solidFill>
                <a:srgbClr val="3E3D2D"/>
              </a:solidFill>
            </a:endParaRP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279347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Αρχεία δεδομένων</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Τα αρχεία δεδομένων αποτελούνται από εγγραφές (π.χ. αρχείο πελατών με κάθε εγγραφή τα στοιχεία ενός πελάτη)</a:t>
            </a:r>
          </a:p>
          <a:p>
            <a:pPr lvl="0" indent="-274320">
              <a:spcBef>
                <a:spcPct val="20000"/>
              </a:spcBef>
              <a:buClr>
                <a:srgbClr val="94C600"/>
              </a:buClr>
              <a:buSzPct val="76000"/>
              <a:buFont typeface="Wingdings 2" pitchFamily="18" charset="2"/>
              <a:buChar char=""/>
            </a:pPr>
            <a:r>
              <a:rPr lang="el-GR" sz="2400" dirty="0">
                <a:solidFill>
                  <a:srgbClr val="3E3D2D"/>
                </a:solidFill>
              </a:rPr>
              <a:t>Κάθε εγγραφή αποτελείται από πεδία (κάθε εγγραφή πελάτη αποτελείται από πεδία όπως κωδικός, όνομα, διεύθυνση κ.α.)</a:t>
            </a:r>
          </a:p>
          <a:p>
            <a:pPr lvl="0" indent="-274320">
              <a:spcBef>
                <a:spcPct val="20000"/>
              </a:spcBef>
              <a:buClr>
                <a:srgbClr val="94C600"/>
              </a:buClr>
              <a:buSzPct val="76000"/>
              <a:buFont typeface="Wingdings 2" pitchFamily="18" charset="2"/>
              <a:buChar char=""/>
            </a:pPr>
            <a:r>
              <a:rPr lang="el-GR" sz="2400" dirty="0">
                <a:solidFill>
                  <a:srgbClr val="3E3D2D"/>
                </a:solidFill>
              </a:rPr>
              <a:t>Πρωτεύον κλειδί είναι ένα πεδίο (ή ο συνδυασμός περισσοτέρων πεδίων) που χαρακτηρίζει μοναδικά μια εγγραφή</a:t>
            </a:r>
          </a:p>
          <a:p>
            <a:pPr lvl="0" indent="-274320">
              <a:spcBef>
                <a:spcPct val="20000"/>
              </a:spcBef>
              <a:buClr>
                <a:srgbClr val="94C600"/>
              </a:buClr>
              <a:buSzPct val="76000"/>
              <a:buFont typeface="Wingdings 2" pitchFamily="18" charset="2"/>
              <a:buChar char=""/>
            </a:pPr>
            <a:endParaRPr lang="el-GR" sz="2400" dirty="0">
              <a:solidFill>
                <a:srgbClr val="3E3D2D"/>
              </a:solidFill>
            </a:endParaRP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3481243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Λειτουργίες σε αρχεία</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200" dirty="0">
                <a:solidFill>
                  <a:srgbClr val="3E3D2D"/>
                </a:solidFill>
                <a:latin typeface="Century Gothic"/>
              </a:rPr>
              <a:t>Δημιουργία αρχείου</a:t>
            </a:r>
          </a:p>
          <a:p>
            <a:pPr lvl="0" indent="-274320">
              <a:spcBef>
                <a:spcPct val="20000"/>
              </a:spcBef>
              <a:buClr>
                <a:srgbClr val="94C600"/>
              </a:buClr>
              <a:buSzPct val="76000"/>
              <a:buFont typeface="Wingdings 2" pitchFamily="18" charset="2"/>
              <a:buChar char=""/>
            </a:pPr>
            <a:r>
              <a:rPr lang="el-GR" sz="2200" dirty="0">
                <a:solidFill>
                  <a:srgbClr val="3E3D2D"/>
                </a:solidFill>
                <a:latin typeface="Century Gothic"/>
              </a:rPr>
              <a:t>Διαγραφή αρχείου</a:t>
            </a:r>
          </a:p>
          <a:p>
            <a:pPr lvl="0" indent="-274320">
              <a:spcBef>
                <a:spcPct val="20000"/>
              </a:spcBef>
              <a:buClr>
                <a:srgbClr val="94C600"/>
              </a:buClr>
              <a:buSzPct val="76000"/>
              <a:buFont typeface="Wingdings 2" pitchFamily="18" charset="2"/>
              <a:buChar char=""/>
            </a:pPr>
            <a:r>
              <a:rPr lang="el-GR" sz="2200" dirty="0">
                <a:solidFill>
                  <a:srgbClr val="3E3D2D"/>
                </a:solidFill>
                <a:latin typeface="Century Gothic"/>
              </a:rPr>
              <a:t>Μετονομασία αρχείου</a:t>
            </a:r>
          </a:p>
          <a:p>
            <a:pPr lvl="0" indent="-274320">
              <a:spcBef>
                <a:spcPct val="20000"/>
              </a:spcBef>
              <a:buClr>
                <a:srgbClr val="94C600"/>
              </a:buClr>
              <a:buSzPct val="76000"/>
              <a:buFont typeface="Wingdings 2" pitchFamily="18" charset="2"/>
              <a:buChar char=""/>
            </a:pPr>
            <a:r>
              <a:rPr lang="el-GR" sz="2200" dirty="0">
                <a:solidFill>
                  <a:srgbClr val="3E3D2D"/>
                </a:solidFill>
                <a:latin typeface="Century Gothic"/>
              </a:rPr>
              <a:t>Αντιγραφή αρχείου</a:t>
            </a:r>
          </a:p>
          <a:p>
            <a:pPr lvl="0" indent="-274320">
              <a:spcBef>
                <a:spcPct val="20000"/>
              </a:spcBef>
              <a:buClr>
                <a:srgbClr val="94C600"/>
              </a:buClr>
              <a:buSzPct val="76000"/>
              <a:buFont typeface="Wingdings 2" pitchFamily="18" charset="2"/>
              <a:buChar char=""/>
            </a:pPr>
            <a:r>
              <a:rPr lang="el-GR" sz="2200" dirty="0">
                <a:solidFill>
                  <a:srgbClr val="3E3D2D"/>
                </a:solidFill>
                <a:latin typeface="Century Gothic"/>
              </a:rPr>
              <a:t>Άνοιγμα αρχείου</a:t>
            </a:r>
          </a:p>
          <a:p>
            <a:pPr lvl="0" indent="-274320">
              <a:spcBef>
                <a:spcPct val="20000"/>
              </a:spcBef>
              <a:buClr>
                <a:srgbClr val="94C600"/>
              </a:buClr>
              <a:buSzPct val="76000"/>
              <a:buFont typeface="Wingdings 2" pitchFamily="18" charset="2"/>
              <a:buChar char=""/>
            </a:pPr>
            <a:r>
              <a:rPr lang="el-GR" sz="2200" dirty="0">
                <a:solidFill>
                  <a:srgbClr val="3E3D2D"/>
                </a:solidFill>
                <a:latin typeface="Century Gothic"/>
              </a:rPr>
              <a:t>Κλείσιμο αρχείου</a:t>
            </a:r>
          </a:p>
          <a:p>
            <a:pPr lvl="0" indent="-274320">
              <a:spcBef>
                <a:spcPct val="20000"/>
              </a:spcBef>
              <a:buClr>
                <a:srgbClr val="94C600"/>
              </a:buClr>
              <a:buSzPct val="76000"/>
              <a:buFont typeface="Wingdings 2" pitchFamily="18" charset="2"/>
              <a:buChar char=""/>
            </a:pPr>
            <a:r>
              <a:rPr lang="el-GR" sz="2200" dirty="0">
                <a:solidFill>
                  <a:srgbClr val="3E3D2D"/>
                </a:solidFill>
                <a:latin typeface="Century Gothic"/>
              </a:rPr>
              <a:t>Διάβασμα δεδομένων αρχείου</a:t>
            </a:r>
          </a:p>
          <a:p>
            <a:pPr lvl="0" indent="-274320">
              <a:spcBef>
                <a:spcPct val="20000"/>
              </a:spcBef>
              <a:buClr>
                <a:srgbClr val="94C600"/>
              </a:buClr>
              <a:buSzPct val="76000"/>
              <a:buFont typeface="Wingdings 2" pitchFamily="18" charset="2"/>
              <a:buChar char=""/>
            </a:pPr>
            <a:r>
              <a:rPr lang="el-GR" sz="2200" dirty="0">
                <a:solidFill>
                  <a:srgbClr val="3E3D2D"/>
                </a:solidFill>
                <a:latin typeface="Century Gothic"/>
              </a:rPr>
              <a:t>Ενημέρωση δεδομένων αρχείου</a:t>
            </a:r>
          </a:p>
          <a:p>
            <a:pPr lvl="0" indent="-274320">
              <a:spcBef>
                <a:spcPct val="20000"/>
              </a:spcBef>
              <a:buClr>
                <a:srgbClr val="94C600"/>
              </a:buClr>
              <a:buSzPct val="76000"/>
              <a:buFont typeface="Wingdings 2" pitchFamily="18" charset="2"/>
              <a:buChar char=""/>
            </a:pPr>
            <a:r>
              <a:rPr lang="el-GR" sz="2200" dirty="0">
                <a:solidFill>
                  <a:srgbClr val="3E3D2D"/>
                </a:solidFill>
                <a:latin typeface="Century Gothic"/>
              </a:rPr>
              <a:t>Διαγραφή δεδομένων αρχείου</a:t>
            </a:r>
          </a:p>
          <a:p>
            <a:pPr lvl="0" indent="-274320">
              <a:spcBef>
                <a:spcPct val="20000"/>
              </a:spcBef>
              <a:buClr>
                <a:srgbClr val="94C600"/>
              </a:buClr>
              <a:buSzPct val="76000"/>
              <a:buFont typeface="Wingdings 2" pitchFamily="18" charset="2"/>
              <a:buChar char=""/>
            </a:pPr>
            <a:r>
              <a:rPr lang="el-GR" sz="2200" dirty="0">
                <a:solidFill>
                  <a:srgbClr val="3E3D2D"/>
                </a:solidFill>
                <a:latin typeface="Century Gothic"/>
              </a:rPr>
              <a:t>Εισαγωγή νέων δεδομένων σε αρχείο</a:t>
            </a:r>
          </a:p>
          <a:p>
            <a:pPr lvl="0" indent="-274320">
              <a:spcBef>
                <a:spcPct val="20000"/>
              </a:spcBef>
              <a:buClr>
                <a:srgbClr val="94C600"/>
              </a:buClr>
              <a:buSzPct val="76000"/>
              <a:buFont typeface="Wingdings 2" pitchFamily="18" charset="2"/>
              <a:buChar char=""/>
            </a:pPr>
            <a:endParaRPr lang="el-GR" sz="2400" dirty="0">
              <a:solidFill>
                <a:srgbClr val="3E3D2D"/>
              </a:solidFill>
            </a:endParaRP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101117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Φυσική αποθήκευση αρχείων σε μαγνητικούς δίσκους</a:t>
            </a:r>
          </a:p>
        </p:txBody>
      </p:sp>
      <p:sp>
        <p:nvSpPr>
          <p:cNvPr id="3" name="Θέση περιεχομένου 2"/>
          <p:cNvSpPr>
            <a:spLocks noGrp="1"/>
          </p:cNvSpPr>
          <p:nvPr>
            <p:ph idx="1"/>
          </p:nvPr>
        </p:nvSpPr>
        <p:spPr>
          <a:xfrm>
            <a:off x="437785" y="1300518"/>
            <a:ext cx="4062207" cy="3852804"/>
          </a:xfrm>
        </p:spPr>
        <p:txBody>
          <a:bodyPr>
            <a:noAutofit/>
          </a:bodyPr>
          <a:lstStyle/>
          <a:p>
            <a:pPr lvl="0" indent="-274320">
              <a:spcBef>
                <a:spcPct val="20000"/>
              </a:spcBef>
              <a:buClr>
                <a:srgbClr val="94C600"/>
              </a:buClr>
              <a:buSzPct val="76000"/>
              <a:buFont typeface="Wingdings 2" pitchFamily="18" charset="2"/>
              <a:buChar char=""/>
            </a:pPr>
            <a:r>
              <a:rPr lang="el-GR" sz="2000" dirty="0">
                <a:solidFill>
                  <a:srgbClr val="3E3D2D"/>
                </a:solidFill>
              </a:rPr>
              <a:t>Ένα αρχείο μπορεί να καταλαμβάνει μια σειρά από διάφορες θέσεις στον σκληρό δίσκο</a:t>
            </a:r>
          </a:p>
          <a:p>
            <a:pPr lvl="0" indent="-274320">
              <a:spcBef>
                <a:spcPct val="20000"/>
              </a:spcBef>
              <a:buClr>
                <a:srgbClr val="94C600"/>
              </a:buClr>
              <a:buSzPct val="76000"/>
              <a:buFont typeface="Wingdings 2" pitchFamily="18" charset="2"/>
              <a:buChar char=""/>
            </a:pPr>
            <a:r>
              <a:rPr lang="el-GR" sz="2000" dirty="0">
                <a:solidFill>
                  <a:srgbClr val="3E3D2D"/>
                </a:solidFill>
              </a:rPr>
              <a:t>Αν ο δίσκος είναι άδειος τότε το αρχείο καταλαμβάνει συνεχόμενες θέσεις διαδοχικών τομέων(</a:t>
            </a:r>
            <a:r>
              <a:rPr lang="en-US" sz="2000" dirty="0">
                <a:solidFill>
                  <a:srgbClr val="3E3D2D"/>
                </a:solidFill>
              </a:rPr>
              <a:t>sectors</a:t>
            </a:r>
            <a:r>
              <a:rPr lang="el-GR" sz="2000" dirty="0">
                <a:solidFill>
                  <a:srgbClr val="3E3D2D"/>
                </a:solidFill>
              </a:rPr>
              <a:t>) στο ίδιο ίχνος</a:t>
            </a:r>
            <a:r>
              <a:rPr lang="en-US" sz="2000" dirty="0">
                <a:solidFill>
                  <a:srgbClr val="3E3D2D"/>
                </a:solidFill>
              </a:rPr>
              <a:t>(track)</a:t>
            </a:r>
            <a:r>
              <a:rPr lang="el-GR" sz="2000" dirty="0">
                <a:solidFill>
                  <a:srgbClr val="3E3D2D"/>
                </a:solidFill>
              </a:rPr>
              <a:t>. Όταν εξαντληθούν οι θέσεις του ίχνους προχωρά στο επόμενο.</a:t>
            </a:r>
          </a:p>
          <a:p>
            <a:pPr algn="just">
              <a:lnSpc>
                <a:spcPts val="2065"/>
              </a:lnSpc>
              <a:spcBef>
                <a:spcPts val="0"/>
              </a:spcBef>
              <a:spcAft>
                <a:spcPts val="0"/>
              </a:spcAft>
              <a:buClr>
                <a:srgbClr val="000000"/>
              </a:buClr>
              <a:buSzPts val="1200"/>
              <a:buFont typeface="+mj-lt"/>
              <a:buAutoNum type="arabicPeriod"/>
            </a:pPr>
            <a:endParaRPr lang="el-GR" sz="18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8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pic>
        <p:nvPicPr>
          <p:cNvPr id="5" name="Picture 2" descr="http://www.msexchange.org/img/upl/image00211182430188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777380"/>
            <a:ext cx="3528392" cy="216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1658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4728</TotalTime>
  <Words>1291</Words>
  <Application>Microsoft Office PowerPoint</Application>
  <PresentationFormat>Προβολή στην οθόνη (16:10)</PresentationFormat>
  <Paragraphs>190</Paragraphs>
  <Slides>25</Slides>
  <Notes>25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25</vt:i4>
      </vt:variant>
    </vt:vector>
  </HeadingPairs>
  <TitlesOfParts>
    <vt:vector size="33" baseType="lpstr">
      <vt:lpstr>Arial Unicode MS</vt:lpstr>
      <vt:lpstr>Arial</vt:lpstr>
      <vt:lpstr>Calibri</vt:lpstr>
      <vt:lpstr>Century Gothic</vt:lpstr>
      <vt:lpstr>Times New Roman</vt:lpstr>
      <vt:lpstr>Wingdings</vt:lpstr>
      <vt:lpstr>Wingdings 2</vt:lpstr>
      <vt:lpstr>Θέμα του Office</vt:lpstr>
      <vt:lpstr>Πληροφορική II</vt:lpstr>
      <vt:lpstr>Παρουσίαση του PowerPoint</vt:lpstr>
      <vt:lpstr>Άδειες Χρήσης</vt:lpstr>
      <vt:lpstr>Χρηματοδότηση</vt:lpstr>
      <vt:lpstr>Δομές αρχείων</vt:lpstr>
      <vt:lpstr>Σύστημα αρχείων</vt:lpstr>
      <vt:lpstr>Αρχεία δεδομένων</vt:lpstr>
      <vt:lpstr>Λειτουργίες σε αρχεία</vt:lpstr>
      <vt:lpstr>Φυσική αποθήκευση αρχείων σε μαγνητικούς δίσκους</vt:lpstr>
      <vt:lpstr>Μέθοδοι προσπέλασης αρχείων δεδομένων</vt:lpstr>
      <vt:lpstr>Ακολουθιακά αρχεία</vt:lpstr>
      <vt:lpstr>Ευρετηριασμένα αρχεία  (indexed files)</vt:lpstr>
      <vt:lpstr>Αναπαράσταση ευρετηριασμένου αρχείου</vt:lpstr>
      <vt:lpstr>Κατακερματισμένα αρχεία (Hashed files)</vt:lpstr>
      <vt:lpstr>Άμεσος κατακερματισμός</vt:lpstr>
      <vt:lpstr>Μέθοδος διαίρεσης modulo</vt:lpstr>
      <vt:lpstr>Σύγκρουση</vt:lpstr>
      <vt:lpstr>Κατάλογοι</vt:lpstr>
      <vt:lpstr>Κατάλογοι στο UNIX</vt:lpstr>
      <vt:lpstr>Τύποι αρχείων με βάση το περιεχόμενο</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297</cp:revision>
  <dcterms:created xsi:type="dcterms:W3CDTF">2012-09-06T09:03:05Z</dcterms:created>
  <dcterms:modified xsi:type="dcterms:W3CDTF">2015-09-23T17:57:43Z</dcterms:modified>
</cp:coreProperties>
</file>