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566" r:id="rId2"/>
    <p:sldId id="567" r:id="rId3"/>
    <p:sldId id="568" r:id="rId4"/>
    <p:sldId id="569" r:id="rId5"/>
    <p:sldId id="486"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 id="585" r:id="rId22"/>
    <p:sldId id="586" r:id="rId23"/>
    <p:sldId id="587" r:id="rId24"/>
    <p:sldId id="588" r:id="rId25"/>
    <p:sldId id="589" r:id="rId26"/>
    <p:sldId id="590" r:id="rId27"/>
    <p:sldId id="591" r:id="rId28"/>
    <p:sldId id="592" r:id="rId29"/>
    <p:sldId id="593" r:id="rId30"/>
    <p:sldId id="594" r:id="rId31"/>
    <p:sldId id="595" r:id="rId32"/>
    <p:sldId id="596" r:id="rId33"/>
    <p:sldId id="597" r:id="rId34"/>
    <p:sldId id="599" r:id="rId35"/>
    <p:sldId id="598" r:id="rId36"/>
    <p:sldId id="600" r:id="rId37"/>
    <p:sldId id="601" r:id="rId38"/>
    <p:sldId id="602" r:id="rId39"/>
    <p:sldId id="603" r:id="rId40"/>
    <p:sldId id="604" r:id="rId41"/>
    <p:sldId id="605" r:id="rId42"/>
    <p:sldId id="606" r:id="rId43"/>
    <p:sldId id="607" r:id="rId44"/>
    <p:sldId id="608" r:id="rId45"/>
    <p:sldId id="511" r:id="rId46"/>
    <p:sldId id="512" r:id="rId47"/>
    <p:sldId id="513" r:id="rId48"/>
    <p:sldId id="514" r:id="rId49"/>
    <p:sldId id="515" r:id="rId50"/>
    <p:sldId id="516" r:id="rId51"/>
    <p:sldId id="517" r:id="rId52"/>
    <p:sldId id="518" r:id="rId53"/>
    <p:sldId id="519" r:id="rId54"/>
    <p:sldId id="520" r:id="rId55"/>
    <p:sldId id="521" r:id="rId56"/>
    <p:sldId id="522" r:id="rId57"/>
    <p:sldId id="523" r:id="rId58"/>
    <p:sldId id="524" r:id="rId59"/>
    <p:sldId id="525" r:id="rId60"/>
    <p:sldId id="526" r:id="rId61"/>
    <p:sldId id="527" r:id="rId62"/>
    <p:sldId id="528" r:id="rId63"/>
    <p:sldId id="529" r:id="rId64"/>
    <p:sldId id="530" r:id="rId65"/>
    <p:sldId id="531" r:id="rId66"/>
    <p:sldId id="532" r:id="rId67"/>
    <p:sldId id="533" r:id="rId68"/>
    <p:sldId id="534" r:id="rId69"/>
    <p:sldId id="535" r:id="rId70"/>
    <p:sldId id="536" r:id="rId71"/>
    <p:sldId id="537" r:id="rId72"/>
    <p:sldId id="538" r:id="rId73"/>
    <p:sldId id="539" r:id="rId74"/>
    <p:sldId id="540" r:id="rId75"/>
    <p:sldId id="541" r:id="rId76"/>
    <p:sldId id="542" r:id="rId77"/>
    <p:sldId id="543" r:id="rId78"/>
    <p:sldId id="544" r:id="rId79"/>
    <p:sldId id="545" r:id="rId80"/>
    <p:sldId id="546"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 id="561" r:id="rId96"/>
  </p:sldIdLst>
  <p:sldSz cx="9144000" cy="5715000" type="screen16x10"/>
  <p:notesSz cx="6858000" cy="9144000"/>
  <p:custDataLst>
    <p:tags r:id="rId9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99309" autoAdjust="0"/>
  </p:normalViewPr>
  <p:slideViewPr>
    <p:cSldViewPr>
      <p:cViewPr>
        <p:scale>
          <a:sx n="100" d="100"/>
          <a:sy n="100" d="100"/>
        </p:scale>
        <p:origin x="115"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05/10/2015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5/10/2015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220950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400705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76567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408904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99209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74562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123917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1972019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34699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207263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364704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96070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941707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329142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3970183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167429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1402130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1841841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3432023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2853441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838459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67478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291723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1430474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1224877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4221207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623977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4196756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3587569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2240112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491494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144505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87717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467008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195090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980072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381650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4087248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4104486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582124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54</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55</a:t>
            </a:fld>
            <a:endParaRPr lang="el-GR"/>
          </a:p>
        </p:txBody>
      </p:sp>
    </p:spTree>
    <p:extLst>
      <p:ext uri="{BB962C8B-B14F-4D97-AF65-F5344CB8AC3E}">
        <p14:creationId xmlns:p14="http://schemas.microsoft.com/office/powerpoint/2010/main" val="17071048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56</a:t>
            </a:fld>
            <a:endParaRPr lang="el-GR"/>
          </a:p>
        </p:txBody>
      </p:sp>
    </p:spTree>
    <p:extLst>
      <p:ext uri="{BB962C8B-B14F-4D97-AF65-F5344CB8AC3E}">
        <p14:creationId xmlns:p14="http://schemas.microsoft.com/office/powerpoint/2010/main" val="5514422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57</a:t>
            </a:fld>
            <a:endParaRPr lang="el-GR"/>
          </a:p>
        </p:txBody>
      </p:sp>
    </p:spTree>
    <p:extLst>
      <p:ext uri="{BB962C8B-B14F-4D97-AF65-F5344CB8AC3E}">
        <p14:creationId xmlns:p14="http://schemas.microsoft.com/office/powerpoint/2010/main" val="432675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58</a:t>
            </a:fld>
            <a:endParaRPr lang="el-GR"/>
          </a:p>
        </p:txBody>
      </p:sp>
    </p:spTree>
    <p:extLst>
      <p:ext uri="{BB962C8B-B14F-4D97-AF65-F5344CB8AC3E}">
        <p14:creationId xmlns:p14="http://schemas.microsoft.com/office/powerpoint/2010/main" val="1132299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59</a:t>
            </a:fld>
            <a:endParaRPr lang="el-GR"/>
          </a:p>
        </p:txBody>
      </p:sp>
    </p:spTree>
    <p:extLst>
      <p:ext uri="{BB962C8B-B14F-4D97-AF65-F5344CB8AC3E}">
        <p14:creationId xmlns:p14="http://schemas.microsoft.com/office/powerpoint/2010/main" val="55632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4253234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60</a:t>
            </a:fld>
            <a:endParaRPr lang="el-GR"/>
          </a:p>
        </p:txBody>
      </p:sp>
    </p:spTree>
    <p:extLst>
      <p:ext uri="{BB962C8B-B14F-4D97-AF65-F5344CB8AC3E}">
        <p14:creationId xmlns:p14="http://schemas.microsoft.com/office/powerpoint/2010/main" val="20669031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61</a:t>
            </a:fld>
            <a:endParaRPr lang="el-GR"/>
          </a:p>
        </p:txBody>
      </p:sp>
    </p:spTree>
    <p:extLst>
      <p:ext uri="{BB962C8B-B14F-4D97-AF65-F5344CB8AC3E}">
        <p14:creationId xmlns:p14="http://schemas.microsoft.com/office/powerpoint/2010/main" val="31191802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62</a:t>
            </a:fld>
            <a:endParaRPr lang="el-GR"/>
          </a:p>
        </p:txBody>
      </p:sp>
    </p:spTree>
    <p:extLst>
      <p:ext uri="{BB962C8B-B14F-4D97-AF65-F5344CB8AC3E}">
        <p14:creationId xmlns:p14="http://schemas.microsoft.com/office/powerpoint/2010/main" val="844607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2032534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4207597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2526188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66</a:t>
            </a:fld>
            <a:endParaRPr lang="el-GR"/>
          </a:p>
        </p:txBody>
      </p:sp>
    </p:spTree>
    <p:extLst>
      <p:ext uri="{BB962C8B-B14F-4D97-AF65-F5344CB8AC3E}">
        <p14:creationId xmlns:p14="http://schemas.microsoft.com/office/powerpoint/2010/main" val="2623702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67</a:t>
            </a:fld>
            <a:endParaRPr lang="el-GR"/>
          </a:p>
        </p:txBody>
      </p:sp>
    </p:spTree>
    <p:extLst>
      <p:ext uri="{BB962C8B-B14F-4D97-AF65-F5344CB8AC3E}">
        <p14:creationId xmlns:p14="http://schemas.microsoft.com/office/powerpoint/2010/main" val="19088034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68</a:t>
            </a:fld>
            <a:endParaRPr lang="el-GR"/>
          </a:p>
        </p:txBody>
      </p:sp>
    </p:spTree>
    <p:extLst>
      <p:ext uri="{BB962C8B-B14F-4D97-AF65-F5344CB8AC3E}">
        <p14:creationId xmlns:p14="http://schemas.microsoft.com/office/powerpoint/2010/main" val="3581124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69</a:t>
            </a:fld>
            <a:endParaRPr lang="el-GR"/>
          </a:p>
        </p:txBody>
      </p:sp>
    </p:spTree>
    <p:extLst>
      <p:ext uri="{BB962C8B-B14F-4D97-AF65-F5344CB8AC3E}">
        <p14:creationId xmlns:p14="http://schemas.microsoft.com/office/powerpoint/2010/main" val="154756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8561717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70</a:t>
            </a:fld>
            <a:endParaRPr lang="el-GR"/>
          </a:p>
        </p:txBody>
      </p:sp>
    </p:spTree>
    <p:extLst>
      <p:ext uri="{BB962C8B-B14F-4D97-AF65-F5344CB8AC3E}">
        <p14:creationId xmlns:p14="http://schemas.microsoft.com/office/powerpoint/2010/main" val="2961882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71</a:t>
            </a:fld>
            <a:endParaRPr lang="el-GR"/>
          </a:p>
        </p:txBody>
      </p:sp>
    </p:spTree>
    <p:extLst>
      <p:ext uri="{BB962C8B-B14F-4D97-AF65-F5344CB8AC3E}">
        <p14:creationId xmlns:p14="http://schemas.microsoft.com/office/powerpoint/2010/main" val="21796915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72</a:t>
            </a:fld>
            <a:endParaRPr lang="el-GR"/>
          </a:p>
        </p:txBody>
      </p:sp>
    </p:spTree>
    <p:extLst>
      <p:ext uri="{BB962C8B-B14F-4D97-AF65-F5344CB8AC3E}">
        <p14:creationId xmlns:p14="http://schemas.microsoft.com/office/powerpoint/2010/main" val="190425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73</a:t>
            </a:fld>
            <a:endParaRPr lang="el-GR"/>
          </a:p>
        </p:txBody>
      </p:sp>
    </p:spTree>
    <p:extLst>
      <p:ext uri="{BB962C8B-B14F-4D97-AF65-F5344CB8AC3E}">
        <p14:creationId xmlns:p14="http://schemas.microsoft.com/office/powerpoint/2010/main" val="2088313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74</a:t>
            </a:fld>
            <a:endParaRPr lang="el-GR"/>
          </a:p>
        </p:txBody>
      </p:sp>
    </p:spTree>
    <p:extLst>
      <p:ext uri="{BB962C8B-B14F-4D97-AF65-F5344CB8AC3E}">
        <p14:creationId xmlns:p14="http://schemas.microsoft.com/office/powerpoint/2010/main" val="1287516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75</a:t>
            </a:fld>
            <a:endParaRPr lang="el-GR"/>
          </a:p>
        </p:txBody>
      </p:sp>
    </p:spTree>
    <p:extLst>
      <p:ext uri="{BB962C8B-B14F-4D97-AF65-F5344CB8AC3E}">
        <p14:creationId xmlns:p14="http://schemas.microsoft.com/office/powerpoint/2010/main" val="2011544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76</a:t>
            </a:fld>
            <a:endParaRPr lang="el-GR"/>
          </a:p>
        </p:txBody>
      </p:sp>
    </p:spTree>
    <p:extLst>
      <p:ext uri="{BB962C8B-B14F-4D97-AF65-F5344CB8AC3E}">
        <p14:creationId xmlns:p14="http://schemas.microsoft.com/office/powerpoint/2010/main" val="740987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77</a:t>
            </a:fld>
            <a:endParaRPr lang="el-GR"/>
          </a:p>
        </p:txBody>
      </p:sp>
    </p:spTree>
    <p:extLst>
      <p:ext uri="{BB962C8B-B14F-4D97-AF65-F5344CB8AC3E}">
        <p14:creationId xmlns:p14="http://schemas.microsoft.com/office/powerpoint/2010/main" val="34460972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78</a:t>
            </a:fld>
            <a:endParaRPr lang="el-GR"/>
          </a:p>
        </p:txBody>
      </p:sp>
    </p:spTree>
    <p:extLst>
      <p:ext uri="{BB962C8B-B14F-4D97-AF65-F5344CB8AC3E}">
        <p14:creationId xmlns:p14="http://schemas.microsoft.com/office/powerpoint/2010/main" val="3121471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79</a:t>
            </a:fld>
            <a:endParaRPr lang="el-GR"/>
          </a:p>
        </p:txBody>
      </p:sp>
    </p:spTree>
    <p:extLst>
      <p:ext uri="{BB962C8B-B14F-4D97-AF65-F5344CB8AC3E}">
        <p14:creationId xmlns:p14="http://schemas.microsoft.com/office/powerpoint/2010/main" val="111290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38432210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80</a:t>
            </a:fld>
            <a:endParaRPr lang="el-GR"/>
          </a:p>
        </p:txBody>
      </p:sp>
    </p:spTree>
    <p:extLst>
      <p:ext uri="{BB962C8B-B14F-4D97-AF65-F5344CB8AC3E}">
        <p14:creationId xmlns:p14="http://schemas.microsoft.com/office/powerpoint/2010/main" val="11530312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81</a:t>
            </a:fld>
            <a:endParaRPr lang="el-GR"/>
          </a:p>
        </p:txBody>
      </p:sp>
    </p:spTree>
    <p:extLst>
      <p:ext uri="{BB962C8B-B14F-4D97-AF65-F5344CB8AC3E}">
        <p14:creationId xmlns:p14="http://schemas.microsoft.com/office/powerpoint/2010/main" val="12891062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82</a:t>
            </a:fld>
            <a:endParaRPr lang="el-GR"/>
          </a:p>
        </p:txBody>
      </p:sp>
    </p:spTree>
    <p:extLst>
      <p:ext uri="{BB962C8B-B14F-4D97-AF65-F5344CB8AC3E}">
        <p14:creationId xmlns:p14="http://schemas.microsoft.com/office/powerpoint/2010/main" val="2353404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83</a:t>
            </a:fld>
            <a:endParaRPr lang="el-GR"/>
          </a:p>
        </p:txBody>
      </p:sp>
    </p:spTree>
    <p:extLst>
      <p:ext uri="{BB962C8B-B14F-4D97-AF65-F5344CB8AC3E}">
        <p14:creationId xmlns:p14="http://schemas.microsoft.com/office/powerpoint/2010/main" val="3274559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84</a:t>
            </a:fld>
            <a:endParaRPr lang="el-GR"/>
          </a:p>
        </p:txBody>
      </p:sp>
    </p:spTree>
    <p:extLst>
      <p:ext uri="{BB962C8B-B14F-4D97-AF65-F5344CB8AC3E}">
        <p14:creationId xmlns:p14="http://schemas.microsoft.com/office/powerpoint/2010/main" val="18302112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85</a:t>
            </a:fld>
            <a:endParaRPr lang="el-GR"/>
          </a:p>
        </p:txBody>
      </p:sp>
    </p:spTree>
    <p:extLst>
      <p:ext uri="{BB962C8B-B14F-4D97-AF65-F5344CB8AC3E}">
        <p14:creationId xmlns:p14="http://schemas.microsoft.com/office/powerpoint/2010/main" val="18977148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86</a:t>
            </a:fld>
            <a:endParaRPr lang="el-GR"/>
          </a:p>
        </p:txBody>
      </p:sp>
    </p:spTree>
    <p:extLst>
      <p:ext uri="{BB962C8B-B14F-4D97-AF65-F5344CB8AC3E}">
        <p14:creationId xmlns:p14="http://schemas.microsoft.com/office/powerpoint/2010/main" val="747779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87</a:t>
            </a:fld>
            <a:endParaRPr lang="el-GR"/>
          </a:p>
        </p:txBody>
      </p:sp>
    </p:spTree>
    <p:extLst>
      <p:ext uri="{BB962C8B-B14F-4D97-AF65-F5344CB8AC3E}">
        <p14:creationId xmlns:p14="http://schemas.microsoft.com/office/powerpoint/2010/main" val="22055161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88</a:t>
            </a:fld>
            <a:endParaRPr lang="el-GR"/>
          </a:p>
        </p:txBody>
      </p:sp>
    </p:spTree>
    <p:extLst>
      <p:ext uri="{BB962C8B-B14F-4D97-AF65-F5344CB8AC3E}">
        <p14:creationId xmlns:p14="http://schemas.microsoft.com/office/powerpoint/2010/main" val="33826333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89</a:t>
            </a:fld>
            <a:endParaRPr lang="el-GR"/>
          </a:p>
        </p:txBody>
      </p:sp>
    </p:spTree>
    <p:extLst>
      <p:ext uri="{BB962C8B-B14F-4D97-AF65-F5344CB8AC3E}">
        <p14:creationId xmlns:p14="http://schemas.microsoft.com/office/powerpoint/2010/main" val="126857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23452888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90</a:t>
            </a:fld>
            <a:endParaRPr lang="el-GR"/>
          </a:p>
        </p:txBody>
      </p:sp>
    </p:spTree>
    <p:extLst>
      <p:ext uri="{BB962C8B-B14F-4D97-AF65-F5344CB8AC3E}">
        <p14:creationId xmlns:p14="http://schemas.microsoft.com/office/powerpoint/2010/main" val="25401539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91</a:t>
            </a:fld>
            <a:endParaRPr lang="el-GR"/>
          </a:p>
        </p:txBody>
      </p:sp>
    </p:spTree>
    <p:extLst>
      <p:ext uri="{BB962C8B-B14F-4D97-AF65-F5344CB8AC3E}">
        <p14:creationId xmlns:p14="http://schemas.microsoft.com/office/powerpoint/2010/main" val="6518110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chemeClr val="accent1">
              <a:alpha val="10000"/>
            </a:schemeClr>
          </a:solidFill>
        </p:spPr>
        <p:txBody>
          <a:bodyPr/>
          <a:lstStyle>
            <a:lvl1pPr>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 Υγείας – Βασικές λειτουργίες του Microsoft </a:t>
            </a:r>
            <a:r>
              <a:rPr lang="en-US" sz="1000" b="1" dirty="0" smtClean="0">
                <a:solidFill>
                  <a:schemeClr val="bg1"/>
                </a:solidFill>
              </a:rPr>
              <a:t>Word</a:t>
            </a:r>
            <a:r>
              <a:rPr lang="el-GR" sz="1000" dirty="0" smtClean="0">
                <a:solidFill>
                  <a:schemeClr val="bg1"/>
                </a:solidFill>
              </a:rPr>
              <a:t>, </a:t>
            </a:r>
            <a:r>
              <a:rPr lang="el-GR" sz="1000" b="1" dirty="0" smtClean="0">
                <a:solidFill>
                  <a:schemeClr val="bg1"/>
                </a:solidFill>
              </a:rPr>
              <a:t>Τμήμα </a:t>
            </a:r>
            <a:r>
              <a:rPr lang="el-GR" sz="1000" b="1" dirty="0" err="1" smtClean="0">
                <a:solidFill>
                  <a:schemeClr val="bg1"/>
                </a:solidFill>
              </a:rPr>
              <a:t>Λογοθεραπείας</a:t>
            </a:r>
            <a:r>
              <a:rPr lang="el-GR" sz="1000" b="1" dirty="0" smtClean="0">
                <a:solidFill>
                  <a:schemeClr val="bg1"/>
                </a:solidFill>
              </a:rPr>
              <a:t>,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Υγείας</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l-GR" sz="2800" dirty="0" smtClean="0"/>
              <a:t>1</a:t>
            </a:r>
            <a:r>
              <a:rPr lang="en-US" sz="2800" dirty="0" smtClean="0"/>
              <a:t>2 </a:t>
            </a:r>
            <a:r>
              <a:rPr lang="el-GR" sz="2800" dirty="0" smtClean="0"/>
              <a:t>:</a:t>
            </a:r>
            <a:r>
              <a:rPr lang="en-US" sz="2800" dirty="0" smtClean="0"/>
              <a:t> </a:t>
            </a:r>
            <a:r>
              <a:rPr lang="el-GR" sz="2800" b="1" dirty="0"/>
              <a:t>Βασικές λειτουργίες του Microsoft </a:t>
            </a:r>
            <a:r>
              <a:rPr lang="en-US" sz="2800" b="1" dirty="0" smtClean="0"/>
              <a:t>Word</a:t>
            </a:r>
          </a:p>
          <a:p>
            <a:endParaRPr lang="en-US" sz="2800" b="1" dirty="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93173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8" name="3 - Θέση περιεχομένου"/>
          <p:cNvSpPr txBox="1">
            <a:spLocks/>
          </p:cNvSpPr>
          <p:nvPr/>
        </p:nvSpPr>
        <p:spPr>
          <a:xfrm>
            <a:off x="899592" y="1492657"/>
            <a:ext cx="7416824"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800" b="1" dirty="0">
                <a:solidFill>
                  <a:srgbClr val="3E3D2D"/>
                </a:solidFill>
              </a:rPr>
              <a:t>Σχεδίαση πίνακα: επιλογή περιγραμμάτων</a:t>
            </a:r>
          </a:p>
          <a:p>
            <a:pPr marL="68580" lvl="0" indent="0">
              <a:buClr>
                <a:srgbClr val="94C600"/>
              </a:buClr>
              <a:buNone/>
              <a:defRPr/>
            </a:pPr>
            <a:endParaRPr lang="el-GR" sz="2800" b="1" dirty="0">
              <a:solidFill>
                <a:srgbClr val="3E3D2D"/>
              </a:solidFill>
            </a:endParaRPr>
          </a:p>
        </p:txBody>
      </p:sp>
      <p:sp>
        <p:nvSpPr>
          <p:cNvPr id="7" name="object 6"/>
          <p:cNvSpPr>
            <a:spLocks noChangeAspect="1"/>
          </p:cNvSpPr>
          <p:nvPr/>
        </p:nvSpPr>
        <p:spPr>
          <a:xfrm>
            <a:off x="1547664" y="2081313"/>
            <a:ext cx="5591662" cy="3060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5882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95580" indent="-457200">
              <a:lnSpc>
                <a:spcPct val="100000"/>
              </a:lnSpc>
              <a:buClrTx/>
              <a:buSzPct val="100000"/>
              <a:buFont typeface="Wingdings" panose="05000000000000000000" pitchFamily="2" charset="2"/>
              <a:buChar char="§"/>
            </a:pPr>
            <a:r>
              <a:rPr lang="el-GR" sz="2800" b="1" dirty="0">
                <a:solidFill>
                  <a:schemeClr val="tx1"/>
                </a:solidFill>
                <a:cs typeface="Calibri"/>
              </a:rPr>
              <a:t>Σ</a:t>
            </a:r>
            <a:r>
              <a:rPr lang="el-GR" sz="2800" b="1" spc="-30" dirty="0">
                <a:solidFill>
                  <a:schemeClr val="tx1"/>
                </a:solidFill>
                <a:cs typeface="Calibri"/>
              </a:rPr>
              <a:t>χ</a:t>
            </a:r>
            <a:r>
              <a:rPr lang="el-GR" sz="2800" b="1" spc="-45" dirty="0">
                <a:solidFill>
                  <a:schemeClr val="tx1"/>
                </a:solidFill>
                <a:cs typeface="Calibri"/>
              </a:rPr>
              <a:t>ε</a:t>
            </a:r>
            <a:r>
              <a:rPr lang="el-GR" sz="2800" b="1" dirty="0">
                <a:solidFill>
                  <a:schemeClr val="tx1"/>
                </a:solidFill>
                <a:cs typeface="Calibri"/>
              </a:rPr>
              <a:t>δί</a:t>
            </a:r>
            <a:r>
              <a:rPr lang="el-GR" sz="2800" b="1" spc="-25" dirty="0">
                <a:solidFill>
                  <a:schemeClr val="tx1"/>
                </a:solidFill>
                <a:cs typeface="Calibri"/>
              </a:rPr>
              <a:t>α</a:t>
            </a:r>
            <a:r>
              <a:rPr lang="el-GR" sz="2800" b="1" dirty="0">
                <a:solidFill>
                  <a:schemeClr val="tx1"/>
                </a:solidFill>
                <a:cs typeface="Calibri"/>
              </a:rPr>
              <a:t>ση</a:t>
            </a:r>
            <a:r>
              <a:rPr lang="el-GR" sz="2800" b="1" spc="-25" dirty="0">
                <a:solidFill>
                  <a:schemeClr val="tx1"/>
                </a:solidFill>
                <a:cs typeface="Calibri"/>
              </a:rPr>
              <a:t> </a:t>
            </a:r>
            <a:r>
              <a:rPr lang="el-GR" sz="2800" b="1" dirty="0">
                <a:solidFill>
                  <a:schemeClr val="tx1"/>
                </a:solidFill>
                <a:cs typeface="Calibri"/>
              </a:rPr>
              <a:t>π</a:t>
            </a:r>
            <a:r>
              <a:rPr lang="el-GR" sz="2800" b="1" spc="-45" dirty="0">
                <a:solidFill>
                  <a:schemeClr val="tx1"/>
                </a:solidFill>
                <a:cs typeface="Calibri"/>
              </a:rPr>
              <a:t>ί</a:t>
            </a:r>
            <a:r>
              <a:rPr lang="el-GR" sz="2800" b="1" dirty="0">
                <a:solidFill>
                  <a:schemeClr val="tx1"/>
                </a:solidFill>
                <a:cs typeface="Calibri"/>
              </a:rPr>
              <a:t>να</a:t>
            </a:r>
            <a:r>
              <a:rPr lang="el-GR" sz="2800" b="1" spc="-120" dirty="0">
                <a:solidFill>
                  <a:schemeClr val="tx1"/>
                </a:solidFill>
                <a:cs typeface="Calibri"/>
              </a:rPr>
              <a:t>κ</a:t>
            </a:r>
            <a:r>
              <a:rPr lang="el-GR" sz="2800" b="1" dirty="0">
                <a:solidFill>
                  <a:schemeClr val="tx1"/>
                </a:solidFill>
                <a:cs typeface="Calibri"/>
              </a:rPr>
              <a:t>α </a:t>
            </a:r>
            <a:r>
              <a:rPr lang="el-GR" sz="2800" b="1" spc="5" dirty="0">
                <a:solidFill>
                  <a:schemeClr val="tx1"/>
                </a:solidFill>
                <a:cs typeface="Calibri"/>
              </a:rPr>
              <a:t>μ</a:t>
            </a:r>
            <a:r>
              <a:rPr lang="el-GR" sz="2800" b="1" dirty="0">
                <a:solidFill>
                  <a:schemeClr val="tx1"/>
                </a:solidFill>
                <a:cs typeface="Calibri"/>
              </a:rPr>
              <a:t>ε τη</a:t>
            </a:r>
            <a:r>
              <a:rPr lang="el-GR" sz="2800" b="1" spc="-10" dirty="0">
                <a:solidFill>
                  <a:schemeClr val="tx1"/>
                </a:solidFill>
                <a:cs typeface="Calibri"/>
              </a:rPr>
              <a:t> </a:t>
            </a:r>
            <a:r>
              <a:rPr lang="el-GR" sz="2800" b="1" spc="5" dirty="0">
                <a:solidFill>
                  <a:schemeClr val="tx1"/>
                </a:solidFill>
                <a:cs typeface="Calibri"/>
              </a:rPr>
              <a:t>χ</a:t>
            </a:r>
            <a:r>
              <a:rPr lang="el-GR" sz="2800" b="1" dirty="0">
                <a:solidFill>
                  <a:schemeClr val="tx1"/>
                </a:solidFill>
                <a:cs typeface="Calibri"/>
              </a:rPr>
              <a:t>ρήση </a:t>
            </a:r>
            <a:r>
              <a:rPr lang="el-GR" sz="2800" b="1" dirty="0" smtClean="0">
                <a:solidFill>
                  <a:schemeClr val="tx1"/>
                </a:solidFill>
                <a:cs typeface="Calibri"/>
              </a:rPr>
              <a:t>πιο</a:t>
            </a:r>
            <a:r>
              <a:rPr lang="en-US" sz="2800" b="1" dirty="0" smtClean="0">
                <a:solidFill>
                  <a:schemeClr val="tx1"/>
                </a:solidFill>
                <a:cs typeface="Calibri"/>
              </a:rPr>
              <a:t> </a:t>
            </a:r>
            <a:r>
              <a:rPr lang="el-GR" sz="2800" b="1" dirty="0" smtClean="0">
                <a:solidFill>
                  <a:schemeClr val="tx1"/>
                </a:solidFill>
                <a:cs typeface="Calibri"/>
              </a:rPr>
              <a:t>ε</a:t>
            </a:r>
            <a:r>
              <a:rPr lang="el-GR" sz="2800" b="1" spc="-40" dirty="0" smtClean="0">
                <a:solidFill>
                  <a:schemeClr val="tx1"/>
                </a:solidFill>
                <a:cs typeface="Calibri"/>
              </a:rPr>
              <a:t>ξ</a:t>
            </a:r>
            <a:r>
              <a:rPr lang="el-GR" sz="2800" b="1" dirty="0" smtClean="0">
                <a:solidFill>
                  <a:schemeClr val="tx1"/>
                </a:solidFill>
                <a:cs typeface="Calibri"/>
              </a:rPr>
              <a:t>εζ</a:t>
            </a:r>
            <a:r>
              <a:rPr lang="el-GR" sz="2800" b="1" spc="-50" dirty="0" smtClean="0">
                <a:solidFill>
                  <a:schemeClr val="tx1"/>
                </a:solidFill>
                <a:cs typeface="Calibri"/>
              </a:rPr>
              <a:t>η</a:t>
            </a:r>
            <a:r>
              <a:rPr lang="el-GR" sz="2800" b="1" dirty="0" smtClean="0">
                <a:solidFill>
                  <a:schemeClr val="tx1"/>
                </a:solidFill>
                <a:cs typeface="Calibri"/>
              </a:rPr>
              <a:t>τημέ</a:t>
            </a:r>
            <a:r>
              <a:rPr lang="el-GR" sz="2800" b="1" spc="-15" dirty="0" smtClean="0">
                <a:solidFill>
                  <a:schemeClr val="tx1"/>
                </a:solidFill>
                <a:cs typeface="Calibri"/>
              </a:rPr>
              <a:t>ν</a:t>
            </a:r>
            <a:r>
              <a:rPr lang="el-GR" sz="2800" b="1" dirty="0" smtClean="0">
                <a:solidFill>
                  <a:schemeClr val="tx1"/>
                </a:solidFill>
                <a:cs typeface="Calibri"/>
              </a:rPr>
              <a:t>ων</a:t>
            </a:r>
            <a:r>
              <a:rPr lang="en-US" sz="2800" b="1" dirty="0" smtClean="0">
                <a:solidFill>
                  <a:schemeClr val="tx1"/>
                </a:solidFill>
                <a:cs typeface="Calibri"/>
              </a:rPr>
              <a:t> </a:t>
            </a:r>
            <a:r>
              <a:rPr lang="el-GR" sz="2800" b="1" dirty="0" smtClean="0">
                <a:solidFill>
                  <a:schemeClr val="tx1"/>
                </a:solidFill>
                <a:cs typeface="Calibri"/>
              </a:rPr>
              <a:t>λε</a:t>
            </a:r>
            <a:r>
              <a:rPr lang="el-GR" sz="2800" b="1" spc="-45" dirty="0" smtClean="0">
                <a:solidFill>
                  <a:schemeClr val="tx1"/>
                </a:solidFill>
                <a:cs typeface="Calibri"/>
              </a:rPr>
              <a:t>ι</a:t>
            </a:r>
            <a:r>
              <a:rPr lang="el-GR" sz="2800" b="1" spc="-30" dirty="0" smtClean="0">
                <a:solidFill>
                  <a:schemeClr val="tx1"/>
                </a:solidFill>
                <a:cs typeface="Calibri"/>
              </a:rPr>
              <a:t>τ</a:t>
            </a:r>
            <a:r>
              <a:rPr lang="el-GR" sz="2800" b="1" dirty="0" smtClean="0">
                <a:solidFill>
                  <a:schemeClr val="tx1"/>
                </a:solidFill>
                <a:cs typeface="Calibri"/>
              </a:rPr>
              <a:t>ουργ</a:t>
            </a:r>
            <a:r>
              <a:rPr lang="el-GR" sz="2800" b="1" spc="-10" dirty="0" smtClean="0">
                <a:solidFill>
                  <a:schemeClr val="tx1"/>
                </a:solidFill>
                <a:cs typeface="Calibri"/>
              </a:rPr>
              <a:t>ι</a:t>
            </a:r>
            <a:r>
              <a:rPr lang="el-GR" sz="2800" b="1" dirty="0" smtClean="0">
                <a:solidFill>
                  <a:schemeClr val="tx1"/>
                </a:solidFill>
                <a:cs typeface="Calibri"/>
              </a:rPr>
              <a:t>ών</a:t>
            </a:r>
            <a:endParaRPr lang="el-GR" sz="2800" b="1" dirty="0">
              <a:solidFill>
                <a:schemeClr val="tx1"/>
              </a:solidFill>
              <a:cs typeface="Calibri"/>
            </a:endParaRPr>
          </a:p>
          <a:p>
            <a:pPr marL="68580" lvl="0" indent="0">
              <a:buClr>
                <a:srgbClr val="94C600"/>
              </a:buClr>
              <a:buNone/>
              <a:defRPr/>
            </a:pPr>
            <a:endParaRPr lang="el-GR" sz="2800" b="1" dirty="0">
              <a:solidFill>
                <a:srgbClr val="3E3D2D"/>
              </a:solidFill>
            </a:endParaRPr>
          </a:p>
        </p:txBody>
      </p:sp>
      <p:sp>
        <p:nvSpPr>
          <p:cNvPr id="7" name="object 6"/>
          <p:cNvSpPr>
            <a:spLocks noChangeAspect="1"/>
          </p:cNvSpPr>
          <p:nvPr/>
        </p:nvSpPr>
        <p:spPr>
          <a:xfrm>
            <a:off x="1691680" y="2518742"/>
            <a:ext cx="5591662" cy="3060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324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8" name="3 - Θέση περιεχομένου"/>
          <p:cNvSpPr txBox="1">
            <a:spLocks/>
          </p:cNvSpPr>
          <p:nvPr/>
        </p:nvSpPr>
        <p:spPr>
          <a:xfrm>
            <a:off x="899592" y="1492657"/>
            <a:ext cx="3349335"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95580" indent="-457200">
              <a:lnSpc>
                <a:spcPct val="100000"/>
              </a:lnSpc>
              <a:buClrTx/>
              <a:buSzPct val="100000"/>
              <a:buFont typeface="Wingdings" panose="05000000000000000000" pitchFamily="2" charset="2"/>
              <a:buChar char="§"/>
            </a:pPr>
            <a:r>
              <a:rPr lang="el-GR" sz="2800" b="1" dirty="0" err="1">
                <a:solidFill>
                  <a:schemeClr val="tx1"/>
                </a:solidFill>
                <a:cs typeface="Calibri"/>
              </a:rPr>
              <a:t>Borders</a:t>
            </a:r>
            <a:r>
              <a:rPr lang="el-GR" sz="2800" b="1" dirty="0">
                <a:solidFill>
                  <a:schemeClr val="tx1"/>
                </a:solidFill>
                <a:cs typeface="Calibri"/>
              </a:rPr>
              <a:t> and </a:t>
            </a:r>
            <a:r>
              <a:rPr lang="el-GR" sz="2800" b="1" dirty="0" err="1">
                <a:solidFill>
                  <a:schemeClr val="tx1"/>
                </a:solidFill>
                <a:cs typeface="Calibri"/>
              </a:rPr>
              <a:t>shading</a:t>
            </a:r>
            <a:r>
              <a:rPr lang="el-GR" sz="2800" b="1" dirty="0">
                <a:solidFill>
                  <a:schemeClr val="tx1"/>
                </a:solidFill>
                <a:cs typeface="Calibri"/>
              </a:rPr>
              <a:t> </a:t>
            </a:r>
            <a:r>
              <a:rPr lang="el-GR" sz="2800" b="1" dirty="0" smtClean="0">
                <a:solidFill>
                  <a:schemeClr val="tx1"/>
                </a:solidFill>
                <a:cs typeface="Calibri"/>
              </a:rPr>
              <a:t>-</a:t>
            </a:r>
            <a:r>
              <a:rPr lang="en-US" sz="2800" b="1" dirty="0" smtClean="0">
                <a:solidFill>
                  <a:schemeClr val="tx1"/>
                </a:solidFill>
                <a:cs typeface="Calibri"/>
              </a:rPr>
              <a:t> </a:t>
            </a:r>
            <a:r>
              <a:rPr lang="el-GR" sz="2800" b="1" dirty="0" smtClean="0">
                <a:solidFill>
                  <a:schemeClr val="tx1"/>
                </a:solidFill>
                <a:cs typeface="Calibri"/>
              </a:rPr>
              <a:t>Περιγράμματα και</a:t>
            </a:r>
            <a:r>
              <a:rPr lang="en-US" sz="2800" b="1" dirty="0" smtClean="0">
                <a:solidFill>
                  <a:schemeClr val="tx1"/>
                </a:solidFill>
                <a:cs typeface="Calibri"/>
              </a:rPr>
              <a:t> </a:t>
            </a:r>
            <a:r>
              <a:rPr lang="el-GR" sz="2800" b="1" dirty="0" smtClean="0">
                <a:solidFill>
                  <a:schemeClr val="tx1"/>
                </a:solidFill>
                <a:cs typeface="Calibri"/>
              </a:rPr>
              <a:t>σκίαση</a:t>
            </a:r>
            <a:endParaRPr lang="el-GR" sz="2800" b="1" dirty="0">
              <a:solidFill>
                <a:schemeClr val="tx1"/>
              </a:solidFill>
              <a:cs typeface="Calibri"/>
            </a:endParaRPr>
          </a:p>
          <a:p>
            <a:pPr marL="0" indent="0">
              <a:lnSpc>
                <a:spcPct val="100000"/>
              </a:lnSpc>
              <a:buClrTx/>
              <a:buSzPct val="100000"/>
              <a:buNone/>
            </a:pPr>
            <a:r>
              <a:rPr lang="el-GR" sz="2800" dirty="0">
                <a:solidFill>
                  <a:schemeClr val="tx1"/>
                </a:solidFill>
                <a:cs typeface="Calibri"/>
              </a:rPr>
              <a:t>Εδώ θα δούμε τα περιγράμματα του πίνακα</a:t>
            </a:r>
          </a:p>
          <a:p>
            <a:pPr marL="68580" lvl="0" indent="0">
              <a:buClr>
                <a:srgbClr val="94C600"/>
              </a:buClr>
              <a:buNone/>
              <a:defRPr/>
            </a:pPr>
            <a:endParaRPr lang="el-GR" sz="2800" b="1" dirty="0">
              <a:solidFill>
                <a:srgbClr val="3E3D2D"/>
              </a:solidFill>
            </a:endParaRPr>
          </a:p>
        </p:txBody>
      </p:sp>
      <p:sp>
        <p:nvSpPr>
          <p:cNvPr id="6" name="object 7"/>
          <p:cNvSpPr/>
          <p:nvPr/>
        </p:nvSpPr>
        <p:spPr>
          <a:xfrm>
            <a:off x="4248927" y="1896384"/>
            <a:ext cx="4608546" cy="324492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59179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
        <p:nvSpPr>
          <p:cNvPr id="8" name="3 - Θέση περιεχομένου"/>
          <p:cNvSpPr txBox="1">
            <a:spLocks/>
          </p:cNvSpPr>
          <p:nvPr/>
        </p:nvSpPr>
        <p:spPr>
          <a:xfrm>
            <a:off x="899592" y="1492657"/>
            <a:ext cx="3096344"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95580" indent="-457200">
              <a:lnSpc>
                <a:spcPct val="100000"/>
              </a:lnSpc>
              <a:buClrTx/>
              <a:buSzPct val="100000"/>
              <a:buFont typeface="Wingdings" panose="05000000000000000000" pitchFamily="2" charset="2"/>
              <a:buChar char="§"/>
            </a:pPr>
            <a:r>
              <a:rPr lang="el-GR" sz="2800" b="1" dirty="0">
                <a:solidFill>
                  <a:schemeClr val="tx1"/>
                </a:solidFill>
                <a:cs typeface="Calibri"/>
              </a:rPr>
              <a:t>Περιγράμματα που αφορούν ολόκληρη </a:t>
            </a:r>
            <a:r>
              <a:rPr lang="el-GR" sz="2800" b="1" dirty="0" smtClean="0">
                <a:solidFill>
                  <a:schemeClr val="tx1"/>
                </a:solidFill>
                <a:cs typeface="Calibri"/>
              </a:rPr>
              <a:t>τη</a:t>
            </a:r>
            <a:r>
              <a:rPr lang="en-US" sz="2800" b="1" dirty="0" smtClean="0">
                <a:solidFill>
                  <a:schemeClr val="tx1"/>
                </a:solidFill>
                <a:cs typeface="Calibri"/>
              </a:rPr>
              <a:t> </a:t>
            </a:r>
            <a:r>
              <a:rPr lang="el-GR" sz="2800" b="1" dirty="0" smtClean="0">
                <a:solidFill>
                  <a:schemeClr val="tx1"/>
                </a:solidFill>
                <a:cs typeface="Calibri"/>
              </a:rPr>
              <a:t>σελίδα</a:t>
            </a:r>
            <a:endParaRPr lang="el-GR" sz="2800" b="1" dirty="0">
              <a:solidFill>
                <a:schemeClr val="tx1"/>
              </a:solidFill>
              <a:cs typeface="Calibri"/>
            </a:endParaRPr>
          </a:p>
          <a:p>
            <a:pPr marL="68580" lvl="0" indent="0">
              <a:buClr>
                <a:srgbClr val="94C600"/>
              </a:buClr>
              <a:buNone/>
              <a:defRPr/>
            </a:pPr>
            <a:endParaRPr lang="el-GR" sz="2800" b="1" dirty="0">
              <a:solidFill>
                <a:srgbClr val="3E3D2D"/>
              </a:solidFill>
            </a:endParaRPr>
          </a:p>
        </p:txBody>
      </p:sp>
      <p:sp>
        <p:nvSpPr>
          <p:cNvPr id="6" name="object 6"/>
          <p:cNvSpPr>
            <a:spLocks noChangeAspect="1"/>
          </p:cNvSpPr>
          <p:nvPr/>
        </p:nvSpPr>
        <p:spPr>
          <a:xfrm>
            <a:off x="3851920" y="1633364"/>
            <a:ext cx="4612937" cy="3600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449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8" name="3 - Θέση περιεχομένου"/>
          <p:cNvSpPr txBox="1">
            <a:spLocks/>
          </p:cNvSpPr>
          <p:nvPr/>
        </p:nvSpPr>
        <p:spPr>
          <a:xfrm>
            <a:off x="899592" y="1492657"/>
            <a:ext cx="3169382"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800" b="1" dirty="0">
                <a:solidFill>
                  <a:schemeClr val="tx1"/>
                </a:solidFill>
              </a:rPr>
              <a:t>Σκίαση: </a:t>
            </a:r>
            <a:r>
              <a:rPr lang="el-GR" sz="2800" dirty="0">
                <a:solidFill>
                  <a:schemeClr val="tx1"/>
                </a:solidFill>
              </a:rPr>
              <a:t>γέμισμα με το συγκεκριμένο χρώμα </a:t>
            </a:r>
            <a:r>
              <a:rPr lang="el-GR" sz="2800" dirty="0" smtClean="0">
                <a:solidFill>
                  <a:schemeClr val="tx1"/>
                </a:solidFill>
              </a:rPr>
              <a:t>του</a:t>
            </a:r>
            <a:r>
              <a:rPr lang="en-US" sz="2800" dirty="0" smtClean="0">
                <a:solidFill>
                  <a:schemeClr val="tx1"/>
                </a:solidFill>
              </a:rPr>
              <a:t> </a:t>
            </a:r>
            <a:r>
              <a:rPr lang="el-GR" sz="2800" dirty="0" smtClean="0">
                <a:solidFill>
                  <a:schemeClr val="tx1"/>
                </a:solidFill>
              </a:rPr>
              <a:t>επιλεγμένου </a:t>
            </a:r>
            <a:r>
              <a:rPr lang="el-GR" sz="2800" dirty="0">
                <a:solidFill>
                  <a:schemeClr val="tx1"/>
                </a:solidFill>
              </a:rPr>
              <a:t>κελιού</a:t>
            </a:r>
          </a:p>
          <a:p>
            <a:pPr lvl="0">
              <a:buClr>
                <a:srgbClr val="94C600"/>
              </a:buClr>
              <a:defRPr/>
            </a:pPr>
            <a:endParaRPr lang="el-GR" sz="2800" b="1" dirty="0">
              <a:solidFill>
                <a:schemeClr val="tx1"/>
              </a:solidFill>
            </a:endParaRPr>
          </a:p>
        </p:txBody>
      </p:sp>
      <p:sp>
        <p:nvSpPr>
          <p:cNvPr id="7" name="object 6"/>
          <p:cNvSpPr>
            <a:spLocks noChangeAspect="1"/>
          </p:cNvSpPr>
          <p:nvPr/>
        </p:nvSpPr>
        <p:spPr>
          <a:xfrm>
            <a:off x="4068974" y="1708199"/>
            <a:ext cx="4617826" cy="3564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5729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p:cNvSpPr/>
          <p:nvPr/>
        </p:nvSpPr>
        <p:spPr>
          <a:xfrm>
            <a:off x="2339752" y="3145532"/>
            <a:ext cx="4968552" cy="2425452"/>
          </a:xfrm>
          <a:prstGeom prst="rect">
            <a:avLst/>
          </a:prstGeom>
          <a:blipFill>
            <a:blip r:embed="rId3" cstate="print"/>
            <a:stretch>
              <a:fillRect/>
            </a:stretch>
          </a:blipFill>
        </p:spPr>
        <p:txBody>
          <a:bodyPr wrap="square" lIns="0" tIns="0" rIns="0" bIns="0" rtlCol="0"/>
          <a:lstStyle/>
          <a:p>
            <a:endParaRPr/>
          </a:p>
        </p:txBody>
      </p:sp>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err="1">
                <a:solidFill>
                  <a:schemeClr val="tx1"/>
                </a:solidFill>
              </a:rPr>
              <a:t>Merging</a:t>
            </a:r>
            <a:r>
              <a:rPr lang="el-GR" b="1" dirty="0">
                <a:solidFill>
                  <a:schemeClr val="tx1"/>
                </a:solidFill>
              </a:rPr>
              <a:t> </a:t>
            </a:r>
            <a:r>
              <a:rPr lang="el-GR" b="1" dirty="0" err="1">
                <a:solidFill>
                  <a:schemeClr val="tx1"/>
                </a:solidFill>
              </a:rPr>
              <a:t>cells</a:t>
            </a:r>
            <a:r>
              <a:rPr lang="el-GR" b="1" dirty="0">
                <a:solidFill>
                  <a:schemeClr val="tx1"/>
                </a:solidFill>
              </a:rPr>
              <a:t>: </a:t>
            </a:r>
            <a:r>
              <a:rPr lang="el-GR" dirty="0">
                <a:solidFill>
                  <a:schemeClr val="tx1"/>
                </a:solidFill>
              </a:rPr>
              <a:t>συνένωση επιλεγμένων κελιών </a:t>
            </a:r>
            <a:r>
              <a:rPr lang="el-GR" dirty="0" smtClean="0">
                <a:solidFill>
                  <a:schemeClr val="tx1"/>
                </a:solidFill>
              </a:rPr>
              <a:t>για</a:t>
            </a:r>
            <a:r>
              <a:rPr lang="en-US" dirty="0" smtClean="0">
                <a:solidFill>
                  <a:schemeClr val="tx1"/>
                </a:solidFill>
              </a:rPr>
              <a:t> </a:t>
            </a:r>
            <a:r>
              <a:rPr lang="el-GR" dirty="0" smtClean="0">
                <a:solidFill>
                  <a:schemeClr val="tx1"/>
                </a:solidFill>
              </a:rPr>
              <a:t>δημιουργία </a:t>
            </a:r>
            <a:r>
              <a:rPr lang="el-GR" dirty="0">
                <a:solidFill>
                  <a:schemeClr val="tx1"/>
                </a:solidFill>
              </a:rPr>
              <a:t>ενός ενιαίου κελιού</a:t>
            </a:r>
          </a:p>
          <a:p>
            <a:pPr lvl="0">
              <a:buClrTx/>
              <a:buSzPct val="100000"/>
              <a:buFont typeface="Wingdings" panose="05000000000000000000" pitchFamily="2" charset="2"/>
              <a:buChar char="§"/>
              <a:defRPr/>
            </a:pPr>
            <a:r>
              <a:rPr lang="el-GR" dirty="0">
                <a:solidFill>
                  <a:schemeClr val="tx1"/>
                </a:solidFill>
              </a:rPr>
              <a:t>Επιλέγουμε τα κελιά που θέλουμε να </a:t>
            </a:r>
            <a:r>
              <a:rPr lang="el-GR" dirty="0" smtClean="0">
                <a:solidFill>
                  <a:schemeClr val="tx1"/>
                </a:solidFill>
              </a:rPr>
              <a:t>συνενωθούν</a:t>
            </a:r>
            <a:r>
              <a:rPr lang="en-US" dirty="0" smtClean="0">
                <a:solidFill>
                  <a:schemeClr val="tx1"/>
                </a:solidFill>
              </a:rPr>
              <a:t> </a:t>
            </a:r>
            <a:endParaRPr lang="el-GR" dirty="0">
              <a:solidFill>
                <a:schemeClr val="tx1"/>
              </a:solidFill>
            </a:endParaRPr>
          </a:p>
          <a:p>
            <a:pPr lvl="0">
              <a:buClrTx/>
              <a:buSzPct val="100000"/>
              <a:buFont typeface="Wingdings" panose="05000000000000000000" pitchFamily="2" charset="2"/>
              <a:buChar char="§"/>
              <a:defRPr/>
            </a:pPr>
            <a:r>
              <a:rPr lang="el-GR" dirty="0">
                <a:solidFill>
                  <a:schemeClr val="tx1"/>
                </a:solidFill>
              </a:rPr>
              <a:t>Πατάμε δεξί κλικ και μετά </a:t>
            </a:r>
            <a:r>
              <a:rPr lang="el-GR" dirty="0" err="1">
                <a:solidFill>
                  <a:schemeClr val="tx1"/>
                </a:solidFill>
              </a:rPr>
              <a:t>Merge</a:t>
            </a:r>
            <a:r>
              <a:rPr lang="el-GR" dirty="0">
                <a:solidFill>
                  <a:schemeClr val="tx1"/>
                </a:solidFill>
              </a:rPr>
              <a:t> </a:t>
            </a:r>
            <a:r>
              <a:rPr lang="el-GR" dirty="0" err="1" smtClean="0">
                <a:solidFill>
                  <a:schemeClr val="tx1"/>
                </a:solidFill>
              </a:rPr>
              <a:t>Cells</a:t>
            </a:r>
            <a:r>
              <a:rPr lang="en-US" dirty="0" smtClean="0">
                <a:solidFill>
                  <a:schemeClr val="tx1"/>
                </a:solidFill>
              </a:rPr>
              <a:t> </a:t>
            </a:r>
            <a:r>
              <a:rPr lang="el-GR" dirty="0" smtClean="0">
                <a:solidFill>
                  <a:schemeClr val="tx1"/>
                </a:solidFill>
              </a:rPr>
              <a:t>(</a:t>
            </a:r>
            <a:r>
              <a:rPr lang="el-GR" dirty="0">
                <a:solidFill>
                  <a:schemeClr val="tx1"/>
                </a:solidFill>
              </a:rPr>
              <a:t>συγχώνευση κελιών)</a:t>
            </a:r>
          </a:p>
        </p:txBody>
      </p:sp>
    </p:spTree>
    <p:extLst>
      <p:ext uri="{BB962C8B-B14F-4D97-AF65-F5344CB8AC3E}">
        <p14:creationId xmlns:p14="http://schemas.microsoft.com/office/powerpoint/2010/main" val="2272678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800" b="1" dirty="0">
                <a:solidFill>
                  <a:schemeClr val="tx1"/>
                </a:solidFill>
              </a:rPr>
              <a:t>Παράδειγμα συνένωσης κελιών</a:t>
            </a:r>
          </a:p>
        </p:txBody>
      </p:sp>
      <p:sp>
        <p:nvSpPr>
          <p:cNvPr id="7" name="object 6"/>
          <p:cNvSpPr>
            <a:spLocks noChangeAspect="1"/>
          </p:cNvSpPr>
          <p:nvPr/>
        </p:nvSpPr>
        <p:spPr>
          <a:xfrm>
            <a:off x="3047206" y="2053675"/>
            <a:ext cx="4316310" cy="1512000"/>
          </a:xfrm>
          <a:prstGeom prst="rect">
            <a:avLst/>
          </a:prstGeom>
          <a:blipFill>
            <a:blip r:embed="rId3" cstate="print"/>
            <a:stretch>
              <a:fillRect/>
            </a:stretch>
          </a:blipFill>
        </p:spPr>
        <p:txBody>
          <a:bodyPr wrap="square" lIns="0" tIns="0" rIns="0" bIns="0" rtlCol="0"/>
          <a:lstStyle/>
          <a:p>
            <a:endParaRPr/>
          </a:p>
        </p:txBody>
      </p:sp>
      <p:sp>
        <p:nvSpPr>
          <p:cNvPr id="9" name="object 7"/>
          <p:cNvSpPr>
            <a:spLocks noChangeAspect="1"/>
          </p:cNvSpPr>
          <p:nvPr/>
        </p:nvSpPr>
        <p:spPr>
          <a:xfrm>
            <a:off x="3047206" y="3904763"/>
            <a:ext cx="4373199" cy="1679496"/>
          </a:xfrm>
          <a:prstGeom prst="rect">
            <a:avLst/>
          </a:prstGeom>
          <a:blipFill>
            <a:blip r:embed="rId4" cstate="print"/>
            <a:stretch>
              <a:fillRect/>
            </a:stretch>
          </a:blipFill>
        </p:spPr>
        <p:txBody>
          <a:bodyPr wrap="square" lIns="0" tIns="0" rIns="0" bIns="0" rtlCol="0"/>
          <a:lstStyle/>
          <a:p>
            <a:endParaRPr/>
          </a:p>
        </p:txBody>
      </p:sp>
      <p:sp>
        <p:nvSpPr>
          <p:cNvPr id="10" name="object 8"/>
          <p:cNvSpPr/>
          <p:nvPr/>
        </p:nvSpPr>
        <p:spPr>
          <a:xfrm>
            <a:off x="5024188" y="3616473"/>
            <a:ext cx="432434" cy="288290"/>
          </a:xfrm>
          <a:custGeom>
            <a:avLst/>
            <a:gdLst/>
            <a:ahLst/>
            <a:cxnLst/>
            <a:rect l="l" t="t" r="r" b="b"/>
            <a:pathLst>
              <a:path w="432435" h="288289">
                <a:moveTo>
                  <a:pt x="432054" y="144018"/>
                </a:moveTo>
                <a:lnTo>
                  <a:pt x="0" y="144018"/>
                </a:lnTo>
                <a:lnTo>
                  <a:pt x="216027" y="288036"/>
                </a:lnTo>
                <a:lnTo>
                  <a:pt x="432054" y="144018"/>
                </a:lnTo>
                <a:close/>
              </a:path>
              <a:path w="432435" h="288289">
                <a:moveTo>
                  <a:pt x="323977" y="0"/>
                </a:moveTo>
                <a:lnTo>
                  <a:pt x="107950" y="0"/>
                </a:lnTo>
                <a:lnTo>
                  <a:pt x="107950" y="144018"/>
                </a:lnTo>
                <a:lnTo>
                  <a:pt x="323977" y="144018"/>
                </a:lnTo>
                <a:lnTo>
                  <a:pt x="323977" y="0"/>
                </a:lnTo>
                <a:close/>
              </a:path>
            </a:pathLst>
          </a:custGeom>
          <a:solidFill>
            <a:srgbClr val="FF0000"/>
          </a:solidFill>
        </p:spPr>
        <p:txBody>
          <a:bodyPr wrap="square" lIns="0" tIns="0" rIns="0" bIns="0" rtlCol="0"/>
          <a:lstStyle/>
          <a:p>
            <a:endParaRPr/>
          </a:p>
        </p:txBody>
      </p:sp>
      <p:sp>
        <p:nvSpPr>
          <p:cNvPr id="11" name="object 9"/>
          <p:cNvSpPr/>
          <p:nvPr/>
        </p:nvSpPr>
        <p:spPr>
          <a:xfrm>
            <a:off x="5024188" y="3616473"/>
            <a:ext cx="432434" cy="288290"/>
          </a:xfrm>
          <a:custGeom>
            <a:avLst/>
            <a:gdLst/>
            <a:ahLst/>
            <a:cxnLst/>
            <a:rect l="l" t="t" r="r" b="b"/>
            <a:pathLst>
              <a:path w="432435" h="288289">
                <a:moveTo>
                  <a:pt x="0" y="144018"/>
                </a:moveTo>
                <a:lnTo>
                  <a:pt x="107950" y="144018"/>
                </a:lnTo>
                <a:lnTo>
                  <a:pt x="107950" y="0"/>
                </a:lnTo>
                <a:lnTo>
                  <a:pt x="323977" y="0"/>
                </a:lnTo>
                <a:lnTo>
                  <a:pt x="323977" y="144018"/>
                </a:lnTo>
                <a:lnTo>
                  <a:pt x="432054" y="144018"/>
                </a:lnTo>
                <a:lnTo>
                  <a:pt x="216027" y="288036"/>
                </a:lnTo>
                <a:lnTo>
                  <a:pt x="0" y="144018"/>
                </a:lnTo>
                <a:close/>
              </a:path>
            </a:pathLst>
          </a:custGeom>
          <a:ln w="25400">
            <a:solidFill>
              <a:srgbClr val="385D89"/>
            </a:solidFill>
          </a:ln>
        </p:spPr>
        <p:txBody>
          <a:bodyPr wrap="square" lIns="0" tIns="0" rIns="0" bIns="0" rtlCol="0"/>
          <a:lstStyle/>
          <a:p>
            <a:endParaRPr/>
          </a:p>
        </p:txBody>
      </p:sp>
      <p:grpSp>
        <p:nvGrpSpPr>
          <p:cNvPr id="3" name="Ομάδα 2"/>
          <p:cNvGrpSpPr/>
          <p:nvPr/>
        </p:nvGrpSpPr>
        <p:grpSpPr>
          <a:xfrm>
            <a:off x="683568" y="3048084"/>
            <a:ext cx="1932404" cy="1136777"/>
            <a:chOff x="463295" y="2776727"/>
            <a:chExt cx="1447800" cy="2561844"/>
          </a:xfrm>
        </p:grpSpPr>
        <p:sp>
          <p:nvSpPr>
            <p:cNvPr id="12" name="object 10"/>
            <p:cNvSpPr/>
            <p:nvPr/>
          </p:nvSpPr>
          <p:spPr>
            <a:xfrm>
              <a:off x="463295" y="2776727"/>
              <a:ext cx="1447800" cy="2561844"/>
            </a:xfrm>
            <a:prstGeom prst="rect">
              <a:avLst/>
            </a:prstGeom>
            <a:blipFill>
              <a:blip r:embed="rId5" cstate="print"/>
              <a:stretch>
                <a:fillRect/>
              </a:stretch>
            </a:blipFill>
          </p:spPr>
          <p:txBody>
            <a:bodyPr wrap="square" lIns="0" tIns="0" rIns="0" bIns="0" rtlCol="0"/>
            <a:lstStyle/>
            <a:p>
              <a:endParaRPr/>
            </a:p>
          </p:txBody>
        </p:sp>
        <p:sp>
          <p:nvSpPr>
            <p:cNvPr id="13" name="object 11"/>
            <p:cNvSpPr txBox="1"/>
            <p:nvPr/>
          </p:nvSpPr>
          <p:spPr>
            <a:xfrm>
              <a:off x="546303" y="2853054"/>
              <a:ext cx="1254760" cy="984885"/>
            </a:xfrm>
            <a:prstGeom prst="rect">
              <a:avLst/>
            </a:prstGeom>
          </p:spPr>
          <p:txBody>
            <a:bodyPr vert="horz" wrap="square" lIns="0" tIns="0" rIns="0" bIns="0" rtlCol="0">
              <a:spAutoFit/>
            </a:bodyPr>
            <a:lstStyle/>
            <a:p>
              <a:pPr marL="12700" marR="5080">
                <a:lnSpc>
                  <a:spcPct val="100000"/>
                </a:lnSpc>
              </a:pPr>
              <a:r>
                <a:rPr sz="1600" i="1" spc="-10" dirty="0">
                  <a:latin typeface="Calibri"/>
                  <a:cs typeface="Calibri"/>
                </a:rPr>
                <a:t>Για</a:t>
              </a:r>
              <a:r>
                <a:rPr sz="1600" i="1" spc="-5" dirty="0">
                  <a:latin typeface="Calibri"/>
                  <a:cs typeface="Calibri"/>
                </a:rPr>
                <a:t> </a:t>
              </a:r>
              <a:r>
                <a:rPr sz="1600" i="1" spc="-10" dirty="0">
                  <a:latin typeface="Calibri"/>
                  <a:cs typeface="Calibri"/>
                </a:rPr>
                <a:t>να</a:t>
              </a:r>
              <a:r>
                <a:rPr sz="1600" i="1" spc="-5" dirty="0">
                  <a:latin typeface="Calibri"/>
                  <a:cs typeface="Calibri"/>
                </a:rPr>
                <a:t> </a:t>
              </a:r>
              <a:r>
                <a:rPr sz="1600" i="1" spc="-30" dirty="0">
                  <a:latin typeface="Calibri"/>
                  <a:cs typeface="Calibri"/>
                </a:rPr>
                <a:t>κ</a:t>
              </a:r>
              <a:r>
                <a:rPr sz="1600" i="1" spc="-10" dirty="0">
                  <a:latin typeface="Calibri"/>
                  <a:cs typeface="Calibri"/>
                </a:rPr>
                <a:t>ε</a:t>
              </a:r>
              <a:r>
                <a:rPr sz="1600" i="1" spc="0" dirty="0">
                  <a:latin typeface="Calibri"/>
                  <a:cs typeface="Calibri"/>
                </a:rPr>
                <a:t>ν</a:t>
              </a:r>
              <a:r>
                <a:rPr sz="1600" i="1" spc="-10" dirty="0">
                  <a:latin typeface="Calibri"/>
                  <a:cs typeface="Calibri"/>
                </a:rPr>
                <a:t>τράρουμε το</a:t>
              </a:r>
              <a:r>
                <a:rPr sz="1600" i="1" spc="5" dirty="0">
                  <a:latin typeface="Calibri"/>
                  <a:cs typeface="Calibri"/>
                </a:rPr>
                <a:t> </a:t>
              </a:r>
              <a:r>
                <a:rPr sz="1600" i="1" spc="-10" dirty="0">
                  <a:latin typeface="Calibri"/>
                  <a:cs typeface="Calibri"/>
                </a:rPr>
                <a:t>ν</a:t>
              </a:r>
              <a:r>
                <a:rPr sz="1600" i="1" spc="-5" dirty="0">
                  <a:latin typeface="Calibri"/>
                  <a:cs typeface="Calibri"/>
                </a:rPr>
                <a:t>έ</a:t>
              </a:r>
              <a:r>
                <a:rPr sz="1600" i="1" spc="-10" dirty="0">
                  <a:latin typeface="Calibri"/>
                  <a:cs typeface="Calibri"/>
                </a:rPr>
                <a:t>ο</a:t>
              </a:r>
              <a:r>
                <a:rPr sz="1600" i="1" spc="-5" dirty="0">
                  <a:latin typeface="Calibri"/>
                  <a:cs typeface="Calibri"/>
                </a:rPr>
                <a:t> </a:t>
              </a:r>
              <a:r>
                <a:rPr sz="1600" i="1" spc="-35" dirty="0">
                  <a:latin typeface="Calibri"/>
                  <a:cs typeface="Calibri"/>
                </a:rPr>
                <a:t>κ</a:t>
              </a:r>
              <a:r>
                <a:rPr sz="1600" i="1" spc="-10" dirty="0">
                  <a:latin typeface="Calibri"/>
                  <a:cs typeface="Calibri"/>
                </a:rPr>
                <a:t>ελί χ</a:t>
              </a:r>
              <a:r>
                <a:rPr sz="1600" i="1" spc="-5" dirty="0">
                  <a:latin typeface="Calibri"/>
                  <a:cs typeface="Calibri"/>
                </a:rPr>
                <a:t>ρ</a:t>
              </a:r>
              <a:r>
                <a:rPr sz="1600" i="1" spc="-10" dirty="0">
                  <a:latin typeface="Calibri"/>
                  <a:cs typeface="Calibri"/>
                </a:rPr>
                <a:t>ησι</a:t>
              </a:r>
              <a:r>
                <a:rPr sz="1600" i="1" spc="-20" dirty="0">
                  <a:latin typeface="Calibri"/>
                  <a:cs typeface="Calibri"/>
                </a:rPr>
                <a:t>μ</a:t>
              </a:r>
              <a:r>
                <a:rPr sz="1600" i="1" spc="-10" dirty="0">
                  <a:latin typeface="Calibri"/>
                  <a:cs typeface="Calibri"/>
                </a:rPr>
                <a:t>οποιού με τη</a:t>
              </a:r>
              <a:r>
                <a:rPr sz="1600" i="1" spc="10" dirty="0">
                  <a:latin typeface="Calibri"/>
                  <a:cs typeface="Calibri"/>
                </a:rPr>
                <a:t> </a:t>
              </a:r>
              <a:r>
                <a:rPr sz="1600" i="1" dirty="0">
                  <a:latin typeface="Calibri"/>
                  <a:cs typeface="Calibri"/>
                </a:rPr>
                <a:t>σ</a:t>
              </a:r>
              <a:r>
                <a:rPr sz="1600" i="1" spc="-10" dirty="0">
                  <a:latin typeface="Calibri"/>
                  <a:cs typeface="Calibri"/>
                </a:rPr>
                <a:t>το</a:t>
              </a:r>
              <a:r>
                <a:rPr sz="1600" i="1" spc="-15" dirty="0">
                  <a:latin typeface="Calibri"/>
                  <a:cs typeface="Calibri"/>
                </a:rPr>
                <a:t>ί</a:t>
              </a:r>
              <a:r>
                <a:rPr sz="1600" i="1" spc="-10" dirty="0">
                  <a:latin typeface="Calibri"/>
                  <a:cs typeface="Calibri"/>
                </a:rPr>
                <a:t>χ</a:t>
              </a:r>
              <a:r>
                <a:rPr sz="1600" i="1" dirty="0">
                  <a:latin typeface="Calibri"/>
                  <a:cs typeface="Calibri"/>
                </a:rPr>
                <a:t>ι</a:t>
              </a:r>
              <a:r>
                <a:rPr sz="1600" i="1" spc="-10" dirty="0">
                  <a:latin typeface="Calibri"/>
                  <a:cs typeface="Calibri"/>
                </a:rPr>
                <a:t>ση</a:t>
              </a:r>
              <a:r>
                <a:rPr sz="1600" i="1" spc="-5" dirty="0">
                  <a:latin typeface="Calibri"/>
                  <a:cs typeface="Calibri"/>
                </a:rPr>
                <a:t> </a:t>
              </a:r>
              <a:r>
                <a:rPr sz="1600" i="1" spc="-30" dirty="0" smtClean="0">
                  <a:latin typeface="Calibri"/>
                  <a:cs typeface="Calibri"/>
                </a:rPr>
                <a:t>κ</a:t>
              </a:r>
              <a:r>
                <a:rPr sz="1600" i="1" spc="-10" dirty="0" smtClean="0">
                  <a:latin typeface="Calibri"/>
                  <a:cs typeface="Calibri"/>
                </a:rPr>
                <a:t>ε</a:t>
              </a:r>
              <a:r>
                <a:rPr sz="1600" i="1" dirty="0" smtClean="0">
                  <a:latin typeface="Calibri"/>
                  <a:cs typeface="Calibri"/>
                </a:rPr>
                <a:t>ι</a:t>
              </a:r>
              <a:r>
                <a:rPr sz="1600" i="1" spc="-10" dirty="0" smtClean="0">
                  <a:latin typeface="Calibri"/>
                  <a:cs typeface="Calibri"/>
                </a:rPr>
                <a:t>μένου</a:t>
              </a:r>
              <a:endParaRPr sz="1600" dirty="0">
                <a:latin typeface="Calibri"/>
                <a:cs typeface="Calibri"/>
              </a:endParaRPr>
            </a:p>
          </p:txBody>
        </p:sp>
      </p:grpSp>
    </p:spTree>
    <p:extLst>
      <p:ext uri="{BB962C8B-B14F-4D97-AF65-F5344CB8AC3E}">
        <p14:creationId xmlns:p14="http://schemas.microsoft.com/office/powerpoint/2010/main" val="292764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err="1">
                <a:solidFill>
                  <a:schemeClr val="tx1"/>
                </a:solidFill>
              </a:rPr>
              <a:t>Split</a:t>
            </a:r>
            <a:r>
              <a:rPr lang="el-GR" b="1" dirty="0">
                <a:solidFill>
                  <a:schemeClr val="tx1"/>
                </a:solidFill>
              </a:rPr>
              <a:t> </a:t>
            </a:r>
            <a:r>
              <a:rPr lang="el-GR" b="1" dirty="0" err="1" smtClean="0">
                <a:solidFill>
                  <a:schemeClr val="tx1"/>
                </a:solidFill>
              </a:rPr>
              <a:t>cells</a:t>
            </a:r>
            <a:r>
              <a:rPr lang="en-US" b="1" dirty="0" smtClean="0">
                <a:solidFill>
                  <a:schemeClr val="tx1"/>
                </a:solidFill>
              </a:rPr>
              <a:t> (</a:t>
            </a:r>
            <a:r>
              <a:rPr lang="el-GR" b="1" dirty="0" smtClean="0">
                <a:solidFill>
                  <a:schemeClr val="tx1"/>
                </a:solidFill>
              </a:rPr>
              <a:t>Διαίρεση κελιών</a:t>
            </a:r>
            <a:r>
              <a:rPr lang="en-US" b="1" dirty="0" smtClean="0">
                <a:solidFill>
                  <a:schemeClr val="tx1"/>
                </a:solidFill>
              </a:rPr>
              <a:t>)</a:t>
            </a:r>
            <a:r>
              <a:rPr lang="el-GR" b="1" dirty="0" smtClean="0">
                <a:solidFill>
                  <a:schemeClr val="tx1"/>
                </a:solidFill>
              </a:rPr>
              <a:t>: </a:t>
            </a:r>
            <a:r>
              <a:rPr lang="el-GR" dirty="0">
                <a:solidFill>
                  <a:schemeClr val="tx1"/>
                </a:solidFill>
              </a:rPr>
              <a:t>Γίνεται όταν θέλουμε να χωρίσουμε κελιά που έχουν προηγουμένως συνενωθεί.</a:t>
            </a:r>
          </a:p>
          <a:p>
            <a:pPr lvl="0">
              <a:buClrTx/>
              <a:buSzPct val="100000"/>
              <a:buFont typeface="Wingdings" panose="05000000000000000000" pitchFamily="2" charset="2"/>
              <a:buChar char="§"/>
              <a:defRPr/>
            </a:pPr>
            <a:r>
              <a:rPr lang="el-GR" dirty="0">
                <a:solidFill>
                  <a:schemeClr val="tx1"/>
                </a:solidFill>
              </a:rPr>
              <a:t>Επιλέγουμε το κελί που θέλουμε να </a:t>
            </a:r>
            <a:r>
              <a:rPr lang="el-GR" dirty="0" smtClean="0">
                <a:solidFill>
                  <a:schemeClr val="tx1"/>
                </a:solidFill>
              </a:rPr>
              <a:t>διαιρεθεί</a:t>
            </a:r>
            <a:r>
              <a:rPr lang="en-US" dirty="0" smtClean="0">
                <a:solidFill>
                  <a:schemeClr val="tx1"/>
                </a:solidFill>
              </a:rPr>
              <a:t> </a:t>
            </a:r>
          </a:p>
          <a:p>
            <a:pPr lvl="0">
              <a:buClrTx/>
              <a:buSzPct val="100000"/>
              <a:buFont typeface="Wingdings" panose="05000000000000000000" pitchFamily="2" charset="2"/>
              <a:buChar char="§"/>
              <a:defRPr/>
            </a:pPr>
            <a:r>
              <a:rPr lang="en-US" dirty="0" smtClean="0">
                <a:solidFill>
                  <a:schemeClr val="tx1"/>
                </a:solidFill>
              </a:rPr>
              <a:t>E</a:t>
            </a:r>
            <a:r>
              <a:rPr lang="el-GR" dirty="0" err="1" smtClean="0">
                <a:solidFill>
                  <a:schemeClr val="tx1"/>
                </a:solidFill>
              </a:rPr>
              <a:t>πιλέγουμε</a:t>
            </a:r>
            <a:r>
              <a:rPr lang="el-GR" dirty="0" smtClean="0">
                <a:solidFill>
                  <a:schemeClr val="tx1"/>
                </a:solidFill>
              </a:rPr>
              <a:t> </a:t>
            </a:r>
            <a:r>
              <a:rPr lang="el-GR" dirty="0">
                <a:solidFill>
                  <a:schemeClr val="tx1"/>
                </a:solidFill>
              </a:rPr>
              <a:t>το </a:t>
            </a:r>
            <a:r>
              <a:rPr lang="el-GR" dirty="0" err="1">
                <a:solidFill>
                  <a:schemeClr val="tx1"/>
                </a:solidFill>
              </a:rPr>
              <a:t>split</a:t>
            </a:r>
            <a:r>
              <a:rPr lang="el-GR" dirty="0">
                <a:solidFill>
                  <a:schemeClr val="tx1"/>
                </a:solidFill>
              </a:rPr>
              <a:t> </a:t>
            </a:r>
            <a:r>
              <a:rPr lang="el-GR" dirty="0" err="1">
                <a:solidFill>
                  <a:schemeClr val="tx1"/>
                </a:solidFill>
              </a:rPr>
              <a:t>cells</a:t>
            </a:r>
            <a:r>
              <a:rPr lang="el-GR" dirty="0">
                <a:solidFill>
                  <a:schemeClr val="tx1"/>
                </a:solidFill>
              </a:rPr>
              <a:t> (διαίρεση κελιών)</a:t>
            </a:r>
          </a:p>
        </p:txBody>
      </p:sp>
      <p:sp>
        <p:nvSpPr>
          <p:cNvPr id="7" name="object 2"/>
          <p:cNvSpPr/>
          <p:nvPr/>
        </p:nvSpPr>
        <p:spPr>
          <a:xfrm>
            <a:off x="2411760" y="3299801"/>
            <a:ext cx="4245483" cy="202107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345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a:solidFill>
                  <a:schemeClr val="tx1"/>
                </a:solidFill>
              </a:rPr>
              <a:t>Έπειτα, θα μας ζητηθεί πώς θέλουμε να διαχωρίσουμε το κελί, σε πόσες στήλες και πόσες </a:t>
            </a:r>
            <a:r>
              <a:rPr lang="el-GR" b="1" dirty="0" smtClean="0">
                <a:solidFill>
                  <a:schemeClr val="tx1"/>
                </a:solidFill>
              </a:rPr>
              <a:t>γραμμές</a:t>
            </a:r>
            <a:r>
              <a:rPr lang="en-US" b="1" dirty="0" smtClean="0">
                <a:solidFill>
                  <a:schemeClr val="tx1"/>
                </a:solidFill>
              </a:rPr>
              <a:t>.</a:t>
            </a:r>
          </a:p>
          <a:p>
            <a:pPr lvl="0">
              <a:buClrTx/>
              <a:buSzPct val="100000"/>
              <a:buFont typeface="Wingdings" panose="05000000000000000000" pitchFamily="2" charset="2"/>
              <a:buChar char="§"/>
              <a:defRPr/>
            </a:pPr>
            <a:endParaRPr lang="en-US" b="1" dirty="0">
              <a:solidFill>
                <a:schemeClr val="tx1"/>
              </a:solidFill>
            </a:endParaRPr>
          </a:p>
          <a:p>
            <a:pPr lvl="0">
              <a:buClrTx/>
              <a:buSzPct val="100000"/>
              <a:buFont typeface="Wingdings" panose="05000000000000000000" pitchFamily="2" charset="2"/>
              <a:buChar char="§"/>
              <a:defRPr/>
            </a:pPr>
            <a:endParaRPr lang="en-US" b="1" dirty="0" smtClean="0">
              <a:solidFill>
                <a:schemeClr val="tx1"/>
              </a:solidFill>
            </a:endParaRPr>
          </a:p>
          <a:p>
            <a:pPr lvl="0">
              <a:buClrTx/>
              <a:buSzPct val="100000"/>
              <a:buFont typeface="Wingdings" panose="05000000000000000000" pitchFamily="2" charset="2"/>
              <a:buChar char="§"/>
              <a:defRPr/>
            </a:pPr>
            <a:endParaRPr lang="en-US" b="1" dirty="0">
              <a:solidFill>
                <a:schemeClr val="tx1"/>
              </a:solidFill>
            </a:endParaRPr>
          </a:p>
          <a:p>
            <a:pPr lvl="0">
              <a:buClrTx/>
              <a:buSzPct val="100000"/>
              <a:buFont typeface="Wingdings" panose="05000000000000000000" pitchFamily="2" charset="2"/>
              <a:buChar char="§"/>
              <a:defRPr/>
            </a:pPr>
            <a:endParaRPr lang="en-US" b="1" dirty="0" smtClean="0">
              <a:solidFill>
                <a:schemeClr val="tx1"/>
              </a:solidFill>
            </a:endParaRPr>
          </a:p>
          <a:p>
            <a:pPr lvl="0">
              <a:buClrTx/>
              <a:buSzPct val="100000"/>
              <a:buFont typeface="Wingdings" panose="05000000000000000000" pitchFamily="2" charset="2"/>
              <a:buChar char="§"/>
              <a:defRPr/>
            </a:pPr>
            <a:endParaRPr lang="en-US" b="1" dirty="0">
              <a:solidFill>
                <a:schemeClr val="tx1"/>
              </a:solidFill>
            </a:endParaRPr>
          </a:p>
          <a:p>
            <a:pPr lvl="0">
              <a:buClrTx/>
              <a:buSzPct val="100000"/>
              <a:buFont typeface="Wingdings" panose="05000000000000000000" pitchFamily="2" charset="2"/>
              <a:buChar char="§"/>
              <a:defRPr/>
            </a:pPr>
            <a:r>
              <a:rPr lang="el-GR" i="1" dirty="0">
                <a:solidFill>
                  <a:schemeClr val="tx1"/>
                </a:solidFill>
              </a:rPr>
              <a:t>ΠΡΟΣΟΧΗ! Το </a:t>
            </a:r>
            <a:r>
              <a:rPr lang="el-GR" i="1" dirty="0" err="1">
                <a:solidFill>
                  <a:schemeClr val="tx1"/>
                </a:solidFill>
              </a:rPr>
              <a:t>Split</a:t>
            </a:r>
            <a:r>
              <a:rPr lang="el-GR" i="1" dirty="0">
                <a:solidFill>
                  <a:schemeClr val="tx1"/>
                </a:solidFill>
              </a:rPr>
              <a:t> </a:t>
            </a:r>
            <a:r>
              <a:rPr lang="el-GR" i="1" dirty="0" err="1">
                <a:solidFill>
                  <a:schemeClr val="tx1"/>
                </a:solidFill>
              </a:rPr>
              <a:t>Cells</a:t>
            </a:r>
            <a:r>
              <a:rPr lang="el-GR" i="1" dirty="0">
                <a:solidFill>
                  <a:schemeClr val="tx1"/>
                </a:solidFill>
              </a:rPr>
              <a:t> διατίθεται σαν επιλογή μόνο όταν επιλέξουμε ένα και μόνο </a:t>
            </a:r>
            <a:r>
              <a:rPr lang="el-GR" i="1" dirty="0" smtClean="0">
                <a:solidFill>
                  <a:schemeClr val="tx1"/>
                </a:solidFill>
              </a:rPr>
              <a:t>κελί</a:t>
            </a:r>
            <a:endParaRPr lang="el-GR" i="1" dirty="0">
              <a:solidFill>
                <a:schemeClr val="tx1"/>
              </a:solidFill>
            </a:endParaRPr>
          </a:p>
        </p:txBody>
      </p:sp>
      <p:sp>
        <p:nvSpPr>
          <p:cNvPr id="9" name="object 8"/>
          <p:cNvSpPr/>
          <p:nvPr/>
        </p:nvSpPr>
        <p:spPr>
          <a:xfrm>
            <a:off x="3481387" y="2339050"/>
            <a:ext cx="2181225" cy="18002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56298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a:solidFill>
                  <a:schemeClr val="tx1"/>
                </a:solidFill>
              </a:rPr>
              <a:t>Μέγεθος σειράς, στήλης, κελιών και πίνακα</a:t>
            </a:r>
          </a:p>
          <a:p>
            <a:pPr lvl="0">
              <a:buClrTx/>
              <a:buSzPct val="100000"/>
              <a:buFont typeface="Wingdings" panose="05000000000000000000" pitchFamily="2" charset="2"/>
              <a:buChar char="§"/>
              <a:defRPr/>
            </a:pPr>
            <a:r>
              <a:rPr lang="el-GR" dirty="0">
                <a:solidFill>
                  <a:schemeClr val="tx1"/>
                </a:solidFill>
              </a:rPr>
              <a:t>Πηγαίνουμε στο </a:t>
            </a:r>
            <a:r>
              <a:rPr lang="en-US" dirty="0">
                <a:solidFill>
                  <a:schemeClr val="tx1"/>
                </a:solidFill>
              </a:rPr>
              <a:t>Layout </a:t>
            </a:r>
            <a:r>
              <a:rPr lang="en-US" dirty="0" smtClean="0">
                <a:solidFill>
                  <a:schemeClr val="tx1"/>
                </a:solidFill>
              </a:rPr>
              <a:t>Ribbon</a:t>
            </a:r>
            <a:endParaRPr lang="en-US" dirty="0">
              <a:solidFill>
                <a:schemeClr val="tx1"/>
              </a:solidFill>
            </a:endParaRPr>
          </a:p>
        </p:txBody>
      </p:sp>
      <p:grpSp>
        <p:nvGrpSpPr>
          <p:cNvPr id="33" name="Ομάδα 32"/>
          <p:cNvGrpSpPr/>
          <p:nvPr/>
        </p:nvGrpSpPr>
        <p:grpSpPr>
          <a:xfrm>
            <a:off x="81221" y="1851707"/>
            <a:ext cx="9036431" cy="3584067"/>
            <a:chOff x="107504" y="2270632"/>
            <a:chExt cx="9036431" cy="3584067"/>
          </a:xfrm>
        </p:grpSpPr>
        <p:sp>
          <p:nvSpPr>
            <p:cNvPr id="34" name="object 8"/>
            <p:cNvSpPr/>
            <p:nvPr/>
          </p:nvSpPr>
          <p:spPr>
            <a:xfrm>
              <a:off x="107504" y="2852902"/>
              <a:ext cx="9036431" cy="905916"/>
            </a:xfrm>
            <a:prstGeom prst="rect">
              <a:avLst/>
            </a:prstGeom>
            <a:blipFill>
              <a:blip r:embed="rId3" cstate="print"/>
              <a:stretch>
                <a:fillRect/>
              </a:stretch>
            </a:blipFill>
          </p:spPr>
          <p:txBody>
            <a:bodyPr wrap="square" lIns="0" tIns="0" rIns="0" bIns="0" rtlCol="0"/>
            <a:lstStyle/>
            <a:p>
              <a:endParaRPr/>
            </a:p>
          </p:txBody>
        </p:sp>
        <p:sp>
          <p:nvSpPr>
            <p:cNvPr id="35" name="object 9"/>
            <p:cNvSpPr/>
            <p:nvPr/>
          </p:nvSpPr>
          <p:spPr>
            <a:xfrm>
              <a:off x="1331594" y="3140964"/>
              <a:ext cx="1656714" cy="648335"/>
            </a:xfrm>
            <a:custGeom>
              <a:avLst/>
              <a:gdLst/>
              <a:ahLst/>
              <a:cxnLst/>
              <a:rect l="l" t="t" r="r" b="b"/>
              <a:pathLst>
                <a:path w="1656714" h="648335">
                  <a:moveTo>
                    <a:pt x="0" y="108076"/>
                  </a:moveTo>
                  <a:lnTo>
                    <a:pt x="8445" y="66120"/>
                  </a:lnTo>
                  <a:lnTo>
                    <a:pt x="31484" y="31825"/>
                  </a:lnTo>
                  <a:lnTo>
                    <a:pt x="65670" y="8636"/>
                  </a:lnTo>
                  <a:lnTo>
                    <a:pt x="107557" y="1"/>
                  </a:lnTo>
                  <a:lnTo>
                    <a:pt x="1548257" y="0"/>
                  </a:lnTo>
                  <a:lnTo>
                    <a:pt x="1562860" y="982"/>
                  </a:lnTo>
                  <a:lnTo>
                    <a:pt x="1602605" y="14690"/>
                  </a:lnTo>
                  <a:lnTo>
                    <a:pt x="1633559" y="41856"/>
                  </a:lnTo>
                  <a:lnTo>
                    <a:pt x="1652259" y="79027"/>
                  </a:lnTo>
                  <a:lnTo>
                    <a:pt x="1656207" y="540003"/>
                  </a:lnTo>
                  <a:lnTo>
                    <a:pt x="1655224" y="554636"/>
                  </a:lnTo>
                  <a:lnTo>
                    <a:pt x="1641521" y="594441"/>
                  </a:lnTo>
                  <a:lnTo>
                    <a:pt x="1614375" y="625424"/>
                  </a:lnTo>
                  <a:lnTo>
                    <a:pt x="1577252" y="644132"/>
                  </a:lnTo>
                  <a:lnTo>
                    <a:pt x="108077" y="648080"/>
                  </a:lnTo>
                  <a:lnTo>
                    <a:pt x="93453" y="647100"/>
                  </a:lnTo>
                  <a:lnTo>
                    <a:pt x="53667" y="633407"/>
                  </a:lnTo>
                  <a:lnTo>
                    <a:pt x="22691" y="606269"/>
                  </a:lnTo>
                  <a:lnTo>
                    <a:pt x="3970" y="569133"/>
                  </a:lnTo>
                  <a:lnTo>
                    <a:pt x="0" y="108076"/>
                  </a:lnTo>
                  <a:close/>
                </a:path>
              </a:pathLst>
            </a:custGeom>
            <a:ln w="25400">
              <a:solidFill>
                <a:srgbClr val="FF0000"/>
              </a:solidFill>
            </a:ln>
          </p:spPr>
          <p:txBody>
            <a:bodyPr wrap="square" lIns="0" tIns="0" rIns="0" bIns="0" rtlCol="0"/>
            <a:lstStyle/>
            <a:p>
              <a:endParaRPr/>
            </a:p>
          </p:txBody>
        </p:sp>
        <p:sp>
          <p:nvSpPr>
            <p:cNvPr id="36" name="object 10"/>
            <p:cNvSpPr/>
            <p:nvPr/>
          </p:nvSpPr>
          <p:spPr>
            <a:xfrm>
              <a:off x="6084189" y="3573017"/>
              <a:ext cx="216535" cy="144145"/>
            </a:xfrm>
            <a:custGeom>
              <a:avLst/>
              <a:gdLst/>
              <a:ahLst/>
              <a:cxnLst/>
              <a:rect l="l" t="t" r="r" b="b"/>
              <a:pathLst>
                <a:path w="216535" h="144145">
                  <a:moveTo>
                    <a:pt x="0" y="24002"/>
                  </a:moveTo>
                  <a:lnTo>
                    <a:pt x="4060" y="10630"/>
                  </a:lnTo>
                  <a:lnTo>
                    <a:pt x="14566" y="1918"/>
                  </a:lnTo>
                  <a:lnTo>
                    <a:pt x="192024" y="0"/>
                  </a:lnTo>
                  <a:lnTo>
                    <a:pt x="205396" y="4094"/>
                  </a:lnTo>
                  <a:lnTo>
                    <a:pt x="214108" y="14620"/>
                  </a:lnTo>
                  <a:lnTo>
                    <a:pt x="216027" y="120014"/>
                  </a:lnTo>
                  <a:lnTo>
                    <a:pt x="211932" y="133387"/>
                  </a:lnTo>
                  <a:lnTo>
                    <a:pt x="201406" y="142099"/>
                  </a:lnTo>
                  <a:lnTo>
                    <a:pt x="24003" y="144017"/>
                  </a:lnTo>
                  <a:lnTo>
                    <a:pt x="10574" y="139923"/>
                  </a:lnTo>
                  <a:lnTo>
                    <a:pt x="1900" y="129397"/>
                  </a:lnTo>
                  <a:lnTo>
                    <a:pt x="0" y="24002"/>
                  </a:lnTo>
                  <a:close/>
                </a:path>
              </a:pathLst>
            </a:custGeom>
            <a:ln w="25400">
              <a:solidFill>
                <a:srgbClr val="92D050"/>
              </a:solidFill>
            </a:ln>
          </p:spPr>
          <p:txBody>
            <a:bodyPr wrap="square" lIns="0" tIns="0" rIns="0" bIns="0" rtlCol="0"/>
            <a:lstStyle/>
            <a:p>
              <a:endParaRPr/>
            </a:p>
          </p:txBody>
        </p:sp>
        <p:sp>
          <p:nvSpPr>
            <p:cNvPr id="37" name="object 11"/>
            <p:cNvSpPr/>
            <p:nvPr/>
          </p:nvSpPr>
          <p:spPr>
            <a:xfrm>
              <a:off x="4067936" y="3140964"/>
              <a:ext cx="576580" cy="648335"/>
            </a:xfrm>
            <a:custGeom>
              <a:avLst/>
              <a:gdLst/>
              <a:ahLst/>
              <a:cxnLst/>
              <a:rect l="l" t="t" r="r" b="b"/>
              <a:pathLst>
                <a:path w="576579" h="648335">
                  <a:moveTo>
                    <a:pt x="0" y="96012"/>
                  </a:moveTo>
                  <a:lnTo>
                    <a:pt x="9437" y="54503"/>
                  </a:lnTo>
                  <a:lnTo>
                    <a:pt x="34818" y="22068"/>
                  </a:lnTo>
                  <a:lnTo>
                    <a:pt x="71751" y="3101"/>
                  </a:lnTo>
                  <a:lnTo>
                    <a:pt x="480059" y="0"/>
                  </a:lnTo>
                  <a:lnTo>
                    <a:pt x="494662" y="1102"/>
                  </a:lnTo>
                  <a:lnTo>
                    <a:pt x="533660" y="16343"/>
                  </a:lnTo>
                  <a:lnTo>
                    <a:pt x="562068" y="46063"/>
                  </a:lnTo>
                  <a:lnTo>
                    <a:pt x="575542" y="85870"/>
                  </a:lnTo>
                  <a:lnTo>
                    <a:pt x="576072" y="552069"/>
                  </a:lnTo>
                  <a:lnTo>
                    <a:pt x="574972" y="566642"/>
                  </a:lnTo>
                  <a:lnTo>
                    <a:pt x="559762" y="605614"/>
                  </a:lnTo>
                  <a:lnTo>
                    <a:pt x="530064" y="634047"/>
                  </a:lnTo>
                  <a:lnTo>
                    <a:pt x="490223" y="647549"/>
                  </a:lnTo>
                  <a:lnTo>
                    <a:pt x="96012" y="648081"/>
                  </a:lnTo>
                  <a:lnTo>
                    <a:pt x="81438" y="646978"/>
                  </a:lnTo>
                  <a:lnTo>
                    <a:pt x="42466" y="631737"/>
                  </a:lnTo>
                  <a:lnTo>
                    <a:pt x="14033" y="602017"/>
                  </a:lnTo>
                  <a:lnTo>
                    <a:pt x="531" y="562210"/>
                  </a:lnTo>
                  <a:lnTo>
                    <a:pt x="0" y="96012"/>
                  </a:lnTo>
                  <a:close/>
                </a:path>
              </a:pathLst>
            </a:custGeom>
            <a:ln w="25400">
              <a:solidFill>
                <a:srgbClr val="FF0000"/>
              </a:solidFill>
            </a:ln>
          </p:spPr>
          <p:txBody>
            <a:bodyPr wrap="square" lIns="0" tIns="0" rIns="0" bIns="0" rtlCol="0"/>
            <a:lstStyle/>
            <a:p>
              <a:endParaRPr/>
            </a:p>
          </p:txBody>
        </p:sp>
        <p:sp>
          <p:nvSpPr>
            <p:cNvPr id="38" name="object 12"/>
            <p:cNvSpPr/>
            <p:nvPr/>
          </p:nvSpPr>
          <p:spPr>
            <a:xfrm>
              <a:off x="4644009" y="3140964"/>
              <a:ext cx="1584325" cy="648335"/>
            </a:xfrm>
            <a:custGeom>
              <a:avLst/>
              <a:gdLst/>
              <a:ahLst/>
              <a:cxnLst/>
              <a:rect l="l" t="t" r="r" b="b"/>
              <a:pathLst>
                <a:path w="1584325" h="648335">
                  <a:moveTo>
                    <a:pt x="0" y="108076"/>
                  </a:moveTo>
                  <a:lnTo>
                    <a:pt x="8453" y="66098"/>
                  </a:lnTo>
                  <a:lnTo>
                    <a:pt x="31503" y="31790"/>
                  </a:lnTo>
                  <a:lnTo>
                    <a:pt x="65685" y="8607"/>
                  </a:lnTo>
                  <a:lnTo>
                    <a:pt x="107535" y="0"/>
                  </a:lnTo>
                  <a:lnTo>
                    <a:pt x="1476121" y="0"/>
                  </a:lnTo>
                  <a:lnTo>
                    <a:pt x="1490744" y="980"/>
                  </a:lnTo>
                  <a:lnTo>
                    <a:pt x="1530530" y="14673"/>
                  </a:lnTo>
                  <a:lnTo>
                    <a:pt x="1561506" y="41811"/>
                  </a:lnTo>
                  <a:lnTo>
                    <a:pt x="1580227" y="78947"/>
                  </a:lnTo>
                  <a:lnTo>
                    <a:pt x="1584198" y="540003"/>
                  </a:lnTo>
                  <a:lnTo>
                    <a:pt x="1583217" y="554627"/>
                  </a:lnTo>
                  <a:lnTo>
                    <a:pt x="1569524" y="594413"/>
                  </a:lnTo>
                  <a:lnTo>
                    <a:pt x="1542386" y="625389"/>
                  </a:lnTo>
                  <a:lnTo>
                    <a:pt x="1505250" y="644110"/>
                  </a:lnTo>
                  <a:lnTo>
                    <a:pt x="107950" y="648080"/>
                  </a:lnTo>
                  <a:lnTo>
                    <a:pt x="93346" y="647098"/>
                  </a:lnTo>
                  <a:lnTo>
                    <a:pt x="53601" y="633390"/>
                  </a:lnTo>
                  <a:lnTo>
                    <a:pt x="22647" y="606224"/>
                  </a:lnTo>
                  <a:lnTo>
                    <a:pt x="3947" y="569053"/>
                  </a:lnTo>
                  <a:lnTo>
                    <a:pt x="0" y="108076"/>
                  </a:lnTo>
                  <a:close/>
                </a:path>
              </a:pathLst>
            </a:custGeom>
            <a:ln w="25400">
              <a:solidFill>
                <a:srgbClr val="FF0000"/>
              </a:solidFill>
            </a:ln>
          </p:spPr>
          <p:txBody>
            <a:bodyPr wrap="square" lIns="0" tIns="0" rIns="0" bIns="0" rtlCol="0"/>
            <a:lstStyle/>
            <a:p>
              <a:endParaRPr/>
            </a:p>
          </p:txBody>
        </p:sp>
        <p:sp>
          <p:nvSpPr>
            <p:cNvPr id="39" name="object 13"/>
            <p:cNvSpPr/>
            <p:nvPr/>
          </p:nvSpPr>
          <p:spPr>
            <a:xfrm>
              <a:off x="6228207" y="3140964"/>
              <a:ext cx="1224280" cy="648335"/>
            </a:xfrm>
            <a:custGeom>
              <a:avLst/>
              <a:gdLst/>
              <a:ahLst/>
              <a:cxnLst/>
              <a:rect l="l" t="t" r="r" b="b"/>
              <a:pathLst>
                <a:path w="1224279" h="648335">
                  <a:moveTo>
                    <a:pt x="0" y="108076"/>
                  </a:moveTo>
                  <a:lnTo>
                    <a:pt x="8453" y="66098"/>
                  </a:lnTo>
                  <a:lnTo>
                    <a:pt x="31503" y="31790"/>
                  </a:lnTo>
                  <a:lnTo>
                    <a:pt x="65685" y="8607"/>
                  </a:lnTo>
                  <a:lnTo>
                    <a:pt x="107535" y="0"/>
                  </a:lnTo>
                  <a:lnTo>
                    <a:pt x="1116076" y="0"/>
                  </a:lnTo>
                  <a:lnTo>
                    <a:pt x="1130699" y="980"/>
                  </a:lnTo>
                  <a:lnTo>
                    <a:pt x="1170485" y="14673"/>
                  </a:lnTo>
                  <a:lnTo>
                    <a:pt x="1201461" y="41811"/>
                  </a:lnTo>
                  <a:lnTo>
                    <a:pt x="1220182" y="78947"/>
                  </a:lnTo>
                  <a:lnTo>
                    <a:pt x="1224153" y="540003"/>
                  </a:lnTo>
                  <a:lnTo>
                    <a:pt x="1223172" y="554627"/>
                  </a:lnTo>
                  <a:lnTo>
                    <a:pt x="1209479" y="594413"/>
                  </a:lnTo>
                  <a:lnTo>
                    <a:pt x="1182341" y="625389"/>
                  </a:lnTo>
                  <a:lnTo>
                    <a:pt x="1145205" y="644110"/>
                  </a:lnTo>
                  <a:lnTo>
                    <a:pt x="107950" y="648080"/>
                  </a:lnTo>
                  <a:lnTo>
                    <a:pt x="93346" y="647098"/>
                  </a:lnTo>
                  <a:lnTo>
                    <a:pt x="53601" y="633390"/>
                  </a:lnTo>
                  <a:lnTo>
                    <a:pt x="22647" y="606224"/>
                  </a:lnTo>
                  <a:lnTo>
                    <a:pt x="3947" y="569053"/>
                  </a:lnTo>
                  <a:lnTo>
                    <a:pt x="0" y="108076"/>
                  </a:lnTo>
                  <a:close/>
                </a:path>
              </a:pathLst>
            </a:custGeom>
            <a:ln w="25400">
              <a:solidFill>
                <a:srgbClr val="FF0000"/>
              </a:solidFill>
            </a:ln>
          </p:spPr>
          <p:txBody>
            <a:bodyPr wrap="square" lIns="0" tIns="0" rIns="0" bIns="0" rtlCol="0"/>
            <a:lstStyle/>
            <a:p>
              <a:endParaRPr/>
            </a:p>
          </p:txBody>
        </p:sp>
        <p:sp>
          <p:nvSpPr>
            <p:cNvPr id="40" name="object 14"/>
            <p:cNvSpPr/>
            <p:nvPr/>
          </p:nvSpPr>
          <p:spPr>
            <a:xfrm>
              <a:off x="7452359" y="3140964"/>
              <a:ext cx="504190" cy="648335"/>
            </a:xfrm>
            <a:custGeom>
              <a:avLst/>
              <a:gdLst/>
              <a:ahLst/>
              <a:cxnLst/>
              <a:rect l="l" t="t" r="r" b="b"/>
              <a:pathLst>
                <a:path w="504190" h="648335">
                  <a:moveTo>
                    <a:pt x="0" y="84074"/>
                  </a:moveTo>
                  <a:lnTo>
                    <a:pt x="10646" y="43045"/>
                  </a:lnTo>
                  <a:lnTo>
                    <a:pt x="38784" y="13181"/>
                  </a:lnTo>
                  <a:lnTo>
                    <a:pt x="78708" y="160"/>
                  </a:lnTo>
                  <a:lnTo>
                    <a:pt x="419989" y="0"/>
                  </a:lnTo>
                  <a:lnTo>
                    <a:pt x="434512" y="1251"/>
                  </a:lnTo>
                  <a:lnTo>
                    <a:pt x="472407" y="18348"/>
                  </a:lnTo>
                  <a:lnTo>
                    <a:pt x="497326" y="51049"/>
                  </a:lnTo>
                  <a:lnTo>
                    <a:pt x="504063" y="564007"/>
                  </a:lnTo>
                  <a:lnTo>
                    <a:pt x="502807" y="578562"/>
                  </a:lnTo>
                  <a:lnTo>
                    <a:pt x="485674" y="616478"/>
                  </a:lnTo>
                  <a:lnTo>
                    <a:pt x="452959" y="641362"/>
                  </a:lnTo>
                  <a:lnTo>
                    <a:pt x="83947" y="648081"/>
                  </a:lnTo>
                  <a:lnTo>
                    <a:pt x="69417" y="646827"/>
                  </a:lnTo>
                  <a:lnTo>
                    <a:pt x="31545" y="629706"/>
                  </a:lnTo>
                  <a:lnTo>
                    <a:pt x="6686" y="596962"/>
                  </a:lnTo>
                  <a:lnTo>
                    <a:pt x="0" y="84074"/>
                  </a:lnTo>
                  <a:close/>
                </a:path>
              </a:pathLst>
            </a:custGeom>
            <a:ln w="25400">
              <a:solidFill>
                <a:srgbClr val="FF0000"/>
              </a:solidFill>
            </a:ln>
          </p:spPr>
          <p:txBody>
            <a:bodyPr wrap="square" lIns="0" tIns="0" rIns="0" bIns="0" rtlCol="0"/>
            <a:lstStyle/>
            <a:p>
              <a:endParaRPr/>
            </a:p>
          </p:txBody>
        </p:sp>
        <p:sp>
          <p:nvSpPr>
            <p:cNvPr id="41" name="object 15"/>
            <p:cNvSpPr txBox="1"/>
            <p:nvPr/>
          </p:nvSpPr>
          <p:spPr>
            <a:xfrm>
              <a:off x="474370" y="4143375"/>
              <a:ext cx="1626870" cy="417195"/>
            </a:xfrm>
            <a:prstGeom prst="rect">
              <a:avLst/>
            </a:prstGeom>
          </p:spPr>
          <p:txBody>
            <a:bodyPr vert="horz" wrap="square" lIns="0" tIns="0" rIns="0" bIns="0" rtlCol="0">
              <a:spAutoFit/>
            </a:bodyPr>
            <a:lstStyle/>
            <a:p>
              <a:pPr marL="12700" marR="5080">
                <a:lnSpc>
                  <a:spcPct val="100000"/>
                </a:lnSpc>
              </a:pPr>
              <a:r>
                <a:rPr sz="1400" dirty="0">
                  <a:latin typeface="Calibri"/>
                  <a:cs typeface="Calibri"/>
                </a:rPr>
                <a:t>Ει</a:t>
              </a:r>
              <a:r>
                <a:rPr sz="1400" spc="-5" dirty="0">
                  <a:latin typeface="Calibri"/>
                  <a:cs typeface="Calibri"/>
                </a:rPr>
                <a:t>σ</a:t>
              </a:r>
              <a:r>
                <a:rPr sz="1400" dirty="0">
                  <a:latin typeface="Calibri"/>
                  <a:cs typeface="Calibri"/>
                </a:rPr>
                <a:t>α</a:t>
              </a:r>
              <a:r>
                <a:rPr sz="1400" spc="-10" dirty="0">
                  <a:latin typeface="Calibri"/>
                  <a:cs typeface="Calibri"/>
                </a:rPr>
                <a:t>γω</a:t>
              </a:r>
              <a:r>
                <a:rPr sz="1400" dirty="0">
                  <a:latin typeface="Calibri"/>
                  <a:cs typeface="Calibri"/>
                </a:rPr>
                <a:t>γή</a:t>
              </a:r>
              <a:r>
                <a:rPr sz="1400" spc="5" dirty="0">
                  <a:latin typeface="Calibri"/>
                  <a:cs typeface="Calibri"/>
                </a:rPr>
                <a:t> </a:t>
              </a:r>
              <a:r>
                <a:rPr sz="1400" dirty="0">
                  <a:latin typeface="Calibri"/>
                  <a:cs typeface="Calibri"/>
                </a:rPr>
                <a:t>–</a:t>
              </a:r>
              <a:r>
                <a:rPr sz="1400" spc="-10" dirty="0">
                  <a:latin typeface="Calibri"/>
                  <a:cs typeface="Calibri"/>
                </a:rPr>
                <a:t> </a:t>
              </a:r>
              <a:r>
                <a:rPr sz="1400" dirty="0">
                  <a:latin typeface="Calibri"/>
                  <a:cs typeface="Calibri"/>
                </a:rPr>
                <a:t>δι</a:t>
              </a:r>
              <a:r>
                <a:rPr sz="1400" spc="-10" dirty="0">
                  <a:latin typeface="Calibri"/>
                  <a:cs typeface="Calibri"/>
                </a:rPr>
                <a:t>α</a:t>
              </a:r>
              <a:r>
                <a:rPr sz="1400" spc="-15" dirty="0">
                  <a:latin typeface="Calibri"/>
                  <a:cs typeface="Calibri"/>
                </a:rPr>
                <a:t>γ</a:t>
              </a:r>
              <a:r>
                <a:rPr sz="1400" dirty="0">
                  <a:latin typeface="Calibri"/>
                  <a:cs typeface="Calibri"/>
                </a:rPr>
                <a:t>ρα</a:t>
              </a:r>
              <a:r>
                <a:rPr sz="1400" spc="-10" dirty="0">
                  <a:latin typeface="Calibri"/>
                  <a:cs typeface="Calibri"/>
                </a:rPr>
                <a:t>φ</a:t>
              </a:r>
              <a:r>
                <a:rPr sz="1400" dirty="0">
                  <a:latin typeface="Calibri"/>
                  <a:cs typeface="Calibri"/>
                </a:rPr>
                <a:t>ή </a:t>
              </a:r>
              <a:r>
                <a:rPr sz="1400" spc="-15" dirty="0">
                  <a:latin typeface="Calibri"/>
                  <a:cs typeface="Calibri"/>
                </a:rPr>
                <a:t>γ</a:t>
              </a:r>
              <a:r>
                <a:rPr sz="1400" dirty="0">
                  <a:latin typeface="Calibri"/>
                  <a:cs typeface="Calibri"/>
                </a:rPr>
                <a:t>ρα</a:t>
              </a:r>
              <a:r>
                <a:rPr sz="1400" spc="-10" dirty="0">
                  <a:latin typeface="Calibri"/>
                  <a:cs typeface="Calibri"/>
                </a:rPr>
                <a:t>μ</a:t>
              </a:r>
              <a:r>
                <a:rPr sz="1400" dirty="0">
                  <a:latin typeface="Calibri"/>
                  <a:cs typeface="Calibri"/>
                </a:rPr>
                <a:t>μ</a:t>
              </a:r>
              <a:r>
                <a:rPr sz="1400" spc="-10" dirty="0">
                  <a:latin typeface="Calibri"/>
                  <a:cs typeface="Calibri"/>
                </a:rPr>
                <a:t>ώ</a:t>
              </a:r>
              <a:r>
                <a:rPr sz="1400" dirty="0">
                  <a:latin typeface="Calibri"/>
                  <a:cs typeface="Calibri"/>
                </a:rPr>
                <a:t>ν</a:t>
              </a:r>
              <a:r>
                <a:rPr sz="1400" spc="-5" dirty="0">
                  <a:latin typeface="Calibri"/>
                  <a:cs typeface="Calibri"/>
                </a:rPr>
                <a:t> </a:t>
              </a:r>
              <a:r>
                <a:rPr sz="1400" spc="-55" dirty="0">
                  <a:latin typeface="Calibri"/>
                  <a:cs typeface="Calibri"/>
                </a:rPr>
                <a:t>κ</a:t>
              </a:r>
              <a:r>
                <a:rPr sz="1400" dirty="0">
                  <a:latin typeface="Calibri"/>
                  <a:cs typeface="Calibri"/>
                </a:rPr>
                <a:t>αι </a:t>
              </a:r>
              <a:r>
                <a:rPr sz="1400" spc="5" dirty="0">
                  <a:latin typeface="Calibri"/>
                  <a:cs typeface="Calibri"/>
                </a:rPr>
                <a:t>σ</a:t>
              </a:r>
              <a:r>
                <a:rPr sz="1400" dirty="0">
                  <a:latin typeface="Calibri"/>
                  <a:cs typeface="Calibri"/>
                </a:rPr>
                <a:t>τη</a:t>
              </a:r>
              <a:r>
                <a:rPr sz="1400" spc="-30" dirty="0">
                  <a:latin typeface="Calibri"/>
                  <a:cs typeface="Calibri"/>
                </a:rPr>
                <a:t>λ</a:t>
              </a:r>
              <a:r>
                <a:rPr sz="1400" spc="-10" dirty="0">
                  <a:latin typeface="Calibri"/>
                  <a:cs typeface="Calibri"/>
                </a:rPr>
                <a:t>ώ</a:t>
              </a:r>
              <a:r>
                <a:rPr sz="1400" dirty="0">
                  <a:latin typeface="Calibri"/>
                  <a:cs typeface="Calibri"/>
                </a:rPr>
                <a:t>ν</a:t>
              </a:r>
              <a:endParaRPr sz="1400">
                <a:latin typeface="Calibri"/>
                <a:cs typeface="Calibri"/>
              </a:endParaRPr>
            </a:p>
          </p:txBody>
        </p:sp>
        <p:sp>
          <p:nvSpPr>
            <p:cNvPr id="42" name="object 16"/>
            <p:cNvSpPr/>
            <p:nvPr/>
          </p:nvSpPr>
          <p:spPr>
            <a:xfrm>
              <a:off x="1447927" y="3983482"/>
              <a:ext cx="99695" cy="93980"/>
            </a:xfrm>
            <a:custGeom>
              <a:avLst/>
              <a:gdLst/>
              <a:ahLst/>
              <a:cxnLst/>
              <a:rect l="l" t="t" r="r" b="b"/>
              <a:pathLst>
                <a:path w="99694" h="93979">
                  <a:moveTo>
                    <a:pt x="3175" y="69723"/>
                  </a:moveTo>
                  <a:lnTo>
                    <a:pt x="762" y="71501"/>
                  </a:lnTo>
                  <a:lnTo>
                    <a:pt x="0" y="76708"/>
                  </a:lnTo>
                  <a:lnTo>
                    <a:pt x="1778" y="79121"/>
                  </a:lnTo>
                  <a:lnTo>
                    <a:pt x="99695" y="93599"/>
                  </a:lnTo>
                  <a:lnTo>
                    <a:pt x="98078" y="89408"/>
                  </a:lnTo>
                  <a:lnTo>
                    <a:pt x="87884" y="89408"/>
                  </a:lnTo>
                  <a:lnTo>
                    <a:pt x="84922" y="81731"/>
                  </a:lnTo>
                  <a:lnTo>
                    <a:pt x="3175" y="69723"/>
                  </a:lnTo>
                  <a:close/>
                </a:path>
                <a:path w="99694" h="93979">
                  <a:moveTo>
                    <a:pt x="84922" y="81731"/>
                  </a:moveTo>
                  <a:lnTo>
                    <a:pt x="87884" y="89408"/>
                  </a:lnTo>
                  <a:lnTo>
                    <a:pt x="93091" y="82931"/>
                  </a:lnTo>
                  <a:lnTo>
                    <a:pt x="84922" y="81731"/>
                  </a:lnTo>
                  <a:close/>
                </a:path>
                <a:path w="99694" h="93979">
                  <a:moveTo>
                    <a:pt x="61341" y="0"/>
                  </a:moveTo>
                  <a:lnTo>
                    <a:pt x="58928" y="889"/>
                  </a:lnTo>
                  <a:lnTo>
                    <a:pt x="56515" y="1905"/>
                  </a:lnTo>
                  <a:lnTo>
                    <a:pt x="55245" y="4699"/>
                  </a:lnTo>
                  <a:lnTo>
                    <a:pt x="56134" y="7112"/>
                  </a:lnTo>
                  <a:lnTo>
                    <a:pt x="84922" y="81731"/>
                  </a:lnTo>
                  <a:lnTo>
                    <a:pt x="93091" y="82931"/>
                  </a:lnTo>
                  <a:lnTo>
                    <a:pt x="87884" y="89408"/>
                  </a:lnTo>
                  <a:lnTo>
                    <a:pt x="98078" y="89408"/>
                  </a:lnTo>
                  <a:lnTo>
                    <a:pt x="65024" y="3683"/>
                  </a:lnTo>
                  <a:lnTo>
                    <a:pt x="64135" y="1270"/>
                  </a:lnTo>
                  <a:lnTo>
                    <a:pt x="61341" y="0"/>
                  </a:lnTo>
                  <a:close/>
                </a:path>
              </a:pathLst>
            </a:custGeom>
            <a:solidFill>
              <a:srgbClr val="497DBA"/>
            </a:solidFill>
          </p:spPr>
          <p:txBody>
            <a:bodyPr wrap="square" lIns="0" tIns="0" rIns="0" bIns="0" rtlCol="0"/>
            <a:lstStyle/>
            <a:p>
              <a:endParaRPr/>
            </a:p>
          </p:txBody>
        </p:sp>
        <p:sp>
          <p:nvSpPr>
            <p:cNvPr id="43" name="object 17"/>
            <p:cNvSpPr/>
            <p:nvPr/>
          </p:nvSpPr>
          <p:spPr>
            <a:xfrm>
              <a:off x="1547622" y="3780028"/>
              <a:ext cx="297180" cy="297180"/>
            </a:xfrm>
            <a:custGeom>
              <a:avLst/>
              <a:gdLst/>
              <a:ahLst/>
              <a:cxnLst/>
              <a:rect l="l" t="t" r="r" b="b"/>
              <a:pathLst>
                <a:path w="297180" h="297179">
                  <a:moveTo>
                    <a:pt x="26924" y="216281"/>
                  </a:moveTo>
                  <a:lnTo>
                    <a:pt x="0" y="297053"/>
                  </a:lnTo>
                  <a:lnTo>
                    <a:pt x="80899" y="270129"/>
                  </a:lnTo>
                  <a:lnTo>
                    <a:pt x="44958" y="270129"/>
                  </a:lnTo>
                  <a:lnTo>
                    <a:pt x="26924" y="252095"/>
                  </a:lnTo>
                  <a:lnTo>
                    <a:pt x="32921" y="246100"/>
                  </a:lnTo>
                  <a:lnTo>
                    <a:pt x="26924" y="216281"/>
                  </a:lnTo>
                  <a:close/>
                </a:path>
                <a:path w="297180" h="297179">
                  <a:moveTo>
                    <a:pt x="35941" y="261112"/>
                  </a:moveTo>
                  <a:lnTo>
                    <a:pt x="44958" y="270129"/>
                  </a:lnTo>
                  <a:lnTo>
                    <a:pt x="50962" y="264124"/>
                  </a:lnTo>
                  <a:lnTo>
                    <a:pt x="35941" y="261112"/>
                  </a:lnTo>
                  <a:close/>
                </a:path>
                <a:path w="297180" h="297179">
                  <a:moveTo>
                    <a:pt x="50962" y="264124"/>
                  </a:moveTo>
                  <a:lnTo>
                    <a:pt x="44958" y="270129"/>
                  </a:lnTo>
                  <a:lnTo>
                    <a:pt x="80899" y="270129"/>
                  </a:lnTo>
                  <a:lnTo>
                    <a:pt x="50962" y="264124"/>
                  </a:lnTo>
                  <a:close/>
                </a:path>
                <a:path w="297180" h="297179">
                  <a:moveTo>
                    <a:pt x="279146" y="0"/>
                  </a:moveTo>
                  <a:lnTo>
                    <a:pt x="32921" y="246100"/>
                  </a:lnTo>
                  <a:lnTo>
                    <a:pt x="35941" y="261112"/>
                  </a:lnTo>
                  <a:lnTo>
                    <a:pt x="50962" y="264124"/>
                  </a:lnTo>
                  <a:lnTo>
                    <a:pt x="297053" y="18034"/>
                  </a:lnTo>
                  <a:lnTo>
                    <a:pt x="279146" y="0"/>
                  </a:lnTo>
                  <a:close/>
                </a:path>
                <a:path w="297180" h="297179">
                  <a:moveTo>
                    <a:pt x="32921" y="246100"/>
                  </a:moveTo>
                  <a:lnTo>
                    <a:pt x="26924" y="252095"/>
                  </a:lnTo>
                  <a:lnTo>
                    <a:pt x="35941" y="261112"/>
                  </a:lnTo>
                  <a:lnTo>
                    <a:pt x="32921" y="246100"/>
                  </a:lnTo>
                  <a:close/>
                </a:path>
              </a:pathLst>
            </a:custGeom>
            <a:solidFill>
              <a:srgbClr val="FF0000"/>
            </a:solidFill>
          </p:spPr>
          <p:txBody>
            <a:bodyPr wrap="square" lIns="0" tIns="0" rIns="0" bIns="0" rtlCol="0"/>
            <a:lstStyle/>
            <a:p>
              <a:endParaRPr/>
            </a:p>
          </p:txBody>
        </p:sp>
        <p:sp>
          <p:nvSpPr>
            <p:cNvPr id="44" name="object 18"/>
            <p:cNvSpPr txBox="1"/>
            <p:nvPr/>
          </p:nvSpPr>
          <p:spPr>
            <a:xfrm>
              <a:off x="2202942" y="5223509"/>
              <a:ext cx="1244600" cy="203835"/>
            </a:xfrm>
            <a:prstGeom prst="rect">
              <a:avLst/>
            </a:prstGeom>
          </p:spPr>
          <p:txBody>
            <a:bodyPr vert="horz" wrap="square" lIns="0" tIns="0" rIns="0" bIns="0" rtlCol="0">
              <a:spAutoFit/>
            </a:bodyPr>
            <a:lstStyle/>
            <a:p>
              <a:pPr marL="12700">
                <a:lnSpc>
                  <a:spcPct val="100000"/>
                </a:lnSpc>
              </a:pPr>
              <a:r>
                <a:rPr sz="1400" dirty="0">
                  <a:latin typeface="Calibri"/>
                  <a:cs typeface="Calibri"/>
                </a:rPr>
                <a:t>Me</a:t>
              </a:r>
              <a:r>
                <a:rPr sz="1400" spc="-25" dirty="0">
                  <a:latin typeface="Calibri"/>
                  <a:cs typeface="Calibri"/>
                </a:rPr>
                <a:t>r</a:t>
              </a:r>
              <a:r>
                <a:rPr sz="1400" spc="-15" dirty="0">
                  <a:latin typeface="Calibri"/>
                  <a:cs typeface="Calibri"/>
                </a:rPr>
                <a:t>g</a:t>
              </a:r>
              <a:r>
                <a:rPr sz="1400" spc="-5" dirty="0">
                  <a:latin typeface="Calibri"/>
                  <a:cs typeface="Calibri"/>
                </a:rPr>
                <a:t>e</a:t>
              </a:r>
              <a:r>
                <a:rPr sz="1400" dirty="0">
                  <a:latin typeface="Calibri"/>
                  <a:cs typeface="Calibri"/>
                </a:rPr>
                <a:t>-</a:t>
              </a:r>
              <a:r>
                <a:rPr sz="1400" spc="-5" dirty="0">
                  <a:latin typeface="Calibri"/>
                  <a:cs typeface="Calibri"/>
                </a:rPr>
                <a:t>Spli</a:t>
              </a:r>
              <a:r>
                <a:rPr sz="1400" dirty="0">
                  <a:latin typeface="Calibri"/>
                  <a:cs typeface="Calibri"/>
                </a:rPr>
                <a:t>t</a:t>
              </a:r>
              <a:r>
                <a:rPr sz="1400" spc="10" dirty="0">
                  <a:latin typeface="Calibri"/>
                  <a:cs typeface="Calibri"/>
                </a:rPr>
                <a:t> </a:t>
              </a:r>
              <a:r>
                <a:rPr sz="1400" spc="-5" dirty="0">
                  <a:latin typeface="Calibri"/>
                  <a:cs typeface="Calibri"/>
                </a:rPr>
                <a:t>C</a:t>
              </a:r>
              <a:r>
                <a:rPr sz="1400" dirty="0">
                  <a:latin typeface="Calibri"/>
                  <a:cs typeface="Calibri"/>
                </a:rPr>
                <a:t>ells</a:t>
              </a:r>
              <a:endParaRPr sz="1400">
                <a:latin typeface="Calibri"/>
                <a:cs typeface="Calibri"/>
              </a:endParaRPr>
            </a:p>
          </p:txBody>
        </p:sp>
        <p:sp>
          <p:nvSpPr>
            <p:cNvPr id="45" name="object 19"/>
            <p:cNvSpPr/>
            <p:nvPr/>
          </p:nvSpPr>
          <p:spPr>
            <a:xfrm>
              <a:off x="2970402" y="3785870"/>
              <a:ext cx="389890" cy="1371600"/>
            </a:xfrm>
            <a:custGeom>
              <a:avLst/>
              <a:gdLst/>
              <a:ahLst/>
              <a:cxnLst/>
              <a:rect l="l" t="t" r="r" b="b"/>
              <a:pathLst>
                <a:path w="389889" h="1371600">
                  <a:moveTo>
                    <a:pt x="0" y="1287906"/>
                  </a:moveTo>
                  <a:lnTo>
                    <a:pt x="17399" y="1371345"/>
                  </a:lnTo>
                  <a:lnTo>
                    <a:pt x="57808" y="1325371"/>
                  </a:lnTo>
                  <a:lnTo>
                    <a:pt x="42672" y="1325371"/>
                  </a:lnTo>
                  <a:lnTo>
                    <a:pt x="18034" y="1319021"/>
                  </a:lnTo>
                  <a:lnTo>
                    <a:pt x="20212" y="1310741"/>
                  </a:lnTo>
                  <a:lnTo>
                    <a:pt x="0" y="1287906"/>
                  </a:lnTo>
                  <a:close/>
                </a:path>
                <a:path w="389889" h="1371600">
                  <a:moveTo>
                    <a:pt x="44813" y="1317235"/>
                  </a:moveTo>
                  <a:lnTo>
                    <a:pt x="30353" y="1322196"/>
                  </a:lnTo>
                  <a:lnTo>
                    <a:pt x="42672" y="1325371"/>
                  </a:lnTo>
                  <a:lnTo>
                    <a:pt x="44813" y="1317235"/>
                  </a:lnTo>
                  <a:close/>
                </a:path>
                <a:path w="389889" h="1371600">
                  <a:moveTo>
                    <a:pt x="73660" y="1307337"/>
                  </a:moveTo>
                  <a:lnTo>
                    <a:pt x="44813" y="1317235"/>
                  </a:lnTo>
                  <a:lnTo>
                    <a:pt x="42672" y="1325371"/>
                  </a:lnTo>
                  <a:lnTo>
                    <a:pt x="57808" y="1325371"/>
                  </a:lnTo>
                  <a:lnTo>
                    <a:pt x="73660" y="1307337"/>
                  </a:lnTo>
                  <a:close/>
                </a:path>
                <a:path w="389889" h="1371600">
                  <a:moveTo>
                    <a:pt x="20212" y="1310741"/>
                  </a:moveTo>
                  <a:lnTo>
                    <a:pt x="18034" y="1319021"/>
                  </a:lnTo>
                  <a:lnTo>
                    <a:pt x="30353" y="1322196"/>
                  </a:lnTo>
                  <a:lnTo>
                    <a:pt x="20212" y="1310741"/>
                  </a:lnTo>
                  <a:close/>
                </a:path>
                <a:path w="389889" h="1371600">
                  <a:moveTo>
                    <a:pt x="365125" y="0"/>
                  </a:moveTo>
                  <a:lnTo>
                    <a:pt x="20212" y="1310741"/>
                  </a:lnTo>
                  <a:lnTo>
                    <a:pt x="30353" y="1322196"/>
                  </a:lnTo>
                  <a:lnTo>
                    <a:pt x="44813" y="1317235"/>
                  </a:lnTo>
                  <a:lnTo>
                    <a:pt x="389763" y="6349"/>
                  </a:lnTo>
                  <a:lnTo>
                    <a:pt x="365125" y="0"/>
                  </a:lnTo>
                  <a:close/>
                </a:path>
              </a:pathLst>
            </a:custGeom>
            <a:solidFill>
              <a:srgbClr val="FF0000"/>
            </a:solidFill>
          </p:spPr>
          <p:txBody>
            <a:bodyPr wrap="square" lIns="0" tIns="0" rIns="0" bIns="0" rtlCol="0"/>
            <a:lstStyle/>
            <a:p>
              <a:endParaRPr/>
            </a:p>
          </p:txBody>
        </p:sp>
        <p:sp>
          <p:nvSpPr>
            <p:cNvPr id="46" name="object 20"/>
            <p:cNvSpPr txBox="1"/>
            <p:nvPr/>
          </p:nvSpPr>
          <p:spPr>
            <a:xfrm>
              <a:off x="3427221" y="4215257"/>
              <a:ext cx="1725295" cy="631190"/>
            </a:xfrm>
            <a:prstGeom prst="rect">
              <a:avLst/>
            </a:prstGeom>
          </p:spPr>
          <p:txBody>
            <a:bodyPr vert="horz" wrap="square" lIns="0" tIns="0" rIns="0" bIns="0" rtlCol="0">
              <a:spAutoFit/>
            </a:bodyPr>
            <a:lstStyle/>
            <a:p>
              <a:pPr marL="12700" marR="5080">
                <a:lnSpc>
                  <a:spcPct val="100000"/>
                </a:lnSpc>
              </a:pPr>
              <a:r>
                <a:rPr sz="1400" dirty="0">
                  <a:latin typeface="Calibri"/>
                  <a:cs typeface="Calibri"/>
                </a:rPr>
                <a:t>Αυ</a:t>
              </a:r>
              <a:r>
                <a:rPr sz="1400" spc="-20" dirty="0">
                  <a:latin typeface="Calibri"/>
                  <a:cs typeface="Calibri"/>
                </a:rPr>
                <a:t>τ</a:t>
              </a:r>
              <a:r>
                <a:rPr sz="1400" dirty="0">
                  <a:latin typeface="Calibri"/>
                  <a:cs typeface="Calibri"/>
                </a:rPr>
                <a:t>ό</a:t>
              </a:r>
              <a:r>
                <a:rPr sz="1400" spc="-15" dirty="0">
                  <a:latin typeface="Calibri"/>
                  <a:cs typeface="Calibri"/>
                </a:rPr>
                <a:t>μ</a:t>
              </a:r>
              <a:r>
                <a:rPr sz="1400" dirty="0">
                  <a:latin typeface="Calibri"/>
                  <a:cs typeface="Calibri"/>
                </a:rPr>
                <a:t>α</a:t>
              </a:r>
              <a:r>
                <a:rPr sz="1400" spc="-10" dirty="0">
                  <a:latin typeface="Calibri"/>
                  <a:cs typeface="Calibri"/>
                </a:rPr>
                <a:t>τ</a:t>
              </a:r>
              <a:r>
                <a:rPr sz="1400" dirty="0">
                  <a:latin typeface="Calibri"/>
                  <a:cs typeface="Calibri"/>
                </a:rPr>
                <a:t>η</a:t>
              </a:r>
              <a:r>
                <a:rPr sz="1400" spc="5" dirty="0">
                  <a:latin typeface="Calibri"/>
                  <a:cs typeface="Calibri"/>
                </a:rPr>
                <a:t> </a:t>
              </a:r>
              <a:r>
                <a:rPr sz="1400" dirty="0">
                  <a:latin typeface="Calibri"/>
                  <a:cs typeface="Calibri"/>
                </a:rPr>
                <a:t>π</a:t>
              </a:r>
              <a:r>
                <a:rPr sz="1400" spc="5" dirty="0">
                  <a:latin typeface="Calibri"/>
                  <a:cs typeface="Calibri"/>
                </a:rPr>
                <a:t>ρ</a:t>
              </a:r>
              <a:r>
                <a:rPr sz="1400" dirty="0">
                  <a:latin typeface="Calibri"/>
                  <a:cs typeface="Calibri"/>
                </a:rPr>
                <a:t>οσαρ</a:t>
              </a:r>
              <a:r>
                <a:rPr sz="1400" spc="-15" dirty="0">
                  <a:latin typeface="Calibri"/>
                  <a:cs typeface="Calibri"/>
                </a:rPr>
                <a:t>μ</a:t>
              </a:r>
              <a:r>
                <a:rPr sz="1400" dirty="0">
                  <a:latin typeface="Calibri"/>
                  <a:cs typeface="Calibri"/>
                </a:rPr>
                <a:t>ογή δι</a:t>
              </a:r>
              <a:r>
                <a:rPr sz="1400" spc="-20" dirty="0">
                  <a:latin typeface="Calibri"/>
                  <a:cs typeface="Calibri"/>
                </a:rPr>
                <a:t>α</a:t>
              </a:r>
              <a:r>
                <a:rPr sz="1400" spc="5" dirty="0">
                  <a:latin typeface="Calibri"/>
                  <a:cs typeface="Calibri"/>
                </a:rPr>
                <a:t>σ</a:t>
              </a:r>
              <a:r>
                <a:rPr sz="1400" spc="-20" dirty="0">
                  <a:latin typeface="Calibri"/>
                  <a:cs typeface="Calibri"/>
                </a:rPr>
                <a:t>τά</a:t>
              </a:r>
              <a:r>
                <a:rPr sz="1400" dirty="0">
                  <a:latin typeface="Calibri"/>
                  <a:cs typeface="Calibri"/>
                </a:rPr>
                <a:t>σ</a:t>
              </a:r>
              <a:r>
                <a:rPr sz="1400" spc="-10" dirty="0">
                  <a:latin typeface="Calibri"/>
                  <a:cs typeface="Calibri"/>
                </a:rPr>
                <a:t>εω</a:t>
              </a:r>
              <a:r>
                <a:rPr sz="1400" dirty="0">
                  <a:latin typeface="Calibri"/>
                  <a:cs typeface="Calibri"/>
                </a:rPr>
                <a:t>ν</a:t>
              </a:r>
              <a:r>
                <a:rPr sz="1400" spc="20" dirty="0">
                  <a:latin typeface="Calibri"/>
                  <a:cs typeface="Calibri"/>
                </a:rPr>
                <a:t> </a:t>
              </a:r>
              <a:r>
                <a:rPr sz="1400" dirty="0">
                  <a:latin typeface="Calibri"/>
                  <a:cs typeface="Calibri"/>
                </a:rPr>
                <a:t>για</a:t>
              </a:r>
              <a:r>
                <a:rPr sz="1400" spc="10" dirty="0">
                  <a:latin typeface="Calibri"/>
                  <a:cs typeface="Calibri"/>
                </a:rPr>
                <a:t> </a:t>
              </a:r>
              <a:r>
                <a:rPr sz="1400" dirty="0">
                  <a:latin typeface="Calibri"/>
                  <a:cs typeface="Calibri"/>
                </a:rPr>
                <a:t>να </a:t>
              </a:r>
              <a:r>
                <a:rPr sz="1400" spc="-10" dirty="0">
                  <a:latin typeface="Calibri"/>
                  <a:cs typeface="Calibri"/>
                </a:rPr>
                <a:t>χω</a:t>
              </a:r>
              <a:r>
                <a:rPr sz="1400" dirty="0">
                  <a:latin typeface="Calibri"/>
                  <a:cs typeface="Calibri"/>
                </a:rPr>
                <a:t>ρά</a:t>
              </a:r>
              <a:r>
                <a:rPr sz="1400" spc="-10" dirty="0">
                  <a:latin typeface="Calibri"/>
                  <a:cs typeface="Calibri"/>
                </a:rPr>
                <a:t>ε</a:t>
              </a:r>
              <a:r>
                <a:rPr sz="1400" dirty="0">
                  <a:latin typeface="Calibri"/>
                  <a:cs typeface="Calibri"/>
                </a:rPr>
                <a:t>ι</a:t>
              </a:r>
              <a:r>
                <a:rPr sz="1400" spc="-5" dirty="0">
                  <a:latin typeface="Calibri"/>
                  <a:cs typeface="Calibri"/>
                </a:rPr>
                <a:t> </a:t>
              </a:r>
              <a:r>
                <a:rPr sz="1400" spc="5" dirty="0">
                  <a:latin typeface="Calibri"/>
                  <a:cs typeface="Calibri"/>
                </a:rPr>
                <a:t>σ</a:t>
              </a:r>
              <a:r>
                <a:rPr sz="1400" spc="-20" dirty="0">
                  <a:latin typeface="Calibri"/>
                  <a:cs typeface="Calibri"/>
                </a:rPr>
                <a:t>τ</a:t>
              </a:r>
              <a:r>
                <a:rPr sz="1400" dirty="0">
                  <a:latin typeface="Calibri"/>
                  <a:cs typeface="Calibri"/>
                </a:rPr>
                <a:t>ο </a:t>
              </a:r>
              <a:r>
                <a:rPr sz="1400" spc="-30" dirty="0">
                  <a:latin typeface="Calibri"/>
                  <a:cs typeface="Calibri"/>
                </a:rPr>
                <a:t>κ</a:t>
              </a:r>
              <a:r>
                <a:rPr sz="1400" spc="-5" dirty="0">
                  <a:latin typeface="Calibri"/>
                  <a:cs typeface="Calibri"/>
                </a:rPr>
                <a:t>ε</a:t>
              </a:r>
              <a:r>
                <a:rPr sz="1400" dirty="0">
                  <a:latin typeface="Calibri"/>
                  <a:cs typeface="Calibri"/>
                </a:rPr>
                <a:t>ί</a:t>
              </a:r>
              <a:r>
                <a:rPr sz="1400" spc="-5" dirty="0">
                  <a:latin typeface="Calibri"/>
                  <a:cs typeface="Calibri"/>
                </a:rPr>
                <a:t>με</a:t>
              </a:r>
              <a:r>
                <a:rPr sz="1400" dirty="0">
                  <a:latin typeface="Calibri"/>
                  <a:cs typeface="Calibri"/>
                </a:rPr>
                <a:t>νο</a:t>
              </a:r>
            </a:p>
          </p:txBody>
        </p:sp>
        <p:sp>
          <p:nvSpPr>
            <p:cNvPr id="47" name="object 21"/>
            <p:cNvSpPr/>
            <p:nvPr/>
          </p:nvSpPr>
          <p:spPr>
            <a:xfrm>
              <a:off x="4289678" y="3787775"/>
              <a:ext cx="79375" cy="361315"/>
            </a:xfrm>
            <a:custGeom>
              <a:avLst/>
              <a:gdLst/>
              <a:ahLst/>
              <a:cxnLst/>
              <a:rect l="l" t="t" r="r" b="b"/>
              <a:pathLst>
                <a:path w="79375" h="361314">
                  <a:moveTo>
                    <a:pt x="0" y="281685"/>
                  </a:moveTo>
                  <a:lnTo>
                    <a:pt x="30352" y="361314"/>
                  </a:lnTo>
                  <a:lnTo>
                    <a:pt x="61465" y="312038"/>
                  </a:lnTo>
                  <a:lnTo>
                    <a:pt x="48005" y="312038"/>
                  </a:lnTo>
                  <a:lnTo>
                    <a:pt x="22732" y="309498"/>
                  </a:lnTo>
                  <a:lnTo>
                    <a:pt x="23573" y="301104"/>
                  </a:lnTo>
                  <a:lnTo>
                    <a:pt x="0" y="281685"/>
                  </a:lnTo>
                  <a:close/>
                </a:path>
                <a:path w="79375" h="361314">
                  <a:moveTo>
                    <a:pt x="48851" y="303592"/>
                  </a:moveTo>
                  <a:lnTo>
                    <a:pt x="35319" y="310761"/>
                  </a:lnTo>
                  <a:lnTo>
                    <a:pt x="48005" y="312038"/>
                  </a:lnTo>
                  <a:lnTo>
                    <a:pt x="48851" y="303592"/>
                  </a:lnTo>
                  <a:close/>
                </a:path>
                <a:path w="79375" h="361314">
                  <a:moveTo>
                    <a:pt x="75818" y="289305"/>
                  </a:moveTo>
                  <a:lnTo>
                    <a:pt x="48851" y="303592"/>
                  </a:lnTo>
                  <a:lnTo>
                    <a:pt x="48005" y="312038"/>
                  </a:lnTo>
                  <a:lnTo>
                    <a:pt x="61465" y="312038"/>
                  </a:lnTo>
                  <a:lnTo>
                    <a:pt x="75818" y="289305"/>
                  </a:lnTo>
                  <a:close/>
                </a:path>
                <a:path w="79375" h="361314">
                  <a:moveTo>
                    <a:pt x="35316" y="310763"/>
                  </a:moveTo>
                  <a:close/>
                </a:path>
                <a:path w="79375" h="361314">
                  <a:moveTo>
                    <a:pt x="53720" y="0"/>
                  </a:moveTo>
                  <a:lnTo>
                    <a:pt x="23573" y="301104"/>
                  </a:lnTo>
                  <a:lnTo>
                    <a:pt x="35319" y="310761"/>
                  </a:lnTo>
                  <a:lnTo>
                    <a:pt x="48851" y="303592"/>
                  </a:lnTo>
                  <a:lnTo>
                    <a:pt x="78993" y="2539"/>
                  </a:lnTo>
                  <a:lnTo>
                    <a:pt x="53720" y="0"/>
                  </a:lnTo>
                  <a:close/>
                </a:path>
                <a:path w="79375" h="361314">
                  <a:moveTo>
                    <a:pt x="23573" y="301104"/>
                  </a:moveTo>
                  <a:lnTo>
                    <a:pt x="22732" y="309498"/>
                  </a:lnTo>
                  <a:lnTo>
                    <a:pt x="35297" y="310761"/>
                  </a:lnTo>
                  <a:lnTo>
                    <a:pt x="23573" y="301104"/>
                  </a:lnTo>
                  <a:close/>
                </a:path>
              </a:pathLst>
            </a:custGeom>
            <a:solidFill>
              <a:srgbClr val="FF0000"/>
            </a:solidFill>
          </p:spPr>
          <p:txBody>
            <a:bodyPr wrap="square" lIns="0" tIns="0" rIns="0" bIns="0" rtlCol="0"/>
            <a:lstStyle/>
            <a:p>
              <a:endParaRPr/>
            </a:p>
          </p:txBody>
        </p:sp>
        <p:sp>
          <p:nvSpPr>
            <p:cNvPr id="48" name="object 22"/>
            <p:cNvSpPr txBox="1"/>
            <p:nvPr/>
          </p:nvSpPr>
          <p:spPr>
            <a:xfrm>
              <a:off x="4651628" y="5223509"/>
              <a:ext cx="1451610" cy="631190"/>
            </a:xfrm>
            <a:prstGeom prst="rect">
              <a:avLst/>
            </a:prstGeom>
          </p:spPr>
          <p:txBody>
            <a:bodyPr vert="horz" wrap="square" lIns="0" tIns="0" rIns="0" bIns="0" rtlCol="0">
              <a:spAutoFit/>
            </a:bodyPr>
            <a:lstStyle/>
            <a:p>
              <a:pPr marL="12700" marR="5080">
                <a:lnSpc>
                  <a:spcPct val="100000"/>
                </a:lnSpc>
              </a:pPr>
              <a:r>
                <a:rPr sz="1400" dirty="0">
                  <a:latin typeface="Calibri"/>
                  <a:cs typeface="Calibri"/>
                </a:rPr>
                <a:t>Χειρ</a:t>
              </a:r>
              <a:r>
                <a:rPr sz="1400" spc="5" dirty="0">
                  <a:latin typeface="Calibri"/>
                  <a:cs typeface="Calibri"/>
                </a:rPr>
                <a:t>ο</a:t>
              </a:r>
              <a:r>
                <a:rPr sz="1400" spc="-20" dirty="0">
                  <a:latin typeface="Calibri"/>
                  <a:cs typeface="Calibri"/>
                </a:rPr>
                <a:t>κ</a:t>
              </a:r>
              <a:r>
                <a:rPr sz="1400" spc="-30" dirty="0">
                  <a:latin typeface="Calibri"/>
                  <a:cs typeface="Calibri"/>
                </a:rPr>
                <a:t>ί</a:t>
              </a:r>
              <a:r>
                <a:rPr sz="1400" dirty="0">
                  <a:latin typeface="Calibri"/>
                  <a:cs typeface="Calibri"/>
                </a:rPr>
                <a:t>ν</a:t>
              </a:r>
              <a:r>
                <a:rPr sz="1400" spc="-25" dirty="0">
                  <a:latin typeface="Calibri"/>
                  <a:cs typeface="Calibri"/>
                </a:rPr>
                <a:t>η</a:t>
              </a:r>
              <a:r>
                <a:rPr sz="1400" spc="-20" dirty="0">
                  <a:latin typeface="Calibri"/>
                  <a:cs typeface="Calibri"/>
                </a:rPr>
                <a:t>τ</a:t>
              </a:r>
              <a:r>
                <a:rPr sz="1400" dirty="0">
                  <a:latin typeface="Calibri"/>
                  <a:cs typeface="Calibri"/>
                </a:rPr>
                <a:t>ος π</a:t>
              </a:r>
              <a:r>
                <a:rPr sz="1400" spc="5" dirty="0">
                  <a:latin typeface="Calibri"/>
                  <a:cs typeface="Calibri"/>
                </a:rPr>
                <a:t>ρ</a:t>
              </a:r>
              <a:r>
                <a:rPr sz="1400" dirty="0">
                  <a:latin typeface="Calibri"/>
                  <a:cs typeface="Calibri"/>
                </a:rPr>
                <a:t>οσ</a:t>
              </a:r>
              <a:r>
                <a:rPr sz="1400" spc="-10" dirty="0">
                  <a:latin typeface="Calibri"/>
                  <a:cs typeface="Calibri"/>
                </a:rPr>
                <a:t>δ</a:t>
              </a:r>
              <a:r>
                <a:rPr sz="1400" dirty="0">
                  <a:latin typeface="Calibri"/>
                  <a:cs typeface="Calibri"/>
                </a:rPr>
                <a:t>ιορι</a:t>
              </a:r>
              <a:r>
                <a:rPr sz="1400" spc="-10" dirty="0">
                  <a:latin typeface="Calibri"/>
                  <a:cs typeface="Calibri"/>
                </a:rPr>
                <a:t>σ</a:t>
              </a:r>
              <a:r>
                <a:rPr sz="1400" spc="-20" dirty="0">
                  <a:latin typeface="Calibri"/>
                  <a:cs typeface="Calibri"/>
                </a:rPr>
                <a:t>μ</a:t>
              </a:r>
              <a:r>
                <a:rPr sz="1400" dirty="0">
                  <a:latin typeface="Calibri"/>
                  <a:cs typeface="Calibri"/>
                </a:rPr>
                <a:t>ός δι</a:t>
              </a:r>
              <a:r>
                <a:rPr sz="1400" spc="-20" dirty="0">
                  <a:latin typeface="Calibri"/>
                  <a:cs typeface="Calibri"/>
                </a:rPr>
                <a:t>α</a:t>
              </a:r>
              <a:r>
                <a:rPr sz="1400" spc="5" dirty="0">
                  <a:latin typeface="Calibri"/>
                  <a:cs typeface="Calibri"/>
                </a:rPr>
                <a:t>σ</a:t>
              </a:r>
              <a:r>
                <a:rPr sz="1400" spc="-20" dirty="0">
                  <a:latin typeface="Calibri"/>
                  <a:cs typeface="Calibri"/>
                </a:rPr>
                <a:t>τά</a:t>
              </a:r>
              <a:r>
                <a:rPr sz="1400" dirty="0">
                  <a:latin typeface="Calibri"/>
                  <a:cs typeface="Calibri"/>
                </a:rPr>
                <a:t>σ</a:t>
              </a:r>
              <a:r>
                <a:rPr sz="1400" spc="-10" dirty="0">
                  <a:latin typeface="Calibri"/>
                  <a:cs typeface="Calibri"/>
                </a:rPr>
                <a:t>εω</a:t>
              </a:r>
              <a:r>
                <a:rPr sz="1400" dirty="0">
                  <a:latin typeface="Calibri"/>
                  <a:cs typeface="Calibri"/>
                </a:rPr>
                <a:t>ν</a:t>
              </a:r>
              <a:r>
                <a:rPr sz="1400" spc="20" dirty="0">
                  <a:latin typeface="Calibri"/>
                  <a:cs typeface="Calibri"/>
                </a:rPr>
                <a:t> </a:t>
              </a:r>
              <a:r>
                <a:rPr sz="1400" dirty="0">
                  <a:latin typeface="Calibri"/>
                  <a:cs typeface="Calibri"/>
                </a:rPr>
                <a:t>π</a:t>
              </a:r>
              <a:r>
                <a:rPr sz="1400" spc="-25" dirty="0">
                  <a:latin typeface="Calibri"/>
                  <a:cs typeface="Calibri"/>
                </a:rPr>
                <a:t>ί</a:t>
              </a:r>
              <a:r>
                <a:rPr sz="1400" dirty="0">
                  <a:latin typeface="Calibri"/>
                  <a:cs typeface="Calibri"/>
                </a:rPr>
                <a:t>να</a:t>
              </a:r>
              <a:r>
                <a:rPr sz="1400" spc="-55" dirty="0">
                  <a:latin typeface="Calibri"/>
                  <a:cs typeface="Calibri"/>
                </a:rPr>
                <a:t>κ</a:t>
              </a:r>
              <a:r>
                <a:rPr sz="1400" dirty="0">
                  <a:latin typeface="Calibri"/>
                  <a:cs typeface="Calibri"/>
                </a:rPr>
                <a:t>α</a:t>
              </a:r>
              <a:endParaRPr sz="1400">
                <a:latin typeface="Calibri"/>
                <a:cs typeface="Calibri"/>
              </a:endParaRPr>
            </a:p>
          </p:txBody>
        </p:sp>
        <p:sp>
          <p:nvSpPr>
            <p:cNvPr id="49" name="object 23"/>
            <p:cNvSpPr/>
            <p:nvPr/>
          </p:nvSpPr>
          <p:spPr>
            <a:xfrm>
              <a:off x="5332476" y="3788028"/>
              <a:ext cx="152400" cy="1297305"/>
            </a:xfrm>
            <a:custGeom>
              <a:avLst/>
              <a:gdLst/>
              <a:ahLst/>
              <a:cxnLst/>
              <a:rect l="l" t="t" r="r" b="b"/>
              <a:pathLst>
                <a:path w="152400" h="1297304">
                  <a:moveTo>
                    <a:pt x="0" y="1218057"/>
                  </a:moveTo>
                  <a:lnTo>
                    <a:pt x="31622" y="1297178"/>
                  </a:lnTo>
                  <a:lnTo>
                    <a:pt x="61867" y="1247521"/>
                  </a:lnTo>
                  <a:lnTo>
                    <a:pt x="48513" y="1247521"/>
                  </a:lnTo>
                  <a:lnTo>
                    <a:pt x="23113" y="1245489"/>
                  </a:lnTo>
                  <a:lnTo>
                    <a:pt x="23823" y="1236980"/>
                  </a:lnTo>
                  <a:lnTo>
                    <a:pt x="0" y="1218057"/>
                  </a:lnTo>
                  <a:close/>
                </a:path>
                <a:path w="152400" h="1297304">
                  <a:moveTo>
                    <a:pt x="49213" y="1239126"/>
                  </a:moveTo>
                  <a:lnTo>
                    <a:pt x="35813" y="1246505"/>
                  </a:lnTo>
                  <a:lnTo>
                    <a:pt x="48513" y="1247521"/>
                  </a:lnTo>
                  <a:lnTo>
                    <a:pt x="49213" y="1239126"/>
                  </a:lnTo>
                  <a:close/>
                </a:path>
                <a:path w="152400" h="1297304">
                  <a:moveTo>
                    <a:pt x="75945" y="1224407"/>
                  </a:moveTo>
                  <a:lnTo>
                    <a:pt x="49213" y="1239126"/>
                  </a:lnTo>
                  <a:lnTo>
                    <a:pt x="48513" y="1247521"/>
                  </a:lnTo>
                  <a:lnTo>
                    <a:pt x="61867" y="1247521"/>
                  </a:lnTo>
                  <a:lnTo>
                    <a:pt x="75945" y="1224407"/>
                  </a:lnTo>
                  <a:close/>
                </a:path>
                <a:path w="152400" h="1297304">
                  <a:moveTo>
                    <a:pt x="23823" y="1236980"/>
                  </a:moveTo>
                  <a:lnTo>
                    <a:pt x="23113" y="1245489"/>
                  </a:lnTo>
                  <a:lnTo>
                    <a:pt x="35813" y="1246505"/>
                  </a:lnTo>
                  <a:lnTo>
                    <a:pt x="23823" y="1236980"/>
                  </a:lnTo>
                  <a:close/>
                </a:path>
                <a:path w="152400" h="1297304">
                  <a:moveTo>
                    <a:pt x="126999" y="0"/>
                  </a:moveTo>
                  <a:lnTo>
                    <a:pt x="23823" y="1236980"/>
                  </a:lnTo>
                  <a:lnTo>
                    <a:pt x="35813" y="1246505"/>
                  </a:lnTo>
                  <a:lnTo>
                    <a:pt x="49213" y="1239126"/>
                  </a:lnTo>
                  <a:lnTo>
                    <a:pt x="152272" y="2032"/>
                  </a:lnTo>
                  <a:lnTo>
                    <a:pt x="126999" y="0"/>
                  </a:lnTo>
                  <a:close/>
                </a:path>
              </a:pathLst>
            </a:custGeom>
            <a:solidFill>
              <a:srgbClr val="FF0000"/>
            </a:solidFill>
          </p:spPr>
          <p:txBody>
            <a:bodyPr wrap="square" lIns="0" tIns="0" rIns="0" bIns="0" rtlCol="0"/>
            <a:lstStyle/>
            <a:p>
              <a:endParaRPr/>
            </a:p>
          </p:txBody>
        </p:sp>
        <p:sp>
          <p:nvSpPr>
            <p:cNvPr id="50" name="object 24"/>
            <p:cNvSpPr txBox="1"/>
            <p:nvPr/>
          </p:nvSpPr>
          <p:spPr>
            <a:xfrm>
              <a:off x="5947917" y="4287520"/>
              <a:ext cx="1433195" cy="630555"/>
            </a:xfrm>
            <a:prstGeom prst="rect">
              <a:avLst/>
            </a:prstGeom>
          </p:spPr>
          <p:txBody>
            <a:bodyPr vert="horz" wrap="square" lIns="0" tIns="0" rIns="0" bIns="0" rtlCol="0">
              <a:spAutoFit/>
            </a:bodyPr>
            <a:lstStyle/>
            <a:p>
              <a:pPr marL="12700" marR="5080">
                <a:lnSpc>
                  <a:spcPct val="100000"/>
                </a:lnSpc>
              </a:pPr>
              <a:r>
                <a:rPr sz="1400" dirty="0">
                  <a:latin typeface="Calibri"/>
                  <a:cs typeface="Calibri"/>
                </a:rPr>
                <a:t>Σ</a:t>
              </a:r>
              <a:r>
                <a:rPr sz="1400" spc="-15" dirty="0">
                  <a:latin typeface="Calibri"/>
                  <a:cs typeface="Calibri"/>
                </a:rPr>
                <a:t>τ</a:t>
              </a:r>
              <a:r>
                <a:rPr sz="1400" dirty="0">
                  <a:latin typeface="Calibri"/>
                  <a:cs typeface="Calibri"/>
                </a:rPr>
                <a:t>ο</a:t>
              </a:r>
              <a:r>
                <a:rPr sz="1400" spc="-10" dirty="0">
                  <a:latin typeface="Calibri"/>
                  <a:cs typeface="Calibri"/>
                </a:rPr>
                <a:t>ί</a:t>
              </a:r>
              <a:r>
                <a:rPr sz="1400" dirty="0">
                  <a:latin typeface="Calibri"/>
                  <a:cs typeface="Calibri"/>
                </a:rPr>
                <a:t>χιση</a:t>
              </a:r>
              <a:r>
                <a:rPr sz="1400" spc="-20" dirty="0">
                  <a:latin typeface="Calibri"/>
                  <a:cs typeface="Calibri"/>
                </a:rPr>
                <a:t> </a:t>
              </a:r>
              <a:r>
                <a:rPr sz="1400" spc="-30" dirty="0">
                  <a:latin typeface="Calibri"/>
                  <a:cs typeface="Calibri"/>
                </a:rPr>
                <a:t>κ</a:t>
              </a:r>
              <a:r>
                <a:rPr sz="1400" spc="-5" dirty="0">
                  <a:latin typeface="Calibri"/>
                  <a:cs typeface="Calibri"/>
                </a:rPr>
                <a:t>ε</a:t>
              </a:r>
              <a:r>
                <a:rPr sz="1400" dirty="0">
                  <a:latin typeface="Calibri"/>
                  <a:cs typeface="Calibri"/>
                </a:rPr>
                <a:t>ι</a:t>
              </a:r>
              <a:r>
                <a:rPr sz="1400" spc="-5" dirty="0">
                  <a:latin typeface="Calibri"/>
                  <a:cs typeface="Calibri"/>
                </a:rPr>
                <a:t>μέ</a:t>
              </a:r>
              <a:r>
                <a:rPr sz="1400" dirty="0">
                  <a:latin typeface="Calibri"/>
                  <a:cs typeface="Calibri"/>
                </a:rPr>
                <a:t>νου μ</a:t>
              </a:r>
              <a:r>
                <a:rPr sz="1400" spc="-35" dirty="0">
                  <a:latin typeface="Calibri"/>
                  <a:cs typeface="Calibri"/>
                </a:rPr>
                <a:t>έ</a:t>
              </a:r>
              <a:r>
                <a:rPr sz="1400" dirty="0">
                  <a:latin typeface="Calibri"/>
                  <a:cs typeface="Calibri"/>
                </a:rPr>
                <a:t>σα</a:t>
              </a:r>
              <a:r>
                <a:rPr sz="1400" spc="10" dirty="0">
                  <a:latin typeface="Calibri"/>
                  <a:cs typeface="Calibri"/>
                </a:rPr>
                <a:t> </a:t>
              </a:r>
              <a:r>
                <a:rPr sz="1400" spc="5" dirty="0">
                  <a:latin typeface="Calibri"/>
                  <a:cs typeface="Calibri"/>
                </a:rPr>
                <a:t>σ</a:t>
              </a:r>
              <a:r>
                <a:rPr sz="1400" spc="-20" dirty="0">
                  <a:latin typeface="Calibri"/>
                  <a:cs typeface="Calibri"/>
                </a:rPr>
                <a:t>τ</a:t>
              </a:r>
              <a:r>
                <a:rPr sz="1400" dirty="0">
                  <a:latin typeface="Calibri"/>
                  <a:cs typeface="Calibri"/>
                </a:rPr>
                <a:t>α</a:t>
              </a:r>
              <a:r>
                <a:rPr sz="1400" spc="10" dirty="0">
                  <a:latin typeface="Calibri"/>
                  <a:cs typeface="Calibri"/>
                </a:rPr>
                <a:t> </a:t>
              </a:r>
              <a:r>
                <a:rPr sz="1400" spc="-30" dirty="0">
                  <a:latin typeface="Calibri"/>
                  <a:cs typeface="Calibri"/>
                </a:rPr>
                <a:t>κ</a:t>
              </a:r>
              <a:r>
                <a:rPr sz="1400" spc="-5" dirty="0">
                  <a:latin typeface="Calibri"/>
                  <a:cs typeface="Calibri"/>
                </a:rPr>
                <a:t>ε</a:t>
              </a:r>
              <a:r>
                <a:rPr sz="1400" spc="-15" dirty="0">
                  <a:latin typeface="Calibri"/>
                  <a:cs typeface="Calibri"/>
                </a:rPr>
                <a:t>λ</a:t>
              </a:r>
              <a:r>
                <a:rPr sz="1400" dirty="0">
                  <a:latin typeface="Calibri"/>
                  <a:cs typeface="Calibri"/>
                </a:rPr>
                <a:t>ιά</a:t>
              </a:r>
              <a:r>
                <a:rPr sz="1400" spc="10" dirty="0">
                  <a:latin typeface="Calibri"/>
                  <a:cs typeface="Calibri"/>
                </a:rPr>
                <a:t> </a:t>
              </a:r>
              <a:r>
                <a:rPr sz="1400" spc="-20" dirty="0">
                  <a:latin typeface="Calibri"/>
                  <a:cs typeface="Calibri"/>
                </a:rPr>
                <a:t>τ</a:t>
              </a:r>
              <a:r>
                <a:rPr sz="1400" dirty="0">
                  <a:latin typeface="Calibri"/>
                  <a:cs typeface="Calibri"/>
                </a:rPr>
                <a:t>ου π</a:t>
              </a:r>
              <a:r>
                <a:rPr sz="1400" spc="-25" dirty="0">
                  <a:latin typeface="Calibri"/>
                  <a:cs typeface="Calibri"/>
                </a:rPr>
                <a:t>ί</a:t>
              </a:r>
              <a:r>
                <a:rPr sz="1400" dirty="0">
                  <a:latin typeface="Calibri"/>
                  <a:cs typeface="Calibri"/>
                </a:rPr>
                <a:t>να</a:t>
              </a:r>
              <a:r>
                <a:rPr sz="1400" spc="-55" dirty="0">
                  <a:latin typeface="Calibri"/>
                  <a:cs typeface="Calibri"/>
                </a:rPr>
                <a:t>κ</a:t>
              </a:r>
              <a:r>
                <a:rPr sz="1400" dirty="0">
                  <a:latin typeface="Calibri"/>
                  <a:cs typeface="Calibri"/>
                </a:rPr>
                <a:t>α</a:t>
              </a:r>
              <a:endParaRPr sz="1400">
                <a:latin typeface="Calibri"/>
                <a:cs typeface="Calibri"/>
              </a:endParaRPr>
            </a:p>
          </p:txBody>
        </p:sp>
        <p:sp>
          <p:nvSpPr>
            <p:cNvPr id="51" name="object 25"/>
            <p:cNvSpPr txBox="1"/>
            <p:nvPr/>
          </p:nvSpPr>
          <p:spPr>
            <a:xfrm>
              <a:off x="7028180" y="5223509"/>
              <a:ext cx="1414780" cy="631190"/>
            </a:xfrm>
            <a:prstGeom prst="rect">
              <a:avLst/>
            </a:prstGeom>
          </p:spPr>
          <p:txBody>
            <a:bodyPr vert="horz" wrap="square" lIns="0" tIns="0" rIns="0" bIns="0" rtlCol="0">
              <a:spAutoFit/>
            </a:bodyPr>
            <a:lstStyle/>
            <a:p>
              <a:pPr marL="12700" marR="5080">
                <a:lnSpc>
                  <a:spcPct val="100000"/>
                </a:lnSpc>
              </a:pPr>
              <a:r>
                <a:rPr sz="1400" dirty="0">
                  <a:latin typeface="Calibri"/>
                  <a:cs typeface="Calibri"/>
                </a:rPr>
                <a:t>Τα</a:t>
              </a:r>
              <a:r>
                <a:rPr sz="1400" spc="-20" dirty="0">
                  <a:latin typeface="Calibri"/>
                  <a:cs typeface="Calibri"/>
                </a:rPr>
                <a:t>ξ</a:t>
              </a:r>
              <a:r>
                <a:rPr sz="1400" spc="-30" dirty="0">
                  <a:latin typeface="Calibri"/>
                  <a:cs typeface="Calibri"/>
                </a:rPr>
                <a:t>ι</a:t>
              </a:r>
              <a:r>
                <a:rPr sz="1400" dirty="0">
                  <a:latin typeface="Calibri"/>
                  <a:cs typeface="Calibri"/>
                </a:rPr>
                <a:t>νόμηση</a:t>
              </a:r>
              <a:r>
                <a:rPr sz="1400" spc="-5" dirty="0">
                  <a:latin typeface="Calibri"/>
                  <a:cs typeface="Calibri"/>
                </a:rPr>
                <a:t> </a:t>
              </a:r>
              <a:r>
                <a:rPr sz="1400" spc="-30" dirty="0">
                  <a:latin typeface="Calibri"/>
                  <a:cs typeface="Calibri"/>
                </a:rPr>
                <a:t>κ</a:t>
              </a:r>
              <a:r>
                <a:rPr sz="1400" spc="-5" dirty="0">
                  <a:latin typeface="Calibri"/>
                  <a:cs typeface="Calibri"/>
                </a:rPr>
                <a:t>ε</a:t>
              </a:r>
              <a:r>
                <a:rPr sz="1400" spc="-15" dirty="0">
                  <a:latin typeface="Calibri"/>
                  <a:cs typeface="Calibri"/>
                </a:rPr>
                <a:t>λ</a:t>
              </a:r>
              <a:r>
                <a:rPr sz="1400" dirty="0">
                  <a:latin typeface="Calibri"/>
                  <a:cs typeface="Calibri"/>
                </a:rPr>
                <a:t>ι</a:t>
              </a:r>
              <a:r>
                <a:rPr sz="1400" spc="-10" dirty="0">
                  <a:latin typeface="Calibri"/>
                  <a:cs typeface="Calibri"/>
                </a:rPr>
                <a:t>ώ</a:t>
              </a:r>
              <a:r>
                <a:rPr sz="1400" dirty="0">
                  <a:latin typeface="Calibri"/>
                  <a:cs typeface="Calibri"/>
                </a:rPr>
                <a:t>ν </a:t>
              </a:r>
              <a:r>
                <a:rPr sz="1400" spc="-10" dirty="0">
                  <a:latin typeface="Calibri"/>
                  <a:cs typeface="Calibri"/>
                </a:rPr>
                <a:t>μ</a:t>
              </a:r>
              <a:r>
                <a:rPr sz="1400" dirty="0">
                  <a:latin typeface="Calibri"/>
                  <a:cs typeface="Calibri"/>
                </a:rPr>
                <a:t>ε β</a:t>
              </a:r>
              <a:r>
                <a:rPr sz="1400" spc="-20" dirty="0">
                  <a:latin typeface="Calibri"/>
                  <a:cs typeface="Calibri"/>
                </a:rPr>
                <a:t>ά</a:t>
              </a:r>
              <a:r>
                <a:rPr sz="1400" dirty="0">
                  <a:latin typeface="Calibri"/>
                  <a:cs typeface="Calibri"/>
                </a:rPr>
                <a:t>ση </a:t>
              </a:r>
              <a:r>
                <a:rPr sz="1400" spc="-50" dirty="0">
                  <a:latin typeface="Calibri"/>
                  <a:cs typeface="Calibri"/>
                </a:rPr>
                <a:t>κ</a:t>
              </a:r>
              <a:r>
                <a:rPr sz="1400" spc="-10" dirty="0">
                  <a:latin typeface="Calibri"/>
                  <a:cs typeface="Calibri"/>
                </a:rPr>
                <a:t>ά</a:t>
              </a:r>
              <a:r>
                <a:rPr sz="1400" dirty="0">
                  <a:latin typeface="Calibri"/>
                  <a:cs typeface="Calibri"/>
                </a:rPr>
                <a:t>ποι</a:t>
              </a:r>
              <a:r>
                <a:rPr sz="1400" spc="-10" dirty="0">
                  <a:latin typeface="Calibri"/>
                  <a:cs typeface="Calibri"/>
                </a:rPr>
                <a:t>ε</a:t>
              </a:r>
              <a:r>
                <a:rPr sz="1400" dirty="0">
                  <a:latin typeface="Calibri"/>
                  <a:cs typeface="Calibri"/>
                </a:rPr>
                <a:t>ς π</a:t>
              </a:r>
              <a:r>
                <a:rPr sz="1400" spc="5" dirty="0">
                  <a:latin typeface="Calibri"/>
                  <a:cs typeface="Calibri"/>
                </a:rPr>
                <a:t>ρ</a:t>
              </a:r>
              <a:r>
                <a:rPr sz="1400" dirty="0">
                  <a:latin typeface="Calibri"/>
                  <a:cs typeface="Calibri"/>
                </a:rPr>
                <a:t>οδια</a:t>
              </a:r>
              <a:r>
                <a:rPr sz="1400" spc="-20" dirty="0">
                  <a:latin typeface="Calibri"/>
                  <a:cs typeface="Calibri"/>
                </a:rPr>
                <a:t>γ</a:t>
              </a:r>
              <a:r>
                <a:rPr sz="1400" dirty="0">
                  <a:latin typeface="Calibri"/>
                  <a:cs typeface="Calibri"/>
                </a:rPr>
                <a:t>ρα</a:t>
              </a:r>
              <a:r>
                <a:rPr sz="1400" spc="-10" dirty="0">
                  <a:latin typeface="Calibri"/>
                  <a:cs typeface="Calibri"/>
                </a:rPr>
                <a:t>φ</a:t>
              </a:r>
              <a:r>
                <a:rPr sz="1400" spc="-5" dirty="0">
                  <a:latin typeface="Calibri"/>
                  <a:cs typeface="Calibri"/>
                </a:rPr>
                <a:t>έ</a:t>
              </a:r>
              <a:r>
                <a:rPr sz="1400" dirty="0">
                  <a:latin typeface="Calibri"/>
                  <a:cs typeface="Calibri"/>
                </a:rPr>
                <a:t>ς</a:t>
              </a:r>
              <a:endParaRPr sz="1400">
                <a:latin typeface="Calibri"/>
                <a:cs typeface="Calibri"/>
              </a:endParaRPr>
            </a:p>
          </p:txBody>
        </p:sp>
        <p:sp>
          <p:nvSpPr>
            <p:cNvPr id="52" name="object 26"/>
            <p:cNvSpPr/>
            <p:nvPr/>
          </p:nvSpPr>
          <p:spPr>
            <a:xfrm>
              <a:off x="6827519" y="3788155"/>
              <a:ext cx="81280" cy="505459"/>
            </a:xfrm>
            <a:custGeom>
              <a:avLst/>
              <a:gdLst/>
              <a:ahLst/>
              <a:cxnLst/>
              <a:rect l="l" t="t" r="r" b="b"/>
              <a:pathLst>
                <a:path w="81279" h="505460">
                  <a:moveTo>
                    <a:pt x="5333" y="431673"/>
                  </a:moveTo>
                  <a:lnTo>
                    <a:pt x="48767" y="504952"/>
                  </a:lnTo>
                  <a:lnTo>
                    <a:pt x="69323" y="455168"/>
                  </a:lnTo>
                  <a:lnTo>
                    <a:pt x="32384" y="455168"/>
                  </a:lnTo>
                  <a:lnTo>
                    <a:pt x="31781" y="446713"/>
                  </a:lnTo>
                  <a:lnTo>
                    <a:pt x="5333" y="431673"/>
                  </a:lnTo>
                  <a:close/>
                </a:path>
                <a:path w="81279" h="505460">
                  <a:moveTo>
                    <a:pt x="31781" y="446713"/>
                  </a:moveTo>
                  <a:lnTo>
                    <a:pt x="32384" y="455168"/>
                  </a:lnTo>
                  <a:lnTo>
                    <a:pt x="45084" y="454279"/>
                  </a:lnTo>
                  <a:lnTo>
                    <a:pt x="31781" y="446713"/>
                  </a:lnTo>
                  <a:close/>
                </a:path>
                <a:path w="81279" h="505460">
                  <a:moveTo>
                    <a:pt x="81279" y="426212"/>
                  </a:moveTo>
                  <a:lnTo>
                    <a:pt x="57178" y="444901"/>
                  </a:lnTo>
                  <a:lnTo>
                    <a:pt x="57784" y="453390"/>
                  </a:lnTo>
                  <a:lnTo>
                    <a:pt x="32384" y="455168"/>
                  </a:lnTo>
                  <a:lnTo>
                    <a:pt x="69323" y="455168"/>
                  </a:lnTo>
                  <a:lnTo>
                    <a:pt x="81279" y="426212"/>
                  </a:lnTo>
                  <a:close/>
                </a:path>
                <a:path w="81279" h="505460">
                  <a:moveTo>
                    <a:pt x="25399" y="0"/>
                  </a:moveTo>
                  <a:lnTo>
                    <a:pt x="0" y="1778"/>
                  </a:lnTo>
                  <a:lnTo>
                    <a:pt x="31781" y="446713"/>
                  </a:lnTo>
                  <a:lnTo>
                    <a:pt x="45084" y="454279"/>
                  </a:lnTo>
                  <a:lnTo>
                    <a:pt x="57178" y="444901"/>
                  </a:lnTo>
                  <a:lnTo>
                    <a:pt x="25399" y="0"/>
                  </a:lnTo>
                  <a:close/>
                </a:path>
                <a:path w="81279" h="505460">
                  <a:moveTo>
                    <a:pt x="57178" y="444901"/>
                  </a:moveTo>
                  <a:lnTo>
                    <a:pt x="45084" y="454279"/>
                  </a:lnTo>
                  <a:lnTo>
                    <a:pt x="57784" y="453390"/>
                  </a:lnTo>
                  <a:lnTo>
                    <a:pt x="57178" y="444901"/>
                  </a:lnTo>
                  <a:close/>
                </a:path>
              </a:pathLst>
            </a:custGeom>
            <a:solidFill>
              <a:srgbClr val="FF0000"/>
            </a:solidFill>
          </p:spPr>
          <p:txBody>
            <a:bodyPr wrap="square" lIns="0" tIns="0" rIns="0" bIns="0" rtlCol="0"/>
            <a:lstStyle/>
            <a:p>
              <a:endParaRPr/>
            </a:p>
          </p:txBody>
        </p:sp>
        <p:sp>
          <p:nvSpPr>
            <p:cNvPr id="53" name="object 27"/>
            <p:cNvSpPr/>
            <p:nvPr/>
          </p:nvSpPr>
          <p:spPr>
            <a:xfrm>
              <a:off x="7763636" y="3788664"/>
              <a:ext cx="85090" cy="1369060"/>
            </a:xfrm>
            <a:custGeom>
              <a:avLst/>
              <a:gdLst/>
              <a:ahLst/>
              <a:cxnLst/>
              <a:rect l="l" t="t" r="r" b="b"/>
              <a:pathLst>
                <a:path w="85090" h="1369060">
                  <a:moveTo>
                    <a:pt x="8636" y="1293368"/>
                  </a:moveTo>
                  <a:lnTo>
                    <a:pt x="48768" y="1368552"/>
                  </a:lnTo>
                  <a:lnTo>
                    <a:pt x="72318" y="1318133"/>
                  </a:lnTo>
                  <a:lnTo>
                    <a:pt x="34671" y="1318133"/>
                  </a:lnTo>
                  <a:lnTo>
                    <a:pt x="34446" y="1309616"/>
                  </a:lnTo>
                  <a:lnTo>
                    <a:pt x="8636" y="1293368"/>
                  </a:lnTo>
                  <a:close/>
                </a:path>
                <a:path w="85090" h="1369060">
                  <a:moveTo>
                    <a:pt x="34446" y="1309616"/>
                  </a:moveTo>
                  <a:lnTo>
                    <a:pt x="34671" y="1318133"/>
                  </a:lnTo>
                  <a:lnTo>
                    <a:pt x="47371" y="1317752"/>
                  </a:lnTo>
                  <a:lnTo>
                    <a:pt x="34446" y="1309616"/>
                  </a:lnTo>
                  <a:close/>
                </a:path>
                <a:path w="85090" h="1369060">
                  <a:moveTo>
                    <a:pt x="84836" y="1291336"/>
                  </a:moveTo>
                  <a:lnTo>
                    <a:pt x="59849" y="1308953"/>
                  </a:lnTo>
                  <a:lnTo>
                    <a:pt x="60071" y="1317371"/>
                  </a:lnTo>
                  <a:lnTo>
                    <a:pt x="34671" y="1318133"/>
                  </a:lnTo>
                  <a:lnTo>
                    <a:pt x="72318" y="1318133"/>
                  </a:lnTo>
                  <a:lnTo>
                    <a:pt x="84836" y="1291336"/>
                  </a:lnTo>
                  <a:close/>
                </a:path>
                <a:path w="85090" h="1369060">
                  <a:moveTo>
                    <a:pt x="25400" y="0"/>
                  </a:moveTo>
                  <a:lnTo>
                    <a:pt x="0" y="762"/>
                  </a:lnTo>
                  <a:lnTo>
                    <a:pt x="34446" y="1309616"/>
                  </a:lnTo>
                  <a:lnTo>
                    <a:pt x="47371" y="1317752"/>
                  </a:lnTo>
                  <a:lnTo>
                    <a:pt x="59849" y="1308953"/>
                  </a:lnTo>
                  <a:lnTo>
                    <a:pt x="25400" y="0"/>
                  </a:lnTo>
                  <a:close/>
                </a:path>
                <a:path w="85090" h="1369060">
                  <a:moveTo>
                    <a:pt x="59849" y="1308953"/>
                  </a:moveTo>
                  <a:lnTo>
                    <a:pt x="47371" y="1317752"/>
                  </a:lnTo>
                  <a:lnTo>
                    <a:pt x="60071" y="1317371"/>
                  </a:lnTo>
                  <a:lnTo>
                    <a:pt x="59849" y="1308953"/>
                  </a:lnTo>
                  <a:close/>
                </a:path>
              </a:pathLst>
            </a:custGeom>
            <a:solidFill>
              <a:srgbClr val="FF0000"/>
            </a:solidFill>
          </p:spPr>
          <p:txBody>
            <a:bodyPr wrap="square" lIns="0" tIns="0" rIns="0" bIns="0" rtlCol="0"/>
            <a:lstStyle/>
            <a:p>
              <a:endParaRPr/>
            </a:p>
          </p:txBody>
        </p:sp>
        <p:sp>
          <p:nvSpPr>
            <p:cNvPr id="54" name="object 28"/>
            <p:cNvSpPr/>
            <p:nvPr/>
          </p:nvSpPr>
          <p:spPr>
            <a:xfrm>
              <a:off x="2987801" y="3140964"/>
              <a:ext cx="1080135" cy="648335"/>
            </a:xfrm>
            <a:custGeom>
              <a:avLst/>
              <a:gdLst/>
              <a:ahLst/>
              <a:cxnLst/>
              <a:rect l="l" t="t" r="r" b="b"/>
              <a:pathLst>
                <a:path w="1080135" h="648335">
                  <a:moveTo>
                    <a:pt x="0" y="108076"/>
                  </a:moveTo>
                  <a:lnTo>
                    <a:pt x="8445" y="66120"/>
                  </a:lnTo>
                  <a:lnTo>
                    <a:pt x="31484" y="31825"/>
                  </a:lnTo>
                  <a:lnTo>
                    <a:pt x="65670" y="8636"/>
                  </a:lnTo>
                  <a:lnTo>
                    <a:pt x="107557" y="1"/>
                  </a:lnTo>
                  <a:lnTo>
                    <a:pt x="972185" y="0"/>
                  </a:lnTo>
                  <a:lnTo>
                    <a:pt x="986788" y="982"/>
                  </a:lnTo>
                  <a:lnTo>
                    <a:pt x="1026533" y="14690"/>
                  </a:lnTo>
                  <a:lnTo>
                    <a:pt x="1057487" y="41856"/>
                  </a:lnTo>
                  <a:lnTo>
                    <a:pt x="1076187" y="79027"/>
                  </a:lnTo>
                  <a:lnTo>
                    <a:pt x="1080135" y="540003"/>
                  </a:lnTo>
                  <a:lnTo>
                    <a:pt x="1079152" y="554636"/>
                  </a:lnTo>
                  <a:lnTo>
                    <a:pt x="1065449" y="594441"/>
                  </a:lnTo>
                  <a:lnTo>
                    <a:pt x="1038303" y="625424"/>
                  </a:lnTo>
                  <a:lnTo>
                    <a:pt x="1001180" y="644132"/>
                  </a:lnTo>
                  <a:lnTo>
                    <a:pt x="108077" y="648080"/>
                  </a:lnTo>
                  <a:lnTo>
                    <a:pt x="93453" y="647100"/>
                  </a:lnTo>
                  <a:lnTo>
                    <a:pt x="53667" y="633407"/>
                  </a:lnTo>
                  <a:lnTo>
                    <a:pt x="22691" y="606269"/>
                  </a:lnTo>
                  <a:lnTo>
                    <a:pt x="3970" y="569133"/>
                  </a:lnTo>
                  <a:lnTo>
                    <a:pt x="0" y="108076"/>
                  </a:lnTo>
                  <a:close/>
                </a:path>
              </a:pathLst>
            </a:custGeom>
            <a:ln w="25400">
              <a:solidFill>
                <a:srgbClr val="FF0000"/>
              </a:solidFill>
            </a:ln>
          </p:spPr>
          <p:txBody>
            <a:bodyPr wrap="square" lIns="0" tIns="0" rIns="0" bIns="0" rtlCol="0"/>
            <a:lstStyle/>
            <a:p>
              <a:endParaRPr/>
            </a:p>
          </p:txBody>
        </p:sp>
        <p:sp>
          <p:nvSpPr>
            <p:cNvPr id="55" name="object 29"/>
            <p:cNvSpPr/>
            <p:nvPr/>
          </p:nvSpPr>
          <p:spPr>
            <a:xfrm>
              <a:off x="6179565" y="2636901"/>
              <a:ext cx="149860" cy="937894"/>
            </a:xfrm>
            <a:custGeom>
              <a:avLst/>
              <a:gdLst/>
              <a:ahLst/>
              <a:cxnLst/>
              <a:rect l="l" t="t" r="r" b="b"/>
              <a:pathLst>
                <a:path w="149860" h="937895">
                  <a:moveTo>
                    <a:pt x="114707" y="50470"/>
                  </a:moveTo>
                  <a:lnTo>
                    <a:pt x="101270" y="57377"/>
                  </a:lnTo>
                  <a:lnTo>
                    <a:pt x="0" y="934720"/>
                  </a:lnTo>
                  <a:lnTo>
                    <a:pt x="25273" y="937514"/>
                  </a:lnTo>
                  <a:lnTo>
                    <a:pt x="126417" y="60297"/>
                  </a:lnTo>
                  <a:lnTo>
                    <a:pt x="114894" y="50492"/>
                  </a:lnTo>
                  <a:lnTo>
                    <a:pt x="114707" y="50470"/>
                  </a:lnTo>
                  <a:close/>
                </a:path>
                <a:path w="149860" h="937895">
                  <a:moveTo>
                    <a:pt x="138947" y="50419"/>
                  </a:moveTo>
                  <a:lnTo>
                    <a:pt x="114808" y="50419"/>
                  </a:lnTo>
                  <a:lnTo>
                    <a:pt x="127381" y="51943"/>
                  </a:lnTo>
                  <a:lnTo>
                    <a:pt x="126417" y="60297"/>
                  </a:lnTo>
                  <a:lnTo>
                    <a:pt x="149733" y="80137"/>
                  </a:lnTo>
                  <a:lnTo>
                    <a:pt x="138947" y="50419"/>
                  </a:lnTo>
                  <a:close/>
                </a:path>
                <a:path w="149860" h="937895">
                  <a:moveTo>
                    <a:pt x="120650" y="0"/>
                  </a:moveTo>
                  <a:lnTo>
                    <a:pt x="74041" y="71374"/>
                  </a:lnTo>
                  <a:lnTo>
                    <a:pt x="101270" y="57377"/>
                  </a:lnTo>
                  <a:lnTo>
                    <a:pt x="102235" y="49022"/>
                  </a:lnTo>
                  <a:lnTo>
                    <a:pt x="138440" y="49022"/>
                  </a:lnTo>
                  <a:lnTo>
                    <a:pt x="120650" y="0"/>
                  </a:lnTo>
                  <a:close/>
                </a:path>
                <a:path w="149860" h="937895">
                  <a:moveTo>
                    <a:pt x="114894" y="50492"/>
                  </a:moveTo>
                  <a:lnTo>
                    <a:pt x="126417" y="60297"/>
                  </a:lnTo>
                  <a:lnTo>
                    <a:pt x="127381" y="51943"/>
                  </a:lnTo>
                  <a:lnTo>
                    <a:pt x="114894" y="50492"/>
                  </a:lnTo>
                  <a:close/>
                </a:path>
                <a:path w="149860" h="937895">
                  <a:moveTo>
                    <a:pt x="102235" y="49022"/>
                  </a:moveTo>
                  <a:lnTo>
                    <a:pt x="101270" y="57377"/>
                  </a:lnTo>
                  <a:lnTo>
                    <a:pt x="114707" y="50470"/>
                  </a:lnTo>
                  <a:lnTo>
                    <a:pt x="102235" y="49022"/>
                  </a:lnTo>
                  <a:close/>
                </a:path>
                <a:path w="149860" h="937895">
                  <a:moveTo>
                    <a:pt x="138440" y="49022"/>
                  </a:moveTo>
                  <a:lnTo>
                    <a:pt x="102235" y="49022"/>
                  </a:lnTo>
                  <a:lnTo>
                    <a:pt x="114707" y="50470"/>
                  </a:lnTo>
                  <a:lnTo>
                    <a:pt x="138947" y="50419"/>
                  </a:lnTo>
                  <a:lnTo>
                    <a:pt x="138440" y="49022"/>
                  </a:lnTo>
                  <a:close/>
                </a:path>
              </a:pathLst>
            </a:custGeom>
            <a:solidFill>
              <a:srgbClr val="92D050"/>
            </a:solidFill>
          </p:spPr>
          <p:txBody>
            <a:bodyPr wrap="square" lIns="0" tIns="0" rIns="0" bIns="0" rtlCol="0"/>
            <a:lstStyle/>
            <a:p>
              <a:endParaRPr/>
            </a:p>
          </p:txBody>
        </p:sp>
        <p:sp>
          <p:nvSpPr>
            <p:cNvPr id="56" name="object 30"/>
            <p:cNvSpPr txBox="1"/>
            <p:nvPr/>
          </p:nvSpPr>
          <p:spPr>
            <a:xfrm>
              <a:off x="6164071" y="2270632"/>
              <a:ext cx="1195705" cy="203835"/>
            </a:xfrm>
            <a:prstGeom prst="rect">
              <a:avLst/>
            </a:prstGeom>
          </p:spPr>
          <p:txBody>
            <a:bodyPr vert="horz" wrap="square" lIns="0" tIns="0" rIns="0" bIns="0" rtlCol="0">
              <a:spAutoFit/>
            </a:bodyPr>
            <a:lstStyle/>
            <a:p>
              <a:pPr marL="12700">
                <a:lnSpc>
                  <a:spcPct val="100000"/>
                </a:lnSpc>
              </a:pPr>
              <a:r>
                <a:rPr sz="1400" spc="-110" dirty="0">
                  <a:latin typeface="Calibri"/>
                  <a:cs typeface="Calibri"/>
                </a:rPr>
                <a:t>T</a:t>
              </a:r>
              <a:r>
                <a:rPr sz="1400" dirty="0">
                  <a:latin typeface="Calibri"/>
                  <a:cs typeface="Calibri"/>
                </a:rPr>
                <a:t>a</a:t>
              </a:r>
              <a:r>
                <a:rPr sz="1400" spc="-10" dirty="0">
                  <a:latin typeface="Calibri"/>
                  <a:cs typeface="Calibri"/>
                </a:rPr>
                <a:t>b</a:t>
              </a:r>
              <a:r>
                <a:rPr sz="1400" dirty="0">
                  <a:latin typeface="Calibri"/>
                  <a:cs typeface="Calibri"/>
                </a:rPr>
                <a:t>le </a:t>
              </a:r>
              <a:r>
                <a:rPr sz="1400" spc="-5" dirty="0">
                  <a:latin typeface="Calibri"/>
                  <a:cs typeface="Calibri"/>
                </a:rPr>
                <a:t>P</a:t>
              </a:r>
              <a:r>
                <a:rPr sz="1400" spc="-25" dirty="0">
                  <a:latin typeface="Calibri"/>
                  <a:cs typeface="Calibri"/>
                </a:rPr>
                <a:t>r</a:t>
              </a:r>
              <a:r>
                <a:rPr sz="1400" spc="-5" dirty="0">
                  <a:latin typeface="Calibri"/>
                  <a:cs typeface="Calibri"/>
                </a:rPr>
                <a:t>opert</a:t>
              </a:r>
              <a:r>
                <a:rPr sz="1400" dirty="0">
                  <a:latin typeface="Calibri"/>
                  <a:cs typeface="Calibri"/>
                </a:rPr>
                <a:t>ies</a:t>
              </a:r>
              <a:endParaRPr sz="1400">
                <a:latin typeface="Calibri"/>
                <a:cs typeface="Calibri"/>
              </a:endParaRPr>
            </a:p>
          </p:txBody>
        </p:sp>
      </p:grpSp>
    </p:spTree>
    <p:extLst>
      <p:ext uri="{BB962C8B-B14F-4D97-AF65-F5344CB8AC3E}">
        <p14:creationId xmlns:p14="http://schemas.microsoft.com/office/powerpoint/2010/main" val="422494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13690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a:t>Πληροφορική </a:t>
            </a:r>
            <a:r>
              <a:rPr lang="el-GR" b="1" dirty="0" smtClean="0"/>
              <a:t>Υγείας</a:t>
            </a:r>
            <a:endParaRPr lang="en-US" b="1" dirty="0" smtClean="0"/>
          </a:p>
          <a:p>
            <a:pPr algn="l"/>
            <a:r>
              <a:rPr lang="el-GR" sz="2800" b="1" dirty="0" smtClean="0"/>
              <a:t>Ενότητα 1</a:t>
            </a:r>
            <a:r>
              <a:rPr lang="en-US" sz="2800" b="1" smtClean="0"/>
              <a:t>2 </a:t>
            </a:r>
            <a:r>
              <a:rPr lang="el-GR" sz="2800" b="1" dirty="0" smtClean="0"/>
              <a:t>:</a:t>
            </a:r>
            <a:r>
              <a:rPr lang="en-US" sz="2800" b="1" dirty="0" smtClean="0"/>
              <a:t> </a:t>
            </a:r>
            <a:r>
              <a:rPr lang="el-GR" sz="2800" dirty="0" smtClean="0"/>
              <a:t>Βασικές λειτουργίες του Microsoft </a:t>
            </a:r>
            <a:r>
              <a:rPr lang="en-US" sz="2800" dirty="0"/>
              <a:t>Word</a:t>
            </a:r>
          </a:p>
          <a:p>
            <a:pPr algn="l"/>
            <a:endParaRPr lang="en-US" sz="2800" dirty="0"/>
          </a:p>
          <a:p>
            <a:pPr algn="l"/>
            <a:r>
              <a:rPr lang="el-GR" sz="2800" dirty="0" err="1" smtClean="0"/>
              <a:t>Τόκη</a:t>
            </a:r>
            <a:r>
              <a:rPr lang="en-US" sz="2800" dirty="0" smtClean="0"/>
              <a:t> </a:t>
            </a:r>
            <a:r>
              <a:rPr lang="el-GR" sz="2800" dirty="0" smtClean="0"/>
              <a:t>Ευγενία</a:t>
            </a:r>
            <a:r>
              <a:rPr lang="en-US" sz="2800" dirty="0" smtClean="0"/>
              <a:t> </a:t>
            </a:r>
          </a:p>
          <a:p>
            <a:pPr algn="l">
              <a:lnSpc>
                <a:spcPts val="2600"/>
              </a:lnSpc>
            </a:pPr>
            <a:r>
              <a:rPr lang="el-GR" sz="2800" dirty="0" smtClean="0">
                <a:solidFill>
                  <a:schemeClr val="tx2">
                    <a:lumMod val="50000"/>
                  </a:schemeClr>
                </a:solidFill>
              </a:rPr>
              <a:t>Επίκουρος Καθηγήτρια</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419675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n-US" sz="2800" b="1" dirty="0">
                <a:solidFill>
                  <a:schemeClr val="tx1"/>
                </a:solidFill>
              </a:rPr>
              <a:t>Table Properties</a:t>
            </a:r>
          </a:p>
        </p:txBody>
      </p:sp>
      <p:sp>
        <p:nvSpPr>
          <p:cNvPr id="29" name="object 6"/>
          <p:cNvSpPr/>
          <p:nvPr/>
        </p:nvSpPr>
        <p:spPr>
          <a:xfrm>
            <a:off x="679160" y="1931982"/>
            <a:ext cx="3700526" cy="3676269"/>
          </a:xfrm>
          <a:prstGeom prst="rect">
            <a:avLst/>
          </a:prstGeom>
          <a:blipFill>
            <a:blip r:embed="rId3" cstate="print"/>
            <a:stretch>
              <a:fillRect/>
            </a:stretch>
          </a:blipFill>
        </p:spPr>
        <p:txBody>
          <a:bodyPr wrap="square" lIns="0" tIns="0" rIns="0" bIns="0" rtlCol="0"/>
          <a:lstStyle/>
          <a:p>
            <a:endParaRPr/>
          </a:p>
        </p:txBody>
      </p:sp>
      <p:sp>
        <p:nvSpPr>
          <p:cNvPr id="30" name="object 7"/>
          <p:cNvSpPr/>
          <p:nvPr/>
        </p:nvSpPr>
        <p:spPr>
          <a:xfrm>
            <a:off x="4957572" y="1217272"/>
            <a:ext cx="3191256" cy="1637664"/>
          </a:xfrm>
          <a:prstGeom prst="rect">
            <a:avLst/>
          </a:prstGeom>
          <a:blipFill>
            <a:blip r:embed="rId4" cstate="print"/>
            <a:stretch>
              <a:fillRect/>
            </a:stretch>
          </a:blipFill>
        </p:spPr>
        <p:txBody>
          <a:bodyPr wrap="square" lIns="0" tIns="0" rIns="0" bIns="0" rtlCol="0"/>
          <a:lstStyle/>
          <a:p>
            <a:endParaRPr/>
          </a:p>
        </p:txBody>
      </p:sp>
      <p:sp>
        <p:nvSpPr>
          <p:cNvPr id="31" name="object 8"/>
          <p:cNvSpPr/>
          <p:nvPr/>
        </p:nvSpPr>
        <p:spPr>
          <a:xfrm>
            <a:off x="4987163" y="3002823"/>
            <a:ext cx="3132073" cy="1152131"/>
          </a:xfrm>
          <a:prstGeom prst="rect">
            <a:avLst/>
          </a:prstGeom>
          <a:blipFill>
            <a:blip r:embed="rId5" cstate="print"/>
            <a:stretch>
              <a:fillRect/>
            </a:stretch>
          </a:blipFill>
        </p:spPr>
        <p:txBody>
          <a:bodyPr wrap="square" lIns="0" tIns="0" rIns="0" bIns="0" rtlCol="0"/>
          <a:lstStyle/>
          <a:p>
            <a:endParaRPr/>
          </a:p>
        </p:txBody>
      </p:sp>
      <p:sp>
        <p:nvSpPr>
          <p:cNvPr id="32" name="object 9"/>
          <p:cNvSpPr/>
          <p:nvPr/>
        </p:nvSpPr>
        <p:spPr>
          <a:xfrm>
            <a:off x="5033898" y="4238244"/>
            <a:ext cx="3047238" cy="1423416"/>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87047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err="1">
                <a:solidFill>
                  <a:schemeClr val="tx1"/>
                </a:solidFill>
              </a:rPr>
              <a:t>Sorting</a:t>
            </a:r>
            <a:r>
              <a:rPr lang="el-GR" b="1" dirty="0">
                <a:solidFill>
                  <a:schemeClr val="tx1"/>
                </a:solidFill>
              </a:rPr>
              <a:t> – Ταξινόμηση: </a:t>
            </a:r>
            <a:r>
              <a:rPr lang="el-GR" dirty="0">
                <a:solidFill>
                  <a:schemeClr val="tx1"/>
                </a:solidFill>
              </a:rPr>
              <a:t>δυνατότητα ταξινόμησης με βάση κάποια συγκεκριμένη στήλη και ανάλογα με τον τύπο που θέλουμε</a:t>
            </a:r>
          </a:p>
        </p:txBody>
      </p:sp>
      <p:sp>
        <p:nvSpPr>
          <p:cNvPr id="6" name="object 6"/>
          <p:cNvSpPr>
            <a:spLocks noChangeAspect="1"/>
          </p:cNvSpPr>
          <p:nvPr/>
        </p:nvSpPr>
        <p:spPr>
          <a:xfrm>
            <a:off x="3275856" y="2353444"/>
            <a:ext cx="4915248" cy="3132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2081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spc="-25" dirty="0"/>
              <a:t>Μέτ</a:t>
            </a:r>
            <a:r>
              <a:rPr lang="el-GR" sz="3600" spc="-45" dirty="0"/>
              <a:t>ρ</a:t>
            </a:r>
            <a:r>
              <a:rPr lang="el-GR" sz="3600" spc="-25" dirty="0"/>
              <a:t>ηση</a:t>
            </a:r>
            <a:r>
              <a:rPr lang="el-GR" sz="3600" spc="15" dirty="0"/>
              <a:t> </a:t>
            </a:r>
            <a:r>
              <a:rPr lang="el-GR" sz="3600" spc="-25" dirty="0"/>
              <a:t>Λέ</a:t>
            </a:r>
            <a:r>
              <a:rPr lang="el-GR" sz="3600" spc="-55" dirty="0"/>
              <a:t>ξ</a:t>
            </a:r>
            <a:r>
              <a:rPr lang="el-GR" sz="3600" spc="-25" dirty="0"/>
              <a:t>εων</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a:solidFill>
                  <a:schemeClr val="tx1"/>
                </a:solidFill>
              </a:rPr>
              <a:t>Για τη μέτρηση των λέξεων ενός κειμένου (</a:t>
            </a:r>
            <a:r>
              <a:rPr lang="el-GR" b="1" dirty="0" err="1">
                <a:solidFill>
                  <a:schemeClr val="tx1"/>
                </a:solidFill>
              </a:rPr>
              <a:t>word</a:t>
            </a:r>
            <a:r>
              <a:rPr lang="el-GR" b="1" dirty="0">
                <a:solidFill>
                  <a:schemeClr val="tx1"/>
                </a:solidFill>
              </a:rPr>
              <a:t> </a:t>
            </a:r>
            <a:r>
              <a:rPr lang="el-GR" b="1" dirty="0" err="1">
                <a:solidFill>
                  <a:schemeClr val="tx1"/>
                </a:solidFill>
              </a:rPr>
              <a:t>count</a:t>
            </a:r>
            <a:r>
              <a:rPr lang="el-GR" b="1" dirty="0">
                <a:solidFill>
                  <a:schemeClr val="tx1"/>
                </a:solidFill>
              </a:rPr>
              <a:t>) </a:t>
            </a:r>
            <a:r>
              <a:rPr lang="el-GR" dirty="0">
                <a:solidFill>
                  <a:schemeClr val="tx1"/>
                </a:solidFill>
              </a:rPr>
              <a:t>θα πάμε στο Review </a:t>
            </a:r>
            <a:r>
              <a:rPr lang="el-GR" dirty="0" err="1">
                <a:solidFill>
                  <a:schemeClr val="tx1"/>
                </a:solidFill>
              </a:rPr>
              <a:t>Ribbon</a:t>
            </a:r>
            <a:r>
              <a:rPr lang="el-GR" dirty="0">
                <a:solidFill>
                  <a:schemeClr val="tx1"/>
                </a:solidFill>
              </a:rPr>
              <a:t> (αναθεώρηση) και θα πατήσουμε το κουμπί Word </a:t>
            </a:r>
            <a:r>
              <a:rPr lang="el-GR" dirty="0" err="1">
                <a:solidFill>
                  <a:schemeClr val="tx1"/>
                </a:solidFill>
              </a:rPr>
              <a:t>Count</a:t>
            </a:r>
            <a:r>
              <a:rPr lang="el-GR" dirty="0">
                <a:solidFill>
                  <a:schemeClr val="tx1"/>
                </a:solidFill>
              </a:rPr>
              <a:t> (Καταμέτρηση Λέξεων)</a:t>
            </a:r>
          </a:p>
        </p:txBody>
      </p:sp>
      <p:sp>
        <p:nvSpPr>
          <p:cNvPr id="7" name="object 6"/>
          <p:cNvSpPr/>
          <p:nvPr/>
        </p:nvSpPr>
        <p:spPr>
          <a:xfrm>
            <a:off x="2555776" y="2880642"/>
            <a:ext cx="4171950" cy="21050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17779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Μέτρηση Λέξεων</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b="1" dirty="0">
                <a:solidFill>
                  <a:schemeClr val="tx1"/>
                </a:solidFill>
              </a:rPr>
              <a:t>Για την εισαγωγή αρίθμησης στο κάτω μέρος της κάθε σελίδας, </a:t>
            </a:r>
            <a:r>
              <a:rPr lang="el-GR" dirty="0">
                <a:solidFill>
                  <a:schemeClr val="tx1"/>
                </a:solidFill>
              </a:rPr>
              <a:t>θα πάμε στο </a:t>
            </a:r>
            <a:r>
              <a:rPr lang="el-GR" dirty="0" err="1">
                <a:solidFill>
                  <a:schemeClr val="tx1"/>
                </a:solidFill>
              </a:rPr>
              <a:t>Insert</a:t>
            </a:r>
            <a:r>
              <a:rPr lang="el-GR" dirty="0">
                <a:solidFill>
                  <a:schemeClr val="tx1"/>
                </a:solidFill>
              </a:rPr>
              <a:t> </a:t>
            </a:r>
            <a:r>
              <a:rPr lang="el-GR" dirty="0" err="1">
                <a:solidFill>
                  <a:schemeClr val="tx1"/>
                </a:solidFill>
              </a:rPr>
              <a:t>Ribbon</a:t>
            </a:r>
            <a:r>
              <a:rPr lang="el-GR" dirty="0">
                <a:solidFill>
                  <a:schemeClr val="tx1"/>
                </a:solidFill>
              </a:rPr>
              <a:t> και θα επιλέξουμε το </a:t>
            </a:r>
            <a:r>
              <a:rPr lang="el-GR" dirty="0" err="1">
                <a:solidFill>
                  <a:schemeClr val="tx1"/>
                </a:solidFill>
              </a:rPr>
              <a:t>Page</a:t>
            </a:r>
            <a:r>
              <a:rPr lang="el-GR" dirty="0">
                <a:solidFill>
                  <a:schemeClr val="tx1"/>
                </a:solidFill>
              </a:rPr>
              <a:t> Number (Αριθμός Σελίδας)</a:t>
            </a:r>
          </a:p>
        </p:txBody>
      </p:sp>
      <p:sp>
        <p:nvSpPr>
          <p:cNvPr id="6" name="object 6"/>
          <p:cNvSpPr/>
          <p:nvPr/>
        </p:nvSpPr>
        <p:spPr>
          <a:xfrm>
            <a:off x="2559149" y="2862838"/>
            <a:ext cx="4057650" cy="25527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72466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600" spc="-30" dirty="0"/>
              <a:t>Μορφ</a:t>
            </a:r>
            <a:r>
              <a:rPr lang="el-GR" sz="3600" spc="-15" dirty="0"/>
              <a:t>ο</a:t>
            </a:r>
            <a:r>
              <a:rPr lang="el-GR" sz="3600" spc="-20" dirty="0"/>
              <a:t>ποίηση</a:t>
            </a:r>
            <a:r>
              <a:rPr lang="el-GR" sz="3600" spc="20" dirty="0"/>
              <a:t> </a:t>
            </a:r>
            <a:r>
              <a:rPr lang="el-GR" sz="3600" spc="-25" dirty="0"/>
              <a:t>Παρ</a:t>
            </a:r>
            <a:r>
              <a:rPr lang="el-GR" sz="3600" spc="-45" dirty="0"/>
              <a:t>α</a:t>
            </a:r>
            <a:r>
              <a:rPr lang="el-GR" sz="3600" spc="-60" dirty="0"/>
              <a:t>γ</a:t>
            </a:r>
            <a:r>
              <a:rPr lang="el-GR" sz="3600" spc="-25" dirty="0"/>
              <a:t>ράφου</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8" name="3 - Θέση περιεχομένου"/>
          <p:cNvSpPr txBox="1">
            <a:spLocks/>
          </p:cNvSpPr>
          <p:nvPr/>
        </p:nvSpPr>
        <p:spPr>
          <a:xfrm>
            <a:off x="899592" y="1492657"/>
            <a:ext cx="7704856"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Μπορούμε να </a:t>
            </a:r>
            <a:r>
              <a:rPr lang="el-GR" b="1" dirty="0">
                <a:solidFill>
                  <a:schemeClr val="tx1"/>
                </a:solidFill>
              </a:rPr>
              <a:t>μορφοποιήσουμε την παράγραφό μας </a:t>
            </a:r>
            <a:r>
              <a:rPr lang="el-GR" dirty="0">
                <a:solidFill>
                  <a:schemeClr val="tx1"/>
                </a:solidFill>
              </a:rPr>
              <a:t>βάζοντας διαστήματα ανάμεσα στις γραμμές Από το </a:t>
            </a:r>
            <a:r>
              <a:rPr lang="el-GR" dirty="0" err="1">
                <a:solidFill>
                  <a:schemeClr val="tx1"/>
                </a:solidFill>
              </a:rPr>
              <a:t>Home</a:t>
            </a:r>
            <a:r>
              <a:rPr lang="el-GR" dirty="0">
                <a:solidFill>
                  <a:schemeClr val="tx1"/>
                </a:solidFill>
              </a:rPr>
              <a:t> </a:t>
            </a:r>
            <a:r>
              <a:rPr lang="el-GR" dirty="0" err="1">
                <a:solidFill>
                  <a:schemeClr val="tx1"/>
                </a:solidFill>
              </a:rPr>
              <a:t>Ribbon</a:t>
            </a:r>
            <a:r>
              <a:rPr lang="el-GR" dirty="0">
                <a:solidFill>
                  <a:schemeClr val="tx1"/>
                </a:solidFill>
              </a:rPr>
              <a:t> επιλέγουμε το </a:t>
            </a:r>
            <a:r>
              <a:rPr lang="el-GR" dirty="0" err="1" smtClean="0">
                <a:solidFill>
                  <a:schemeClr val="tx1"/>
                </a:solidFill>
              </a:rPr>
              <a:t>Paragraph</a:t>
            </a:r>
            <a:r>
              <a:rPr lang="en-US" dirty="0" smtClean="0">
                <a:solidFill>
                  <a:schemeClr val="tx1"/>
                </a:solidFill>
              </a:rPr>
              <a:t> </a:t>
            </a:r>
            <a:r>
              <a:rPr lang="el-GR" dirty="0" smtClean="0">
                <a:solidFill>
                  <a:schemeClr val="tx1"/>
                </a:solidFill>
              </a:rPr>
              <a:t>και </a:t>
            </a:r>
            <a:r>
              <a:rPr lang="el-GR" dirty="0">
                <a:solidFill>
                  <a:schemeClr val="tx1"/>
                </a:solidFill>
              </a:rPr>
              <a:t>έπειτα τις επιλογές παραγράφου</a:t>
            </a:r>
          </a:p>
        </p:txBody>
      </p:sp>
      <p:grpSp>
        <p:nvGrpSpPr>
          <p:cNvPr id="7" name="Ομάδα 6"/>
          <p:cNvGrpSpPr>
            <a:grpSpLocks noChangeAspect="1"/>
          </p:cNvGrpSpPr>
          <p:nvPr/>
        </p:nvGrpSpPr>
        <p:grpSpPr>
          <a:xfrm>
            <a:off x="1922964" y="3217540"/>
            <a:ext cx="5697036" cy="1152000"/>
            <a:chOff x="3131820" y="4293108"/>
            <a:chExt cx="4274565" cy="864361"/>
          </a:xfrm>
        </p:grpSpPr>
        <p:sp>
          <p:nvSpPr>
            <p:cNvPr id="9" name="object 7"/>
            <p:cNvSpPr/>
            <p:nvPr/>
          </p:nvSpPr>
          <p:spPr>
            <a:xfrm>
              <a:off x="3131820" y="4293108"/>
              <a:ext cx="2038350" cy="809625"/>
            </a:xfrm>
            <a:prstGeom prst="rect">
              <a:avLst/>
            </a:prstGeom>
            <a:blipFill>
              <a:blip r:embed="rId3" cstate="print"/>
              <a:stretch>
                <a:fillRect/>
              </a:stretch>
            </a:blipFill>
          </p:spPr>
          <p:txBody>
            <a:bodyPr wrap="square" lIns="0" tIns="0" rIns="0" bIns="0" rtlCol="0"/>
            <a:lstStyle/>
            <a:p>
              <a:endParaRPr/>
            </a:p>
          </p:txBody>
        </p:sp>
        <p:sp>
          <p:nvSpPr>
            <p:cNvPr id="10" name="object 8"/>
            <p:cNvSpPr/>
            <p:nvPr/>
          </p:nvSpPr>
          <p:spPr>
            <a:xfrm>
              <a:off x="4860035" y="4869179"/>
              <a:ext cx="360045" cy="288290"/>
            </a:xfrm>
            <a:custGeom>
              <a:avLst/>
              <a:gdLst/>
              <a:ahLst/>
              <a:cxnLst/>
              <a:rect l="l" t="t" r="r" b="b"/>
              <a:pathLst>
                <a:path w="360045" h="288289">
                  <a:moveTo>
                    <a:pt x="0" y="48006"/>
                  </a:moveTo>
                  <a:lnTo>
                    <a:pt x="17383" y="11013"/>
                  </a:lnTo>
                  <a:lnTo>
                    <a:pt x="312039" y="0"/>
                  </a:lnTo>
                  <a:lnTo>
                    <a:pt x="326294" y="2145"/>
                  </a:lnTo>
                  <a:lnTo>
                    <a:pt x="356225" y="29187"/>
                  </a:lnTo>
                  <a:lnTo>
                    <a:pt x="360045" y="240030"/>
                  </a:lnTo>
                  <a:lnTo>
                    <a:pt x="357899" y="254285"/>
                  </a:lnTo>
                  <a:lnTo>
                    <a:pt x="330857" y="284216"/>
                  </a:lnTo>
                  <a:lnTo>
                    <a:pt x="48006" y="288036"/>
                  </a:lnTo>
                  <a:lnTo>
                    <a:pt x="33750" y="285890"/>
                  </a:lnTo>
                  <a:lnTo>
                    <a:pt x="3819" y="258848"/>
                  </a:lnTo>
                  <a:lnTo>
                    <a:pt x="0" y="48006"/>
                  </a:lnTo>
                  <a:close/>
                </a:path>
              </a:pathLst>
            </a:custGeom>
            <a:ln w="25400">
              <a:solidFill>
                <a:srgbClr val="FF0000"/>
              </a:solidFill>
            </a:ln>
          </p:spPr>
          <p:txBody>
            <a:bodyPr wrap="square" lIns="0" tIns="0" rIns="0" bIns="0" rtlCol="0"/>
            <a:lstStyle/>
            <a:p>
              <a:endParaRPr/>
            </a:p>
          </p:txBody>
        </p:sp>
        <p:sp>
          <p:nvSpPr>
            <p:cNvPr id="11" name="object 9"/>
            <p:cNvSpPr/>
            <p:nvPr/>
          </p:nvSpPr>
          <p:spPr>
            <a:xfrm>
              <a:off x="5217921" y="5000625"/>
              <a:ext cx="434340" cy="109855"/>
            </a:xfrm>
            <a:custGeom>
              <a:avLst/>
              <a:gdLst/>
              <a:ahLst/>
              <a:cxnLst/>
              <a:rect l="l" t="t" r="r" b="b"/>
              <a:pathLst>
                <a:path w="434339" h="109854">
                  <a:moveTo>
                    <a:pt x="373601" y="87368"/>
                  </a:moveTo>
                  <a:lnTo>
                    <a:pt x="352805" y="109601"/>
                  </a:lnTo>
                  <a:lnTo>
                    <a:pt x="420576" y="88773"/>
                  </a:lnTo>
                  <a:lnTo>
                    <a:pt x="382015" y="88773"/>
                  </a:lnTo>
                  <a:lnTo>
                    <a:pt x="373601" y="87368"/>
                  </a:lnTo>
                  <a:close/>
                </a:path>
                <a:path w="434339" h="109854">
                  <a:moveTo>
                    <a:pt x="377759" y="62219"/>
                  </a:moveTo>
                  <a:lnTo>
                    <a:pt x="384047" y="76200"/>
                  </a:lnTo>
                  <a:lnTo>
                    <a:pt x="373601" y="87368"/>
                  </a:lnTo>
                  <a:lnTo>
                    <a:pt x="382015" y="88773"/>
                  </a:lnTo>
                  <a:lnTo>
                    <a:pt x="386206" y="63627"/>
                  </a:lnTo>
                  <a:lnTo>
                    <a:pt x="377759" y="62219"/>
                  </a:lnTo>
                  <a:close/>
                </a:path>
                <a:path w="434339" h="109854">
                  <a:moveTo>
                    <a:pt x="365251" y="34417"/>
                  </a:moveTo>
                  <a:lnTo>
                    <a:pt x="377759" y="62219"/>
                  </a:lnTo>
                  <a:lnTo>
                    <a:pt x="386206" y="63627"/>
                  </a:lnTo>
                  <a:lnTo>
                    <a:pt x="382015" y="88773"/>
                  </a:lnTo>
                  <a:lnTo>
                    <a:pt x="420576" y="88773"/>
                  </a:lnTo>
                  <a:lnTo>
                    <a:pt x="434212" y="84582"/>
                  </a:lnTo>
                  <a:lnTo>
                    <a:pt x="365251" y="34417"/>
                  </a:lnTo>
                  <a:close/>
                </a:path>
                <a:path w="434339" h="109854">
                  <a:moveTo>
                    <a:pt x="4190" y="0"/>
                  </a:moveTo>
                  <a:lnTo>
                    <a:pt x="0" y="25019"/>
                  </a:lnTo>
                  <a:lnTo>
                    <a:pt x="373601" y="87368"/>
                  </a:lnTo>
                  <a:lnTo>
                    <a:pt x="384047" y="76200"/>
                  </a:lnTo>
                  <a:lnTo>
                    <a:pt x="377759" y="62219"/>
                  </a:lnTo>
                  <a:lnTo>
                    <a:pt x="4190" y="0"/>
                  </a:lnTo>
                  <a:close/>
                </a:path>
              </a:pathLst>
            </a:custGeom>
            <a:solidFill>
              <a:srgbClr val="FF0000"/>
            </a:solidFill>
          </p:spPr>
          <p:txBody>
            <a:bodyPr wrap="square" lIns="0" tIns="0" rIns="0" bIns="0" rtlCol="0"/>
            <a:lstStyle/>
            <a:p>
              <a:endParaRPr/>
            </a:p>
          </p:txBody>
        </p:sp>
        <p:sp>
          <p:nvSpPr>
            <p:cNvPr id="12" name="object 10"/>
            <p:cNvSpPr txBox="1"/>
            <p:nvPr/>
          </p:nvSpPr>
          <p:spPr>
            <a:xfrm>
              <a:off x="5731890" y="4935473"/>
              <a:ext cx="1674495" cy="203835"/>
            </a:xfrm>
            <a:prstGeom prst="rect">
              <a:avLst/>
            </a:prstGeom>
          </p:spPr>
          <p:txBody>
            <a:bodyPr vert="horz" wrap="square" lIns="0" tIns="0" rIns="0" bIns="0" rtlCol="0">
              <a:spAutoFit/>
            </a:bodyPr>
            <a:lstStyle/>
            <a:p>
              <a:pPr marL="12700">
                <a:lnSpc>
                  <a:spcPct val="100000"/>
                </a:lnSpc>
              </a:pPr>
              <a:r>
                <a:rPr sz="1400" dirty="0">
                  <a:latin typeface="Calibri"/>
                  <a:cs typeface="Calibri"/>
                </a:rPr>
                <a:t>Επ</a:t>
              </a:r>
              <a:r>
                <a:rPr sz="1400" spc="10" dirty="0">
                  <a:latin typeface="Calibri"/>
                  <a:cs typeface="Calibri"/>
                </a:rPr>
                <a:t>ι</a:t>
              </a:r>
              <a:r>
                <a:rPr sz="1400" spc="-15" dirty="0">
                  <a:latin typeface="Calibri"/>
                  <a:cs typeface="Calibri"/>
                </a:rPr>
                <a:t>λ</a:t>
              </a:r>
              <a:r>
                <a:rPr sz="1400" dirty="0">
                  <a:latin typeface="Calibri"/>
                  <a:cs typeface="Calibri"/>
                </a:rPr>
                <a:t>ογές</a:t>
              </a:r>
              <a:r>
                <a:rPr sz="1400" spc="-25" dirty="0">
                  <a:latin typeface="Calibri"/>
                  <a:cs typeface="Calibri"/>
                </a:rPr>
                <a:t> </a:t>
              </a:r>
              <a:r>
                <a:rPr sz="1400" spc="-10" dirty="0">
                  <a:latin typeface="Calibri"/>
                  <a:cs typeface="Calibri"/>
                </a:rPr>
                <a:t>π</a:t>
              </a:r>
              <a:r>
                <a:rPr sz="1400" dirty="0">
                  <a:latin typeface="Calibri"/>
                  <a:cs typeface="Calibri"/>
                </a:rPr>
                <a:t>αρα</a:t>
              </a:r>
              <a:r>
                <a:rPr sz="1400" spc="-20" dirty="0">
                  <a:latin typeface="Calibri"/>
                  <a:cs typeface="Calibri"/>
                </a:rPr>
                <a:t>γ</a:t>
              </a:r>
              <a:r>
                <a:rPr sz="1400" dirty="0">
                  <a:latin typeface="Calibri"/>
                  <a:cs typeface="Calibri"/>
                </a:rPr>
                <a:t>ρά</a:t>
              </a:r>
              <a:r>
                <a:rPr sz="1400" spc="-10" dirty="0">
                  <a:latin typeface="Calibri"/>
                  <a:cs typeface="Calibri"/>
                </a:rPr>
                <a:t>φ</a:t>
              </a:r>
              <a:r>
                <a:rPr sz="1400" dirty="0">
                  <a:latin typeface="Calibri"/>
                  <a:cs typeface="Calibri"/>
                </a:rPr>
                <a:t>ου</a:t>
              </a:r>
            </a:p>
          </p:txBody>
        </p:sp>
      </p:grpSp>
    </p:spTree>
    <p:extLst>
      <p:ext uri="{BB962C8B-B14F-4D97-AF65-F5344CB8AC3E}">
        <p14:creationId xmlns:p14="http://schemas.microsoft.com/office/powerpoint/2010/main" val="826986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600" spc="-30" dirty="0"/>
              <a:t>Μορφ</a:t>
            </a:r>
            <a:r>
              <a:rPr lang="el-GR" sz="3600" spc="-15" dirty="0"/>
              <a:t>ο</a:t>
            </a:r>
            <a:r>
              <a:rPr lang="el-GR" sz="3600" spc="-20" dirty="0"/>
              <a:t>ποίηση</a:t>
            </a:r>
            <a:r>
              <a:rPr lang="el-GR" sz="3600" spc="20" dirty="0"/>
              <a:t> </a:t>
            </a:r>
            <a:r>
              <a:rPr lang="el-GR" sz="3600" spc="-25" dirty="0"/>
              <a:t>Παρ</a:t>
            </a:r>
            <a:r>
              <a:rPr lang="el-GR" sz="3600" spc="-45" dirty="0"/>
              <a:t>α</a:t>
            </a:r>
            <a:r>
              <a:rPr lang="el-GR" sz="3600" spc="-60" dirty="0"/>
              <a:t>γ</a:t>
            </a:r>
            <a:r>
              <a:rPr lang="el-GR" sz="3600" spc="-25" dirty="0"/>
              <a:t>ράφου</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13" name="object 4"/>
          <p:cNvSpPr>
            <a:spLocks noChangeAspect="1"/>
          </p:cNvSpPr>
          <p:nvPr/>
        </p:nvSpPr>
        <p:spPr>
          <a:xfrm>
            <a:off x="2455754" y="1343690"/>
            <a:ext cx="4232491" cy="4248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9169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100" spc="-30" dirty="0"/>
              <a:t>Όρια σελίδας – </a:t>
            </a:r>
            <a:r>
              <a:rPr lang="el-GR" sz="3100" spc="-30" dirty="0" err="1"/>
              <a:t>margins</a:t>
            </a:r>
            <a:r>
              <a:rPr lang="el-GR" sz="3100" spc="-30" dirty="0" smtClean="0"/>
              <a:t>,</a:t>
            </a:r>
            <a:r>
              <a:rPr lang="en-US" sz="3100" spc="-30" dirty="0" smtClean="0"/>
              <a:t> </a:t>
            </a:r>
            <a:r>
              <a:rPr lang="el-GR" sz="3100" spc="-30" dirty="0" smtClean="0"/>
              <a:t>μορφοποίηση διάταξης</a:t>
            </a:r>
            <a:r>
              <a:rPr lang="en-US" sz="3100" spc="-30" dirty="0" smtClean="0"/>
              <a:t> </a:t>
            </a:r>
            <a:r>
              <a:rPr lang="el-GR" sz="3100" spc="-30" dirty="0" smtClean="0"/>
              <a:t>σελίδας</a:t>
            </a:r>
            <a:endParaRPr lang="el-GR" sz="31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
        <p:nvSpPr>
          <p:cNvPr id="8" name="3 - Θέση περιεχομένου"/>
          <p:cNvSpPr txBox="1">
            <a:spLocks/>
          </p:cNvSpPr>
          <p:nvPr/>
        </p:nvSpPr>
        <p:spPr>
          <a:xfrm>
            <a:off x="899592" y="1492657"/>
            <a:ext cx="3528392"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Τα </a:t>
            </a:r>
            <a:r>
              <a:rPr lang="el-GR" b="1" dirty="0">
                <a:solidFill>
                  <a:schemeClr val="tx1"/>
                </a:solidFill>
              </a:rPr>
              <a:t>όρια της σελίδας </a:t>
            </a:r>
            <a:r>
              <a:rPr lang="el-GR" dirty="0">
                <a:solidFill>
                  <a:schemeClr val="tx1"/>
                </a:solidFill>
              </a:rPr>
              <a:t>(</a:t>
            </a:r>
            <a:r>
              <a:rPr lang="el-GR" dirty="0" err="1">
                <a:solidFill>
                  <a:schemeClr val="tx1"/>
                </a:solidFill>
              </a:rPr>
              <a:t>margins</a:t>
            </a:r>
            <a:r>
              <a:rPr lang="el-GR" dirty="0">
                <a:solidFill>
                  <a:schemeClr val="tx1"/>
                </a:solidFill>
              </a:rPr>
              <a:t>) είναι αυτά που καθορίζουν το πού θα επιτρέπεται να γράψουμε μέσα στη </a:t>
            </a:r>
            <a:r>
              <a:rPr lang="el-GR" dirty="0" smtClean="0">
                <a:solidFill>
                  <a:schemeClr val="tx1"/>
                </a:solidFill>
              </a:rPr>
              <a:t>σελίδα</a:t>
            </a:r>
            <a:r>
              <a:rPr lang="en-US" dirty="0" smtClean="0">
                <a:solidFill>
                  <a:schemeClr val="tx1"/>
                </a:solidFill>
              </a:rPr>
              <a:t> </a:t>
            </a:r>
            <a:r>
              <a:rPr lang="el-GR" dirty="0" smtClean="0">
                <a:solidFill>
                  <a:schemeClr val="tx1"/>
                </a:solidFill>
              </a:rPr>
              <a:t>Το </a:t>
            </a:r>
            <a:r>
              <a:rPr lang="el-GR" dirty="0">
                <a:solidFill>
                  <a:schemeClr val="tx1"/>
                </a:solidFill>
              </a:rPr>
              <a:t>βρίσκουμε από το </a:t>
            </a:r>
            <a:r>
              <a:rPr lang="el-GR" dirty="0" err="1">
                <a:solidFill>
                  <a:schemeClr val="tx1"/>
                </a:solidFill>
              </a:rPr>
              <a:t>Page</a:t>
            </a:r>
            <a:r>
              <a:rPr lang="el-GR" dirty="0">
                <a:solidFill>
                  <a:schemeClr val="tx1"/>
                </a:solidFill>
              </a:rPr>
              <a:t> </a:t>
            </a:r>
            <a:r>
              <a:rPr lang="el-GR" dirty="0" err="1">
                <a:solidFill>
                  <a:schemeClr val="tx1"/>
                </a:solidFill>
              </a:rPr>
              <a:t>Layout</a:t>
            </a:r>
            <a:r>
              <a:rPr lang="el-GR" dirty="0">
                <a:solidFill>
                  <a:schemeClr val="tx1"/>
                </a:solidFill>
              </a:rPr>
              <a:t> </a:t>
            </a:r>
            <a:r>
              <a:rPr lang="el-GR" dirty="0" err="1">
                <a:solidFill>
                  <a:schemeClr val="tx1"/>
                </a:solidFill>
              </a:rPr>
              <a:t>Ribbon</a:t>
            </a:r>
            <a:endParaRPr lang="el-GR" dirty="0">
              <a:solidFill>
                <a:schemeClr val="tx1"/>
              </a:solidFill>
            </a:endParaRPr>
          </a:p>
        </p:txBody>
      </p:sp>
      <p:sp>
        <p:nvSpPr>
          <p:cNvPr id="13" name="object 7"/>
          <p:cNvSpPr/>
          <p:nvPr/>
        </p:nvSpPr>
        <p:spPr>
          <a:xfrm>
            <a:off x="4716016" y="1633364"/>
            <a:ext cx="3816424" cy="34469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6947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100" spc="-30" dirty="0"/>
              <a:t>Όρια σελίδας – </a:t>
            </a:r>
            <a:r>
              <a:rPr lang="el-GR" sz="3100" spc="-30" dirty="0" err="1"/>
              <a:t>margins</a:t>
            </a:r>
            <a:r>
              <a:rPr lang="el-GR" sz="3100" spc="-30" dirty="0" smtClean="0"/>
              <a:t>,</a:t>
            </a:r>
            <a:r>
              <a:rPr lang="en-US" sz="3100" spc="-30" dirty="0" smtClean="0"/>
              <a:t> </a:t>
            </a:r>
            <a:r>
              <a:rPr lang="el-GR" sz="3100" spc="-30" dirty="0" smtClean="0"/>
              <a:t>μορφοποίηση διάταξης</a:t>
            </a:r>
            <a:r>
              <a:rPr lang="en-US" sz="3100" spc="-30" dirty="0" smtClean="0"/>
              <a:t> </a:t>
            </a:r>
            <a:r>
              <a:rPr lang="el-GR" sz="3100" spc="-30" dirty="0" smtClean="0"/>
              <a:t>σελίδας</a:t>
            </a:r>
            <a:endParaRPr lang="el-GR" sz="31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Μας δίνεται η δυνατότητα να αλλάξουμε </a:t>
            </a:r>
            <a:r>
              <a:rPr lang="el-GR" dirty="0" smtClean="0">
                <a:solidFill>
                  <a:schemeClr val="tx1"/>
                </a:solidFill>
              </a:rPr>
              <a:t>τον</a:t>
            </a:r>
            <a:r>
              <a:rPr lang="en-US" dirty="0" smtClean="0">
                <a:solidFill>
                  <a:schemeClr val="tx1"/>
                </a:solidFill>
              </a:rPr>
              <a:t> </a:t>
            </a:r>
            <a:r>
              <a:rPr lang="el-GR" b="1" dirty="0" smtClean="0">
                <a:solidFill>
                  <a:schemeClr val="tx1"/>
                </a:solidFill>
              </a:rPr>
              <a:t>προσανατολισμό</a:t>
            </a:r>
            <a:r>
              <a:rPr lang="el-GR" dirty="0" smtClean="0">
                <a:solidFill>
                  <a:schemeClr val="tx1"/>
                </a:solidFill>
              </a:rPr>
              <a:t> </a:t>
            </a:r>
            <a:r>
              <a:rPr lang="el-GR" dirty="0">
                <a:solidFill>
                  <a:schemeClr val="tx1"/>
                </a:solidFill>
              </a:rPr>
              <a:t>της σελίδας, από </a:t>
            </a:r>
            <a:r>
              <a:rPr lang="el-GR" dirty="0" err="1">
                <a:solidFill>
                  <a:schemeClr val="tx1"/>
                </a:solidFill>
              </a:rPr>
              <a:t>portrait</a:t>
            </a:r>
            <a:r>
              <a:rPr lang="el-GR" dirty="0">
                <a:solidFill>
                  <a:schemeClr val="tx1"/>
                </a:solidFill>
              </a:rPr>
              <a:t> σε </a:t>
            </a:r>
            <a:r>
              <a:rPr lang="el-GR" dirty="0" err="1">
                <a:solidFill>
                  <a:schemeClr val="tx1"/>
                </a:solidFill>
              </a:rPr>
              <a:t>landscape</a:t>
            </a:r>
            <a:endParaRPr lang="el-GR" dirty="0">
              <a:solidFill>
                <a:schemeClr val="tx1"/>
              </a:solidFill>
            </a:endParaRPr>
          </a:p>
        </p:txBody>
      </p:sp>
      <p:grpSp>
        <p:nvGrpSpPr>
          <p:cNvPr id="14" name="Ομάδα 13"/>
          <p:cNvGrpSpPr/>
          <p:nvPr/>
        </p:nvGrpSpPr>
        <p:grpSpPr>
          <a:xfrm>
            <a:off x="1691680" y="2690308"/>
            <a:ext cx="6560694" cy="2790774"/>
            <a:chOff x="1835657" y="3212973"/>
            <a:chExt cx="6560694" cy="2790774"/>
          </a:xfrm>
        </p:grpSpPr>
        <p:sp>
          <p:nvSpPr>
            <p:cNvPr id="15" name="object 6"/>
            <p:cNvSpPr/>
            <p:nvPr/>
          </p:nvSpPr>
          <p:spPr>
            <a:xfrm>
              <a:off x="1835657" y="3212973"/>
              <a:ext cx="5457825" cy="2305050"/>
            </a:xfrm>
            <a:prstGeom prst="rect">
              <a:avLst/>
            </a:prstGeom>
            <a:blipFill>
              <a:blip r:embed="rId3" cstate="print"/>
              <a:stretch>
                <a:fillRect/>
              </a:stretch>
            </a:blipFill>
          </p:spPr>
          <p:txBody>
            <a:bodyPr wrap="square" lIns="0" tIns="0" rIns="0" bIns="0" rtlCol="0"/>
            <a:lstStyle/>
            <a:p>
              <a:endParaRPr/>
            </a:p>
          </p:txBody>
        </p:sp>
        <p:sp>
          <p:nvSpPr>
            <p:cNvPr id="16" name="object 7"/>
            <p:cNvSpPr/>
            <p:nvPr/>
          </p:nvSpPr>
          <p:spPr>
            <a:xfrm>
              <a:off x="5363336" y="4403725"/>
              <a:ext cx="2377440" cy="190500"/>
            </a:xfrm>
            <a:custGeom>
              <a:avLst/>
              <a:gdLst/>
              <a:ahLst/>
              <a:cxnLst/>
              <a:rect l="l" t="t" r="r" b="b"/>
              <a:pathLst>
                <a:path w="2377440" h="190500">
                  <a:moveTo>
                    <a:pt x="2317043" y="24261"/>
                  </a:moveTo>
                  <a:lnTo>
                    <a:pt x="0" y="164719"/>
                  </a:lnTo>
                  <a:lnTo>
                    <a:pt x="1524" y="190119"/>
                  </a:lnTo>
                  <a:lnTo>
                    <a:pt x="2318595" y="49659"/>
                  </a:lnTo>
                  <a:lnTo>
                    <a:pt x="2326259" y="36449"/>
                  </a:lnTo>
                  <a:lnTo>
                    <a:pt x="2317043" y="24261"/>
                  </a:lnTo>
                  <a:close/>
                </a:path>
                <a:path w="2377440" h="190500">
                  <a:moveTo>
                    <a:pt x="2354415" y="23749"/>
                  </a:moveTo>
                  <a:lnTo>
                    <a:pt x="2325497" y="23749"/>
                  </a:lnTo>
                  <a:lnTo>
                    <a:pt x="2327021" y="49149"/>
                  </a:lnTo>
                  <a:lnTo>
                    <a:pt x="2318595" y="49659"/>
                  </a:lnTo>
                  <a:lnTo>
                    <a:pt x="2303272" y="76073"/>
                  </a:lnTo>
                  <a:lnTo>
                    <a:pt x="2377059" y="33401"/>
                  </a:lnTo>
                  <a:lnTo>
                    <a:pt x="2354415" y="23749"/>
                  </a:lnTo>
                  <a:close/>
                </a:path>
                <a:path w="2377440" h="190500">
                  <a:moveTo>
                    <a:pt x="2326259" y="36449"/>
                  </a:moveTo>
                  <a:lnTo>
                    <a:pt x="2318595" y="49659"/>
                  </a:lnTo>
                  <a:lnTo>
                    <a:pt x="2327021" y="49149"/>
                  </a:lnTo>
                  <a:lnTo>
                    <a:pt x="2326259" y="36449"/>
                  </a:lnTo>
                  <a:close/>
                </a:path>
                <a:path w="2377440" h="190500">
                  <a:moveTo>
                    <a:pt x="2325497" y="23749"/>
                  </a:moveTo>
                  <a:lnTo>
                    <a:pt x="2317043" y="24261"/>
                  </a:lnTo>
                  <a:lnTo>
                    <a:pt x="2326259" y="36449"/>
                  </a:lnTo>
                  <a:lnTo>
                    <a:pt x="2325497" y="23749"/>
                  </a:lnTo>
                  <a:close/>
                </a:path>
                <a:path w="2377440" h="190500">
                  <a:moveTo>
                    <a:pt x="2298700" y="0"/>
                  </a:moveTo>
                  <a:lnTo>
                    <a:pt x="2317043" y="24261"/>
                  </a:lnTo>
                  <a:lnTo>
                    <a:pt x="2325497" y="23749"/>
                  </a:lnTo>
                  <a:lnTo>
                    <a:pt x="2354415" y="23749"/>
                  </a:lnTo>
                  <a:lnTo>
                    <a:pt x="2298700" y="0"/>
                  </a:lnTo>
                  <a:close/>
                </a:path>
              </a:pathLst>
            </a:custGeom>
            <a:solidFill>
              <a:srgbClr val="FF0000"/>
            </a:solidFill>
          </p:spPr>
          <p:txBody>
            <a:bodyPr wrap="square" lIns="0" tIns="0" rIns="0" bIns="0" rtlCol="0"/>
            <a:lstStyle/>
            <a:p>
              <a:endParaRPr/>
            </a:p>
          </p:txBody>
        </p:sp>
        <p:sp>
          <p:nvSpPr>
            <p:cNvPr id="17" name="object 8"/>
            <p:cNvSpPr/>
            <p:nvPr/>
          </p:nvSpPr>
          <p:spPr>
            <a:xfrm>
              <a:off x="4705096" y="5150611"/>
              <a:ext cx="443230" cy="727075"/>
            </a:xfrm>
            <a:custGeom>
              <a:avLst/>
              <a:gdLst/>
              <a:ahLst/>
              <a:cxnLst/>
              <a:rect l="l" t="t" r="r" b="b"/>
              <a:pathLst>
                <a:path w="443229" h="727075">
                  <a:moveTo>
                    <a:pt x="371093" y="680923"/>
                  </a:moveTo>
                  <a:lnTo>
                    <a:pt x="442975" y="726655"/>
                  </a:lnTo>
                  <a:lnTo>
                    <a:pt x="440097" y="689635"/>
                  </a:lnTo>
                  <a:lnTo>
                    <a:pt x="405891" y="689635"/>
                  </a:lnTo>
                  <a:lnTo>
                    <a:pt x="401532" y="682369"/>
                  </a:lnTo>
                  <a:lnTo>
                    <a:pt x="371093" y="680923"/>
                  </a:lnTo>
                  <a:close/>
                </a:path>
                <a:path w="443229" h="727075">
                  <a:moveTo>
                    <a:pt x="401532" y="682369"/>
                  </a:moveTo>
                  <a:lnTo>
                    <a:pt x="405891" y="689635"/>
                  </a:lnTo>
                  <a:lnTo>
                    <a:pt x="416824" y="683094"/>
                  </a:lnTo>
                  <a:lnTo>
                    <a:pt x="401532" y="682369"/>
                  </a:lnTo>
                  <a:close/>
                </a:path>
                <a:path w="443229" h="727075">
                  <a:moveTo>
                    <a:pt x="436371" y="641718"/>
                  </a:moveTo>
                  <a:lnTo>
                    <a:pt x="423352" y="669261"/>
                  </a:lnTo>
                  <a:lnTo>
                    <a:pt x="427735" y="676567"/>
                  </a:lnTo>
                  <a:lnTo>
                    <a:pt x="405891" y="689635"/>
                  </a:lnTo>
                  <a:lnTo>
                    <a:pt x="440097" y="689635"/>
                  </a:lnTo>
                  <a:lnTo>
                    <a:pt x="436371" y="641718"/>
                  </a:lnTo>
                  <a:close/>
                </a:path>
                <a:path w="443229" h="727075">
                  <a:moveTo>
                    <a:pt x="21843" y="0"/>
                  </a:moveTo>
                  <a:lnTo>
                    <a:pt x="0" y="13080"/>
                  </a:lnTo>
                  <a:lnTo>
                    <a:pt x="401532" y="682369"/>
                  </a:lnTo>
                  <a:lnTo>
                    <a:pt x="416813" y="683094"/>
                  </a:lnTo>
                  <a:lnTo>
                    <a:pt x="423352" y="669261"/>
                  </a:lnTo>
                  <a:lnTo>
                    <a:pt x="21843" y="0"/>
                  </a:lnTo>
                  <a:close/>
                </a:path>
                <a:path w="443229" h="727075">
                  <a:moveTo>
                    <a:pt x="423352" y="669261"/>
                  </a:moveTo>
                  <a:lnTo>
                    <a:pt x="416813" y="683094"/>
                  </a:lnTo>
                  <a:lnTo>
                    <a:pt x="427735" y="676567"/>
                  </a:lnTo>
                  <a:lnTo>
                    <a:pt x="423352" y="669261"/>
                  </a:lnTo>
                  <a:close/>
                </a:path>
              </a:pathLst>
            </a:custGeom>
            <a:solidFill>
              <a:srgbClr val="FF0000"/>
            </a:solidFill>
          </p:spPr>
          <p:txBody>
            <a:bodyPr wrap="square" lIns="0" tIns="0" rIns="0" bIns="0" rtlCol="0"/>
            <a:lstStyle/>
            <a:p>
              <a:endParaRPr/>
            </a:p>
          </p:txBody>
        </p:sp>
        <p:sp>
          <p:nvSpPr>
            <p:cNvPr id="18" name="object 9"/>
            <p:cNvSpPr txBox="1"/>
            <p:nvPr/>
          </p:nvSpPr>
          <p:spPr>
            <a:xfrm>
              <a:off x="7820406" y="4359402"/>
              <a:ext cx="575945" cy="203835"/>
            </a:xfrm>
            <a:prstGeom prst="rect">
              <a:avLst/>
            </a:prstGeom>
          </p:spPr>
          <p:txBody>
            <a:bodyPr vert="horz" wrap="square" lIns="0" tIns="0" rIns="0" bIns="0" rtlCol="0">
              <a:spAutoFit/>
            </a:bodyPr>
            <a:lstStyle/>
            <a:p>
              <a:pPr marL="12700">
                <a:lnSpc>
                  <a:spcPct val="100000"/>
                </a:lnSpc>
              </a:pPr>
              <a:r>
                <a:rPr sz="1400" spc="-30" dirty="0">
                  <a:latin typeface="Calibri"/>
                  <a:cs typeface="Calibri"/>
                </a:rPr>
                <a:t>P</a:t>
              </a:r>
              <a:r>
                <a:rPr sz="1400" spc="-5" dirty="0">
                  <a:latin typeface="Calibri"/>
                  <a:cs typeface="Calibri"/>
                </a:rPr>
                <a:t>o</a:t>
              </a:r>
              <a:r>
                <a:rPr sz="1400" dirty="0">
                  <a:latin typeface="Calibri"/>
                  <a:cs typeface="Calibri"/>
                </a:rPr>
                <a:t>rt</a:t>
              </a:r>
              <a:r>
                <a:rPr sz="1400" spc="-25" dirty="0">
                  <a:latin typeface="Calibri"/>
                  <a:cs typeface="Calibri"/>
                </a:rPr>
                <a:t>r</a:t>
              </a:r>
              <a:r>
                <a:rPr sz="1400" dirty="0">
                  <a:latin typeface="Calibri"/>
                  <a:cs typeface="Calibri"/>
                </a:rPr>
                <a:t>ait</a:t>
              </a:r>
              <a:endParaRPr sz="1400">
                <a:latin typeface="Calibri"/>
                <a:cs typeface="Calibri"/>
              </a:endParaRPr>
            </a:p>
          </p:txBody>
        </p:sp>
        <p:sp>
          <p:nvSpPr>
            <p:cNvPr id="19" name="object 10"/>
            <p:cNvSpPr txBox="1"/>
            <p:nvPr/>
          </p:nvSpPr>
          <p:spPr>
            <a:xfrm>
              <a:off x="5299709" y="5799912"/>
              <a:ext cx="781685" cy="203835"/>
            </a:xfrm>
            <a:prstGeom prst="rect">
              <a:avLst/>
            </a:prstGeom>
          </p:spPr>
          <p:txBody>
            <a:bodyPr vert="horz" wrap="square" lIns="0" tIns="0" rIns="0" bIns="0" rtlCol="0">
              <a:spAutoFit/>
            </a:bodyPr>
            <a:lstStyle/>
            <a:p>
              <a:pPr marL="12700">
                <a:lnSpc>
                  <a:spcPct val="100000"/>
                </a:lnSpc>
              </a:pPr>
              <a:r>
                <a:rPr sz="1400" spc="-5" dirty="0">
                  <a:latin typeface="Calibri"/>
                  <a:cs typeface="Calibri"/>
                </a:rPr>
                <a:t>La</a:t>
              </a:r>
              <a:r>
                <a:rPr sz="1400" spc="-10" dirty="0">
                  <a:latin typeface="Calibri"/>
                  <a:cs typeface="Calibri"/>
                </a:rPr>
                <a:t>nd</a:t>
              </a:r>
              <a:r>
                <a:rPr sz="1400" spc="-5" dirty="0">
                  <a:latin typeface="Calibri"/>
                  <a:cs typeface="Calibri"/>
                </a:rPr>
                <a:t>s</a:t>
              </a:r>
              <a:r>
                <a:rPr sz="1400" spc="-20" dirty="0">
                  <a:latin typeface="Calibri"/>
                  <a:cs typeface="Calibri"/>
                </a:rPr>
                <a:t>c</a:t>
              </a:r>
              <a:r>
                <a:rPr sz="1400" dirty="0">
                  <a:latin typeface="Calibri"/>
                  <a:cs typeface="Calibri"/>
                </a:rPr>
                <a:t>a</a:t>
              </a:r>
              <a:r>
                <a:rPr sz="1400" spc="-10" dirty="0">
                  <a:latin typeface="Calibri"/>
                  <a:cs typeface="Calibri"/>
                </a:rPr>
                <a:t>p</a:t>
              </a:r>
              <a:r>
                <a:rPr sz="1400" dirty="0">
                  <a:latin typeface="Calibri"/>
                  <a:cs typeface="Calibri"/>
                </a:rPr>
                <a:t>e</a:t>
              </a:r>
              <a:endParaRPr sz="1400">
                <a:latin typeface="Calibri"/>
                <a:cs typeface="Calibri"/>
              </a:endParaRPr>
            </a:p>
          </p:txBody>
        </p:sp>
      </p:grpSp>
    </p:spTree>
    <p:extLst>
      <p:ext uri="{BB962C8B-B14F-4D97-AF65-F5344CB8AC3E}">
        <p14:creationId xmlns:p14="http://schemas.microsoft.com/office/powerpoint/2010/main" val="4156890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n-US" sz="3200" spc="-30" dirty="0">
                <a:cs typeface="Calibri"/>
              </a:rPr>
              <a:t>Heade</a:t>
            </a:r>
            <a:r>
              <a:rPr lang="en-US" sz="3200" spc="-15" dirty="0">
                <a:cs typeface="Calibri"/>
              </a:rPr>
              <a:t>r</a:t>
            </a:r>
            <a:r>
              <a:rPr lang="en-US" sz="3200" dirty="0">
                <a:cs typeface="Calibri"/>
              </a:rPr>
              <a:t> and</a:t>
            </a:r>
            <a:r>
              <a:rPr lang="en-US" sz="3200" spc="-20" dirty="0">
                <a:cs typeface="Calibri"/>
              </a:rPr>
              <a:t> </a:t>
            </a:r>
            <a:r>
              <a:rPr lang="en-US" sz="3200" spc="-65" dirty="0">
                <a:cs typeface="Calibri"/>
              </a:rPr>
              <a:t>F</a:t>
            </a:r>
            <a:r>
              <a:rPr lang="en-US" sz="3200" spc="-5" dirty="0">
                <a:cs typeface="Calibri"/>
              </a:rPr>
              <a:t>oo</a:t>
            </a:r>
            <a:r>
              <a:rPr lang="en-US" sz="3200" spc="-35" dirty="0">
                <a:cs typeface="Calibri"/>
              </a:rPr>
              <a:t>t</a:t>
            </a:r>
            <a:r>
              <a:rPr lang="en-US" sz="3200" spc="-20" dirty="0">
                <a:cs typeface="Calibri"/>
              </a:rPr>
              <a:t>er</a:t>
            </a:r>
            <a:endParaRPr lang="el-GR" sz="31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Η κε</a:t>
            </a:r>
            <a:r>
              <a:rPr lang="el-GR" b="1" dirty="0">
                <a:solidFill>
                  <a:schemeClr val="tx1"/>
                </a:solidFill>
              </a:rPr>
              <a:t>φαλίδα</a:t>
            </a:r>
            <a:r>
              <a:rPr lang="el-GR" dirty="0">
                <a:solidFill>
                  <a:schemeClr val="tx1"/>
                </a:solidFill>
              </a:rPr>
              <a:t> και το </a:t>
            </a:r>
            <a:r>
              <a:rPr lang="el-GR" b="1" dirty="0">
                <a:solidFill>
                  <a:schemeClr val="tx1"/>
                </a:solidFill>
              </a:rPr>
              <a:t>υποσέλιδο</a:t>
            </a:r>
            <a:r>
              <a:rPr lang="el-GR" dirty="0">
                <a:solidFill>
                  <a:schemeClr val="tx1"/>
                </a:solidFill>
              </a:rPr>
              <a:t> είναι κάποια στοιχεία τα οποία εισάγουμε στην αρχή του αρχείου μας και επαναλαμβάνονται σε όλες τις υπόλοιπες σελίδες χωρίς να κάνουμε κάτι επιπλέον εμείς</a:t>
            </a:r>
          </a:p>
          <a:p>
            <a:pPr lvl="0">
              <a:buClrTx/>
              <a:buSzPct val="100000"/>
              <a:buFont typeface="Wingdings" panose="05000000000000000000" pitchFamily="2" charset="2"/>
              <a:buChar char="§"/>
              <a:defRPr/>
            </a:pPr>
            <a:r>
              <a:rPr lang="el-GR" dirty="0">
                <a:solidFill>
                  <a:schemeClr val="tx1"/>
                </a:solidFill>
              </a:rPr>
              <a:t>Για να </a:t>
            </a:r>
            <a:r>
              <a:rPr lang="el-GR" dirty="0" err="1">
                <a:solidFill>
                  <a:schemeClr val="tx1"/>
                </a:solidFill>
              </a:rPr>
              <a:t>εισάξουμε</a:t>
            </a:r>
            <a:r>
              <a:rPr lang="el-GR" dirty="0">
                <a:solidFill>
                  <a:schemeClr val="tx1"/>
                </a:solidFill>
              </a:rPr>
              <a:t> </a:t>
            </a:r>
            <a:r>
              <a:rPr lang="el-GR" dirty="0" err="1">
                <a:solidFill>
                  <a:schemeClr val="tx1"/>
                </a:solidFill>
              </a:rPr>
              <a:t>headers</a:t>
            </a:r>
            <a:r>
              <a:rPr lang="el-GR" dirty="0">
                <a:solidFill>
                  <a:schemeClr val="tx1"/>
                </a:solidFill>
              </a:rPr>
              <a:t> and </a:t>
            </a:r>
            <a:r>
              <a:rPr lang="el-GR" dirty="0" err="1">
                <a:solidFill>
                  <a:schemeClr val="tx1"/>
                </a:solidFill>
              </a:rPr>
              <a:t>footers</a:t>
            </a:r>
            <a:r>
              <a:rPr lang="el-GR" dirty="0">
                <a:solidFill>
                  <a:schemeClr val="tx1"/>
                </a:solidFill>
              </a:rPr>
              <a:t>, θα πάμε στο </a:t>
            </a:r>
            <a:r>
              <a:rPr lang="el-GR" dirty="0" err="1">
                <a:solidFill>
                  <a:schemeClr val="tx1"/>
                </a:solidFill>
              </a:rPr>
              <a:t>Insert</a:t>
            </a:r>
            <a:r>
              <a:rPr lang="el-GR" dirty="0">
                <a:solidFill>
                  <a:schemeClr val="tx1"/>
                </a:solidFill>
              </a:rPr>
              <a:t> </a:t>
            </a:r>
            <a:r>
              <a:rPr lang="el-GR" dirty="0" err="1">
                <a:solidFill>
                  <a:schemeClr val="tx1"/>
                </a:solidFill>
              </a:rPr>
              <a:t>Ribbon</a:t>
            </a:r>
            <a:r>
              <a:rPr lang="el-GR" dirty="0">
                <a:solidFill>
                  <a:schemeClr val="tx1"/>
                </a:solidFill>
              </a:rPr>
              <a:t> και θα επιλέξουμε το σχετικό κουμπί</a:t>
            </a:r>
          </a:p>
        </p:txBody>
      </p:sp>
      <p:grpSp>
        <p:nvGrpSpPr>
          <p:cNvPr id="11" name="Ομάδα 10"/>
          <p:cNvGrpSpPr/>
          <p:nvPr/>
        </p:nvGrpSpPr>
        <p:grpSpPr>
          <a:xfrm>
            <a:off x="1503804" y="3907165"/>
            <a:ext cx="6096000" cy="1770265"/>
            <a:chOff x="2411729" y="4653140"/>
            <a:chExt cx="6096000" cy="1770265"/>
          </a:xfrm>
        </p:grpSpPr>
        <p:sp>
          <p:nvSpPr>
            <p:cNvPr id="12" name="object 7"/>
            <p:cNvSpPr txBox="1"/>
            <p:nvPr/>
          </p:nvSpPr>
          <p:spPr>
            <a:xfrm>
              <a:off x="6164071" y="6169405"/>
              <a:ext cx="704850"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Header</a:t>
              </a:r>
              <a:endParaRPr sz="1800">
                <a:latin typeface="Calibri"/>
                <a:cs typeface="Calibri"/>
              </a:endParaRPr>
            </a:p>
          </p:txBody>
        </p:sp>
        <p:sp>
          <p:nvSpPr>
            <p:cNvPr id="13" name="object 8"/>
            <p:cNvSpPr txBox="1"/>
            <p:nvPr/>
          </p:nvSpPr>
          <p:spPr>
            <a:xfrm>
              <a:off x="7531748" y="6169405"/>
              <a:ext cx="640715"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Footer</a:t>
              </a:r>
              <a:endParaRPr sz="1800">
                <a:latin typeface="Calibri"/>
                <a:cs typeface="Calibri"/>
              </a:endParaRPr>
            </a:p>
          </p:txBody>
        </p:sp>
        <p:sp>
          <p:nvSpPr>
            <p:cNvPr id="20" name="object 9"/>
            <p:cNvSpPr/>
            <p:nvPr/>
          </p:nvSpPr>
          <p:spPr>
            <a:xfrm>
              <a:off x="2411729" y="4653140"/>
              <a:ext cx="6096000" cy="1352549"/>
            </a:xfrm>
            <a:prstGeom prst="rect">
              <a:avLst/>
            </a:prstGeom>
            <a:blipFill>
              <a:blip r:embed="rId3" cstate="print"/>
              <a:stretch>
                <a:fillRect/>
              </a:stretch>
            </a:blipFill>
          </p:spPr>
          <p:txBody>
            <a:bodyPr wrap="square" lIns="0" tIns="0" rIns="0" bIns="0" rtlCol="0"/>
            <a:lstStyle/>
            <a:p>
              <a:endParaRPr/>
            </a:p>
          </p:txBody>
        </p:sp>
        <p:sp>
          <p:nvSpPr>
            <p:cNvPr id="21" name="object 10"/>
            <p:cNvSpPr/>
            <p:nvPr/>
          </p:nvSpPr>
          <p:spPr>
            <a:xfrm>
              <a:off x="6876288" y="5085207"/>
              <a:ext cx="504190" cy="648335"/>
            </a:xfrm>
            <a:custGeom>
              <a:avLst/>
              <a:gdLst/>
              <a:ahLst/>
              <a:cxnLst/>
              <a:rect l="l" t="t" r="r" b="b"/>
              <a:pathLst>
                <a:path w="504190" h="648335">
                  <a:moveTo>
                    <a:pt x="0" y="83947"/>
                  </a:moveTo>
                  <a:lnTo>
                    <a:pt x="10662" y="42977"/>
                  </a:lnTo>
                  <a:lnTo>
                    <a:pt x="38837" y="13141"/>
                  </a:lnTo>
                  <a:lnTo>
                    <a:pt x="78808" y="154"/>
                  </a:lnTo>
                  <a:lnTo>
                    <a:pt x="419989" y="0"/>
                  </a:lnTo>
                  <a:lnTo>
                    <a:pt x="434555" y="1253"/>
                  </a:lnTo>
                  <a:lnTo>
                    <a:pt x="472493" y="18364"/>
                  </a:lnTo>
                  <a:lnTo>
                    <a:pt x="497373" y="51064"/>
                  </a:lnTo>
                  <a:lnTo>
                    <a:pt x="504063" y="564032"/>
                  </a:lnTo>
                  <a:lnTo>
                    <a:pt x="502810" y="578571"/>
                  </a:lnTo>
                  <a:lnTo>
                    <a:pt x="485701" y="616463"/>
                  </a:lnTo>
                  <a:lnTo>
                    <a:pt x="452979" y="641338"/>
                  </a:lnTo>
                  <a:lnTo>
                    <a:pt x="83947" y="648042"/>
                  </a:lnTo>
                  <a:lnTo>
                    <a:pt x="69411" y="646788"/>
                  </a:lnTo>
                  <a:lnTo>
                    <a:pt x="31529" y="629656"/>
                  </a:lnTo>
                  <a:lnTo>
                    <a:pt x="6672" y="596912"/>
                  </a:lnTo>
                  <a:lnTo>
                    <a:pt x="0" y="83947"/>
                  </a:lnTo>
                  <a:close/>
                </a:path>
              </a:pathLst>
            </a:custGeom>
            <a:ln w="25400">
              <a:solidFill>
                <a:srgbClr val="FF0000"/>
              </a:solidFill>
            </a:ln>
          </p:spPr>
          <p:txBody>
            <a:bodyPr wrap="square" lIns="0" tIns="0" rIns="0" bIns="0" rtlCol="0"/>
            <a:lstStyle/>
            <a:p>
              <a:endParaRPr/>
            </a:p>
          </p:txBody>
        </p:sp>
        <p:sp>
          <p:nvSpPr>
            <p:cNvPr id="22" name="object 11"/>
            <p:cNvSpPr/>
            <p:nvPr/>
          </p:nvSpPr>
          <p:spPr>
            <a:xfrm>
              <a:off x="7452359" y="5085207"/>
              <a:ext cx="504190" cy="648335"/>
            </a:xfrm>
            <a:custGeom>
              <a:avLst/>
              <a:gdLst/>
              <a:ahLst/>
              <a:cxnLst/>
              <a:rect l="l" t="t" r="r" b="b"/>
              <a:pathLst>
                <a:path w="504190" h="648335">
                  <a:moveTo>
                    <a:pt x="0" y="83947"/>
                  </a:moveTo>
                  <a:lnTo>
                    <a:pt x="10662" y="42977"/>
                  </a:lnTo>
                  <a:lnTo>
                    <a:pt x="38837" y="13141"/>
                  </a:lnTo>
                  <a:lnTo>
                    <a:pt x="78808" y="154"/>
                  </a:lnTo>
                  <a:lnTo>
                    <a:pt x="419989" y="0"/>
                  </a:lnTo>
                  <a:lnTo>
                    <a:pt x="434522" y="1253"/>
                  </a:lnTo>
                  <a:lnTo>
                    <a:pt x="472440" y="18364"/>
                  </a:lnTo>
                  <a:lnTo>
                    <a:pt x="497355" y="51064"/>
                  </a:lnTo>
                  <a:lnTo>
                    <a:pt x="504063" y="564032"/>
                  </a:lnTo>
                  <a:lnTo>
                    <a:pt x="502806" y="578571"/>
                  </a:lnTo>
                  <a:lnTo>
                    <a:pt x="485661" y="616463"/>
                  </a:lnTo>
                  <a:lnTo>
                    <a:pt x="452925" y="641338"/>
                  </a:lnTo>
                  <a:lnTo>
                    <a:pt x="83947" y="648042"/>
                  </a:lnTo>
                  <a:lnTo>
                    <a:pt x="69411" y="646788"/>
                  </a:lnTo>
                  <a:lnTo>
                    <a:pt x="31529" y="629656"/>
                  </a:lnTo>
                  <a:lnTo>
                    <a:pt x="6672" y="596912"/>
                  </a:lnTo>
                  <a:lnTo>
                    <a:pt x="0" y="83947"/>
                  </a:lnTo>
                  <a:close/>
                </a:path>
              </a:pathLst>
            </a:custGeom>
            <a:ln w="25400">
              <a:solidFill>
                <a:srgbClr val="FF0000"/>
              </a:solidFill>
            </a:ln>
          </p:spPr>
          <p:txBody>
            <a:bodyPr wrap="square" lIns="0" tIns="0" rIns="0" bIns="0" rtlCol="0"/>
            <a:lstStyle/>
            <a:p>
              <a:endParaRPr/>
            </a:p>
          </p:txBody>
        </p:sp>
        <p:sp>
          <p:nvSpPr>
            <p:cNvPr id="23" name="object 12"/>
            <p:cNvSpPr/>
            <p:nvPr/>
          </p:nvSpPr>
          <p:spPr>
            <a:xfrm>
              <a:off x="6660133" y="5723928"/>
              <a:ext cx="476884" cy="441959"/>
            </a:xfrm>
            <a:custGeom>
              <a:avLst/>
              <a:gdLst/>
              <a:ahLst/>
              <a:cxnLst/>
              <a:rect l="l" t="t" r="r" b="b"/>
              <a:pathLst>
                <a:path w="476884" h="441960">
                  <a:moveTo>
                    <a:pt x="41401" y="325767"/>
                  </a:moveTo>
                  <a:lnTo>
                    <a:pt x="34289" y="329539"/>
                  </a:lnTo>
                  <a:lnTo>
                    <a:pt x="32257" y="336245"/>
                  </a:lnTo>
                  <a:lnTo>
                    <a:pt x="0" y="441413"/>
                  </a:lnTo>
                  <a:lnTo>
                    <a:pt x="35147" y="433654"/>
                  </a:lnTo>
                  <a:lnTo>
                    <a:pt x="27177" y="433654"/>
                  </a:lnTo>
                  <a:lnTo>
                    <a:pt x="9905" y="414985"/>
                  </a:lnTo>
                  <a:lnTo>
                    <a:pt x="44477" y="383074"/>
                  </a:lnTo>
                  <a:lnTo>
                    <a:pt x="56514" y="343687"/>
                  </a:lnTo>
                  <a:lnTo>
                    <a:pt x="58673" y="336981"/>
                  </a:lnTo>
                  <a:lnTo>
                    <a:pt x="54863" y="329882"/>
                  </a:lnTo>
                  <a:lnTo>
                    <a:pt x="41401" y="325767"/>
                  </a:lnTo>
                  <a:close/>
                </a:path>
                <a:path w="476884" h="441960">
                  <a:moveTo>
                    <a:pt x="44477" y="383074"/>
                  </a:moveTo>
                  <a:lnTo>
                    <a:pt x="9905" y="414985"/>
                  </a:lnTo>
                  <a:lnTo>
                    <a:pt x="27177" y="433654"/>
                  </a:lnTo>
                  <a:lnTo>
                    <a:pt x="33259" y="428040"/>
                  </a:lnTo>
                  <a:lnTo>
                    <a:pt x="30733" y="428040"/>
                  </a:lnTo>
                  <a:lnTo>
                    <a:pt x="15874" y="411911"/>
                  </a:lnTo>
                  <a:lnTo>
                    <a:pt x="37096" y="407223"/>
                  </a:lnTo>
                  <a:lnTo>
                    <a:pt x="44477" y="383074"/>
                  </a:lnTo>
                  <a:close/>
                </a:path>
                <a:path w="476884" h="441960">
                  <a:moveTo>
                    <a:pt x="108838" y="391375"/>
                  </a:moveTo>
                  <a:lnTo>
                    <a:pt x="61698" y="401789"/>
                  </a:lnTo>
                  <a:lnTo>
                    <a:pt x="27177" y="433654"/>
                  </a:lnTo>
                  <a:lnTo>
                    <a:pt x="35147" y="433654"/>
                  </a:lnTo>
                  <a:lnTo>
                    <a:pt x="114299" y="416179"/>
                  </a:lnTo>
                  <a:lnTo>
                    <a:pt x="118617" y="409409"/>
                  </a:lnTo>
                  <a:lnTo>
                    <a:pt x="115569" y="395706"/>
                  </a:lnTo>
                  <a:lnTo>
                    <a:pt x="108838" y="391375"/>
                  </a:lnTo>
                  <a:close/>
                </a:path>
                <a:path w="476884" h="441960">
                  <a:moveTo>
                    <a:pt x="37096" y="407223"/>
                  </a:moveTo>
                  <a:lnTo>
                    <a:pt x="15874" y="411911"/>
                  </a:lnTo>
                  <a:lnTo>
                    <a:pt x="30733" y="428040"/>
                  </a:lnTo>
                  <a:lnTo>
                    <a:pt x="37096" y="407223"/>
                  </a:lnTo>
                  <a:close/>
                </a:path>
                <a:path w="476884" h="441960">
                  <a:moveTo>
                    <a:pt x="61698" y="401789"/>
                  </a:moveTo>
                  <a:lnTo>
                    <a:pt x="37096" y="407223"/>
                  </a:lnTo>
                  <a:lnTo>
                    <a:pt x="30733" y="428040"/>
                  </a:lnTo>
                  <a:lnTo>
                    <a:pt x="33259" y="428040"/>
                  </a:lnTo>
                  <a:lnTo>
                    <a:pt x="61698" y="401789"/>
                  </a:lnTo>
                  <a:close/>
                </a:path>
                <a:path w="476884" h="441960">
                  <a:moveTo>
                    <a:pt x="459485" y="0"/>
                  </a:moveTo>
                  <a:lnTo>
                    <a:pt x="44477" y="383074"/>
                  </a:lnTo>
                  <a:lnTo>
                    <a:pt x="37096" y="407223"/>
                  </a:lnTo>
                  <a:lnTo>
                    <a:pt x="61698" y="401789"/>
                  </a:lnTo>
                  <a:lnTo>
                    <a:pt x="476757" y="18656"/>
                  </a:lnTo>
                  <a:lnTo>
                    <a:pt x="459485" y="0"/>
                  </a:lnTo>
                  <a:close/>
                </a:path>
              </a:pathLst>
            </a:custGeom>
            <a:solidFill>
              <a:srgbClr val="FF0000"/>
            </a:solidFill>
          </p:spPr>
          <p:txBody>
            <a:bodyPr wrap="square" lIns="0" tIns="0" rIns="0" bIns="0" rtlCol="0"/>
            <a:lstStyle/>
            <a:p>
              <a:endParaRPr/>
            </a:p>
          </p:txBody>
        </p:sp>
        <p:sp>
          <p:nvSpPr>
            <p:cNvPr id="24" name="object 13"/>
            <p:cNvSpPr/>
            <p:nvPr/>
          </p:nvSpPr>
          <p:spPr>
            <a:xfrm>
              <a:off x="7622920" y="5724677"/>
              <a:ext cx="405765" cy="440690"/>
            </a:xfrm>
            <a:custGeom>
              <a:avLst/>
              <a:gdLst/>
              <a:ahLst/>
              <a:cxnLst/>
              <a:rect l="l" t="t" r="r" b="b"/>
              <a:pathLst>
                <a:path w="405765" h="440689">
                  <a:moveTo>
                    <a:pt x="301244" y="381749"/>
                  </a:moveTo>
                  <a:lnTo>
                    <a:pt x="294132" y="385495"/>
                  </a:lnTo>
                  <a:lnTo>
                    <a:pt x="292100" y="392188"/>
                  </a:lnTo>
                  <a:lnTo>
                    <a:pt x="289941" y="398894"/>
                  </a:lnTo>
                  <a:lnTo>
                    <a:pt x="293751" y="406006"/>
                  </a:lnTo>
                  <a:lnTo>
                    <a:pt x="405511" y="440664"/>
                  </a:lnTo>
                  <a:lnTo>
                    <a:pt x="403337" y="430669"/>
                  </a:lnTo>
                  <a:lnTo>
                    <a:pt x="379095" y="430669"/>
                  </a:lnTo>
                  <a:lnTo>
                    <a:pt x="347348" y="396041"/>
                  </a:lnTo>
                  <a:lnTo>
                    <a:pt x="301244" y="381749"/>
                  </a:lnTo>
                  <a:close/>
                </a:path>
                <a:path w="405765" h="440689">
                  <a:moveTo>
                    <a:pt x="347348" y="396041"/>
                  </a:moveTo>
                  <a:lnTo>
                    <a:pt x="379095" y="430669"/>
                  </a:lnTo>
                  <a:lnTo>
                    <a:pt x="385536" y="424789"/>
                  </a:lnTo>
                  <a:lnTo>
                    <a:pt x="376047" y="424789"/>
                  </a:lnTo>
                  <a:lnTo>
                    <a:pt x="371440" y="403519"/>
                  </a:lnTo>
                  <a:lnTo>
                    <a:pt x="347348" y="396041"/>
                  </a:lnTo>
                  <a:close/>
                </a:path>
                <a:path w="405765" h="440689">
                  <a:moveTo>
                    <a:pt x="373888" y="321983"/>
                  </a:moveTo>
                  <a:lnTo>
                    <a:pt x="360172" y="324954"/>
                  </a:lnTo>
                  <a:lnTo>
                    <a:pt x="355854" y="331724"/>
                  </a:lnTo>
                  <a:lnTo>
                    <a:pt x="357378" y="338582"/>
                  </a:lnTo>
                  <a:lnTo>
                    <a:pt x="366093" y="378827"/>
                  </a:lnTo>
                  <a:lnTo>
                    <a:pt x="397891" y="413512"/>
                  </a:lnTo>
                  <a:lnTo>
                    <a:pt x="379095" y="430669"/>
                  </a:lnTo>
                  <a:lnTo>
                    <a:pt x="403337" y="430669"/>
                  </a:lnTo>
                  <a:lnTo>
                    <a:pt x="382143" y="333184"/>
                  </a:lnTo>
                  <a:lnTo>
                    <a:pt x="380619" y="326326"/>
                  </a:lnTo>
                  <a:lnTo>
                    <a:pt x="373888" y="321983"/>
                  </a:lnTo>
                  <a:close/>
                </a:path>
                <a:path w="405765" h="440689">
                  <a:moveTo>
                    <a:pt x="371440" y="403519"/>
                  </a:moveTo>
                  <a:lnTo>
                    <a:pt x="376047" y="424789"/>
                  </a:lnTo>
                  <a:lnTo>
                    <a:pt x="392176" y="409956"/>
                  </a:lnTo>
                  <a:lnTo>
                    <a:pt x="371440" y="403519"/>
                  </a:lnTo>
                  <a:close/>
                </a:path>
                <a:path w="405765" h="440689">
                  <a:moveTo>
                    <a:pt x="366093" y="378827"/>
                  </a:moveTo>
                  <a:lnTo>
                    <a:pt x="371440" y="403519"/>
                  </a:lnTo>
                  <a:lnTo>
                    <a:pt x="392176" y="409956"/>
                  </a:lnTo>
                  <a:lnTo>
                    <a:pt x="376047" y="424789"/>
                  </a:lnTo>
                  <a:lnTo>
                    <a:pt x="385536" y="424789"/>
                  </a:lnTo>
                  <a:lnTo>
                    <a:pt x="397891" y="413512"/>
                  </a:lnTo>
                  <a:lnTo>
                    <a:pt x="366093" y="378827"/>
                  </a:lnTo>
                  <a:close/>
                </a:path>
                <a:path w="405765" h="440689">
                  <a:moveTo>
                    <a:pt x="18796" y="0"/>
                  </a:moveTo>
                  <a:lnTo>
                    <a:pt x="0" y="17157"/>
                  </a:lnTo>
                  <a:lnTo>
                    <a:pt x="347348" y="396041"/>
                  </a:lnTo>
                  <a:lnTo>
                    <a:pt x="371440" y="403519"/>
                  </a:lnTo>
                  <a:lnTo>
                    <a:pt x="366093" y="378827"/>
                  </a:lnTo>
                  <a:lnTo>
                    <a:pt x="18796" y="0"/>
                  </a:lnTo>
                  <a:close/>
                </a:path>
              </a:pathLst>
            </a:custGeom>
            <a:solidFill>
              <a:srgbClr val="FF0000"/>
            </a:solidFill>
          </p:spPr>
          <p:txBody>
            <a:bodyPr wrap="square" lIns="0" tIns="0" rIns="0" bIns="0" rtlCol="0"/>
            <a:lstStyle/>
            <a:p>
              <a:endParaRPr/>
            </a:p>
          </p:txBody>
        </p:sp>
      </p:grpSp>
    </p:spTree>
    <p:extLst>
      <p:ext uri="{BB962C8B-B14F-4D97-AF65-F5344CB8AC3E}">
        <p14:creationId xmlns:p14="http://schemas.microsoft.com/office/powerpoint/2010/main" val="2604922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n-US" sz="3200" spc="-30" dirty="0">
                <a:cs typeface="Calibri"/>
              </a:rPr>
              <a:t>Heade</a:t>
            </a:r>
            <a:r>
              <a:rPr lang="en-US" sz="3200" spc="-15" dirty="0">
                <a:cs typeface="Calibri"/>
              </a:rPr>
              <a:t>r</a:t>
            </a:r>
            <a:r>
              <a:rPr lang="en-US" sz="3200" dirty="0">
                <a:cs typeface="Calibri"/>
              </a:rPr>
              <a:t> and</a:t>
            </a:r>
            <a:r>
              <a:rPr lang="en-US" sz="3200" spc="-20" dirty="0">
                <a:cs typeface="Calibri"/>
              </a:rPr>
              <a:t> </a:t>
            </a:r>
            <a:r>
              <a:rPr lang="en-US" sz="3200" spc="-65" dirty="0">
                <a:cs typeface="Calibri"/>
              </a:rPr>
              <a:t>F</a:t>
            </a:r>
            <a:r>
              <a:rPr lang="en-US" sz="3200" spc="-5" dirty="0">
                <a:cs typeface="Calibri"/>
              </a:rPr>
              <a:t>oo</a:t>
            </a:r>
            <a:r>
              <a:rPr lang="en-US" sz="3200" spc="-35" dirty="0">
                <a:cs typeface="Calibri"/>
              </a:rPr>
              <a:t>t</a:t>
            </a:r>
            <a:r>
              <a:rPr lang="en-US" sz="3200" spc="-20" dirty="0">
                <a:cs typeface="Calibri"/>
              </a:rPr>
              <a:t>er</a:t>
            </a:r>
            <a:endParaRPr lang="el-GR" sz="31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Επιλέγοντας και τα δυο έχουμε το </a:t>
            </a:r>
            <a:r>
              <a:rPr lang="el-GR" dirty="0" smtClean="0">
                <a:solidFill>
                  <a:schemeClr val="tx1"/>
                </a:solidFill>
              </a:rPr>
              <a:t>ακόλουθο</a:t>
            </a:r>
            <a:r>
              <a:rPr lang="en-US" dirty="0" smtClean="0">
                <a:solidFill>
                  <a:schemeClr val="tx1"/>
                </a:solidFill>
              </a:rPr>
              <a:t> </a:t>
            </a:r>
            <a:r>
              <a:rPr lang="el-GR" dirty="0" smtClean="0">
                <a:solidFill>
                  <a:schemeClr val="tx1"/>
                </a:solidFill>
              </a:rPr>
              <a:t>αποτέλεσμα</a:t>
            </a:r>
            <a:r>
              <a:rPr lang="el-GR" dirty="0">
                <a:solidFill>
                  <a:schemeClr val="tx1"/>
                </a:solidFill>
              </a:rPr>
              <a:t>:</a:t>
            </a:r>
          </a:p>
        </p:txBody>
      </p:sp>
      <p:sp>
        <p:nvSpPr>
          <p:cNvPr id="5" name="Ορθογώνιο 4"/>
          <p:cNvSpPr/>
          <p:nvPr/>
        </p:nvSpPr>
        <p:spPr>
          <a:xfrm>
            <a:off x="755576" y="2384202"/>
            <a:ext cx="3252232" cy="3046988"/>
          </a:xfrm>
          <a:prstGeom prst="rect">
            <a:avLst/>
          </a:prstGeom>
        </p:spPr>
        <p:txBody>
          <a:bodyPr wrap="square">
            <a:spAutoFit/>
          </a:bodyPr>
          <a:lstStyle/>
          <a:p>
            <a:r>
              <a:rPr lang="el-GR" sz="1600" dirty="0"/>
              <a:t>Αφού έχουμε τοποθετήσει την κεφαλίδα και το υποσέλιδο, τότε γράφουμε στο χώρο που μας δημιουργείται όπως φαίνεται στην εικόνα, αυτό που επιθυμούμε να φαίνεται σε κάθε σελίδα. Για να βγούμε από την περιοχή του </a:t>
            </a:r>
            <a:r>
              <a:rPr lang="el-GR" sz="1600" dirty="0" err="1"/>
              <a:t>header</a:t>
            </a:r>
            <a:r>
              <a:rPr lang="el-GR" sz="1600" dirty="0"/>
              <a:t> and </a:t>
            </a:r>
            <a:r>
              <a:rPr lang="el-GR" sz="1600" dirty="0" err="1"/>
              <a:t>footer</a:t>
            </a:r>
            <a:r>
              <a:rPr lang="el-GR" sz="1600" dirty="0"/>
              <a:t> μπορούμε να πατήσουμε διπλό κλικ στο κέντρο της σελίδας ή </a:t>
            </a:r>
            <a:r>
              <a:rPr lang="el-GR" sz="1600" dirty="0" smtClean="0"/>
              <a:t>να</a:t>
            </a:r>
            <a:r>
              <a:rPr lang="en-US" sz="1600" dirty="0" smtClean="0"/>
              <a:t> </a:t>
            </a:r>
            <a:r>
              <a:rPr lang="el-GR" sz="1600" dirty="0" smtClean="0"/>
              <a:t>χρησιμοποιήσουμε </a:t>
            </a:r>
            <a:r>
              <a:rPr lang="el-GR" sz="1600" dirty="0"/>
              <a:t>την αντίστοιχη εντολή από το </a:t>
            </a:r>
            <a:r>
              <a:rPr lang="el-GR" sz="1600" dirty="0" err="1"/>
              <a:t>Design</a:t>
            </a:r>
            <a:r>
              <a:rPr lang="el-GR" sz="1600" dirty="0"/>
              <a:t> </a:t>
            </a:r>
            <a:r>
              <a:rPr lang="el-GR" sz="1600" dirty="0" err="1"/>
              <a:t>Ribbon</a:t>
            </a:r>
            <a:endParaRPr lang="el-GR" sz="1600" dirty="0"/>
          </a:p>
        </p:txBody>
      </p:sp>
      <p:sp>
        <p:nvSpPr>
          <p:cNvPr id="25" name="object 5"/>
          <p:cNvSpPr/>
          <p:nvPr/>
        </p:nvSpPr>
        <p:spPr>
          <a:xfrm>
            <a:off x="4788024" y="1951576"/>
            <a:ext cx="3096355" cy="37634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1331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2515394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n-US" sz="3200" spc="-30" dirty="0">
                <a:cs typeface="Calibri"/>
              </a:rPr>
              <a:t>Heade</a:t>
            </a:r>
            <a:r>
              <a:rPr lang="en-US" sz="3200" spc="-15" dirty="0">
                <a:cs typeface="Calibri"/>
              </a:rPr>
              <a:t>r</a:t>
            </a:r>
            <a:r>
              <a:rPr lang="en-US" sz="3200" dirty="0">
                <a:cs typeface="Calibri"/>
              </a:rPr>
              <a:t> and</a:t>
            </a:r>
            <a:r>
              <a:rPr lang="en-US" sz="3200" spc="-20" dirty="0">
                <a:cs typeface="Calibri"/>
              </a:rPr>
              <a:t> </a:t>
            </a:r>
            <a:r>
              <a:rPr lang="en-US" sz="3200" spc="-65" dirty="0">
                <a:cs typeface="Calibri"/>
              </a:rPr>
              <a:t>F</a:t>
            </a:r>
            <a:r>
              <a:rPr lang="en-US" sz="3200" spc="-5" dirty="0">
                <a:cs typeface="Calibri"/>
              </a:rPr>
              <a:t>oo</a:t>
            </a:r>
            <a:r>
              <a:rPr lang="en-US" sz="3200" spc="-35" dirty="0">
                <a:cs typeface="Calibri"/>
              </a:rPr>
              <a:t>t</a:t>
            </a:r>
            <a:r>
              <a:rPr lang="en-US" sz="3200" spc="-20" dirty="0">
                <a:cs typeface="Calibri"/>
              </a:rPr>
              <a:t>er</a:t>
            </a:r>
            <a:endParaRPr lang="el-GR" sz="3100"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Με τη δημιουργία του </a:t>
            </a:r>
            <a:r>
              <a:rPr lang="el-GR" dirty="0" err="1">
                <a:solidFill>
                  <a:schemeClr val="tx1"/>
                </a:solidFill>
              </a:rPr>
              <a:t>header</a:t>
            </a:r>
            <a:r>
              <a:rPr lang="el-GR" dirty="0">
                <a:solidFill>
                  <a:schemeClr val="tx1"/>
                </a:solidFill>
              </a:rPr>
              <a:t> and </a:t>
            </a:r>
            <a:r>
              <a:rPr lang="el-GR" dirty="0" err="1">
                <a:solidFill>
                  <a:schemeClr val="tx1"/>
                </a:solidFill>
              </a:rPr>
              <a:t>footer</a:t>
            </a:r>
            <a:r>
              <a:rPr lang="el-GR" dirty="0">
                <a:solidFill>
                  <a:schemeClr val="tx1"/>
                </a:solidFill>
              </a:rPr>
              <a:t> αυτόματα ανοίγεται το </a:t>
            </a:r>
            <a:r>
              <a:rPr lang="el-GR" dirty="0" err="1">
                <a:solidFill>
                  <a:schemeClr val="tx1"/>
                </a:solidFill>
              </a:rPr>
              <a:t>Design</a:t>
            </a:r>
            <a:r>
              <a:rPr lang="el-GR" dirty="0">
                <a:solidFill>
                  <a:schemeClr val="tx1"/>
                </a:solidFill>
              </a:rPr>
              <a:t> </a:t>
            </a:r>
            <a:r>
              <a:rPr lang="el-GR" dirty="0" err="1">
                <a:solidFill>
                  <a:schemeClr val="tx1"/>
                </a:solidFill>
              </a:rPr>
              <a:t>Ribbon</a:t>
            </a:r>
            <a:r>
              <a:rPr lang="el-GR" dirty="0">
                <a:solidFill>
                  <a:schemeClr val="tx1"/>
                </a:solidFill>
              </a:rPr>
              <a:t> όπου μπορούμε να επιλέξουμε διάφορες ρυθμίσεις.</a:t>
            </a:r>
          </a:p>
        </p:txBody>
      </p:sp>
      <p:grpSp>
        <p:nvGrpSpPr>
          <p:cNvPr id="7" name="Ομάδα 6"/>
          <p:cNvGrpSpPr/>
          <p:nvPr/>
        </p:nvGrpSpPr>
        <p:grpSpPr>
          <a:xfrm>
            <a:off x="102901" y="2713484"/>
            <a:ext cx="8938197" cy="2773020"/>
            <a:chOff x="78739" y="3141014"/>
            <a:chExt cx="8938197" cy="2773020"/>
          </a:xfrm>
        </p:grpSpPr>
        <p:sp>
          <p:nvSpPr>
            <p:cNvPr id="9" name="object 6"/>
            <p:cNvSpPr/>
            <p:nvPr/>
          </p:nvSpPr>
          <p:spPr>
            <a:xfrm>
              <a:off x="179514" y="3141014"/>
              <a:ext cx="8837422" cy="1072845"/>
            </a:xfrm>
            <a:prstGeom prst="rect">
              <a:avLst/>
            </a:prstGeom>
            <a:blipFill>
              <a:blip r:embed="rId3" cstate="print"/>
              <a:stretch>
                <a:fillRect/>
              </a:stretch>
            </a:blipFill>
          </p:spPr>
          <p:txBody>
            <a:bodyPr wrap="square" lIns="0" tIns="0" rIns="0" bIns="0" rtlCol="0"/>
            <a:lstStyle/>
            <a:p>
              <a:endParaRPr/>
            </a:p>
          </p:txBody>
        </p:sp>
        <p:sp>
          <p:nvSpPr>
            <p:cNvPr id="10" name="object 7"/>
            <p:cNvSpPr/>
            <p:nvPr/>
          </p:nvSpPr>
          <p:spPr>
            <a:xfrm>
              <a:off x="251523" y="3573017"/>
              <a:ext cx="936625" cy="504190"/>
            </a:xfrm>
            <a:custGeom>
              <a:avLst/>
              <a:gdLst/>
              <a:ahLst/>
              <a:cxnLst/>
              <a:rect l="l" t="t" r="r" b="b"/>
              <a:pathLst>
                <a:path w="936625" h="504189">
                  <a:moveTo>
                    <a:pt x="0" y="83947"/>
                  </a:moveTo>
                  <a:lnTo>
                    <a:pt x="10659" y="42991"/>
                  </a:lnTo>
                  <a:lnTo>
                    <a:pt x="38833" y="13158"/>
                  </a:lnTo>
                  <a:lnTo>
                    <a:pt x="78816" y="157"/>
                  </a:lnTo>
                  <a:lnTo>
                    <a:pt x="852093" y="0"/>
                  </a:lnTo>
                  <a:lnTo>
                    <a:pt x="866640" y="1254"/>
                  </a:lnTo>
                  <a:lnTo>
                    <a:pt x="904552" y="18377"/>
                  </a:lnTo>
                  <a:lnTo>
                    <a:pt x="929427" y="51098"/>
                  </a:lnTo>
                  <a:lnTo>
                    <a:pt x="936104" y="419989"/>
                  </a:lnTo>
                  <a:lnTo>
                    <a:pt x="934850" y="434549"/>
                  </a:lnTo>
                  <a:lnTo>
                    <a:pt x="917739" y="472477"/>
                  </a:lnTo>
                  <a:lnTo>
                    <a:pt x="885036" y="497359"/>
                  </a:lnTo>
                  <a:lnTo>
                    <a:pt x="84010" y="504063"/>
                  </a:lnTo>
                  <a:lnTo>
                    <a:pt x="69471" y="502810"/>
                  </a:lnTo>
                  <a:lnTo>
                    <a:pt x="31579" y="485701"/>
                  </a:lnTo>
                  <a:lnTo>
                    <a:pt x="6704" y="452979"/>
                  </a:lnTo>
                  <a:lnTo>
                    <a:pt x="0" y="83947"/>
                  </a:lnTo>
                  <a:close/>
                </a:path>
              </a:pathLst>
            </a:custGeom>
            <a:ln w="25400">
              <a:solidFill>
                <a:srgbClr val="FF0000"/>
              </a:solidFill>
            </a:ln>
          </p:spPr>
          <p:txBody>
            <a:bodyPr wrap="square" lIns="0" tIns="0" rIns="0" bIns="0" rtlCol="0"/>
            <a:lstStyle/>
            <a:p>
              <a:endParaRPr/>
            </a:p>
          </p:txBody>
        </p:sp>
        <p:sp>
          <p:nvSpPr>
            <p:cNvPr id="11" name="object 8"/>
            <p:cNvSpPr/>
            <p:nvPr/>
          </p:nvSpPr>
          <p:spPr>
            <a:xfrm>
              <a:off x="2987801" y="3573017"/>
              <a:ext cx="1152525" cy="504190"/>
            </a:xfrm>
            <a:custGeom>
              <a:avLst/>
              <a:gdLst/>
              <a:ahLst/>
              <a:cxnLst/>
              <a:rect l="l" t="t" r="r" b="b"/>
              <a:pathLst>
                <a:path w="1152525" h="504189">
                  <a:moveTo>
                    <a:pt x="0" y="83947"/>
                  </a:moveTo>
                  <a:lnTo>
                    <a:pt x="10651" y="43005"/>
                  </a:lnTo>
                  <a:lnTo>
                    <a:pt x="38818" y="13175"/>
                  </a:lnTo>
                  <a:lnTo>
                    <a:pt x="78821" y="160"/>
                  </a:lnTo>
                  <a:lnTo>
                    <a:pt x="1068197" y="0"/>
                  </a:lnTo>
                  <a:lnTo>
                    <a:pt x="1082737" y="1255"/>
                  </a:lnTo>
                  <a:lnTo>
                    <a:pt x="1120630" y="18390"/>
                  </a:lnTo>
                  <a:lnTo>
                    <a:pt x="1145486" y="51132"/>
                  </a:lnTo>
                  <a:lnTo>
                    <a:pt x="1152144" y="419989"/>
                  </a:lnTo>
                  <a:lnTo>
                    <a:pt x="1150890" y="434555"/>
                  </a:lnTo>
                  <a:lnTo>
                    <a:pt x="1133779" y="472493"/>
                  </a:lnTo>
                  <a:lnTo>
                    <a:pt x="1101079" y="497373"/>
                  </a:lnTo>
                  <a:lnTo>
                    <a:pt x="84074" y="504063"/>
                  </a:lnTo>
                  <a:lnTo>
                    <a:pt x="69518" y="502811"/>
                  </a:lnTo>
                  <a:lnTo>
                    <a:pt x="31602" y="485714"/>
                  </a:lnTo>
                  <a:lnTo>
                    <a:pt x="6718" y="453013"/>
                  </a:lnTo>
                  <a:lnTo>
                    <a:pt x="0" y="83947"/>
                  </a:lnTo>
                  <a:close/>
                </a:path>
              </a:pathLst>
            </a:custGeom>
            <a:ln w="25400">
              <a:solidFill>
                <a:srgbClr val="FF0000"/>
              </a:solidFill>
            </a:ln>
          </p:spPr>
          <p:txBody>
            <a:bodyPr wrap="square" lIns="0" tIns="0" rIns="0" bIns="0" rtlCol="0"/>
            <a:lstStyle/>
            <a:p>
              <a:endParaRPr/>
            </a:p>
          </p:txBody>
        </p:sp>
        <p:sp>
          <p:nvSpPr>
            <p:cNvPr id="12" name="object 9"/>
            <p:cNvSpPr/>
            <p:nvPr/>
          </p:nvSpPr>
          <p:spPr>
            <a:xfrm>
              <a:off x="1835657" y="3573017"/>
              <a:ext cx="1152525" cy="504190"/>
            </a:xfrm>
            <a:custGeom>
              <a:avLst/>
              <a:gdLst/>
              <a:ahLst/>
              <a:cxnLst/>
              <a:rect l="l" t="t" r="r" b="b"/>
              <a:pathLst>
                <a:path w="1152525" h="504189">
                  <a:moveTo>
                    <a:pt x="0" y="83947"/>
                  </a:moveTo>
                  <a:lnTo>
                    <a:pt x="10651" y="43005"/>
                  </a:lnTo>
                  <a:lnTo>
                    <a:pt x="38818" y="13175"/>
                  </a:lnTo>
                  <a:lnTo>
                    <a:pt x="78821" y="160"/>
                  </a:lnTo>
                  <a:lnTo>
                    <a:pt x="1068197" y="0"/>
                  </a:lnTo>
                  <a:lnTo>
                    <a:pt x="1082737" y="1255"/>
                  </a:lnTo>
                  <a:lnTo>
                    <a:pt x="1120630" y="18390"/>
                  </a:lnTo>
                  <a:lnTo>
                    <a:pt x="1145486" y="51132"/>
                  </a:lnTo>
                  <a:lnTo>
                    <a:pt x="1152144" y="419989"/>
                  </a:lnTo>
                  <a:lnTo>
                    <a:pt x="1150890" y="434555"/>
                  </a:lnTo>
                  <a:lnTo>
                    <a:pt x="1133779" y="472493"/>
                  </a:lnTo>
                  <a:lnTo>
                    <a:pt x="1101079" y="497373"/>
                  </a:lnTo>
                  <a:lnTo>
                    <a:pt x="84074" y="504063"/>
                  </a:lnTo>
                  <a:lnTo>
                    <a:pt x="69518" y="502811"/>
                  </a:lnTo>
                  <a:lnTo>
                    <a:pt x="31602" y="485714"/>
                  </a:lnTo>
                  <a:lnTo>
                    <a:pt x="6718" y="453013"/>
                  </a:lnTo>
                  <a:lnTo>
                    <a:pt x="0" y="83947"/>
                  </a:lnTo>
                  <a:close/>
                </a:path>
              </a:pathLst>
            </a:custGeom>
            <a:ln w="25400">
              <a:solidFill>
                <a:srgbClr val="FF0000"/>
              </a:solidFill>
            </a:ln>
          </p:spPr>
          <p:txBody>
            <a:bodyPr wrap="square" lIns="0" tIns="0" rIns="0" bIns="0" rtlCol="0"/>
            <a:lstStyle/>
            <a:p>
              <a:endParaRPr/>
            </a:p>
          </p:txBody>
        </p:sp>
        <p:sp>
          <p:nvSpPr>
            <p:cNvPr id="13" name="object 10"/>
            <p:cNvSpPr/>
            <p:nvPr/>
          </p:nvSpPr>
          <p:spPr>
            <a:xfrm>
              <a:off x="1187627" y="3573017"/>
              <a:ext cx="648335" cy="504190"/>
            </a:xfrm>
            <a:custGeom>
              <a:avLst/>
              <a:gdLst/>
              <a:ahLst/>
              <a:cxnLst/>
              <a:rect l="l" t="t" r="r" b="b"/>
              <a:pathLst>
                <a:path w="648335" h="504189">
                  <a:moveTo>
                    <a:pt x="0" y="83947"/>
                  </a:moveTo>
                  <a:lnTo>
                    <a:pt x="10658" y="42994"/>
                  </a:lnTo>
                  <a:lnTo>
                    <a:pt x="38831" y="13161"/>
                  </a:lnTo>
                  <a:lnTo>
                    <a:pt x="78818" y="158"/>
                  </a:lnTo>
                  <a:lnTo>
                    <a:pt x="564083" y="0"/>
                  </a:lnTo>
                  <a:lnTo>
                    <a:pt x="578623" y="1255"/>
                  </a:lnTo>
                  <a:lnTo>
                    <a:pt x="616517" y="18390"/>
                  </a:lnTo>
                  <a:lnTo>
                    <a:pt x="641372" y="51132"/>
                  </a:lnTo>
                  <a:lnTo>
                    <a:pt x="648030" y="419989"/>
                  </a:lnTo>
                  <a:lnTo>
                    <a:pt x="646776" y="434555"/>
                  </a:lnTo>
                  <a:lnTo>
                    <a:pt x="629665" y="472493"/>
                  </a:lnTo>
                  <a:lnTo>
                    <a:pt x="596965" y="497373"/>
                  </a:lnTo>
                  <a:lnTo>
                    <a:pt x="84023" y="504063"/>
                  </a:lnTo>
                  <a:lnTo>
                    <a:pt x="69481" y="502810"/>
                  </a:lnTo>
                  <a:lnTo>
                    <a:pt x="31584" y="485704"/>
                  </a:lnTo>
                  <a:lnTo>
                    <a:pt x="6707" y="452985"/>
                  </a:lnTo>
                  <a:lnTo>
                    <a:pt x="0" y="83947"/>
                  </a:lnTo>
                  <a:close/>
                </a:path>
              </a:pathLst>
            </a:custGeom>
            <a:ln w="25400">
              <a:solidFill>
                <a:srgbClr val="FF0000"/>
              </a:solidFill>
            </a:ln>
          </p:spPr>
          <p:txBody>
            <a:bodyPr wrap="square" lIns="0" tIns="0" rIns="0" bIns="0" rtlCol="0"/>
            <a:lstStyle/>
            <a:p>
              <a:endParaRPr/>
            </a:p>
          </p:txBody>
        </p:sp>
        <p:sp>
          <p:nvSpPr>
            <p:cNvPr id="14" name="object 11"/>
            <p:cNvSpPr/>
            <p:nvPr/>
          </p:nvSpPr>
          <p:spPr>
            <a:xfrm>
              <a:off x="4139946" y="3573017"/>
              <a:ext cx="1368425" cy="360045"/>
            </a:xfrm>
            <a:custGeom>
              <a:avLst/>
              <a:gdLst/>
              <a:ahLst/>
              <a:cxnLst/>
              <a:rect l="l" t="t" r="r" b="b"/>
              <a:pathLst>
                <a:path w="1368425" h="360045">
                  <a:moveTo>
                    <a:pt x="0" y="59944"/>
                  </a:moveTo>
                  <a:lnTo>
                    <a:pt x="14407" y="21041"/>
                  </a:lnTo>
                  <a:lnTo>
                    <a:pt x="50135" y="819"/>
                  </a:lnTo>
                  <a:lnTo>
                    <a:pt x="1308100" y="0"/>
                  </a:lnTo>
                  <a:lnTo>
                    <a:pt x="1322494" y="1739"/>
                  </a:lnTo>
                  <a:lnTo>
                    <a:pt x="1356496" y="24475"/>
                  </a:lnTo>
                  <a:lnTo>
                    <a:pt x="1368171" y="299974"/>
                  </a:lnTo>
                  <a:lnTo>
                    <a:pt x="1366435" y="314353"/>
                  </a:lnTo>
                  <a:lnTo>
                    <a:pt x="1343715" y="348335"/>
                  </a:lnTo>
                  <a:lnTo>
                    <a:pt x="60071" y="360045"/>
                  </a:lnTo>
                  <a:lnTo>
                    <a:pt x="45691" y="358309"/>
                  </a:lnTo>
                  <a:lnTo>
                    <a:pt x="11709" y="335589"/>
                  </a:lnTo>
                  <a:lnTo>
                    <a:pt x="0" y="59944"/>
                  </a:lnTo>
                  <a:close/>
                </a:path>
              </a:pathLst>
            </a:custGeom>
            <a:ln w="25400">
              <a:solidFill>
                <a:srgbClr val="FF0000"/>
              </a:solidFill>
            </a:ln>
          </p:spPr>
          <p:txBody>
            <a:bodyPr wrap="square" lIns="0" tIns="0" rIns="0" bIns="0" rtlCol="0"/>
            <a:lstStyle/>
            <a:p>
              <a:endParaRPr/>
            </a:p>
          </p:txBody>
        </p:sp>
        <p:sp>
          <p:nvSpPr>
            <p:cNvPr id="15" name="object 12"/>
            <p:cNvSpPr/>
            <p:nvPr/>
          </p:nvSpPr>
          <p:spPr>
            <a:xfrm>
              <a:off x="5508116" y="3573017"/>
              <a:ext cx="1728470" cy="504190"/>
            </a:xfrm>
            <a:custGeom>
              <a:avLst/>
              <a:gdLst/>
              <a:ahLst/>
              <a:cxnLst/>
              <a:rect l="l" t="t" r="r" b="b"/>
              <a:pathLst>
                <a:path w="1728470" h="504189">
                  <a:moveTo>
                    <a:pt x="0" y="83947"/>
                  </a:moveTo>
                  <a:lnTo>
                    <a:pt x="10662" y="42977"/>
                  </a:lnTo>
                  <a:lnTo>
                    <a:pt x="38837" y="13141"/>
                  </a:lnTo>
                  <a:lnTo>
                    <a:pt x="78808" y="154"/>
                  </a:lnTo>
                  <a:lnTo>
                    <a:pt x="1644142" y="0"/>
                  </a:lnTo>
                  <a:lnTo>
                    <a:pt x="1658708" y="1253"/>
                  </a:lnTo>
                  <a:lnTo>
                    <a:pt x="1696646" y="18364"/>
                  </a:lnTo>
                  <a:lnTo>
                    <a:pt x="1721526" y="51064"/>
                  </a:lnTo>
                  <a:lnTo>
                    <a:pt x="1728216" y="419989"/>
                  </a:lnTo>
                  <a:lnTo>
                    <a:pt x="1726964" y="434544"/>
                  </a:lnTo>
                  <a:lnTo>
                    <a:pt x="1709867" y="472460"/>
                  </a:lnTo>
                  <a:lnTo>
                    <a:pt x="1677166" y="497344"/>
                  </a:lnTo>
                  <a:lnTo>
                    <a:pt x="83947" y="504063"/>
                  </a:lnTo>
                  <a:lnTo>
                    <a:pt x="69417" y="502809"/>
                  </a:lnTo>
                  <a:lnTo>
                    <a:pt x="31545" y="485688"/>
                  </a:lnTo>
                  <a:lnTo>
                    <a:pt x="6686" y="452944"/>
                  </a:lnTo>
                  <a:lnTo>
                    <a:pt x="0" y="83947"/>
                  </a:lnTo>
                  <a:close/>
                </a:path>
              </a:pathLst>
            </a:custGeom>
            <a:ln w="25400">
              <a:solidFill>
                <a:srgbClr val="FF0000"/>
              </a:solidFill>
            </a:ln>
          </p:spPr>
          <p:txBody>
            <a:bodyPr wrap="square" lIns="0" tIns="0" rIns="0" bIns="0" rtlCol="0"/>
            <a:lstStyle/>
            <a:p>
              <a:endParaRPr/>
            </a:p>
          </p:txBody>
        </p:sp>
        <p:sp>
          <p:nvSpPr>
            <p:cNvPr id="16" name="object 13"/>
            <p:cNvSpPr/>
            <p:nvPr/>
          </p:nvSpPr>
          <p:spPr>
            <a:xfrm>
              <a:off x="7236332" y="3573017"/>
              <a:ext cx="864235" cy="504190"/>
            </a:xfrm>
            <a:custGeom>
              <a:avLst/>
              <a:gdLst/>
              <a:ahLst/>
              <a:cxnLst/>
              <a:rect l="l" t="t" r="r" b="b"/>
              <a:pathLst>
                <a:path w="864234" h="504189">
                  <a:moveTo>
                    <a:pt x="0" y="83947"/>
                  </a:moveTo>
                  <a:lnTo>
                    <a:pt x="10662" y="42977"/>
                  </a:lnTo>
                  <a:lnTo>
                    <a:pt x="38837" y="13141"/>
                  </a:lnTo>
                  <a:lnTo>
                    <a:pt x="78808" y="154"/>
                  </a:lnTo>
                  <a:lnTo>
                    <a:pt x="780034" y="0"/>
                  </a:lnTo>
                  <a:lnTo>
                    <a:pt x="794567" y="1253"/>
                  </a:lnTo>
                  <a:lnTo>
                    <a:pt x="832485" y="18364"/>
                  </a:lnTo>
                  <a:lnTo>
                    <a:pt x="857400" y="51064"/>
                  </a:lnTo>
                  <a:lnTo>
                    <a:pt x="864108" y="419989"/>
                  </a:lnTo>
                  <a:lnTo>
                    <a:pt x="862852" y="434544"/>
                  </a:lnTo>
                  <a:lnTo>
                    <a:pt x="845719" y="472460"/>
                  </a:lnTo>
                  <a:lnTo>
                    <a:pt x="813004" y="497344"/>
                  </a:lnTo>
                  <a:lnTo>
                    <a:pt x="83947" y="504063"/>
                  </a:lnTo>
                  <a:lnTo>
                    <a:pt x="69417" y="502809"/>
                  </a:lnTo>
                  <a:lnTo>
                    <a:pt x="31545" y="485688"/>
                  </a:lnTo>
                  <a:lnTo>
                    <a:pt x="6686" y="452944"/>
                  </a:lnTo>
                  <a:lnTo>
                    <a:pt x="0" y="83947"/>
                  </a:lnTo>
                  <a:close/>
                </a:path>
              </a:pathLst>
            </a:custGeom>
            <a:ln w="25400">
              <a:solidFill>
                <a:srgbClr val="FF0000"/>
              </a:solidFill>
            </a:ln>
          </p:spPr>
          <p:txBody>
            <a:bodyPr wrap="square" lIns="0" tIns="0" rIns="0" bIns="0" rtlCol="0"/>
            <a:lstStyle/>
            <a:p>
              <a:endParaRPr/>
            </a:p>
          </p:txBody>
        </p:sp>
        <p:sp>
          <p:nvSpPr>
            <p:cNvPr id="17" name="object 14"/>
            <p:cNvSpPr/>
            <p:nvPr/>
          </p:nvSpPr>
          <p:spPr>
            <a:xfrm>
              <a:off x="8100441" y="3573017"/>
              <a:ext cx="864235" cy="504190"/>
            </a:xfrm>
            <a:custGeom>
              <a:avLst/>
              <a:gdLst/>
              <a:ahLst/>
              <a:cxnLst/>
              <a:rect l="l" t="t" r="r" b="b"/>
              <a:pathLst>
                <a:path w="864234" h="504189">
                  <a:moveTo>
                    <a:pt x="0" y="83947"/>
                  </a:moveTo>
                  <a:lnTo>
                    <a:pt x="10662" y="42977"/>
                  </a:lnTo>
                  <a:lnTo>
                    <a:pt x="38837" y="13141"/>
                  </a:lnTo>
                  <a:lnTo>
                    <a:pt x="78808" y="154"/>
                  </a:lnTo>
                  <a:lnTo>
                    <a:pt x="780034" y="0"/>
                  </a:lnTo>
                  <a:lnTo>
                    <a:pt x="794567" y="1253"/>
                  </a:lnTo>
                  <a:lnTo>
                    <a:pt x="832485" y="18364"/>
                  </a:lnTo>
                  <a:lnTo>
                    <a:pt x="857400" y="51064"/>
                  </a:lnTo>
                  <a:lnTo>
                    <a:pt x="864108" y="419989"/>
                  </a:lnTo>
                  <a:lnTo>
                    <a:pt x="862852" y="434544"/>
                  </a:lnTo>
                  <a:lnTo>
                    <a:pt x="845719" y="472460"/>
                  </a:lnTo>
                  <a:lnTo>
                    <a:pt x="813004" y="497344"/>
                  </a:lnTo>
                  <a:lnTo>
                    <a:pt x="83947" y="504063"/>
                  </a:lnTo>
                  <a:lnTo>
                    <a:pt x="69417" y="502809"/>
                  </a:lnTo>
                  <a:lnTo>
                    <a:pt x="31545" y="485688"/>
                  </a:lnTo>
                  <a:lnTo>
                    <a:pt x="6686" y="452944"/>
                  </a:lnTo>
                  <a:lnTo>
                    <a:pt x="0" y="83947"/>
                  </a:lnTo>
                  <a:close/>
                </a:path>
              </a:pathLst>
            </a:custGeom>
            <a:ln w="25400">
              <a:solidFill>
                <a:srgbClr val="FF0000"/>
              </a:solidFill>
            </a:ln>
          </p:spPr>
          <p:txBody>
            <a:bodyPr wrap="square" lIns="0" tIns="0" rIns="0" bIns="0" rtlCol="0"/>
            <a:lstStyle/>
            <a:p>
              <a:endParaRPr/>
            </a:p>
          </p:txBody>
        </p:sp>
        <p:sp>
          <p:nvSpPr>
            <p:cNvPr id="18" name="object 15"/>
            <p:cNvSpPr/>
            <p:nvPr/>
          </p:nvSpPr>
          <p:spPr>
            <a:xfrm>
              <a:off x="369976" y="4073271"/>
              <a:ext cx="290195" cy="796290"/>
            </a:xfrm>
            <a:custGeom>
              <a:avLst/>
              <a:gdLst/>
              <a:ahLst/>
              <a:cxnLst/>
              <a:rect l="l" t="t" r="r" b="b"/>
              <a:pathLst>
                <a:path w="290195" h="796289">
                  <a:moveTo>
                    <a:pt x="18008" y="671956"/>
                  </a:moveTo>
                  <a:lnTo>
                    <a:pt x="4317" y="675004"/>
                  </a:lnTo>
                  <a:lnTo>
                    <a:pt x="0" y="681735"/>
                  </a:lnTo>
                  <a:lnTo>
                    <a:pt x="25539" y="795908"/>
                  </a:lnTo>
                  <a:lnTo>
                    <a:pt x="47915" y="775715"/>
                  </a:lnTo>
                  <a:lnTo>
                    <a:pt x="45288" y="775715"/>
                  </a:lnTo>
                  <a:lnTo>
                    <a:pt x="21082" y="768095"/>
                  </a:lnTo>
                  <a:lnTo>
                    <a:pt x="35336" y="723297"/>
                  </a:lnTo>
                  <a:lnTo>
                    <a:pt x="26327" y="683005"/>
                  </a:lnTo>
                  <a:lnTo>
                    <a:pt x="24790" y="676274"/>
                  </a:lnTo>
                  <a:lnTo>
                    <a:pt x="18008" y="671956"/>
                  </a:lnTo>
                  <a:close/>
                </a:path>
                <a:path w="290195" h="796289">
                  <a:moveTo>
                    <a:pt x="35336" y="723297"/>
                  </a:moveTo>
                  <a:lnTo>
                    <a:pt x="21082" y="768095"/>
                  </a:lnTo>
                  <a:lnTo>
                    <a:pt x="45288" y="775715"/>
                  </a:lnTo>
                  <a:lnTo>
                    <a:pt x="47389" y="769111"/>
                  </a:lnTo>
                  <a:lnTo>
                    <a:pt x="45580" y="769111"/>
                  </a:lnTo>
                  <a:lnTo>
                    <a:pt x="24676" y="762507"/>
                  </a:lnTo>
                  <a:lnTo>
                    <a:pt x="40836" y="747898"/>
                  </a:lnTo>
                  <a:lnTo>
                    <a:pt x="35336" y="723297"/>
                  </a:lnTo>
                  <a:close/>
                </a:path>
                <a:path w="290195" h="796289">
                  <a:moveTo>
                    <a:pt x="95338" y="698626"/>
                  </a:moveTo>
                  <a:lnTo>
                    <a:pt x="59511" y="731016"/>
                  </a:lnTo>
                  <a:lnTo>
                    <a:pt x="45288" y="775715"/>
                  </a:lnTo>
                  <a:lnTo>
                    <a:pt x="47915" y="775715"/>
                  </a:lnTo>
                  <a:lnTo>
                    <a:pt x="112369" y="717549"/>
                  </a:lnTo>
                  <a:lnTo>
                    <a:pt x="112776" y="709421"/>
                  </a:lnTo>
                  <a:lnTo>
                    <a:pt x="108064" y="704214"/>
                  </a:lnTo>
                  <a:lnTo>
                    <a:pt x="103365" y="699134"/>
                  </a:lnTo>
                  <a:lnTo>
                    <a:pt x="95338" y="698626"/>
                  </a:lnTo>
                  <a:close/>
                </a:path>
                <a:path w="290195" h="796289">
                  <a:moveTo>
                    <a:pt x="40836" y="747898"/>
                  </a:moveTo>
                  <a:lnTo>
                    <a:pt x="24676" y="762507"/>
                  </a:lnTo>
                  <a:lnTo>
                    <a:pt x="45580" y="769111"/>
                  </a:lnTo>
                  <a:lnTo>
                    <a:pt x="40836" y="747898"/>
                  </a:lnTo>
                  <a:close/>
                </a:path>
                <a:path w="290195" h="796289">
                  <a:moveTo>
                    <a:pt x="59511" y="731016"/>
                  </a:moveTo>
                  <a:lnTo>
                    <a:pt x="40836" y="747898"/>
                  </a:lnTo>
                  <a:lnTo>
                    <a:pt x="45580" y="769111"/>
                  </a:lnTo>
                  <a:lnTo>
                    <a:pt x="47389" y="769111"/>
                  </a:lnTo>
                  <a:lnTo>
                    <a:pt x="59511" y="731016"/>
                  </a:lnTo>
                  <a:close/>
                </a:path>
                <a:path w="290195" h="796289">
                  <a:moveTo>
                    <a:pt x="265480" y="0"/>
                  </a:moveTo>
                  <a:lnTo>
                    <a:pt x="35336" y="723297"/>
                  </a:lnTo>
                  <a:lnTo>
                    <a:pt x="40836" y="747898"/>
                  </a:lnTo>
                  <a:lnTo>
                    <a:pt x="59511" y="731016"/>
                  </a:lnTo>
                  <a:lnTo>
                    <a:pt x="289687" y="7619"/>
                  </a:lnTo>
                  <a:lnTo>
                    <a:pt x="265480" y="0"/>
                  </a:lnTo>
                  <a:close/>
                </a:path>
              </a:pathLst>
            </a:custGeom>
            <a:solidFill>
              <a:srgbClr val="FF0000"/>
            </a:solidFill>
          </p:spPr>
          <p:txBody>
            <a:bodyPr wrap="square" lIns="0" tIns="0" rIns="0" bIns="0" rtlCol="0"/>
            <a:lstStyle/>
            <a:p>
              <a:endParaRPr/>
            </a:p>
          </p:txBody>
        </p:sp>
        <p:sp>
          <p:nvSpPr>
            <p:cNvPr id="19" name="object 16"/>
            <p:cNvSpPr txBox="1"/>
            <p:nvPr/>
          </p:nvSpPr>
          <p:spPr>
            <a:xfrm>
              <a:off x="78739" y="5004079"/>
              <a:ext cx="819150" cy="909955"/>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Ε</a:t>
              </a:r>
              <a:r>
                <a:rPr sz="1200" spc="-5" dirty="0">
                  <a:latin typeface="Calibri"/>
                  <a:cs typeface="Calibri"/>
                </a:rPr>
                <a:t>ισ</a:t>
              </a:r>
              <a:r>
                <a:rPr sz="1200" dirty="0">
                  <a:latin typeface="Calibri"/>
                  <a:cs typeface="Calibri"/>
                </a:rPr>
                <a:t>αγω</a:t>
              </a:r>
              <a:r>
                <a:rPr sz="1200" spc="5" dirty="0">
                  <a:latin typeface="Calibri"/>
                  <a:cs typeface="Calibri"/>
                </a:rPr>
                <a:t>γ</a:t>
              </a:r>
              <a:r>
                <a:rPr sz="1200" dirty="0">
                  <a:latin typeface="Calibri"/>
                  <a:cs typeface="Calibri"/>
                </a:rPr>
                <a:t>ή </a:t>
              </a:r>
              <a:r>
                <a:rPr sz="1200" spc="-20" dirty="0">
                  <a:latin typeface="Calibri"/>
                  <a:cs typeface="Calibri"/>
                </a:rPr>
                <a:t>κ</a:t>
              </a:r>
              <a:r>
                <a:rPr sz="1200" spc="-10" dirty="0">
                  <a:latin typeface="Calibri"/>
                  <a:cs typeface="Calibri"/>
                </a:rPr>
                <a:t>ε</a:t>
              </a:r>
              <a:r>
                <a:rPr sz="1200" dirty="0">
                  <a:latin typeface="Calibri"/>
                  <a:cs typeface="Calibri"/>
                </a:rPr>
                <a:t>φα</a:t>
              </a:r>
              <a:r>
                <a:rPr sz="1200" spc="-15" dirty="0">
                  <a:latin typeface="Calibri"/>
                  <a:cs typeface="Calibri"/>
                </a:rPr>
                <a:t>λ</a:t>
              </a:r>
              <a:r>
                <a:rPr sz="1200" spc="-5" dirty="0">
                  <a:latin typeface="Calibri"/>
                  <a:cs typeface="Calibri"/>
                </a:rPr>
                <a:t>ίδ</a:t>
              </a:r>
              <a:r>
                <a:rPr sz="1200" dirty="0">
                  <a:latin typeface="Calibri"/>
                  <a:cs typeface="Calibri"/>
                </a:rPr>
                <a:t>ας</a:t>
              </a:r>
              <a:r>
                <a:rPr sz="1200" spc="-10" dirty="0">
                  <a:latin typeface="Calibri"/>
                  <a:cs typeface="Calibri"/>
                </a:rPr>
                <a:t> </a:t>
              </a:r>
              <a:r>
                <a:rPr sz="1200" dirty="0">
                  <a:latin typeface="Calibri"/>
                  <a:cs typeface="Calibri"/>
                </a:rPr>
                <a:t>ή υ</a:t>
              </a:r>
              <a:r>
                <a:rPr sz="1200" spc="-10" dirty="0">
                  <a:latin typeface="Calibri"/>
                  <a:cs typeface="Calibri"/>
                </a:rPr>
                <a:t>π</a:t>
              </a:r>
              <a:r>
                <a:rPr sz="1200" dirty="0">
                  <a:latin typeface="Calibri"/>
                  <a:cs typeface="Calibri"/>
                </a:rPr>
                <a:t>οσέ</a:t>
              </a:r>
              <a:r>
                <a:rPr sz="1200" spc="-15" dirty="0">
                  <a:latin typeface="Calibri"/>
                  <a:cs typeface="Calibri"/>
                </a:rPr>
                <a:t>λ</a:t>
              </a:r>
              <a:r>
                <a:rPr sz="1200" spc="-5" dirty="0">
                  <a:latin typeface="Calibri"/>
                  <a:cs typeface="Calibri"/>
                </a:rPr>
                <a:t>ιδ</a:t>
              </a:r>
              <a:r>
                <a:rPr sz="1200" dirty="0">
                  <a:latin typeface="Calibri"/>
                  <a:cs typeface="Calibri"/>
                </a:rPr>
                <a:t>ου ή</a:t>
              </a:r>
              <a:r>
                <a:rPr sz="1200" spc="5" dirty="0">
                  <a:latin typeface="Calibri"/>
                  <a:cs typeface="Calibri"/>
                </a:rPr>
                <a:t> </a:t>
              </a:r>
              <a:r>
                <a:rPr sz="1200" dirty="0">
                  <a:latin typeface="Calibri"/>
                  <a:cs typeface="Calibri"/>
                </a:rPr>
                <a:t>αρ</a:t>
              </a:r>
              <a:r>
                <a:rPr sz="1200" spc="-20" dirty="0">
                  <a:latin typeface="Calibri"/>
                  <a:cs typeface="Calibri"/>
                </a:rPr>
                <a:t>ί</a:t>
              </a:r>
              <a:r>
                <a:rPr sz="1200" dirty="0">
                  <a:latin typeface="Calibri"/>
                  <a:cs typeface="Calibri"/>
                </a:rPr>
                <a:t>θμησης σε</a:t>
              </a:r>
              <a:r>
                <a:rPr sz="1200" spc="-15" dirty="0">
                  <a:latin typeface="Calibri"/>
                  <a:cs typeface="Calibri"/>
                </a:rPr>
                <a:t>λ</a:t>
              </a:r>
              <a:r>
                <a:rPr sz="1200" spc="-5" dirty="0">
                  <a:latin typeface="Calibri"/>
                  <a:cs typeface="Calibri"/>
                </a:rPr>
                <a:t>ίδ</a:t>
              </a:r>
              <a:r>
                <a:rPr sz="1200" dirty="0">
                  <a:latin typeface="Calibri"/>
                  <a:cs typeface="Calibri"/>
                </a:rPr>
                <a:t>ας</a:t>
              </a:r>
              <a:endParaRPr sz="1200">
                <a:latin typeface="Calibri"/>
                <a:cs typeface="Calibri"/>
              </a:endParaRPr>
            </a:p>
          </p:txBody>
        </p:sp>
        <p:sp>
          <p:nvSpPr>
            <p:cNvPr id="20" name="object 17"/>
            <p:cNvSpPr txBox="1"/>
            <p:nvPr/>
          </p:nvSpPr>
          <p:spPr>
            <a:xfrm>
              <a:off x="978509" y="4644009"/>
              <a:ext cx="842010" cy="543560"/>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Ει</a:t>
              </a:r>
              <a:r>
                <a:rPr sz="1200" spc="-5" dirty="0">
                  <a:latin typeface="Calibri"/>
                  <a:cs typeface="Calibri"/>
                </a:rPr>
                <a:t>σ</a:t>
              </a:r>
              <a:r>
                <a:rPr sz="1200" dirty="0">
                  <a:latin typeface="Calibri"/>
                  <a:cs typeface="Calibri"/>
                </a:rPr>
                <a:t>αγωγή ημερομ</a:t>
              </a:r>
              <a:r>
                <a:rPr sz="1200" spc="-25" dirty="0">
                  <a:latin typeface="Calibri"/>
                  <a:cs typeface="Calibri"/>
                </a:rPr>
                <a:t>η</a:t>
              </a:r>
              <a:r>
                <a:rPr sz="1200" dirty="0">
                  <a:latin typeface="Calibri"/>
                  <a:cs typeface="Calibri"/>
                </a:rPr>
                <a:t>νίας </a:t>
              </a:r>
              <a:r>
                <a:rPr sz="1200" spc="-45" dirty="0">
                  <a:latin typeface="Calibri"/>
                  <a:cs typeface="Calibri"/>
                </a:rPr>
                <a:t>κ</a:t>
              </a:r>
              <a:r>
                <a:rPr sz="1200" dirty="0">
                  <a:latin typeface="Calibri"/>
                  <a:cs typeface="Calibri"/>
                </a:rPr>
                <a:t>αι</a:t>
              </a:r>
              <a:r>
                <a:rPr sz="1200" spc="-5" dirty="0">
                  <a:latin typeface="Calibri"/>
                  <a:cs typeface="Calibri"/>
                </a:rPr>
                <a:t> </a:t>
              </a:r>
              <a:r>
                <a:rPr sz="1200" dirty="0">
                  <a:latin typeface="Calibri"/>
                  <a:cs typeface="Calibri"/>
                </a:rPr>
                <a:t>ώρας</a:t>
              </a:r>
              <a:endParaRPr sz="1200">
                <a:latin typeface="Calibri"/>
                <a:cs typeface="Calibri"/>
              </a:endParaRPr>
            </a:p>
          </p:txBody>
        </p:sp>
        <p:sp>
          <p:nvSpPr>
            <p:cNvPr id="21" name="object 18"/>
            <p:cNvSpPr/>
            <p:nvPr/>
          </p:nvSpPr>
          <p:spPr>
            <a:xfrm>
              <a:off x="1295146" y="4074414"/>
              <a:ext cx="157480" cy="506730"/>
            </a:xfrm>
            <a:custGeom>
              <a:avLst/>
              <a:gdLst/>
              <a:ahLst/>
              <a:cxnLst/>
              <a:rect l="l" t="t" r="r" b="b"/>
              <a:pathLst>
                <a:path w="157480" h="506729">
                  <a:moveTo>
                    <a:pt x="17018" y="384048"/>
                  </a:moveTo>
                  <a:lnTo>
                    <a:pt x="3683" y="388366"/>
                  </a:lnTo>
                  <a:lnTo>
                    <a:pt x="0" y="395605"/>
                  </a:lnTo>
                  <a:lnTo>
                    <a:pt x="36449" y="506730"/>
                  </a:lnTo>
                  <a:lnTo>
                    <a:pt x="56497" y="484759"/>
                  </a:lnTo>
                  <a:lnTo>
                    <a:pt x="54229" y="484759"/>
                  </a:lnTo>
                  <a:lnTo>
                    <a:pt x="29337" y="479425"/>
                  </a:lnTo>
                  <a:lnTo>
                    <a:pt x="39176" y="433512"/>
                  </a:lnTo>
                  <a:lnTo>
                    <a:pt x="24130" y="387731"/>
                  </a:lnTo>
                  <a:lnTo>
                    <a:pt x="17018" y="384048"/>
                  </a:lnTo>
                  <a:close/>
                </a:path>
                <a:path w="157480" h="506729">
                  <a:moveTo>
                    <a:pt x="39176" y="433512"/>
                  </a:moveTo>
                  <a:lnTo>
                    <a:pt x="29337" y="479425"/>
                  </a:lnTo>
                  <a:lnTo>
                    <a:pt x="54229" y="484759"/>
                  </a:lnTo>
                  <a:lnTo>
                    <a:pt x="55644" y="478155"/>
                  </a:lnTo>
                  <a:lnTo>
                    <a:pt x="53848" y="478155"/>
                  </a:lnTo>
                  <a:lnTo>
                    <a:pt x="32385" y="473583"/>
                  </a:lnTo>
                  <a:lnTo>
                    <a:pt x="47059" y="457497"/>
                  </a:lnTo>
                  <a:lnTo>
                    <a:pt x="39176" y="433512"/>
                  </a:lnTo>
                  <a:close/>
                </a:path>
                <a:path w="157480" h="506729">
                  <a:moveTo>
                    <a:pt x="104521" y="402844"/>
                  </a:moveTo>
                  <a:lnTo>
                    <a:pt x="96520" y="403225"/>
                  </a:lnTo>
                  <a:lnTo>
                    <a:pt x="91821" y="408431"/>
                  </a:lnTo>
                  <a:lnTo>
                    <a:pt x="64066" y="438855"/>
                  </a:lnTo>
                  <a:lnTo>
                    <a:pt x="54229" y="484759"/>
                  </a:lnTo>
                  <a:lnTo>
                    <a:pt x="56497" y="484759"/>
                  </a:lnTo>
                  <a:lnTo>
                    <a:pt x="110617" y="425450"/>
                  </a:lnTo>
                  <a:lnTo>
                    <a:pt x="115316" y="420243"/>
                  </a:lnTo>
                  <a:lnTo>
                    <a:pt x="114935" y="412242"/>
                  </a:lnTo>
                  <a:lnTo>
                    <a:pt x="104521" y="402844"/>
                  </a:lnTo>
                  <a:close/>
                </a:path>
                <a:path w="157480" h="506729">
                  <a:moveTo>
                    <a:pt x="47059" y="457497"/>
                  </a:moveTo>
                  <a:lnTo>
                    <a:pt x="32385" y="473583"/>
                  </a:lnTo>
                  <a:lnTo>
                    <a:pt x="53848" y="478155"/>
                  </a:lnTo>
                  <a:lnTo>
                    <a:pt x="47059" y="457497"/>
                  </a:lnTo>
                  <a:close/>
                </a:path>
                <a:path w="157480" h="506729">
                  <a:moveTo>
                    <a:pt x="64066" y="438855"/>
                  </a:moveTo>
                  <a:lnTo>
                    <a:pt x="47059" y="457497"/>
                  </a:lnTo>
                  <a:lnTo>
                    <a:pt x="53848" y="478155"/>
                  </a:lnTo>
                  <a:lnTo>
                    <a:pt x="55644" y="478155"/>
                  </a:lnTo>
                  <a:lnTo>
                    <a:pt x="64066" y="438855"/>
                  </a:lnTo>
                  <a:close/>
                </a:path>
                <a:path w="157480" h="506729">
                  <a:moveTo>
                    <a:pt x="132080" y="0"/>
                  </a:moveTo>
                  <a:lnTo>
                    <a:pt x="39176" y="433512"/>
                  </a:lnTo>
                  <a:lnTo>
                    <a:pt x="47059" y="457497"/>
                  </a:lnTo>
                  <a:lnTo>
                    <a:pt x="64066" y="438855"/>
                  </a:lnTo>
                  <a:lnTo>
                    <a:pt x="156972" y="5334"/>
                  </a:lnTo>
                  <a:lnTo>
                    <a:pt x="132080" y="0"/>
                  </a:lnTo>
                  <a:close/>
                </a:path>
              </a:pathLst>
            </a:custGeom>
            <a:solidFill>
              <a:srgbClr val="FF0000"/>
            </a:solidFill>
          </p:spPr>
          <p:txBody>
            <a:bodyPr wrap="square" lIns="0" tIns="0" rIns="0" bIns="0" rtlCol="0"/>
            <a:lstStyle/>
            <a:p>
              <a:endParaRPr/>
            </a:p>
          </p:txBody>
        </p:sp>
        <p:sp>
          <p:nvSpPr>
            <p:cNvPr id="22" name="object 19"/>
            <p:cNvSpPr/>
            <p:nvPr/>
          </p:nvSpPr>
          <p:spPr>
            <a:xfrm>
              <a:off x="2015744" y="4074414"/>
              <a:ext cx="300355" cy="1155065"/>
            </a:xfrm>
            <a:custGeom>
              <a:avLst/>
              <a:gdLst/>
              <a:ahLst/>
              <a:cxnLst/>
              <a:rect l="l" t="t" r="r" b="b"/>
              <a:pathLst>
                <a:path w="300355" h="1155064">
                  <a:moveTo>
                    <a:pt x="17017" y="1032002"/>
                  </a:moveTo>
                  <a:lnTo>
                    <a:pt x="3682" y="1036319"/>
                  </a:lnTo>
                  <a:lnTo>
                    <a:pt x="0" y="1043559"/>
                  </a:lnTo>
                  <a:lnTo>
                    <a:pt x="2609" y="1051560"/>
                  </a:lnTo>
                  <a:lnTo>
                    <a:pt x="35940" y="1154811"/>
                  </a:lnTo>
                  <a:lnTo>
                    <a:pt x="56036" y="1132967"/>
                  </a:lnTo>
                  <a:lnTo>
                    <a:pt x="53720" y="1132967"/>
                  </a:lnTo>
                  <a:lnTo>
                    <a:pt x="28955" y="1127506"/>
                  </a:lnTo>
                  <a:lnTo>
                    <a:pt x="38988" y="1081641"/>
                  </a:lnTo>
                  <a:lnTo>
                    <a:pt x="26288" y="1042416"/>
                  </a:lnTo>
                  <a:lnTo>
                    <a:pt x="24129" y="1035685"/>
                  </a:lnTo>
                  <a:lnTo>
                    <a:pt x="17017" y="1032002"/>
                  </a:lnTo>
                  <a:close/>
                </a:path>
                <a:path w="300355" h="1155064">
                  <a:moveTo>
                    <a:pt x="38988" y="1081641"/>
                  </a:moveTo>
                  <a:lnTo>
                    <a:pt x="28955" y="1127506"/>
                  </a:lnTo>
                  <a:lnTo>
                    <a:pt x="53720" y="1132967"/>
                  </a:lnTo>
                  <a:lnTo>
                    <a:pt x="55165" y="1126363"/>
                  </a:lnTo>
                  <a:lnTo>
                    <a:pt x="53466" y="1126363"/>
                  </a:lnTo>
                  <a:lnTo>
                    <a:pt x="32003" y="1121664"/>
                  </a:lnTo>
                  <a:lnTo>
                    <a:pt x="46746" y="1105604"/>
                  </a:lnTo>
                  <a:lnTo>
                    <a:pt x="38988" y="1081641"/>
                  </a:lnTo>
                  <a:close/>
                </a:path>
                <a:path w="300355" h="1155064">
                  <a:moveTo>
                    <a:pt x="104520" y="1051179"/>
                  </a:moveTo>
                  <a:lnTo>
                    <a:pt x="96392" y="1051560"/>
                  </a:lnTo>
                  <a:lnTo>
                    <a:pt x="63759" y="1087070"/>
                  </a:lnTo>
                  <a:lnTo>
                    <a:pt x="53720" y="1132967"/>
                  </a:lnTo>
                  <a:lnTo>
                    <a:pt x="56036" y="1132967"/>
                  </a:lnTo>
                  <a:lnTo>
                    <a:pt x="115188" y="1068705"/>
                  </a:lnTo>
                  <a:lnTo>
                    <a:pt x="114807" y="1060704"/>
                  </a:lnTo>
                  <a:lnTo>
                    <a:pt x="104520" y="1051179"/>
                  </a:lnTo>
                  <a:close/>
                </a:path>
                <a:path w="300355" h="1155064">
                  <a:moveTo>
                    <a:pt x="46746" y="1105604"/>
                  </a:moveTo>
                  <a:lnTo>
                    <a:pt x="32003" y="1121664"/>
                  </a:lnTo>
                  <a:lnTo>
                    <a:pt x="53466" y="1126363"/>
                  </a:lnTo>
                  <a:lnTo>
                    <a:pt x="46746" y="1105604"/>
                  </a:lnTo>
                  <a:close/>
                </a:path>
                <a:path w="300355" h="1155064">
                  <a:moveTo>
                    <a:pt x="63759" y="1087070"/>
                  </a:moveTo>
                  <a:lnTo>
                    <a:pt x="46746" y="1105604"/>
                  </a:lnTo>
                  <a:lnTo>
                    <a:pt x="53466" y="1126363"/>
                  </a:lnTo>
                  <a:lnTo>
                    <a:pt x="55165" y="1126363"/>
                  </a:lnTo>
                  <a:lnTo>
                    <a:pt x="63759" y="1087070"/>
                  </a:lnTo>
                  <a:close/>
                </a:path>
                <a:path w="300355" h="1155064">
                  <a:moveTo>
                    <a:pt x="275589" y="0"/>
                  </a:moveTo>
                  <a:lnTo>
                    <a:pt x="38988" y="1081641"/>
                  </a:lnTo>
                  <a:lnTo>
                    <a:pt x="46746" y="1105604"/>
                  </a:lnTo>
                  <a:lnTo>
                    <a:pt x="63759" y="1087070"/>
                  </a:lnTo>
                  <a:lnTo>
                    <a:pt x="300354" y="5334"/>
                  </a:lnTo>
                  <a:lnTo>
                    <a:pt x="275589" y="0"/>
                  </a:lnTo>
                  <a:close/>
                </a:path>
              </a:pathLst>
            </a:custGeom>
            <a:solidFill>
              <a:srgbClr val="FF0000"/>
            </a:solidFill>
          </p:spPr>
          <p:txBody>
            <a:bodyPr wrap="square" lIns="0" tIns="0" rIns="0" bIns="0" rtlCol="0"/>
            <a:lstStyle/>
            <a:p>
              <a:endParaRPr/>
            </a:p>
          </p:txBody>
        </p:sp>
        <p:sp>
          <p:nvSpPr>
            <p:cNvPr id="23" name="object 20"/>
            <p:cNvSpPr txBox="1"/>
            <p:nvPr/>
          </p:nvSpPr>
          <p:spPr>
            <a:xfrm>
              <a:off x="1698751" y="5364226"/>
              <a:ext cx="634365" cy="361315"/>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Ει</a:t>
              </a:r>
              <a:r>
                <a:rPr sz="1200" spc="-5" dirty="0">
                  <a:latin typeface="Calibri"/>
                  <a:cs typeface="Calibri"/>
                </a:rPr>
                <a:t>σ</a:t>
              </a:r>
              <a:r>
                <a:rPr sz="1200" dirty="0">
                  <a:latin typeface="Calibri"/>
                  <a:cs typeface="Calibri"/>
                </a:rPr>
                <a:t>αγωγή ε</a:t>
              </a:r>
              <a:r>
                <a:rPr sz="1200" spc="-5" dirty="0">
                  <a:latin typeface="Calibri"/>
                  <a:cs typeface="Calibri"/>
                </a:rPr>
                <a:t>ι</a:t>
              </a:r>
              <a:r>
                <a:rPr sz="1200" spc="-45" dirty="0">
                  <a:latin typeface="Calibri"/>
                  <a:cs typeface="Calibri"/>
                </a:rPr>
                <a:t>κ</a:t>
              </a:r>
              <a:r>
                <a:rPr sz="1200" dirty="0">
                  <a:latin typeface="Calibri"/>
                  <a:cs typeface="Calibri"/>
                </a:rPr>
                <a:t>όνας</a:t>
              </a:r>
              <a:endParaRPr sz="1200">
                <a:latin typeface="Calibri"/>
                <a:cs typeface="Calibri"/>
              </a:endParaRPr>
            </a:p>
          </p:txBody>
        </p:sp>
        <p:sp>
          <p:nvSpPr>
            <p:cNvPr id="24" name="object 21"/>
            <p:cNvSpPr txBox="1"/>
            <p:nvPr/>
          </p:nvSpPr>
          <p:spPr>
            <a:xfrm>
              <a:off x="2635123" y="4716017"/>
              <a:ext cx="920115" cy="727075"/>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Εν</a:t>
              </a:r>
              <a:r>
                <a:rPr sz="1200" spc="5" dirty="0">
                  <a:latin typeface="Calibri"/>
                  <a:cs typeface="Calibri"/>
                </a:rPr>
                <a:t>αλ</a:t>
              </a:r>
              <a:r>
                <a:rPr sz="1200" spc="-20" dirty="0">
                  <a:latin typeface="Calibri"/>
                  <a:cs typeface="Calibri"/>
                </a:rPr>
                <a:t>λ</a:t>
              </a:r>
              <a:r>
                <a:rPr sz="1200" dirty="0">
                  <a:latin typeface="Calibri"/>
                  <a:cs typeface="Calibri"/>
                </a:rPr>
                <a:t>αγή</a:t>
              </a:r>
              <a:r>
                <a:rPr sz="1200" spc="-30" dirty="0">
                  <a:latin typeface="Calibri"/>
                  <a:cs typeface="Calibri"/>
                </a:rPr>
                <a:t> </a:t>
              </a:r>
              <a:r>
                <a:rPr sz="1200" dirty="0">
                  <a:latin typeface="Calibri"/>
                  <a:cs typeface="Calibri"/>
                </a:rPr>
                <a:t>από </a:t>
              </a:r>
              <a:r>
                <a:rPr sz="1200" spc="-20" dirty="0">
                  <a:latin typeface="Calibri"/>
                  <a:cs typeface="Calibri"/>
                </a:rPr>
                <a:t>κ</a:t>
              </a:r>
              <a:r>
                <a:rPr sz="1200" spc="-10" dirty="0">
                  <a:latin typeface="Calibri"/>
                  <a:cs typeface="Calibri"/>
                </a:rPr>
                <a:t>ε</a:t>
              </a:r>
              <a:r>
                <a:rPr sz="1200" dirty="0">
                  <a:latin typeface="Calibri"/>
                  <a:cs typeface="Calibri"/>
                </a:rPr>
                <a:t>φα</a:t>
              </a:r>
              <a:r>
                <a:rPr sz="1200" spc="-15" dirty="0">
                  <a:latin typeface="Calibri"/>
                  <a:cs typeface="Calibri"/>
                </a:rPr>
                <a:t>λ</a:t>
              </a:r>
              <a:r>
                <a:rPr sz="1200" spc="-5" dirty="0">
                  <a:latin typeface="Calibri"/>
                  <a:cs typeface="Calibri"/>
                </a:rPr>
                <a:t>ίδ</a:t>
              </a:r>
              <a:r>
                <a:rPr sz="1200" dirty="0">
                  <a:latin typeface="Calibri"/>
                  <a:cs typeface="Calibri"/>
                </a:rPr>
                <a:t>α</a:t>
              </a:r>
              <a:r>
                <a:rPr sz="1200" spc="-5" dirty="0">
                  <a:latin typeface="Calibri"/>
                  <a:cs typeface="Calibri"/>
                </a:rPr>
                <a:t> </a:t>
              </a:r>
              <a:r>
                <a:rPr sz="1200" dirty="0">
                  <a:latin typeface="Calibri"/>
                  <a:cs typeface="Calibri"/>
                </a:rPr>
                <a:t>σε υ</a:t>
              </a:r>
              <a:r>
                <a:rPr sz="1200" spc="-10" dirty="0">
                  <a:latin typeface="Calibri"/>
                  <a:cs typeface="Calibri"/>
                </a:rPr>
                <a:t>π</a:t>
              </a:r>
              <a:r>
                <a:rPr sz="1200" dirty="0">
                  <a:latin typeface="Calibri"/>
                  <a:cs typeface="Calibri"/>
                </a:rPr>
                <a:t>οσέ</a:t>
              </a:r>
              <a:r>
                <a:rPr sz="1200" spc="-15" dirty="0">
                  <a:latin typeface="Calibri"/>
                  <a:cs typeface="Calibri"/>
                </a:rPr>
                <a:t>λ</a:t>
              </a:r>
              <a:r>
                <a:rPr sz="1200" spc="-5" dirty="0">
                  <a:latin typeface="Calibri"/>
                  <a:cs typeface="Calibri"/>
                </a:rPr>
                <a:t>ιδ</a:t>
              </a:r>
              <a:r>
                <a:rPr sz="1200" dirty="0">
                  <a:latin typeface="Calibri"/>
                  <a:cs typeface="Calibri"/>
                </a:rPr>
                <a:t>ο</a:t>
              </a:r>
              <a:r>
                <a:rPr sz="1200" spc="5" dirty="0">
                  <a:latin typeface="Calibri"/>
                  <a:cs typeface="Calibri"/>
                </a:rPr>
                <a:t> </a:t>
              </a:r>
              <a:r>
                <a:rPr sz="1200" spc="-45" dirty="0">
                  <a:latin typeface="Calibri"/>
                  <a:cs typeface="Calibri"/>
                </a:rPr>
                <a:t>κ</a:t>
              </a:r>
              <a:r>
                <a:rPr sz="1200" dirty="0">
                  <a:latin typeface="Calibri"/>
                  <a:cs typeface="Calibri"/>
                </a:rPr>
                <a:t>αι α</a:t>
              </a:r>
              <a:r>
                <a:rPr sz="1200" spc="10" dirty="0">
                  <a:latin typeface="Calibri"/>
                  <a:cs typeface="Calibri"/>
                </a:rPr>
                <a:t>ν</a:t>
              </a:r>
              <a:r>
                <a:rPr sz="1200" dirty="0">
                  <a:latin typeface="Calibri"/>
                  <a:cs typeface="Calibri"/>
                </a:rPr>
                <a:t>τί</a:t>
              </a:r>
              <a:r>
                <a:rPr sz="1200" spc="5" dirty="0">
                  <a:latin typeface="Calibri"/>
                  <a:cs typeface="Calibri"/>
                </a:rPr>
                <a:t>σ</a:t>
              </a:r>
              <a:r>
                <a:rPr sz="1200" dirty="0">
                  <a:latin typeface="Calibri"/>
                  <a:cs typeface="Calibri"/>
                </a:rPr>
                <a:t>τροφα</a:t>
              </a:r>
              <a:endParaRPr sz="1200">
                <a:latin typeface="Calibri"/>
                <a:cs typeface="Calibri"/>
              </a:endParaRPr>
            </a:p>
          </p:txBody>
        </p:sp>
        <p:sp>
          <p:nvSpPr>
            <p:cNvPr id="26" name="object 22"/>
            <p:cNvSpPr/>
            <p:nvPr/>
          </p:nvSpPr>
          <p:spPr>
            <a:xfrm>
              <a:off x="3167379" y="4074414"/>
              <a:ext cx="156845" cy="506730"/>
            </a:xfrm>
            <a:custGeom>
              <a:avLst/>
              <a:gdLst/>
              <a:ahLst/>
              <a:cxnLst/>
              <a:rect l="l" t="t" r="r" b="b"/>
              <a:pathLst>
                <a:path w="156845" h="506729">
                  <a:moveTo>
                    <a:pt x="16891" y="384048"/>
                  </a:moveTo>
                  <a:lnTo>
                    <a:pt x="3556" y="388366"/>
                  </a:lnTo>
                  <a:lnTo>
                    <a:pt x="0" y="395605"/>
                  </a:lnTo>
                  <a:lnTo>
                    <a:pt x="36449" y="506730"/>
                  </a:lnTo>
                  <a:lnTo>
                    <a:pt x="56463" y="484759"/>
                  </a:lnTo>
                  <a:lnTo>
                    <a:pt x="54102" y="484759"/>
                  </a:lnTo>
                  <a:lnTo>
                    <a:pt x="29337" y="479425"/>
                  </a:lnTo>
                  <a:lnTo>
                    <a:pt x="39176" y="433512"/>
                  </a:lnTo>
                  <a:lnTo>
                    <a:pt x="24130" y="387731"/>
                  </a:lnTo>
                  <a:lnTo>
                    <a:pt x="16891" y="384048"/>
                  </a:lnTo>
                  <a:close/>
                </a:path>
                <a:path w="156845" h="506729">
                  <a:moveTo>
                    <a:pt x="39176" y="433512"/>
                  </a:moveTo>
                  <a:lnTo>
                    <a:pt x="29337" y="479425"/>
                  </a:lnTo>
                  <a:lnTo>
                    <a:pt x="54102" y="484759"/>
                  </a:lnTo>
                  <a:lnTo>
                    <a:pt x="55517" y="478155"/>
                  </a:lnTo>
                  <a:lnTo>
                    <a:pt x="53848" y="478155"/>
                  </a:lnTo>
                  <a:lnTo>
                    <a:pt x="32385" y="473583"/>
                  </a:lnTo>
                  <a:lnTo>
                    <a:pt x="47059" y="457497"/>
                  </a:lnTo>
                  <a:lnTo>
                    <a:pt x="39176" y="433512"/>
                  </a:lnTo>
                  <a:close/>
                </a:path>
                <a:path w="156845" h="506729">
                  <a:moveTo>
                    <a:pt x="104521" y="402844"/>
                  </a:moveTo>
                  <a:lnTo>
                    <a:pt x="96520" y="403225"/>
                  </a:lnTo>
                  <a:lnTo>
                    <a:pt x="91821" y="408431"/>
                  </a:lnTo>
                  <a:lnTo>
                    <a:pt x="63900" y="439037"/>
                  </a:lnTo>
                  <a:lnTo>
                    <a:pt x="54102" y="484759"/>
                  </a:lnTo>
                  <a:lnTo>
                    <a:pt x="56463" y="484759"/>
                  </a:lnTo>
                  <a:lnTo>
                    <a:pt x="110490" y="425450"/>
                  </a:lnTo>
                  <a:lnTo>
                    <a:pt x="115316" y="420243"/>
                  </a:lnTo>
                  <a:lnTo>
                    <a:pt x="114935" y="412242"/>
                  </a:lnTo>
                  <a:lnTo>
                    <a:pt x="104521" y="402844"/>
                  </a:lnTo>
                  <a:close/>
                </a:path>
                <a:path w="156845" h="506729">
                  <a:moveTo>
                    <a:pt x="47059" y="457497"/>
                  </a:moveTo>
                  <a:lnTo>
                    <a:pt x="32385" y="473583"/>
                  </a:lnTo>
                  <a:lnTo>
                    <a:pt x="53848" y="478155"/>
                  </a:lnTo>
                  <a:lnTo>
                    <a:pt x="47059" y="457497"/>
                  </a:lnTo>
                  <a:close/>
                </a:path>
                <a:path w="156845" h="506729">
                  <a:moveTo>
                    <a:pt x="63900" y="439037"/>
                  </a:moveTo>
                  <a:lnTo>
                    <a:pt x="47059" y="457497"/>
                  </a:lnTo>
                  <a:lnTo>
                    <a:pt x="53848" y="478155"/>
                  </a:lnTo>
                  <a:lnTo>
                    <a:pt x="55517" y="478155"/>
                  </a:lnTo>
                  <a:lnTo>
                    <a:pt x="63900" y="439037"/>
                  </a:lnTo>
                  <a:close/>
                </a:path>
                <a:path w="156845" h="506729">
                  <a:moveTo>
                    <a:pt x="132080" y="0"/>
                  </a:moveTo>
                  <a:lnTo>
                    <a:pt x="39176" y="433512"/>
                  </a:lnTo>
                  <a:lnTo>
                    <a:pt x="47059" y="457497"/>
                  </a:lnTo>
                  <a:lnTo>
                    <a:pt x="63900" y="439037"/>
                  </a:lnTo>
                  <a:lnTo>
                    <a:pt x="156845" y="5334"/>
                  </a:lnTo>
                  <a:lnTo>
                    <a:pt x="132080" y="0"/>
                  </a:lnTo>
                  <a:close/>
                </a:path>
              </a:pathLst>
            </a:custGeom>
            <a:solidFill>
              <a:srgbClr val="FF0000"/>
            </a:solidFill>
          </p:spPr>
          <p:txBody>
            <a:bodyPr wrap="square" lIns="0" tIns="0" rIns="0" bIns="0" rtlCol="0"/>
            <a:lstStyle/>
            <a:p>
              <a:endParaRPr/>
            </a:p>
          </p:txBody>
        </p:sp>
        <p:sp>
          <p:nvSpPr>
            <p:cNvPr id="27" name="object 23"/>
            <p:cNvSpPr/>
            <p:nvPr/>
          </p:nvSpPr>
          <p:spPr>
            <a:xfrm>
              <a:off x="4535551" y="3930396"/>
              <a:ext cx="156845" cy="506730"/>
            </a:xfrm>
            <a:custGeom>
              <a:avLst/>
              <a:gdLst/>
              <a:ahLst/>
              <a:cxnLst/>
              <a:rect l="l" t="t" r="r" b="b"/>
              <a:pathLst>
                <a:path w="156845" h="506729">
                  <a:moveTo>
                    <a:pt x="16890" y="384047"/>
                  </a:moveTo>
                  <a:lnTo>
                    <a:pt x="3555" y="388365"/>
                  </a:lnTo>
                  <a:lnTo>
                    <a:pt x="0" y="395604"/>
                  </a:lnTo>
                  <a:lnTo>
                    <a:pt x="36448" y="506729"/>
                  </a:lnTo>
                  <a:lnTo>
                    <a:pt x="56463" y="484758"/>
                  </a:lnTo>
                  <a:lnTo>
                    <a:pt x="54101" y="484758"/>
                  </a:lnTo>
                  <a:lnTo>
                    <a:pt x="29336" y="479424"/>
                  </a:lnTo>
                  <a:lnTo>
                    <a:pt x="39150" y="433631"/>
                  </a:lnTo>
                  <a:lnTo>
                    <a:pt x="24129" y="387730"/>
                  </a:lnTo>
                  <a:lnTo>
                    <a:pt x="16890" y="384047"/>
                  </a:lnTo>
                  <a:close/>
                </a:path>
                <a:path w="156845" h="506729">
                  <a:moveTo>
                    <a:pt x="39150" y="433631"/>
                  </a:moveTo>
                  <a:lnTo>
                    <a:pt x="29336" y="479424"/>
                  </a:lnTo>
                  <a:lnTo>
                    <a:pt x="54101" y="484758"/>
                  </a:lnTo>
                  <a:lnTo>
                    <a:pt x="55517" y="478154"/>
                  </a:lnTo>
                  <a:lnTo>
                    <a:pt x="53720" y="478154"/>
                  </a:lnTo>
                  <a:lnTo>
                    <a:pt x="32384" y="473582"/>
                  </a:lnTo>
                  <a:lnTo>
                    <a:pt x="46986" y="457577"/>
                  </a:lnTo>
                  <a:lnTo>
                    <a:pt x="39150" y="433631"/>
                  </a:lnTo>
                  <a:close/>
                </a:path>
                <a:path w="156845" h="506729">
                  <a:moveTo>
                    <a:pt x="104520" y="402843"/>
                  </a:moveTo>
                  <a:lnTo>
                    <a:pt x="96519" y="403224"/>
                  </a:lnTo>
                  <a:lnTo>
                    <a:pt x="91820" y="408431"/>
                  </a:lnTo>
                  <a:lnTo>
                    <a:pt x="63900" y="439037"/>
                  </a:lnTo>
                  <a:lnTo>
                    <a:pt x="54101" y="484758"/>
                  </a:lnTo>
                  <a:lnTo>
                    <a:pt x="56463" y="484758"/>
                  </a:lnTo>
                  <a:lnTo>
                    <a:pt x="110489" y="425449"/>
                  </a:lnTo>
                  <a:lnTo>
                    <a:pt x="115315" y="420242"/>
                  </a:lnTo>
                  <a:lnTo>
                    <a:pt x="114934" y="412241"/>
                  </a:lnTo>
                  <a:lnTo>
                    <a:pt x="104520" y="402843"/>
                  </a:lnTo>
                  <a:close/>
                </a:path>
                <a:path w="156845" h="506729">
                  <a:moveTo>
                    <a:pt x="46986" y="457577"/>
                  </a:moveTo>
                  <a:lnTo>
                    <a:pt x="32384" y="473582"/>
                  </a:lnTo>
                  <a:lnTo>
                    <a:pt x="53720" y="478154"/>
                  </a:lnTo>
                  <a:lnTo>
                    <a:pt x="46986" y="457577"/>
                  </a:lnTo>
                  <a:close/>
                </a:path>
                <a:path w="156845" h="506729">
                  <a:moveTo>
                    <a:pt x="63900" y="439037"/>
                  </a:moveTo>
                  <a:lnTo>
                    <a:pt x="46986" y="457577"/>
                  </a:lnTo>
                  <a:lnTo>
                    <a:pt x="53720" y="478154"/>
                  </a:lnTo>
                  <a:lnTo>
                    <a:pt x="55517" y="478154"/>
                  </a:lnTo>
                  <a:lnTo>
                    <a:pt x="63900" y="439037"/>
                  </a:lnTo>
                  <a:close/>
                </a:path>
                <a:path w="156845" h="506729">
                  <a:moveTo>
                    <a:pt x="132079" y="0"/>
                  </a:moveTo>
                  <a:lnTo>
                    <a:pt x="39150" y="433631"/>
                  </a:lnTo>
                  <a:lnTo>
                    <a:pt x="46986" y="457577"/>
                  </a:lnTo>
                  <a:lnTo>
                    <a:pt x="63900" y="439037"/>
                  </a:lnTo>
                  <a:lnTo>
                    <a:pt x="156844" y="5333"/>
                  </a:lnTo>
                  <a:lnTo>
                    <a:pt x="132079" y="0"/>
                  </a:lnTo>
                  <a:close/>
                </a:path>
              </a:pathLst>
            </a:custGeom>
            <a:solidFill>
              <a:srgbClr val="FF0000"/>
            </a:solidFill>
          </p:spPr>
          <p:txBody>
            <a:bodyPr wrap="square" lIns="0" tIns="0" rIns="0" bIns="0" rtlCol="0"/>
            <a:lstStyle/>
            <a:p>
              <a:endParaRPr/>
            </a:p>
          </p:txBody>
        </p:sp>
        <p:sp>
          <p:nvSpPr>
            <p:cNvPr id="28" name="object 24"/>
            <p:cNvSpPr txBox="1"/>
            <p:nvPr/>
          </p:nvSpPr>
          <p:spPr>
            <a:xfrm>
              <a:off x="3859529" y="4499864"/>
              <a:ext cx="1289685" cy="544195"/>
            </a:xfrm>
            <a:prstGeom prst="rect">
              <a:avLst/>
            </a:prstGeom>
          </p:spPr>
          <p:txBody>
            <a:bodyPr vert="horz" wrap="square" lIns="0" tIns="0" rIns="0" bIns="0" rtlCol="0">
              <a:spAutoFit/>
            </a:bodyPr>
            <a:lstStyle/>
            <a:p>
              <a:pPr marL="12700" marR="5080" algn="just">
                <a:lnSpc>
                  <a:spcPct val="100000"/>
                </a:lnSpc>
              </a:pPr>
              <a:r>
                <a:rPr sz="1200" dirty="0">
                  <a:latin typeface="Calibri"/>
                  <a:cs typeface="Calibri"/>
                </a:rPr>
                <a:t>Ρύθμ</a:t>
              </a:r>
              <a:r>
                <a:rPr sz="1200" spc="-10" dirty="0">
                  <a:latin typeface="Calibri"/>
                  <a:cs typeface="Calibri"/>
                </a:rPr>
                <a:t>ι</a:t>
              </a:r>
              <a:r>
                <a:rPr sz="1200" dirty="0">
                  <a:latin typeface="Calibri"/>
                  <a:cs typeface="Calibri"/>
                </a:rPr>
                <a:t>ση</a:t>
              </a:r>
              <a:r>
                <a:rPr sz="1200" spc="15" dirty="0">
                  <a:latin typeface="Calibri"/>
                  <a:cs typeface="Calibri"/>
                </a:rPr>
                <a:t> </a:t>
              </a:r>
              <a:r>
                <a:rPr sz="1200" spc="-20" dirty="0">
                  <a:latin typeface="Calibri"/>
                  <a:cs typeface="Calibri"/>
                </a:rPr>
                <a:t>κ</a:t>
              </a:r>
              <a:r>
                <a:rPr sz="1200" spc="-10" dirty="0">
                  <a:latin typeface="Calibri"/>
                  <a:cs typeface="Calibri"/>
                </a:rPr>
                <a:t>ε</a:t>
              </a:r>
              <a:r>
                <a:rPr sz="1200" dirty="0">
                  <a:latin typeface="Calibri"/>
                  <a:cs typeface="Calibri"/>
                </a:rPr>
                <a:t>φα</a:t>
              </a:r>
              <a:r>
                <a:rPr sz="1200" spc="-15" dirty="0">
                  <a:latin typeface="Calibri"/>
                  <a:cs typeface="Calibri"/>
                </a:rPr>
                <a:t>λ</a:t>
              </a:r>
              <a:r>
                <a:rPr sz="1200" spc="-5" dirty="0">
                  <a:latin typeface="Calibri"/>
                  <a:cs typeface="Calibri"/>
                </a:rPr>
                <a:t>ίδ</a:t>
              </a:r>
              <a:r>
                <a:rPr sz="1200" dirty="0">
                  <a:latin typeface="Calibri"/>
                  <a:cs typeface="Calibri"/>
                </a:rPr>
                <a:t>ων </a:t>
              </a:r>
              <a:r>
                <a:rPr sz="1200" spc="-45" dirty="0">
                  <a:latin typeface="Calibri"/>
                  <a:cs typeface="Calibri"/>
                </a:rPr>
                <a:t>κ</a:t>
              </a:r>
              <a:r>
                <a:rPr sz="1200" dirty="0">
                  <a:latin typeface="Calibri"/>
                  <a:cs typeface="Calibri"/>
                </a:rPr>
                <a:t>αι υ</a:t>
              </a:r>
              <a:r>
                <a:rPr sz="1200" spc="-10" dirty="0">
                  <a:latin typeface="Calibri"/>
                  <a:cs typeface="Calibri"/>
                </a:rPr>
                <a:t>π</a:t>
              </a:r>
              <a:r>
                <a:rPr sz="1200" dirty="0">
                  <a:latin typeface="Calibri"/>
                  <a:cs typeface="Calibri"/>
                </a:rPr>
                <a:t>οσε</a:t>
              </a:r>
              <a:r>
                <a:rPr sz="1200" spc="-15" dirty="0">
                  <a:latin typeface="Calibri"/>
                  <a:cs typeface="Calibri"/>
                </a:rPr>
                <a:t>λ</a:t>
              </a:r>
              <a:r>
                <a:rPr sz="1200" spc="-5" dirty="0">
                  <a:latin typeface="Calibri"/>
                  <a:cs typeface="Calibri"/>
                </a:rPr>
                <a:t>ίδ</a:t>
              </a:r>
              <a:r>
                <a:rPr sz="1200" dirty="0">
                  <a:latin typeface="Calibri"/>
                  <a:cs typeface="Calibri"/>
                </a:rPr>
                <a:t>ων</a:t>
              </a:r>
              <a:r>
                <a:rPr sz="1200" spc="-5" dirty="0">
                  <a:latin typeface="Calibri"/>
                  <a:cs typeface="Calibri"/>
                </a:rPr>
                <a:t> </a:t>
              </a:r>
              <a:r>
                <a:rPr sz="1200" dirty="0">
                  <a:latin typeface="Calibri"/>
                  <a:cs typeface="Calibri"/>
                </a:rPr>
                <a:t>ανά ενότ</a:t>
              </a:r>
              <a:r>
                <a:rPr sz="1200" spc="-5" dirty="0">
                  <a:latin typeface="Calibri"/>
                  <a:cs typeface="Calibri"/>
                </a:rPr>
                <a:t>η</a:t>
              </a:r>
              <a:r>
                <a:rPr sz="1200" dirty="0">
                  <a:latin typeface="Calibri"/>
                  <a:cs typeface="Calibri"/>
                </a:rPr>
                <a:t>τα</a:t>
              </a:r>
              <a:endParaRPr sz="1200">
                <a:latin typeface="Calibri"/>
                <a:cs typeface="Calibri"/>
              </a:endParaRPr>
            </a:p>
          </p:txBody>
        </p:sp>
        <p:sp>
          <p:nvSpPr>
            <p:cNvPr id="29" name="object 25"/>
            <p:cNvSpPr/>
            <p:nvPr/>
          </p:nvSpPr>
          <p:spPr>
            <a:xfrm>
              <a:off x="6019672" y="4076319"/>
              <a:ext cx="118110" cy="648970"/>
            </a:xfrm>
            <a:custGeom>
              <a:avLst/>
              <a:gdLst/>
              <a:ahLst/>
              <a:cxnLst/>
              <a:rect l="l" t="t" r="r" b="b"/>
              <a:pathLst>
                <a:path w="118110" h="648970">
                  <a:moveTo>
                    <a:pt x="13335" y="535685"/>
                  </a:moveTo>
                  <a:lnTo>
                    <a:pt x="1651" y="543305"/>
                  </a:lnTo>
                  <a:lnTo>
                    <a:pt x="0" y="551306"/>
                  </a:lnTo>
                  <a:lnTo>
                    <a:pt x="3937" y="557148"/>
                  </a:lnTo>
                  <a:lnTo>
                    <a:pt x="64516" y="648842"/>
                  </a:lnTo>
                  <a:lnTo>
                    <a:pt x="76976" y="624458"/>
                  </a:lnTo>
                  <a:lnTo>
                    <a:pt x="50419" y="624458"/>
                  </a:lnTo>
                  <a:lnTo>
                    <a:pt x="47803" y="577453"/>
                  </a:lnTo>
                  <a:lnTo>
                    <a:pt x="25146" y="543051"/>
                  </a:lnTo>
                  <a:lnTo>
                    <a:pt x="21209" y="537209"/>
                  </a:lnTo>
                  <a:lnTo>
                    <a:pt x="13335" y="535685"/>
                  </a:lnTo>
                  <a:close/>
                </a:path>
                <a:path w="118110" h="648970">
                  <a:moveTo>
                    <a:pt x="47803" y="577453"/>
                  </a:moveTo>
                  <a:lnTo>
                    <a:pt x="50419" y="624458"/>
                  </a:lnTo>
                  <a:lnTo>
                    <a:pt x="75819" y="623061"/>
                  </a:lnTo>
                  <a:lnTo>
                    <a:pt x="75536" y="617981"/>
                  </a:lnTo>
                  <a:lnTo>
                    <a:pt x="51816" y="617981"/>
                  </a:lnTo>
                  <a:lnTo>
                    <a:pt x="61719" y="598582"/>
                  </a:lnTo>
                  <a:lnTo>
                    <a:pt x="47803" y="577453"/>
                  </a:lnTo>
                  <a:close/>
                </a:path>
                <a:path w="118110" h="648970">
                  <a:moveTo>
                    <a:pt x="102743" y="530605"/>
                  </a:moveTo>
                  <a:lnTo>
                    <a:pt x="95123" y="533145"/>
                  </a:lnTo>
                  <a:lnTo>
                    <a:pt x="73204" y="576082"/>
                  </a:lnTo>
                  <a:lnTo>
                    <a:pt x="75819" y="623061"/>
                  </a:lnTo>
                  <a:lnTo>
                    <a:pt x="50419" y="624458"/>
                  </a:lnTo>
                  <a:lnTo>
                    <a:pt x="76976" y="624458"/>
                  </a:lnTo>
                  <a:lnTo>
                    <a:pt x="117729" y="544702"/>
                  </a:lnTo>
                  <a:lnTo>
                    <a:pt x="115316" y="537082"/>
                  </a:lnTo>
                  <a:lnTo>
                    <a:pt x="102743" y="530605"/>
                  </a:lnTo>
                  <a:close/>
                </a:path>
                <a:path w="118110" h="648970">
                  <a:moveTo>
                    <a:pt x="61719" y="598582"/>
                  </a:moveTo>
                  <a:lnTo>
                    <a:pt x="51816" y="617981"/>
                  </a:lnTo>
                  <a:lnTo>
                    <a:pt x="73660" y="616711"/>
                  </a:lnTo>
                  <a:lnTo>
                    <a:pt x="61719" y="598582"/>
                  </a:lnTo>
                  <a:close/>
                </a:path>
                <a:path w="118110" h="648970">
                  <a:moveTo>
                    <a:pt x="73204" y="576082"/>
                  </a:moveTo>
                  <a:lnTo>
                    <a:pt x="61719" y="598582"/>
                  </a:lnTo>
                  <a:lnTo>
                    <a:pt x="73660" y="616711"/>
                  </a:lnTo>
                  <a:lnTo>
                    <a:pt x="51816" y="617981"/>
                  </a:lnTo>
                  <a:lnTo>
                    <a:pt x="75536" y="617981"/>
                  </a:lnTo>
                  <a:lnTo>
                    <a:pt x="73204" y="576082"/>
                  </a:lnTo>
                  <a:close/>
                </a:path>
                <a:path w="118110" h="648970">
                  <a:moveTo>
                    <a:pt x="41148" y="0"/>
                  </a:moveTo>
                  <a:lnTo>
                    <a:pt x="15748" y="1396"/>
                  </a:lnTo>
                  <a:lnTo>
                    <a:pt x="47803" y="577453"/>
                  </a:lnTo>
                  <a:lnTo>
                    <a:pt x="61719" y="598582"/>
                  </a:lnTo>
                  <a:lnTo>
                    <a:pt x="73204" y="576082"/>
                  </a:lnTo>
                  <a:lnTo>
                    <a:pt x="41148" y="0"/>
                  </a:lnTo>
                  <a:close/>
                </a:path>
              </a:pathLst>
            </a:custGeom>
            <a:solidFill>
              <a:srgbClr val="FF0000"/>
            </a:solidFill>
          </p:spPr>
          <p:txBody>
            <a:bodyPr wrap="square" lIns="0" tIns="0" rIns="0" bIns="0" rtlCol="0"/>
            <a:lstStyle/>
            <a:p>
              <a:endParaRPr/>
            </a:p>
          </p:txBody>
        </p:sp>
        <p:sp>
          <p:nvSpPr>
            <p:cNvPr id="30" name="object 26"/>
            <p:cNvSpPr txBox="1"/>
            <p:nvPr/>
          </p:nvSpPr>
          <p:spPr>
            <a:xfrm>
              <a:off x="5443854" y="4788153"/>
              <a:ext cx="1647825" cy="909955"/>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Επι</a:t>
              </a:r>
              <a:r>
                <a:rPr sz="1200" spc="-20" dirty="0">
                  <a:latin typeface="Calibri"/>
                  <a:cs typeface="Calibri"/>
                </a:rPr>
                <a:t>λ</a:t>
              </a:r>
              <a:r>
                <a:rPr sz="1200" dirty="0">
                  <a:latin typeface="Calibri"/>
                  <a:cs typeface="Calibri"/>
                </a:rPr>
                <a:t>ογή</a:t>
              </a:r>
              <a:r>
                <a:rPr sz="1200" spc="5" dirty="0">
                  <a:latin typeface="Calibri"/>
                  <a:cs typeface="Calibri"/>
                </a:rPr>
                <a:t> </a:t>
              </a:r>
              <a:r>
                <a:rPr sz="1200" dirty="0">
                  <a:latin typeface="Calibri"/>
                  <a:cs typeface="Calibri"/>
                </a:rPr>
                <a:t>αν</a:t>
              </a:r>
              <a:r>
                <a:rPr sz="1200" spc="-10" dirty="0">
                  <a:latin typeface="Calibri"/>
                  <a:cs typeface="Calibri"/>
                </a:rPr>
                <a:t> </a:t>
              </a:r>
              <a:r>
                <a:rPr sz="1200" dirty="0">
                  <a:latin typeface="Calibri"/>
                  <a:cs typeface="Calibri"/>
                </a:rPr>
                <a:t>θα</a:t>
              </a:r>
              <a:r>
                <a:rPr sz="1200" spc="-10" dirty="0">
                  <a:latin typeface="Calibri"/>
                  <a:cs typeface="Calibri"/>
                </a:rPr>
                <a:t> </a:t>
              </a:r>
              <a:r>
                <a:rPr sz="1200" dirty="0">
                  <a:latin typeface="Calibri"/>
                  <a:cs typeface="Calibri"/>
                </a:rPr>
                <a:t>έ</a:t>
              </a:r>
              <a:r>
                <a:rPr sz="1200" spc="-10" dirty="0">
                  <a:latin typeface="Calibri"/>
                  <a:cs typeface="Calibri"/>
                </a:rPr>
                <a:t>χ</a:t>
              </a:r>
              <a:r>
                <a:rPr sz="1200" dirty="0">
                  <a:latin typeface="Calibri"/>
                  <a:cs typeface="Calibri"/>
                </a:rPr>
                <a:t>ουμε </a:t>
              </a:r>
              <a:r>
                <a:rPr sz="1200" spc="-5" dirty="0">
                  <a:latin typeface="Calibri"/>
                  <a:cs typeface="Calibri"/>
                </a:rPr>
                <a:t>δι</a:t>
              </a:r>
              <a:r>
                <a:rPr sz="1200" dirty="0">
                  <a:latin typeface="Calibri"/>
                  <a:cs typeface="Calibri"/>
                </a:rPr>
                <a:t>αφορετι</a:t>
              </a:r>
              <a:r>
                <a:rPr sz="1200" spc="-10" dirty="0">
                  <a:latin typeface="Calibri"/>
                  <a:cs typeface="Calibri"/>
                </a:rPr>
                <a:t>κ</a:t>
              </a:r>
              <a:r>
                <a:rPr sz="1200" dirty="0">
                  <a:latin typeface="Calibri"/>
                  <a:cs typeface="Calibri"/>
                </a:rPr>
                <a:t>ή</a:t>
              </a:r>
              <a:r>
                <a:rPr sz="1200" spc="5" dirty="0">
                  <a:latin typeface="Calibri"/>
                  <a:cs typeface="Calibri"/>
                </a:rPr>
                <a:t> </a:t>
              </a:r>
              <a:r>
                <a:rPr sz="1200" dirty="0">
                  <a:latin typeface="Calibri"/>
                  <a:cs typeface="Calibri"/>
                </a:rPr>
                <a:t>πρώτη σε</a:t>
              </a:r>
              <a:r>
                <a:rPr sz="1200" spc="-15" dirty="0">
                  <a:latin typeface="Calibri"/>
                  <a:cs typeface="Calibri"/>
                </a:rPr>
                <a:t>λ</a:t>
              </a:r>
              <a:r>
                <a:rPr sz="1200" spc="-5" dirty="0">
                  <a:latin typeface="Calibri"/>
                  <a:cs typeface="Calibri"/>
                </a:rPr>
                <a:t>ίδ</a:t>
              </a:r>
              <a:r>
                <a:rPr sz="1200" dirty="0">
                  <a:latin typeface="Calibri"/>
                  <a:cs typeface="Calibri"/>
                </a:rPr>
                <a:t>α</a:t>
              </a:r>
              <a:r>
                <a:rPr sz="1200" spc="-5" dirty="0">
                  <a:latin typeface="Calibri"/>
                  <a:cs typeface="Calibri"/>
                </a:rPr>
                <a:t> </a:t>
              </a:r>
              <a:r>
                <a:rPr sz="1200" spc="-45" dirty="0">
                  <a:latin typeface="Calibri"/>
                  <a:cs typeface="Calibri"/>
                </a:rPr>
                <a:t>κ</a:t>
              </a:r>
              <a:r>
                <a:rPr sz="1200" dirty="0">
                  <a:latin typeface="Calibri"/>
                  <a:cs typeface="Calibri"/>
                </a:rPr>
                <a:t>αι</a:t>
              </a:r>
              <a:r>
                <a:rPr sz="1200" spc="-5" dirty="0">
                  <a:latin typeface="Calibri"/>
                  <a:cs typeface="Calibri"/>
                </a:rPr>
                <a:t> </a:t>
              </a:r>
              <a:r>
                <a:rPr sz="1200" dirty="0">
                  <a:latin typeface="Calibri"/>
                  <a:cs typeface="Calibri"/>
                </a:rPr>
                <a:t>αν</a:t>
              </a:r>
              <a:r>
                <a:rPr sz="1200" spc="-10" dirty="0">
                  <a:latin typeface="Calibri"/>
                  <a:cs typeface="Calibri"/>
                </a:rPr>
                <a:t> </a:t>
              </a:r>
              <a:r>
                <a:rPr sz="1200" dirty="0">
                  <a:latin typeface="Calibri"/>
                  <a:cs typeface="Calibri"/>
                </a:rPr>
                <a:t>οι</a:t>
              </a:r>
              <a:r>
                <a:rPr sz="1200" spc="-5" dirty="0">
                  <a:latin typeface="Calibri"/>
                  <a:cs typeface="Calibri"/>
                </a:rPr>
                <a:t> </a:t>
              </a:r>
              <a:r>
                <a:rPr sz="1200" spc="-15" dirty="0">
                  <a:latin typeface="Calibri"/>
                  <a:cs typeface="Calibri"/>
                </a:rPr>
                <a:t>μ</a:t>
              </a:r>
              <a:r>
                <a:rPr sz="1200" dirty="0">
                  <a:latin typeface="Calibri"/>
                  <a:cs typeface="Calibri"/>
                </a:rPr>
                <a:t>ονές</a:t>
              </a:r>
              <a:r>
                <a:rPr sz="1200" spc="-10" dirty="0">
                  <a:latin typeface="Calibri"/>
                  <a:cs typeface="Calibri"/>
                </a:rPr>
                <a:t> </a:t>
              </a:r>
              <a:r>
                <a:rPr sz="1200" spc="-45" dirty="0">
                  <a:latin typeface="Calibri"/>
                  <a:cs typeface="Calibri"/>
                </a:rPr>
                <a:t>κ</a:t>
              </a:r>
              <a:r>
                <a:rPr sz="1200" dirty="0">
                  <a:latin typeface="Calibri"/>
                  <a:cs typeface="Calibri"/>
                </a:rPr>
                <a:t>αι οι</a:t>
              </a:r>
              <a:r>
                <a:rPr sz="1200" spc="-5" dirty="0">
                  <a:latin typeface="Calibri"/>
                  <a:cs typeface="Calibri"/>
                </a:rPr>
                <a:t> </a:t>
              </a:r>
              <a:r>
                <a:rPr sz="1200" spc="-25" dirty="0">
                  <a:latin typeface="Calibri"/>
                  <a:cs typeface="Calibri"/>
                </a:rPr>
                <a:t>ζ</a:t>
              </a:r>
              <a:r>
                <a:rPr sz="1200" dirty="0">
                  <a:latin typeface="Calibri"/>
                  <a:cs typeface="Calibri"/>
                </a:rPr>
                <a:t>υγ</a:t>
              </a:r>
              <a:r>
                <a:rPr sz="1200" spc="5" dirty="0">
                  <a:latin typeface="Calibri"/>
                  <a:cs typeface="Calibri"/>
                </a:rPr>
                <a:t>έ</a:t>
              </a:r>
              <a:r>
                <a:rPr sz="1200" dirty="0">
                  <a:latin typeface="Calibri"/>
                  <a:cs typeface="Calibri"/>
                </a:rPr>
                <a:t>ς</a:t>
              </a:r>
              <a:r>
                <a:rPr sz="1200" spc="-25" dirty="0">
                  <a:latin typeface="Calibri"/>
                  <a:cs typeface="Calibri"/>
                </a:rPr>
                <a:t> </a:t>
              </a:r>
              <a:r>
                <a:rPr sz="1200" dirty="0">
                  <a:latin typeface="Calibri"/>
                  <a:cs typeface="Calibri"/>
                </a:rPr>
                <a:t>σε</a:t>
              </a:r>
              <a:r>
                <a:rPr sz="1200" spc="-15" dirty="0">
                  <a:latin typeface="Calibri"/>
                  <a:cs typeface="Calibri"/>
                </a:rPr>
                <a:t>λ</a:t>
              </a:r>
              <a:r>
                <a:rPr sz="1200" spc="-5" dirty="0">
                  <a:latin typeface="Calibri"/>
                  <a:cs typeface="Calibri"/>
                </a:rPr>
                <a:t>ίδ</a:t>
              </a:r>
              <a:r>
                <a:rPr sz="1200" dirty="0">
                  <a:latin typeface="Calibri"/>
                  <a:cs typeface="Calibri"/>
                </a:rPr>
                <a:t>ες</a:t>
              </a:r>
              <a:r>
                <a:rPr sz="1200" spc="-10" dirty="0">
                  <a:latin typeface="Calibri"/>
                  <a:cs typeface="Calibri"/>
                </a:rPr>
                <a:t> </a:t>
              </a:r>
              <a:r>
                <a:rPr sz="1200" dirty="0">
                  <a:latin typeface="Calibri"/>
                  <a:cs typeface="Calibri"/>
                </a:rPr>
                <a:t>θα έ</a:t>
              </a:r>
              <a:r>
                <a:rPr sz="1200" spc="-10" dirty="0">
                  <a:latin typeface="Calibri"/>
                  <a:cs typeface="Calibri"/>
                </a:rPr>
                <a:t>χ</a:t>
              </a:r>
              <a:r>
                <a:rPr sz="1200" dirty="0">
                  <a:latin typeface="Calibri"/>
                  <a:cs typeface="Calibri"/>
                </a:rPr>
                <a:t>ουν </a:t>
              </a:r>
              <a:r>
                <a:rPr sz="1200" spc="-5" dirty="0">
                  <a:latin typeface="Calibri"/>
                  <a:cs typeface="Calibri"/>
                </a:rPr>
                <a:t>δι</a:t>
              </a:r>
              <a:r>
                <a:rPr sz="1200" dirty="0">
                  <a:latin typeface="Calibri"/>
                  <a:cs typeface="Calibri"/>
                </a:rPr>
                <a:t>αφορετι</a:t>
              </a:r>
              <a:r>
                <a:rPr sz="1200" spc="-10" dirty="0">
                  <a:latin typeface="Calibri"/>
                  <a:cs typeface="Calibri"/>
                </a:rPr>
                <a:t>κ</a:t>
              </a:r>
              <a:r>
                <a:rPr sz="1200" dirty="0">
                  <a:latin typeface="Calibri"/>
                  <a:cs typeface="Calibri"/>
                </a:rPr>
                <a:t>ή</a:t>
              </a:r>
              <a:r>
                <a:rPr sz="1200" spc="5" dirty="0">
                  <a:latin typeface="Calibri"/>
                  <a:cs typeface="Calibri"/>
                </a:rPr>
                <a:t> </a:t>
              </a:r>
              <a:r>
                <a:rPr sz="1200" dirty="0">
                  <a:latin typeface="Calibri"/>
                  <a:cs typeface="Calibri"/>
                </a:rPr>
                <a:t>ρύ</a:t>
              </a:r>
              <a:r>
                <a:rPr sz="1200" spc="-5" dirty="0">
                  <a:latin typeface="Calibri"/>
                  <a:cs typeface="Calibri"/>
                </a:rPr>
                <a:t>θ</a:t>
              </a:r>
              <a:r>
                <a:rPr sz="1200" dirty="0">
                  <a:latin typeface="Calibri"/>
                  <a:cs typeface="Calibri"/>
                </a:rPr>
                <a:t>μ</a:t>
              </a:r>
              <a:r>
                <a:rPr sz="1200" spc="-5" dirty="0">
                  <a:latin typeface="Calibri"/>
                  <a:cs typeface="Calibri"/>
                </a:rPr>
                <a:t>ι</a:t>
              </a:r>
              <a:r>
                <a:rPr sz="1200" dirty="0">
                  <a:latin typeface="Calibri"/>
                  <a:cs typeface="Calibri"/>
                </a:rPr>
                <a:t>ση</a:t>
              </a:r>
            </a:p>
          </p:txBody>
        </p:sp>
        <p:sp>
          <p:nvSpPr>
            <p:cNvPr id="31" name="object 27"/>
            <p:cNvSpPr/>
            <p:nvPr/>
          </p:nvSpPr>
          <p:spPr>
            <a:xfrm>
              <a:off x="7439659" y="4075810"/>
              <a:ext cx="133350" cy="721360"/>
            </a:xfrm>
            <a:custGeom>
              <a:avLst/>
              <a:gdLst/>
              <a:ahLst/>
              <a:cxnLst/>
              <a:rect l="l" t="t" r="r" b="b"/>
              <a:pathLst>
                <a:path w="133350" h="721360">
                  <a:moveTo>
                    <a:pt x="28575" y="610489"/>
                  </a:moveTo>
                  <a:lnTo>
                    <a:pt x="17272" y="618744"/>
                  </a:lnTo>
                  <a:lnTo>
                    <a:pt x="16002" y="626745"/>
                  </a:lnTo>
                  <a:lnTo>
                    <a:pt x="84709" y="721360"/>
                  </a:lnTo>
                  <a:lnTo>
                    <a:pt x="95542" y="697611"/>
                  </a:lnTo>
                  <a:lnTo>
                    <a:pt x="69469" y="697611"/>
                  </a:lnTo>
                  <a:lnTo>
                    <a:pt x="64783" y="650730"/>
                  </a:lnTo>
                  <a:lnTo>
                    <a:pt x="40640" y="617474"/>
                  </a:lnTo>
                  <a:lnTo>
                    <a:pt x="36449" y="611759"/>
                  </a:lnTo>
                  <a:lnTo>
                    <a:pt x="28575" y="610489"/>
                  </a:lnTo>
                  <a:close/>
                </a:path>
                <a:path w="133350" h="721360">
                  <a:moveTo>
                    <a:pt x="64783" y="650730"/>
                  </a:moveTo>
                  <a:lnTo>
                    <a:pt x="69469" y="697611"/>
                  </a:lnTo>
                  <a:lnTo>
                    <a:pt x="94742" y="695071"/>
                  </a:lnTo>
                  <a:lnTo>
                    <a:pt x="94335" y="691007"/>
                  </a:lnTo>
                  <a:lnTo>
                    <a:pt x="70612" y="691007"/>
                  </a:lnTo>
                  <a:lnTo>
                    <a:pt x="79659" y="671221"/>
                  </a:lnTo>
                  <a:lnTo>
                    <a:pt x="64783" y="650730"/>
                  </a:lnTo>
                  <a:close/>
                </a:path>
                <a:path w="133350" h="721360">
                  <a:moveTo>
                    <a:pt x="117729" y="601599"/>
                  </a:moveTo>
                  <a:lnTo>
                    <a:pt x="110109" y="604393"/>
                  </a:lnTo>
                  <a:lnTo>
                    <a:pt x="107315" y="610743"/>
                  </a:lnTo>
                  <a:lnTo>
                    <a:pt x="90080" y="648431"/>
                  </a:lnTo>
                  <a:lnTo>
                    <a:pt x="94742" y="695071"/>
                  </a:lnTo>
                  <a:lnTo>
                    <a:pt x="69469" y="697611"/>
                  </a:lnTo>
                  <a:lnTo>
                    <a:pt x="95542" y="697611"/>
                  </a:lnTo>
                  <a:lnTo>
                    <a:pt x="130302" y="621411"/>
                  </a:lnTo>
                  <a:lnTo>
                    <a:pt x="133223" y="614934"/>
                  </a:lnTo>
                  <a:lnTo>
                    <a:pt x="130429" y="607441"/>
                  </a:lnTo>
                  <a:lnTo>
                    <a:pt x="117729" y="601599"/>
                  </a:lnTo>
                  <a:close/>
                </a:path>
                <a:path w="133350" h="721360">
                  <a:moveTo>
                    <a:pt x="79659" y="671221"/>
                  </a:moveTo>
                  <a:lnTo>
                    <a:pt x="70612" y="691007"/>
                  </a:lnTo>
                  <a:lnTo>
                    <a:pt x="92456" y="688848"/>
                  </a:lnTo>
                  <a:lnTo>
                    <a:pt x="79659" y="671221"/>
                  </a:lnTo>
                  <a:close/>
                </a:path>
                <a:path w="133350" h="721360">
                  <a:moveTo>
                    <a:pt x="90080" y="648431"/>
                  </a:moveTo>
                  <a:lnTo>
                    <a:pt x="79659" y="671221"/>
                  </a:lnTo>
                  <a:lnTo>
                    <a:pt x="92456" y="688848"/>
                  </a:lnTo>
                  <a:lnTo>
                    <a:pt x="70612" y="691007"/>
                  </a:lnTo>
                  <a:lnTo>
                    <a:pt x="94335" y="691007"/>
                  </a:lnTo>
                  <a:lnTo>
                    <a:pt x="90080" y="648431"/>
                  </a:lnTo>
                  <a:close/>
                </a:path>
                <a:path w="133350" h="721360">
                  <a:moveTo>
                    <a:pt x="25273" y="0"/>
                  </a:moveTo>
                  <a:lnTo>
                    <a:pt x="0" y="2540"/>
                  </a:lnTo>
                  <a:lnTo>
                    <a:pt x="64783" y="650730"/>
                  </a:lnTo>
                  <a:lnTo>
                    <a:pt x="79659" y="671221"/>
                  </a:lnTo>
                  <a:lnTo>
                    <a:pt x="90080" y="648431"/>
                  </a:lnTo>
                  <a:lnTo>
                    <a:pt x="25273" y="0"/>
                  </a:lnTo>
                  <a:close/>
                </a:path>
              </a:pathLst>
            </a:custGeom>
            <a:solidFill>
              <a:srgbClr val="FF0000"/>
            </a:solidFill>
          </p:spPr>
          <p:txBody>
            <a:bodyPr wrap="square" lIns="0" tIns="0" rIns="0" bIns="0" rtlCol="0"/>
            <a:lstStyle/>
            <a:p>
              <a:endParaRPr/>
            </a:p>
          </p:txBody>
        </p:sp>
        <p:sp>
          <p:nvSpPr>
            <p:cNvPr id="32" name="object 28"/>
            <p:cNvSpPr txBox="1"/>
            <p:nvPr/>
          </p:nvSpPr>
          <p:spPr>
            <a:xfrm>
              <a:off x="7351903" y="4860163"/>
              <a:ext cx="784225" cy="360680"/>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Ρύθμ</a:t>
              </a:r>
              <a:r>
                <a:rPr sz="1200" spc="-10" dirty="0">
                  <a:latin typeface="Calibri"/>
                  <a:cs typeface="Calibri"/>
                </a:rPr>
                <a:t>ι</a:t>
              </a:r>
              <a:r>
                <a:rPr sz="1200" dirty="0">
                  <a:latin typeface="Calibri"/>
                  <a:cs typeface="Calibri"/>
                </a:rPr>
                <a:t>ση </a:t>
              </a:r>
              <a:r>
                <a:rPr sz="1200" spc="-5" dirty="0">
                  <a:latin typeface="Calibri"/>
                  <a:cs typeface="Calibri"/>
                </a:rPr>
                <a:t>δι</a:t>
              </a:r>
              <a:r>
                <a:rPr sz="1200" spc="-10" dirty="0">
                  <a:latin typeface="Calibri"/>
                  <a:cs typeface="Calibri"/>
                </a:rPr>
                <a:t>α</a:t>
              </a:r>
              <a:r>
                <a:rPr sz="1200" spc="5" dirty="0">
                  <a:latin typeface="Calibri"/>
                  <a:cs typeface="Calibri"/>
                </a:rPr>
                <a:t>σ</a:t>
              </a:r>
              <a:r>
                <a:rPr sz="1200" dirty="0">
                  <a:latin typeface="Calibri"/>
                  <a:cs typeface="Calibri"/>
                </a:rPr>
                <a:t>τ</a:t>
              </a:r>
              <a:r>
                <a:rPr sz="1200" spc="-5" dirty="0">
                  <a:latin typeface="Calibri"/>
                  <a:cs typeface="Calibri"/>
                </a:rPr>
                <a:t>ά</a:t>
              </a:r>
              <a:r>
                <a:rPr sz="1200" dirty="0">
                  <a:latin typeface="Calibri"/>
                  <a:cs typeface="Calibri"/>
                </a:rPr>
                <a:t>σε</a:t>
              </a:r>
              <a:r>
                <a:rPr sz="1200" spc="5" dirty="0">
                  <a:latin typeface="Calibri"/>
                  <a:cs typeface="Calibri"/>
                </a:rPr>
                <a:t>ω</a:t>
              </a:r>
              <a:r>
                <a:rPr sz="1200" dirty="0">
                  <a:latin typeface="Calibri"/>
                  <a:cs typeface="Calibri"/>
                </a:rPr>
                <a:t>ν</a:t>
              </a:r>
            </a:p>
          </p:txBody>
        </p:sp>
        <p:sp>
          <p:nvSpPr>
            <p:cNvPr id="33" name="object 29"/>
            <p:cNvSpPr/>
            <p:nvPr/>
          </p:nvSpPr>
          <p:spPr>
            <a:xfrm>
              <a:off x="8473440" y="4077080"/>
              <a:ext cx="118110" cy="1584325"/>
            </a:xfrm>
            <a:custGeom>
              <a:avLst/>
              <a:gdLst/>
              <a:ahLst/>
              <a:cxnLst/>
              <a:rect l="l" t="t" r="r" b="b"/>
              <a:pathLst>
                <a:path w="118109" h="1584325">
                  <a:moveTo>
                    <a:pt x="14223" y="1468374"/>
                  </a:moveTo>
                  <a:lnTo>
                    <a:pt x="8127" y="1471803"/>
                  </a:lnTo>
                  <a:lnTo>
                    <a:pt x="2031" y="1475359"/>
                  </a:lnTo>
                  <a:lnTo>
                    <a:pt x="0" y="1483106"/>
                  </a:lnTo>
                  <a:lnTo>
                    <a:pt x="59054" y="1584223"/>
                  </a:lnTo>
                  <a:lnTo>
                    <a:pt x="73737" y="1559026"/>
                  </a:lnTo>
                  <a:lnTo>
                    <a:pt x="46354" y="1559026"/>
                  </a:lnTo>
                  <a:lnTo>
                    <a:pt x="46227" y="1511886"/>
                  </a:lnTo>
                  <a:lnTo>
                    <a:pt x="25526" y="1476375"/>
                  </a:lnTo>
                  <a:lnTo>
                    <a:pt x="21970" y="1470406"/>
                  </a:lnTo>
                  <a:lnTo>
                    <a:pt x="14223" y="1468374"/>
                  </a:lnTo>
                  <a:close/>
                </a:path>
                <a:path w="118109" h="1584325">
                  <a:moveTo>
                    <a:pt x="46354" y="1512103"/>
                  </a:moveTo>
                  <a:lnTo>
                    <a:pt x="46354" y="1559026"/>
                  </a:lnTo>
                  <a:lnTo>
                    <a:pt x="71754" y="1559026"/>
                  </a:lnTo>
                  <a:lnTo>
                    <a:pt x="71754" y="1552625"/>
                  </a:lnTo>
                  <a:lnTo>
                    <a:pt x="48005" y="1552625"/>
                  </a:lnTo>
                  <a:lnTo>
                    <a:pt x="58991" y="1533780"/>
                  </a:lnTo>
                  <a:lnTo>
                    <a:pt x="46354" y="1512103"/>
                  </a:lnTo>
                  <a:close/>
                </a:path>
                <a:path w="118109" h="1584325">
                  <a:moveTo>
                    <a:pt x="103758" y="1468374"/>
                  </a:moveTo>
                  <a:lnTo>
                    <a:pt x="96011" y="1470406"/>
                  </a:lnTo>
                  <a:lnTo>
                    <a:pt x="92455" y="1476375"/>
                  </a:lnTo>
                  <a:lnTo>
                    <a:pt x="71754" y="1511886"/>
                  </a:lnTo>
                  <a:lnTo>
                    <a:pt x="71754" y="1559026"/>
                  </a:lnTo>
                  <a:lnTo>
                    <a:pt x="73737" y="1559026"/>
                  </a:lnTo>
                  <a:lnTo>
                    <a:pt x="117982" y="1483106"/>
                  </a:lnTo>
                  <a:lnTo>
                    <a:pt x="115950" y="1475359"/>
                  </a:lnTo>
                  <a:lnTo>
                    <a:pt x="109854" y="1471803"/>
                  </a:lnTo>
                  <a:lnTo>
                    <a:pt x="103758" y="1468374"/>
                  </a:lnTo>
                  <a:close/>
                </a:path>
                <a:path w="118109" h="1584325">
                  <a:moveTo>
                    <a:pt x="58991" y="1533780"/>
                  </a:moveTo>
                  <a:lnTo>
                    <a:pt x="48005" y="1552625"/>
                  </a:lnTo>
                  <a:lnTo>
                    <a:pt x="69976" y="1552625"/>
                  </a:lnTo>
                  <a:lnTo>
                    <a:pt x="58991" y="1533780"/>
                  </a:lnTo>
                  <a:close/>
                </a:path>
                <a:path w="118109" h="1584325">
                  <a:moveTo>
                    <a:pt x="71754" y="1511886"/>
                  </a:moveTo>
                  <a:lnTo>
                    <a:pt x="58991" y="1533780"/>
                  </a:lnTo>
                  <a:lnTo>
                    <a:pt x="69976" y="1552625"/>
                  </a:lnTo>
                  <a:lnTo>
                    <a:pt x="71754" y="1552625"/>
                  </a:lnTo>
                  <a:lnTo>
                    <a:pt x="71754" y="1511886"/>
                  </a:lnTo>
                  <a:close/>
                </a:path>
                <a:path w="118109" h="1584325">
                  <a:moveTo>
                    <a:pt x="71754" y="0"/>
                  </a:moveTo>
                  <a:lnTo>
                    <a:pt x="46354" y="0"/>
                  </a:lnTo>
                  <a:lnTo>
                    <a:pt x="46354" y="1512103"/>
                  </a:lnTo>
                  <a:lnTo>
                    <a:pt x="58991" y="1533780"/>
                  </a:lnTo>
                  <a:lnTo>
                    <a:pt x="71627" y="1512103"/>
                  </a:lnTo>
                  <a:lnTo>
                    <a:pt x="71754" y="0"/>
                  </a:lnTo>
                  <a:close/>
                </a:path>
              </a:pathLst>
            </a:custGeom>
            <a:solidFill>
              <a:srgbClr val="FF0000"/>
            </a:solidFill>
          </p:spPr>
          <p:txBody>
            <a:bodyPr wrap="square" lIns="0" tIns="0" rIns="0" bIns="0" rtlCol="0"/>
            <a:lstStyle/>
            <a:p>
              <a:endParaRPr/>
            </a:p>
          </p:txBody>
        </p:sp>
        <p:sp>
          <p:nvSpPr>
            <p:cNvPr id="34" name="object 30"/>
            <p:cNvSpPr txBox="1"/>
            <p:nvPr/>
          </p:nvSpPr>
          <p:spPr>
            <a:xfrm>
              <a:off x="8036432" y="5724245"/>
              <a:ext cx="570865" cy="177800"/>
            </a:xfrm>
            <a:prstGeom prst="rect">
              <a:avLst/>
            </a:prstGeom>
          </p:spPr>
          <p:txBody>
            <a:bodyPr vert="horz" wrap="square" lIns="0" tIns="0" rIns="0" bIns="0" rtlCol="0">
              <a:spAutoFit/>
            </a:bodyPr>
            <a:lstStyle/>
            <a:p>
              <a:pPr marL="12700">
                <a:lnSpc>
                  <a:spcPct val="100000"/>
                </a:lnSpc>
              </a:pPr>
              <a:r>
                <a:rPr sz="1200" dirty="0">
                  <a:latin typeface="Calibri"/>
                  <a:cs typeface="Calibri"/>
                </a:rPr>
                <a:t>Κ</a:t>
              </a:r>
              <a:r>
                <a:rPr sz="1200" spc="-5" dirty="0">
                  <a:latin typeface="Calibri"/>
                  <a:cs typeface="Calibri"/>
                </a:rPr>
                <a:t>λ</a:t>
              </a:r>
              <a:r>
                <a:rPr sz="1200" dirty="0">
                  <a:latin typeface="Calibri"/>
                  <a:cs typeface="Calibri"/>
                </a:rPr>
                <a:t>ε</a:t>
              </a:r>
              <a:r>
                <a:rPr sz="1200" spc="-5" dirty="0">
                  <a:latin typeface="Calibri"/>
                  <a:cs typeface="Calibri"/>
                </a:rPr>
                <a:t>ί</a:t>
              </a:r>
              <a:r>
                <a:rPr sz="1200" dirty="0">
                  <a:latin typeface="Calibri"/>
                  <a:cs typeface="Calibri"/>
                </a:rPr>
                <a:t>σ</a:t>
              </a:r>
              <a:r>
                <a:rPr sz="1200" spc="-10" dirty="0">
                  <a:latin typeface="Calibri"/>
                  <a:cs typeface="Calibri"/>
                </a:rPr>
                <a:t>ι</a:t>
              </a:r>
              <a:r>
                <a:rPr sz="1200" spc="-15" dirty="0">
                  <a:latin typeface="Calibri"/>
                  <a:cs typeface="Calibri"/>
                </a:rPr>
                <a:t>μ</a:t>
              </a:r>
              <a:r>
                <a:rPr sz="1200" dirty="0">
                  <a:latin typeface="Calibri"/>
                  <a:cs typeface="Calibri"/>
                </a:rPr>
                <a:t>ο</a:t>
              </a:r>
            </a:p>
          </p:txBody>
        </p:sp>
      </p:grpSp>
    </p:spTree>
    <p:extLst>
      <p:ext uri="{BB962C8B-B14F-4D97-AF65-F5344CB8AC3E}">
        <p14:creationId xmlns:p14="http://schemas.microsoft.com/office/powerpoint/2010/main" val="4227623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spc="-20" dirty="0"/>
              <a:t>Εισ</a:t>
            </a:r>
            <a:r>
              <a:rPr lang="el-GR" sz="3200" spc="-40" dirty="0"/>
              <a:t>α</a:t>
            </a:r>
            <a:r>
              <a:rPr lang="el-GR" sz="3200" spc="-20" dirty="0"/>
              <a:t>γ</a:t>
            </a:r>
            <a:r>
              <a:rPr lang="el-GR" sz="3200" spc="-50" dirty="0"/>
              <a:t>ω</a:t>
            </a:r>
            <a:r>
              <a:rPr lang="el-GR" sz="3200" spc="-20" dirty="0"/>
              <a:t>γή</a:t>
            </a:r>
            <a:r>
              <a:rPr lang="el-GR" sz="3200" spc="15" dirty="0"/>
              <a:t> </a:t>
            </a:r>
            <a:r>
              <a:rPr lang="el-GR" sz="3200" spc="-75" dirty="0" err="1" smtClean="0">
                <a:cs typeface="Calibri"/>
              </a:rPr>
              <a:t>h</a:t>
            </a:r>
            <a:r>
              <a:rPr lang="el-GR" sz="3200" spc="-20" dirty="0" err="1" smtClean="0">
                <a:cs typeface="Calibri"/>
              </a:rPr>
              <a:t>yperl</a:t>
            </a:r>
            <a:r>
              <a:rPr lang="el-GR" sz="3200" spc="-30" dirty="0" err="1" smtClean="0">
                <a:cs typeface="Calibri"/>
              </a:rPr>
              <a:t>in</a:t>
            </a:r>
            <a:r>
              <a:rPr lang="el-GR" sz="3200" spc="-65" dirty="0" err="1" smtClean="0">
                <a:cs typeface="Calibri"/>
              </a:rPr>
              <a:t>k</a:t>
            </a:r>
            <a:r>
              <a:rPr lang="el-GR" sz="3200" spc="-20" dirty="0" err="1" smtClean="0">
                <a:cs typeface="Calibri"/>
              </a:rPr>
              <a:t>s</a:t>
            </a:r>
            <a:endParaRPr lang="el-GR" sz="3100"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Στο Word μας δίνεται η δυνατότητα να προσθέσουμε </a:t>
            </a:r>
            <a:r>
              <a:rPr lang="el-GR" dirty="0" err="1">
                <a:solidFill>
                  <a:schemeClr val="tx1"/>
                </a:solidFill>
              </a:rPr>
              <a:t>hyperlinks</a:t>
            </a:r>
            <a:r>
              <a:rPr lang="el-GR" dirty="0">
                <a:solidFill>
                  <a:schemeClr val="tx1"/>
                </a:solidFill>
              </a:rPr>
              <a:t> στο κείμενό μας. Δηλαδή, θα δημιουργήσουμε κείμενο, το οποίο πατώντας επάνω του θα μας στέλνει σε ένα άλλο σύνδεσμο (ιστοσελίδα, email)</a:t>
            </a:r>
          </a:p>
          <a:p>
            <a:pPr lvl="0">
              <a:buClrTx/>
              <a:buSzPct val="100000"/>
              <a:buFont typeface="Wingdings" panose="05000000000000000000" pitchFamily="2" charset="2"/>
              <a:buChar char="§"/>
              <a:defRPr/>
            </a:pPr>
            <a:r>
              <a:rPr lang="el-GR" dirty="0">
                <a:solidFill>
                  <a:schemeClr val="tx1"/>
                </a:solidFill>
              </a:rPr>
              <a:t>Υπάρχουν δυο τρόποι εισαγωγής </a:t>
            </a:r>
            <a:r>
              <a:rPr lang="el-GR" dirty="0" err="1">
                <a:solidFill>
                  <a:schemeClr val="tx1"/>
                </a:solidFill>
              </a:rPr>
              <a:t>hyperlinks</a:t>
            </a:r>
            <a:r>
              <a:rPr lang="el-GR" dirty="0">
                <a:solidFill>
                  <a:schemeClr val="tx1"/>
                </a:solidFill>
              </a:rPr>
              <a:t>. Ο πρώτος είναι μέσω του </a:t>
            </a:r>
            <a:r>
              <a:rPr lang="el-GR" dirty="0" err="1">
                <a:solidFill>
                  <a:schemeClr val="tx1"/>
                </a:solidFill>
              </a:rPr>
              <a:t>Insert</a:t>
            </a:r>
            <a:r>
              <a:rPr lang="el-GR" dirty="0">
                <a:solidFill>
                  <a:schemeClr val="tx1"/>
                </a:solidFill>
              </a:rPr>
              <a:t> </a:t>
            </a:r>
            <a:r>
              <a:rPr lang="el-GR" dirty="0" err="1">
                <a:solidFill>
                  <a:schemeClr val="tx1"/>
                </a:solidFill>
              </a:rPr>
              <a:t>Ribbon</a:t>
            </a:r>
            <a:r>
              <a:rPr lang="el-GR" dirty="0">
                <a:solidFill>
                  <a:schemeClr val="tx1"/>
                </a:solidFill>
              </a:rPr>
              <a:t>, ενώ ο δεύτερος είναι με επιλογή του κειμένου μας και επεξεργασία του με το δεξί κλικ</a:t>
            </a:r>
          </a:p>
        </p:txBody>
      </p:sp>
    </p:spTree>
    <p:extLst>
      <p:ext uri="{BB962C8B-B14F-4D97-AF65-F5344CB8AC3E}">
        <p14:creationId xmlns:p14="http://schemas.microsoft.com/office/powerpoint/2010/main" val="214338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spc="-20" dirty="0"/>
              <a:t>Εισ</a:t>
            </a:r>
            <a:r>
              <a:rPr lang="el-GR" sz="3200" spc="-40" dirty="0"/>
              <a:t>α</a:t>
            </a:r>
            <a:r>
              <a:rPr lang="el-GR" sz="3200" spc="-20" dirty="0"/>
              <a:t>γ</a:t>
            </a:r>
            <a:r>
              <a:rPr lang="el-GR" sz="3200" spc="-50" dirty="0"/>
              <a:t>ω</a:t>
            </a:r>
            <a:r>
              <a:rPr lang="el-GR" sz="3200" spc="-20" dirty="0"/>
              <a:t>γή</a:t>
            </a:r>
            <a:r>
              <a:rPr lang="el-GR" sz="3200" spc="15" dirty="0"/>
              <a:t> </a:t>
            </a:r>
            <a:r>
              <a:rPr lang="el-GR" sz="3200" spc="-75" dirty="0" err="1" smtClean="0">
                <a:cs typeface="Calibri"/>
              </a:rPr>
              <a:t>h</a:t>
            </a:r>
            <a:r>
              <a:rPr lang="el-GR" sz="3200" spc="-20" dirty="0" err="1" smtClean="0">
                <a:cs typeface="Calibri"/>
              </a:rPr>
              <a:t>yperl</a:t>
            </a:r>
            <a:r>
              <a:rPr lang="el-GR" sz="3200" spc="-30" dirty="0" err="1" smtClean="0">
                <a:cs typeface="Calibri"/>
              </a:rPr>
              <a:t>in</a:t>
            </a:r>
            <a:r>
              <a:rPr lang="el-GR" sz="3200" spc="-65" dirty="0" err="1" smtClean="0">
                <a:cs typeface="Calibri"/>
              </a:rPr>
              <a:t>k</a:t>
            </a:r>
            <a:r>
              <a:rPr lang="el-GR" sz="3200" spc="-20" dirty="0" err="1" smtClean="0">
                <a:cs typeface="Calibri"/>
              </a:rPr>
              <a:t>s</a:t>
            </a:r>
            <a:endParaRPr lang="el-GR" sz="3100"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endParaRPr lang="el-GR" dirty="0">
              <a:solidFill>
                <a:schemeClr val="tx1"/>
              </a:solidFill>
            </a:endParaRPr>
          </a:p>
        </p:txBody>
      </p:sp>
      <p:grpSp>
        <p:nvGrpSpPr>
          <p:cNvPr id="4" name="Ομάδα 3"/>
          <p:cNvGrpSpPr/>
          <p:nvPr/>
        </p:nvGrpSpPr>
        <p:grpSpPr>
          <a:xfrm>
            <a:off x="1475656" y="1345332"/>
            <a:ext cx="5867400" cy="1095375"/>
            <a:chOff x="1475613" y="1556766"/>
            <a:chExt cx="5867400" cy="1095375"/>
          </a:xfrm>
        </p:grpSpPr>
        <p:sp>
          <p:nvSpPr>
            <p:cNvPr id="5" name="object 4"/>
            <p:cNvSpPr/>
            <p:nvPr/>
          </p:nvSpPr>
          <p:spPr>
            <a:xfrm>
              <a:off x="1475613" y="1556766"/>
              <a:ext cx="5867400" cy="1095375"/>
            </a:xfrm>
            <a:prstGeom prst="rect">
              <a:avLst/>
            </a:prstGeom>
            <a:blipFill>
              <a:blip r:embed="rId3" cstate="print"/>
              <a:stretch>
                <a:fillRect/>
              </a:stretch>
            </a:blipFill>
          </p:spPr>
          <p:txBody>
            <a:bodyPr wrap="square" lIns="0" tIns="0" rIns="0" bIns="0" rtlCol="0"/>
            <a:lstStyle/>
            <a:p>
              <a:endParaRPr/>
            </a:p>
          </p:txBody>
        </p:sp>
        <p:sp>
          <p:nvSpPr>
            <p:cNvPr id="6" name="object 5"/>
            <p:cNvSpPr/>
            <p:nvPr/>
          </p:nvSpPr>
          <p:spPr>
            <a:xfrm>
              <a:off x="5076063" y="1772792"/>
              <a:ext cx="864235" cy="648335"/>
            </a:xfrm>
            <a:custGeom>
              <a:avLst/>
              <a:gdLst/>
              <a:ahLst/>
              <a:cxnLst/>
              <a:rect l="l" t="t" r="r" b="b"/>
              <a:pathLst>
                <a:path w="864235" h="648335">
                  <a:moveTo>
                    <a:pt x="0" y="108076"/>
                  </a:moveTo>
                  <a:lnTo>
                    <a:pt x="8453" y="66098"/>
                  </a:lnTo>
                  <a:lnTo>
                    <a:pt x="31503" y="31790"/>
                  </a:lnTo>
                  <a:lnTo>
                    <a:pt x="65685" y="8607"/>
                  </a:lnTo>
                  <a:lnTo>
                    <a:pt x="107535" y="0"/>
                  </a:lnTo>
                  <a:lnTo>
                    <a:pt x="756031" y="0"/>
                  </a:lnTo>
                  <a:lnTo>
                    <a:pt x="770654" y="980"/>
                  </a:lnTo>
                  <a:lnTo>
                    <a:pt x="810440" y="14673"/>
                  </a:lnTo>
                  <a:lnTo>
                    <a:pt x="841416" y="41811"/>
                  </a:lnTo>
                  <a:lnTo>
                    <a:pt x="860137" y="78947"/>
                  </a:lnTo>
                  <a:lnTo>
                    <a:pt x="864108" y="540130"/>
                  </a:lnTo>
                  <a:lnTo>
                    <a:pt x="863125" y="554734"/>
                  </a:lnTo>
                  <a:lnTo>
                    <a:pt x="849417" y="594479"/>
                  </a:lnTo>
                  <a:lnTo>
                    <a:pt x="822251" y="625433"/>
                  </a:lnTo>
                  <a:lnTo>
                    <a:pt x="785080" y="644133"/>
                  </a:lnTo>
                  <a:lnTo>
                    <a:pt x="107950" y="648080"/>
                  </a:lnTo>
                  <a:lnTo>
                    <a:pt x="93338" y="647097"/>
                  </a:lnTo>
                  <a:lnTo>
                    <a:pt x="53573" y="633378"/>
                  </a:lnTo>
                  <a:lnTo>
                    <a:pt x="22612" y="606204"/>
                  </a:lnTo>
                  <a:lnTo>
                    <a:pt x="3925" y="569046"/>
                  </a:lnTo>
                  <a:lnTo>
                    <a:pt x="0" y="108076"/>
                  </a:lnTo>
                  <a:close/>
                </a:path>
              </a:pathLst>
            </a:custGeom>
            <a:ln w="25400">
              <a:solidFill>
                <a:srgbClr val="FF0000"/>
              </a:solidFill>
            </a:ln>
          </p:spPr>
          <p:txBody>
            <a:bodyPr wrap="square" lIns="0" tIns="0" rIns="0" bIns="0" rtlCol="0"/>
            <a:lstStyle/>
            <a:p>
              <a:endParaRPr/>
            </a:p>
          </p:txBody>
        </p:sp>
      </p:grpSp>
      <p:sp>
        <p:nvSpPr>
          <p:cNvPr id="9" name="object 6"/>
          <p:cNvSpPr/>
          <p:nvPr/>
        </p:nvSpPr>
        <p:spPr>
          <a:xfrm>
            <a:off x="3030707" y="2416211"/>
            <a:ext cx="2757297" cy="316839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3093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spc="-20" dirty="0"/>
              <a:t>Εισ</a:t>
            </a:r>
            <a:r>
              <a:rPr lang="el-GR" sz="3200" spc="-40" dirty="0"/>
              <a:t>α</a:t>
            </a:r>
            <a:r>
              <a:rPr lang="el-GR" sz="3200" spc="-20" dirty="0"/>
              <a:t>γ</a:t>
            </a:r>
            <a:r>
              <a:rPr lang="el-GR" sz="3200" spc="-50" dirty="0"/>
              <a:t>ω</a:t>
            </a:r>
            <a:r>
              <a:rPr lang="el-GR" sz="3200" spc="-20" dirty="0"/>
              <a:t>γή</a:t>
            </a:r>
            <a:r>
              <a:rPr lang="el-GR" sz="3200" spc="15" dirty="0"/>
              <a:t> </a:t>
            </a:r>
            <a:r>
              <a:rPr lang="el-GR" sz="3200" spc="-75" dirty="0" err="1" smtClean="0">
                <a:cs typeface="Calibri"/>
              </a:rPr>
              <a:t>h</a:t>
            </a:r>
            <a:r>
              <a:rPr lang="el-GR" sz="3200" spc="-20" dirty="0" err="1" smtClean="0">
                <a:cs typeface="Calibri"/>
              </a:rPr>
              <a:t>yperl</a:t>
            </a:r>
            <a:r>
              <a:rPr lang="el-GR" sz="3200" spc="-30" dirty="0" err="1" smtClean="0">
                <a:cs typeface="Calibri"/>
              </a:rPr>
              <a:t>in</a:t>
            </a:r>
            <a:r>
              <a:rPr lang="el-GR" sz="3200" spc="-65" dirty="0" err="1" smtClean="0">
                <a:cs typeface="Calibri"/>
              </a:rPr>
              <a:t>k</a:t>
            </a:r>
            <a:r>
              <a:rPr lang="el-GR" sz="3200" spc="-20" dirty="0" err="1" smtClean="0">
                <a:cs typeface="Calibri"/>
              </a:rPr>
              <a:t>s</a:t>
            </a:r>
            <a:endParaRPr lang="el-GR" sz="3100"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endParaRPr lang="el-GR" dirty="0">
              <a:solidFill>
                <a:schemeClr val="tx1"/>
              </a:solidFill>
            </a:endParaRPr>
          </a:p>
        </p:txBody>
      </p:sp>
      <p:grpSp>
        <p:nvGrpSpPr>
          <p:cNvPr id="4" name="Ομάδα 3"/>
          <p:cNvGrpSpPr>
            <a:grpSpLocks noChangeAspect="1"/>
          </p:cNvGrpSpPr>
          <p:nvPr/>
        </p:nvGrpSpPr>
        <p:grpSpPr>
          <a:xfrm>
            <a:off x="899592" y="1270808"/>
            <a:ext cx="6325820" cy="4248000"/>
            <a:chOff x="15576" y="1844929"/>
            <a:chExt cx="7106710" cy="4772393"/>
          </a:xfrm>
        </p:grpSpPr>
        <p:sp>
          <p:nvSpPr>
            <p:cNvPr id="5" name="object 4"/>
            <p:cNvSpPr/>
            <p:nvPr/>
          </p:nvSpPr>
          <p:spPr>
            <a:xfrm>
              <a:off x="2483739" y="1844929"/>
              <a:ext cx="4603622" cy="220573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83739" y="4365104"/>
              <a:ext cx="4638547" cy="2252218"/>
            </a:xfrm>
            <a:prstGeom prst="rect">
              <a:avLst/>
            </a:prstGeom>
            <a:blipFill>
              <a:blip r:embed="rId4" cstate="print"/>
              <a:stretch>
                <a:fillRect/>
              </a:stretch>
            </a:blipFill>
          </p:spPr>
          <p:txBody>
            <a:bodyPr wrap="square" lIns="0" tIns="0" rIns="0" bIns="0" rtlCol="0"/>
            <a:lstStyle/>
            <a:p>
              <a:endParaRPr/>
            </a:p>
          </p:txBody>
        </p:sp>
        <p:sp>
          <p:nvSpPr>
            <p:cNvPr id="7" name="object 8"/>
            <p:cNvSpPr/>
            <p:nvPr/>
          </p:nvSpPr>
          <p:spPr>
            <a:xfrm>
              <a:off x="3995928" y="1988820"/>
              <a:ext cx="1512570" cy="360045"/>
            </a:xfrm>
            <a:custGeom>
              <a:avLst/>
              <a:gdLst/>
              <a:ahLst/>
              <a:cxnLst/>
              <a:rect l="l" t="t" r="r" b="b"/>
              <a:pathLst>
                <a:path w="1512570" h="360044">
                  <a:moveTo>
                    <a:pt x="0" y="60071"/>
                  </a:moveTo>
                  <a:lnTo>
                    <a:pt x="14378" y="21095"/>
                  </a:lnTo>
                  <a:lnTo>
                    <a:pt x="50045" y="834"/>
                  </a:lnTo>
                  <a:lnTo>
                    <a:pt x="1452118" y="0"/>
                  </a:lnTo>
                  <a:lnTo>
                    <a:pt x="1466497" y="1735"/>
                  </a:lnTo>
                  <a:lnTo>
                    <a:pt x="1500479" y="24455"/>
                  </a:lnTo>
                  <a:lnTo>
                    <a:pt x="1512189" y="300101"/>
                  </a:lnTo>
                  <a:lnTo>
                    <a:pt x="1510449" y="314487"/>
                  </a:lnTo>
                  <a:lnTo>
                    <a:pt x="1487686" y="348415"/>
                  </a:lnTo>
                  <a:lnTo>
                    <a:pt x="60071" y="360045"/>
                  </a:lnTo>
                  <a:lnTo>
                    <a:pt x="45676" y="358313"/>
                  </a:lnTo>
                  <a:lnTo>
                    <a:pt x="11674" y="335624"/>
                  </a:lnTo>
                  <a:lnTo>
                    <a:pt x="0" y="60071"/>
                  </a:lnTo>
                  <a:close/>
                </a:path>
              </a:pathLst>
            </a:custGeom>
            <a:ln w="25400">
              <a:solidFill>
                <a:srgbClr val="FF0000"/>
              </a:solidFill>
            </a:ln>
          </p:spPr>
          <p:txBody>
            <a:bodyPr wrap="square" lIns="0" tIns="0" rIns="0" bIns="0" rtlCol="0"/>
            <a:lstStyle/>
            <a:p>
              <a:endParaRPr/>
            </a:p>
          </p:txBody>
        </p:sp>
        <p:sp>
          <p:nvSpPr>
            <p:cNvPr id="9" name="object 9"/>
            <p:cNvSpPr/>
            <p:nvPr/>
          </p:nvSpPr>
          <p:spPr>
            <a:xfrm>
              <a:off x="2015617" y="2145919"/>
              <a:ext cx="1980564" cy="118110"/>
            </a:xfrm>
            <a:custGeom>
              <a:avLst/>
              <a:gdLst/>
              <a:ahLst/>
              <a:cxnLst/>
              <a:rect l="l" t="t" r="r" b="b"/>
              <a:pathLst>
                <a:path w="1980564" h="118110">
                  <a:moveTo>
                    <a:pt x="101092" y="0"/>
                  </a:moveTo>
                  <a:lnTo>
                    <a:pt x="0" y="58927"/>
                  </a:lnTo>
                  <a:lnTo>
                    <a:pt x="94996" y="114426"/>
                  </a:lnTo>
                  <a:lnTo>
                    <a:pt x="101092" y="117855"/>
                  </a:lnTo>
                  <a:lnTo>
                    <a:pt x="108838" y="115823"/>
                  </a:lnTo>
                  <a:lnTo>
                    <a:pt x="112394" y="109854"/>
                  </a:lnTo>
                  <a:lnTo>
                    <a:pt x="115950" y="103758"/>
                  </a:lnTo>
                  <a:lnTo>
                    <a:pt x="113918" y="96011"/>
                  </a:lnTo>
                  <a:lnTo>
                    <a:pt x="72117" y="71627"/>
                  </a:lnTo>
                  <a:lnTo>
                    <a:pt x="25273" y="71627"/>
                  </a:lnTo>
                  <a:lnTo>
                    <a:pt x="25273" y="46227"/>
                  </a:lnTo>
                  <a:lnTo>
                    <a:pt x="72335" y="46227"/>
                  </a:lnTo>
                  <a:lnTo>
                    <a:pt x="113918" y="21970"/>
                  </a:lnTo>
                  <a:lnTo>
                    <a:pt x="115950" y="14096"/>
                  </a:lnTo>
                  <a:lnTo>
                    <a:pt x="112394" y="8127"/>
                  </a:lnTo>
                  <a:lnTo>
                    <a:pt x="108838" y="2031"/>
                  </a:lnTo>
                  <a:lnTo>
                    <a:pt x="101092" y="0"/>
                  </a:lnTo>
                  <a:close/>
                </a:path>
                <a:path w="1980564" h="118110">
                  <a:moveTo>
                    <a:pt x="72335" y="46227"/>
                  </a:moveTo>
                  <a:lnTo>
                    <a:pt x="25273" y="46227"/>
                  </a:lnTo>
                  <a:lnTo>
                    <a:pt x="25273" y="71627"/>
                  </a:lnTo>
                  <a:lnTo>
                    <a:pt x="72117" y="71627"/>
                  </a:lnTo>
                  <a:lnTo>
                    <a:pt x="69287" y="69976"/>
                  </a:lnTo>
                  <a:lnTo>
                    <a:pt x="31623" y="69976"/>
                  </a:lnTo>
                  <a:lnTo>
                    <a:pt x="31623" y="48005"/>
                  </a:lnTo>
                  <a:lnTo>
                    <a:pt x="69287" y="48005"/>
                  </a:lnTo>
                  <a:lnTo>
                    <a:pt x="72335" y="46227"/>
                  </a:lnTo>
                  <a:close/>
                </a:path>
                <a:path w="1980564" h="118110">
                  <a:moveTo>
                    <a:pt x="1980311" y="46227"/>
                  </a:moveTo>
                  <a:lnTo>
                    <a:pt x="72335" y="46227"/>
                  </a:lnTo>
                  <a:lnTo>
                    <a:pt x="50455" y="58991"/>
                  </a:lnTo>
                  <a:lnTo>
                    <a:pt x="72117" y="71627"/>
                  </a:lnTo>
                  <a:lnTo>
                    <a:pt x="1980311" y="71627"/>
                  </a:lnTo>
                  <a:lnTo>
                    <a:pt x="1980311" y="46227"/>
                  </a:lnTo>
                  <a:close/>
                </a:path>
                <a:path w="1980564" h="118110">
                  <a:moveTo>
                    <a:pt x="31623" y="48005"/>
                  </a:moveTo>
                  <a:lnTo>
                    <a:pt x="31623" y="69976"/>
                  </a:lnTo>
                  <a:lnTo>
                    <a:pt x="50455" y="58991"/>
                  </a:lnTo>
                  <a:lnTo>
                    <a:pt x="31623" y="48005"/>
                  </a:lnTo>
                  <a:close/>
                </a:path>
                <a:path w="1980564" h="118110">
                  <a:moveTo>
                    <a:pt x="50455" y="58991"/>
                  </a:moveTo>
                  <a:lnTo>
                    <a:pt x="31623" y="69976"/>
                  </a:lnTo>
                  <a:lnTo>
                    <a:pt x="69287" y="69976"/>
                  </a:lnTo>
                  <a:lnTo>
                    <a:pt x="50455" y="58991"/>
                  </a:lnTo>
                  <a:close/>
                </a:path>
                <a:path w="1980564" h="118110">
                  <a:moveTo>
                    <a:pt x="69287" y="48005"/>
                  </a:moveTo>
                  <a:lnTo>
                    <a:pt x="31623" y="48005"/>
                  </a:lnTo>
                  <a:lnTo>
                    <a:pt x="50455" y="58991"/>
                  </a:lnTo>
                  <a:lnTo>
                    <a:pt x="69287" y="48005"/>
                  </a:lnTo>
                  <a:close/>
                </a:path>
              </a:pathLst>
            </a:custGeom>
            <a:solidFill>
              <a:srgbClr val="FF0000"/>
            </a:solidFill>
          </p:spPr>
          <p:txBody>
            <a:bodyPr wrap="square" lIns="0" tIns="0" rIns="0" bIns="0" rtlCol="0"/>
            <a:lstStyle/>
            <a:p>
              <a:endParaRPr/>
            </a:p>
          </p:txBody>
        </p:sp>
        <p:sp>
          <p:nvSpPr>
            <p:cNvPr id="10" name="object 10"/>
            <p:cNvSpPr txBox="1"/>
            <p:nvPr/>
          </p:nvSpPr>
          <p:spPr>
            <a:xfrm>
              <a:off x="258267" y="1979167"/>
              <a:ext cx="1753438" cy="414924"/>
            </a:xfrm>
            <a:prstGeom prst="rect">
              <a:avLst/>
            </a:prstGeom>
          </p:spPr>
          <p:txBody>
            <a:bodyPr vert="horz" wrap="square" lIns="0" tIns="0" rIns="0" bIns="0" rtlCol="0">
              <a:spAutoFit/>
            </a:bodyPr>
            <a:lstStyle/>
            <a:p>
              <a:pPr marL="12700" marR="5080">
                <a:lnSpc>
                  <a:spcPct val="100000"/>
                </a:lnSpc>
              </a:pPr>
              <a:r>
                <a:rPr sz="1200" spc="-105" dirty="0">
                  <a:latin typeface="Calibri"/>
                  <a:cs typeface="Calibri"/>
                </a:rPr>
                <a:t>Τ</a:t>
              </a:r>
              <a:r>
                <a:rPr sz="1200" dirty="0">
                  <a:latin typeface="Calibri"/>
                  <a:cs typeface="Calibri"/>
                </a:rPr>
                <a:t>ο</a:t>
              </a:r>
              <a:r>
                <a:rPr sz="1200" spc="5" dirty="0">
                  <a:latin typeface="Calibri"/>
                  <a:cs typeface="Calibri"/>
                </a:rPr>
                <a:t> </a:t>
              </a:r>
              <a:r>
                <a:rPr sz="1200" spc="-20" dirty="0">
                  <a:latin typeface="Calibri"/>
                  <a:cs typeface="Calibri"/>
                </a:rPr>
                <a:t>κ</a:t>
              </a:r>
              <a:r>
                <a:rPr sz="1200" dirty="0">
                  <a:latin typeface="Calibri"/>
                  <a:cs typeface="Calibri"/>
                </a:rPr>
                <a:t>ε</a:t>
              </a:r>
              <a:r>
                <a:rPr sz="1200" spc="-5" dirty="0">
                  <a:latin typeface="Calibri"/>
                  <a:cs typeface="Calibri"/>
                </a:rPr>
                <a:t>ί</a:t>
              </a:r>
              <a:r>
                <a:rPr sz="1200" dirty="0">
                  <a:latin typeface="Calibri"/>
                  <a:cs typeface="Calibri"/>
                </a:rPr>
                <a:t>μενο</a:t>
              </a:r>
              <a:r>
                <a:rPr sz="1200" spc="5" dirty="0">
                  <a:latin typeface="Calibri"/>
                  <a:cs typeface="Calibri"/>
                </a:rPr>
                <a:t> </a:t>
              </a:r>
              <a:r>
                <a:rPr sz="1200" dirty="0">
                  <a:latin typeface="Calibri"/>
                  <a:cs typeface="Calibri"/>
                </a:rPr>
                <a:t>που</a:t>
              </a:r>
              <a:r>
                <a:rPr sz="1200" spc="10" dirty="0">
                  <a:latin typeface="Calibri"/>
                  <a:cs typeface="Calibri"/>
                </a:rPr>
                <a:t> </a:t>
              </a:r>
              <a:r>
                <a:rPr sz="1200" dirty="0">
                  <a:latin typeface="Calibri"/>
                  <a:cs typeface="Calibri"/>
                </a:rPr>
                <a:t>θέ</a:t>
              </a:r>
              <a:r>
                <a:rPr sz="1200" spc="-15" dirty="0">
                  <a:latin typeface="Calibri"/>
                  <a:cs typeface="Calibri"/>
                </a:rPr>
                <a:t>λ</a:t>
              </a:r>
              <a:r>
                <a:rPr sz="1200" dirty="0">
                  <a:latin typeface="Calibri"/>
                  <a:cs typeface="Calibri"/>
                </a:rPr>
                <a:t>ουμε να</a:t>
              </a:r>
              <a:r>
                <a:rPr sz="1200" spc="-5" dirty="0">
                  <a:latin typeface="Calibri"/>
                  <a:cs typeface="Calibri"/>
                </a:rPr>
                <a:t> </a:t>
              </a:r>
              <a:r>
                <a:rPr sz="1200" dirty="0">
                  <a:latin typeface="Calibri"/>
                  <a:cs typeface="Calibri"/>
                </a:rPr>
                <a:t>γ</a:t>
              </a:r>
              <a:r>
                <a:rPr sz="1200" spc="-20" dirty="0">
                  <a:latin typeface="Calibri"/>
                  <a:cs typeface="Calibri"/>
                </a:rPr>
                <a:t>ί</a:t>
              </a:r>
              <a:r>
                <a:rPr sz="1200" dirty="0">
                  <a:latin typeface="Calibri"/>
                  <a:cs typeface="Calibri"/>
                </a:rPr>
                <a:t>νει</a:t>
              </a:r>
              <a:r>
                <a:rPr sz="1200" spc="-10" dirty="0">
                  <a:latin typeface="Calibri"/>
                  <a:cs typeface="Calibri"/>
                </a:rPr>
                <a:t> </a:t>
              </a:r>
              <a:r>
                <a:rPr sz="1200" spc="-20" dirty="0">
                  <a:latin typeface="Calibri"/>
                  <a:cs typeface="Calibri"/>
                </a:rPr>
                <a:t>h</a:t>
              </a:r>
              <a:r>
                <a:rPr sz="1200" spc="-10" dirty="0">
                  <a:latin typeface="Calibri"/>
                  <a:cs typeface="Calibri"/>
                </a:rPr>
                <a:t>ype</a:t>
              </a:r>
              <a:r>
                <a:rPr sz="1200" dirty="0">
                  <a:latin typeface="Calibri"/>
                  <a:cs typeface="Calibri"/>
                </a:rPr>
                <a:t>rli</a:t>
              </a:r>
              <a:r>
                <a:rPr sz="1200" spc="-5" dirty="0">
                  <a:latin typeface="Calibri"/>
                  <a:cs typeface="Calibri"/>
                </a:rPr>
                <a:t>n</a:t>
              </a:r>
              <a:r>
                <a:rPr sz="1200" spc="-10" dirty="0">
                  <a:latin typeface="Calibri"/>
                  <a:cs typeface="Calibri"/>
                </a:rPr>
                <a:t>k</a:t>
              </a:r>
              <a:endParaRPr sz="1200" dirty="0">
                <a:latin typeface="Calibri"/>
                <a:cs typeface="Calibri"/>
              </a:endParaRPr>
            </a:p>
          </p:txBody>
        </p:sp>
        <p:sp>
          <p:nvSpPr>
            <p:cNvPr id="11" name="object 11"/>
            <p:cNvSpPr/>
            <p:nvPr/>
          </p:nvSpPr>
          <p:spPr>
            <a:xfrm>
              <a:off x="3563873" y="3501009"/>
              <a:ext cx="1512570" cy="360045"/>
            </a:xfrm>
            <a:custGeom>
              <a:avLst/>
              <a:gdLst/>
              <a:ahLst/>
              <a:cxnLst/>
              <a:rect l="l" t="t" r="r" b="b"/>
              <a:pathLst>
                <a:path w="1512570" h="360045">
                  <a:moveTo>
                    <a:pt x="0" y="59944"/>
                  </a:moveTo>
                  <a:lnTo>
                    <a:pt x="14407" y="21041"/>
                  </a:lnTo>
                  <a:lnTo>
                    <a:pt x="50135" y="819"/>
                  </a:lnTo>
                  <a:lnTo>
                    <a:pt x="1452118" y="0"/>
                  </a:lnTo>
                  <a:lnTo>
                    <a:pt x="1466512" y="1739"/>
                  </a:lnTo>
                  <a:lnTo>
                    <a:pt x="1500514" y="24475"/>
                  </a:lnTo>
                  <a:lnTo>
                    <a:pt x="1512189" y="299974"/>
                  </a:lnTo>
                  <a:lnTo>
                    <a:pt x="1510453" y="314353"/>
                  </a:lnTo>
                  <a:lnTo>
                    <a:pt x="1487733" y="348335"/>
                  </a:lnTo>
                  <a:lnTo>
                    <a:pt x="60071" y="360045"/>
                  </a:lnTo>
                  <a:lnTo>
                    <a:pt x="45691" y="358309"/>
                  </a:lnTo>
                  <a:lnTo>
                    <a:pt x="11709" y="335589"/>
                  </a:lnTo>
                  <a:lnTo>
                    <a:pt x="0" y="59944"/>
                  </a:lnTo>
                  <a:close/>
                </a:path>
              </a:pathLst>
            </a:custGeom>
            <a:ln w="25400">
              <a:solidFill>
                <a:srgbClr val="FF0000"/>
              </a:solidFill>
            </a:ln>
          </p:spPr>
          <p:txBody>
            <a:bodyPr wrap="square" lIns="0" tIns="0" rIns="0" bIns="0" rtlCol="0"/>
            <a:lstStyle/>
            <a:p>
              <a:endParaRPr/>
            </a:p>
          </p:txBody>
        </p:sp>
        <p:sp>
          <p:nvSpPr>
            <p:cNvPr id="12" name="object 12"/>
            <p:cNvSpPr/>
            <p:nvPr/>
          </p:nvSpPr>
          <p:spPr>
            <a:xfrm>
              <a:off x="1979676" y="3658108"/>
              <a:ext cx="1584325" cy="118110"/>
            </a:xfrm>
            <a:custGeom>
              <a:avLst/>
              <a:gdLst/>
              <a:ahLst/>
              <a:cxnLst/>
              <a:rect l="l" t="t" r="r" b="b"/>
              <a:pathLst>
                <a:path w="1584325" h="118110">
                  <a:moveTo>
                    <a:pt x="101092" y="0"/>
                  </a:moveTo>
                  <a:lnTo>
                    <a:pt x="0" y="58927"/>
                  </a:lnTo>
                  <a:lnTo>
                    <a:pt x="101092" y="117855"/>
                  </a:lnTo>
                  <a:lnTo>
                    <a:pt x="108839" y="115823"/>
                  </a:lnTo>
                  <a:lnTo>
                    <a:pt x="112395" y="109727"/>
                  </a:lnTo>
                  <a:lnTo>
                    <a:pt x="115824" y="103758"/>
                  </a:lnTo>
                  <a:lnTo>
                    <a:pt x="113792" y="95884"/>
                  </a:lnTo>
                  <a:lnTo>
                    <a:pt x="72117" y="71627"/>
                  </a:lnTo>
                  <a:lnTo>
                    <a:pt x="25146" y="71627"/>
                  </a:lnTo>
                  <a:lnTo>
                    <a:pt x="25146" y="46227"/>
                  </a:lnTo>
                  <a:lnTo>
                    <a:pt x="72117" y="46227"/>
                  </a:lnTo>
                  <a:lnTo>
                    <a:pt x="113792" y="21970"/>
                  </a:lnTo>
                  <a:lnTo>
                    <a:pt x="115824" y="14096"/>
                  </a:lnTo>
                  <a:lnTo>
                    <a:pt x="112395" y="8127"/>
                  </a:lnTo>
                  <a:lnTo>
                    <a:pt x="108839" y="2031"/>
                  </a:lnTo>
                  <a:lnTo>
                    <a:pt x="101092" y="0"/>
                  </a:lnTo>
                  <a:close/>
                </a:path>
                <a:path w="1584325" h="118110">
                  <a:moveTo>
                    <a:pt x="72117" y="46227"/>
                  </a:moveTo>
                  <a:lnTo>
                    <a:pt x="25146" y="46227"/>
                  </a:lnTo>
                  <a:lnTo>
                    <a:pt x="25146" y="71627"/>
                  </a:lnTo>
                  <a:lnTo>
                    <a:pt x="72117" y="71627"/>
                  </a:lnTo>
                  <a:lnTo>
                    <a:pt x="69069" y="69849"/>
                  </a:lnTo>
                  <a:lnTo>
                    <a:pt x="31623" y="69849"/>
                  </a:lnTo>
                  <a:lnTo>
                    <a:pt x="31623" y="48005"/>
                  </a:lnTo>
                  <a:lnTo>
                    <a:pt x="69069" y="48005"/>
                  </a:lnTo>
                  <a:lnTo>
                    <a:pt x="72117" y="46227"/>
                  </a:lnTo>
                  <a:close/>
                </a:path>
                <a:path w="1584325" h="118110">
                  <a:moveTo>
                    <a:pt x="1584198" y="46227"/>
                  </a:moveTo>
                  <a:lnTo>
                    <a:pt x="72117" y="46227"/>
                  </a:lnTo>
                  <a:lnTo>
                    <a:pt x="50346" y="58927"/>
                  </a:lnTo>
                  <a:lnTo>
                    <a:pt x="72117" y="71627"/>
                  </a:lnTo>
                  <a:lnTo>
                    <a:pt x="1584198" y="71627"/>
                  </a:lnTo>
                  <a:lnTo>
                    <a:pt x="1584198" y="46227"/>
                  </a:lnTo>
                  <a:close/>
                </a:path>
                <a:path w="1584325" h="118110">
                  <a:moveTo>
                    <a:pt x="31623" y="48005"/>
                  </a:moveTo>
                  <a:lnTo>
                    <a:pt x="31623" y="69849"/>
                  </a:lnTo>
                  <a:lnTo>
                    <a:pt x="50346" y="58927"/>
                  </a:lnTo>
                  <a:lnTo>
                    <a:pt x="31623" y="48005"/>
                  </a:lnTo>
                  <a:close/>
                </a:path>
                <a:path w="1584325" h="118110">
                  <a:moveTo>
                    <a:pt x="50346" y="58927"/>
                  </a:moveTo>
                  <a:lnTo>
                    <a:pt x="31623" y="69849"/>
                  </a:lnTo>
                  <a:lnTo>
                    <a:pt x="69069" y="69849"/>
                  </a:lnTo>
                  <a:lnTo>
                    <a:pt x="50346" y="58927"/>
                  </a:lnTo>
                  <a:close/>
                </a:path>
                <a:path w="1584325" h="118110">
                  <a:moveTo>
                    <a:pt x="69069" y="48005"/>
                  </a:moveTo>
                  <a:lnTo>
                    <a:pt x="31623" y="48005"/>
                  </a:lnTo>
                  <a:lnTo>
                    <a:pt x="50346" y="58927"/>
                  </a:lnTo>
                  <a:lnTo>
                    <a:pt x="69069" y="48005"/>
                  </a:lnTo>
                  <a:close/>
                </a:path>
              </a:pathLst>
            </a:custGeom>
            <a:solidFill>
              <a:srgbClr val="FF0000"/>
            </a:solidFill>
          </p:spPr>
          <p:txBody>
            <a:bodyPr wrap="square" lIns="0" tIns="0" rIns="0" bIns="0" rtlCol="0"/>
            <a:lstStyle/>
            <a:p>
              <a:endParaRPr/>
            </a:p>
          </p:txBody>
        </p:sp>
        <p:sp>
          <p:nvSpPr>
            <p:cNvPr id="13" name="object 13"/>
            <p:cNvSpPr txBox="1"/>
            <p:nvPr/>
          </p:nvSpPr>
          <p:spPr>
            <a:xfrm>
              <a:off x="15576" y="3635755"/>
              <a:ext cx="1882261" cy="622386"/>
            </a:xfrm>
            <a:prstGeom prst="rect">
              <a:avLst/>
            </a:prstGeom>
          </p:spPr>
          <p:txBody>
            <a:bodyPr vert="horz" wrap="square" lIns="0" tIns="0" rIns="0" bIns="0" rtlCol="0">
              <a:spAutoFit/>
            </a:bodyPr>
            <a:lstStyle/>
            <a:p>
              <a:pPr marL="12700" marR="5080">
                <a:lnSpc>
                  <a:spcPct val="100000"/>
                </a:lnSpc>
              </a:pPr>
              <a:r>
                <a:rPr sz="1200" dirty="0">
                  <a:latin typeface="Calibri"/>
                  <a:cs typeface="Calibri"/>
                </a:rPr>
                <a:t>Η </a:t>
              </a:r>
              <a:r>
                <a:rPr sz="1200" spc="-5" dirty="0">
                  <a:latin typeface="Calibri"/>
                  <a:cs typeface="Calibri"/>
                </a:rPr>
                <a:t>δι</a:t>
              </a:r>
              <a:r>
                <a:rPr sz="1200" dirty="0">
                  <a:latin typeface="Calibri"/>
                  <a:cs typeface="Calibri"/>
                </a:rPr>
                <a:t>εύ</a:t>
              </a:r>
              <a:r>
                <a:rPr sz="1200" spc="-5" dirty="0">
                  <a:latin typeface="Calibri"/>
                  <a:cs typeface="Calibri"/>
                </a:rPr>
                <a:t>θ</a:t>
              </a:r>
              <a:r>
                <a:rPr sz="1200" dirty="0">
                  <a:latin typeface="Calibri"/>
                  <a:cs typeface="Calibri"/>
                </a:rPr>
                <a:t>υν</a:t>
              </a:r>
              <a:r>
                <a:rPr sz="1200" spc="-5" dirty="0">
                  <a:latin typeface="Calibri"/>
                  <a:cs typeface="Calibri"/>
                </a:rPr>
                <a:t>σ</a:t>
              </a:r>
              <a:r>
                <a:rPr sz="1200" dirty="0">
                  <a:latin typeface="Calibri"/>
                  <a:cs typeface="Calibri"/>
                </a:rPr>
                <a:t>η</a:t>
              </a:r>
              <a:r>
                <a:rPr sz="1200" spc="5" dirty="0">
                  <a:latin typeface="Calibri"/>
                  <a:cs typeface="Calibri"/>
                </a:rPr>
                <a:t> </a:t>
              </a:r>
              <a:r>
                <a:rPr sz="1200" dirty="0">
                  <a:latin typeface="Calibri"/>
                  <a:cs typeface="Calibri"/>
                </a:rPr>
                <a:t>τ</a:t>
              </a:r>
              <a:r>
                <a:rPr sz="1200" spc="5" dirty="0">
                  <a:latin typeface="Calibri"/>
                  <a:cs typeface="Calibri"/>
                </a:rPr>
                <a:t>η</a:t>
              </a:r>
              <a:r>
                <a:rPr sz="1200" dirty="0">
                  <a:latin typeface="Calibri"/>
                  <a:cs typeface="Calibri"/>
                </a:rPr>
                <a:t>ς </a:t>
              </a:r>
              <a:r>
                <a:rPr sz="1200" spc="-5" dirty="0">
                  <a:latin typeface="Calibri"/>
                  <a:cs typeface="Calibri"/>
                </a:rPr>
                <a:t>ι</a:t>
              </a:r>
              <a:r>
                <a:rPr sz="1200" spc="5" dirty="0">
                  <a:latin typeface="Calibri"/>
                  <a:cs typeface="Calibri"/>
                </a:rPr>
                <a:t>σ</a:t>
              </a:r>
              <a:r>
                <a:rPr sz="1200" spc="-10" dirty="0">
                  <a:latin typeface="Calibri"/>
                  <a:cs typeface="Calibri"/>
                </a:rPr>
                <a:t>τ</a:t>
              </a:r>
              <a:r>
                <a:rPr sz="1200" dirty="0">
                  <a:latin typeface="Calibri"/>
                  <a:cs typeface="Calibri"/>
                </a:rPr>
                <a:t>οσε</a:t>
              </a:r>
              <a:r>
                <a:rPr sz="1200" spc="-15" dirty="0">
                  <a:latin typeface="Calibri"/>
                  <a:cs typeface="Calibri"/>
                </a:rPr>
                <a:t>λ</a:t>
              </a:r>
              <a:r>
                <a:rPr sz="1200" spc="-5" dirty="0">
                  <a:latin typeface="Calibri"/>
                  <a:cs typeface="Calibri"/>
                </a:rPr>
                <a:t>ίδ</a:t>
              </a:r>
              <a:r>
                <a:rPr sz="1200" dirty="0">
                  <a:latin typeface="Calibri"/>
                  <a:cs typeface="Calibri"/>
                </a:rPr>
                <a:t>ας</a:t>
              </a:r>
              <a:r>
                <a:rPr sz="1200" spc="-25" dirty="0">
                  <a:latin typeface="Calibri"/>
                  <a:cs typeface="Calibri"/>
                </a:rPr>
                <a:t> </a:t>
              </a:r>
              <a:r>
                <a:rPr sz="1200" dirty="0">
                  <a:latin typeface="Calibri"/>
                  <a:cs typeface="Calibri"/>
                </a:rPr>
                <a:t>ή</a:t>
              </a:r>
              <a:r>
                <a:rPr sz="1200" spc="15" dirty="0">
                  <a:latin typeface="Calibri"/>
                  <a:cs typeface="Calibri"/>
                </a:rPr>
                <a:t> </a:t>
              </a:r>
              <a:r>
                <a:rPr sz="1200" spc="-10" dirty="0">
                  <a:latin typeface="Calibri"/>
                  <a:cs typeface="Calibri"/>
                </a:rPr>
                <a:t>τ</a:t>
              </a:r>
              <a:r>
                <a:rPr sz="1200" dirty="0">
                  <a:latin typeface="Calibri"/>
                  <a:cs typeface="Calibri"/>
                </a:rPr>
                <a:t>ο</a:t>
              </a:r>
              <a:r>
                <a:rPr sz="1200" spc="-5" dirty="0">
                  <a:latin typeface="Calibri"/>
                  <a:cs typeface="Calibri"/>
                </a:rPr>
                <a:t> </a:t>
              </a:r>
              <a:r>
                <a:rPr sz="1200" dirty="0">
                  <a:latin typeface="Calibri"/>
                  <a:cs typeface="Calibri"/>
                </a:rPr>
                <a:t>αρ</a:t>
              </a:r>
              <a:r>
                <a:rPr sz="1200" spc="-10" dirty="0">
                  <a:latin typeface="Calibri"/>
                  <a:cs typeface="Calibri"/>
                </a:rPr>
                <a:t>χ</a:t>
              </a:r>
              <a:r>
                <a:rPr sz="1200" dirty="0">
                  <a:latin typeface="Calibri"/>
                  <a:cs typeface="Calibri"/>
                </a:rPr>
                <a:t>ε</a:t>
              </a:r>
              <a:r>
                <a:rPr sz="1200" spc="-5" dirty="0">
                  <a:latin typeface="Calibri"/>
                  <a:cs typeface="Calibri"/>
                </a:rPr>
                <a:t>ί</a:t>
              </a:r>
              <a:r>
                <a:rPr sz="1200" dirty="0">
                  <a:latin typeface="Calibri"/>
                  <a:cs typeface="Calibri"/>
                </a:rPr>
                <a:t>ο που θέ</a:t>
              </a:r>
              <a:r>
                <a:rPr sz="1200" spc="-20" dirty="0">
                  <a:latin typeface="Calibri"/>
                  <a:cs typeface="Calibri"/>
                </a:rPr>
                <a:t>λ</a:t>
              </a:r>
              <a:r>
                <a:rPr sz="1200" dirty="0">
                  <a:latin typeface="Calibri"/>
                  <a:cs typeface="Calibri"/>
                </a:rPr>
                <a:t>ουμε</a:t>
              </a:r>
              <a:r>
                <a:rPr sz="1200" spc="5" dirty="0">
                  <a:latin typeface="Calibri"/>
                  <a:cs typeface="Calibri"/>
                </a:rPr>
                <a:t> </a:t>
              </a:r>
              <a:r>
                <a:rPr sz="1200" dirty="0">
                  <a:latin typeface="Calibri"/>
                  <a:cs typeface="Calibri"/>
                </a:rPr>
                <a:t>να</a:t>
              </a:r>
              <a:r>
                <a:rPr sz="1200" spc="-5" dirty="0">
                  <a:latin typeface="Calibri"/>
                  <a:cs typeface="Calibri"/>
                </a:rPr>
                <a:t> </a:t>
              </a:r>
              <a:r>
                <a:rPr sz="1200" dirty="0">
                  <a:latin typeface="Calibri"/>
                  <a:cs typeface="Calibri"/>
                </a:rPr>
                <a:t>σ</a:t>
              </a:r>
              <a:r>
                <a:rPr sz="1200" spc="-5" dirty="0">
                  <a:latin typeface="Calibri"/>
                  <a:cs typeface="Calibri"/>
                </a:rPr>
                <a:t>υ</a:t>
              </a:r>
              <a:r>
                <a:rPr sz="1200" dirty="0">
                  <a:latin typeface="Calibri"/>
                  <a:cs typeface="Calibri"/>
                </a:rPr>
                <a:t>νδ</a:t>
              </a:r>
              <a:r>
                <a:rPr sz="1200" spc="-10" dirty="0">
                  <a:latin typeface="Calibri"/>
                  <a:cs typeface="Calibri"/>
                </a:rPr>
                <a:t>ε</a:t>
              </a:r>
              <a:r>
                <a:rPr sz="1200" dirty="0">
                  <a:latin typeface="Calibri"/>
                  <a:cs typeface="Calibri"/>
                </a:rPr>
                <a:t>θεί</a:t>
              </a:r>
            </a:p>
          </p:txBody>
        </p:sp>
      </p:grpSp>
    </p:spTree>
    <p:extLst>
      <p:ext uri="{BB962C8B-B14F-4D97-AF65-F5344CB8AC3E}">
        <p14:creationId xmlns:p14="http://schemas.microsoft.com/office/powerpoint/2010/main" val="1102362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spc="-20" dirty="0"/>
              <a:t>Εισ</a:t>
            </a:r>
            <a:r>
              <a:rPr lang="el-GR" sz="3200" spc="-40" dirty="0"/>
              <a:t>α</a:t>
            </a:r>
            <a:r>
              <a:rPr lang="el-GR" sz="3200" spc="-20" dirty="0"/>
              <a:t>γ</a:t>
            </a:r>
            <a:r>
              <a:rPr lang="el-GR" sz="3200" spc="-50" dirty="0"/>
              <a:t>ω</a:t>
            </a:r>
            <a:r>
              <a:rPr lang="el-GR" sz="3200" spc="-20" dirty="0"/>
              <a:t>γή</a:t>
            </a:r>
            <a:r>
              <a:rPr lang="el-GR" sz="3200" spc="15" dirty="0"/>
              <a:t> </a:t>
            </a:r>
            <a:r>
              <a:rPr lang="el-GR" sz="3200" spc="-75" dirty="0" err="1" smtClean="0">
                <a:cs typeface="Calibri"/>
              </a:rPr>
              <a:t>h</a:t>
            </a:r>
            <a:r>
              <a:rPr lang="el-GR" sz="3200" spc="-20" dirty="0" err="1" smtClean="0">
                <a:cs typeface="Calibri"/>
              </a:rPr>
              <a:t>yperl</a:t>
            </a:r>
            <a:r>
              <a:rPr lang="el-GR" sz="3200" spc="-30" dirty="0" err="1" smtClean="0">
                <a:cs typeface="Calibri"/>
              </a:rPr>
              <a:t>in</a:t>
            </a:r>
            <a:r>
              <a:rPr lang="el-GR" sz="3200" spc="-65" dirty="0" err="1" smtClean="0">
                <a:cs typeface="Calibri"/>
              </a:rPr>
              <a:t>k</a:t>
            </a:r>
            <a:r>
              <a:rPr lang="el-GR" sz="3200" spc="-20" dirty="0" err="1" smtClean="0">
                <a:cs typeface="Calibri"/>
              </a:rPr>
              <a:t>s</a:t>
            </a:r>
            <a:endParaRPr lang="el-GR" sz="3100"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endParaRPr lang="el-GR" dirty="0">
              <a:solidFill>
                <a:schemeClr val="tx1"/>
              </a:solidFill>
            </a:endParaRPr>
          </a:p>
        </p:txBody>
      </p:sp>
      <p:grpSp>
        <p:nvGrpSpPr>
          <p:cNvPr id="14" name="Ομάδα 13"/>
          <p:cNvGrpSpPr/>
          <p:nvPr/>
        </p:nvGrpSpPr>
        <p:grpSpPr>
          <a:xfrm>
            <a:off x="755576" y="1088757"/>
            <a:ext cx="6624736" cy="4626243"/>
            <a:chOff x="78739" y="1547661"/>
            <a:chExt cx="6924802" cy="4977052"/>
          </a:xfrm>
        </p:grpSpPr>
        <p:sp>
          <p:nvSpPr>
            <p:cNvPr id="15" name="object 4"/>
            <p:cNvSpPr txBox="1"/>
            <p:nvPr/>
          </p:nvSpPr>
          <p:spPr>
            <a:xfrm>
              <a:off x="3321008" y="1547661"/>
              <a:ext cx="3222832" cy="298004"/>
            </a:xfrm>
            <a:prstGeom prst="rect">
              <a:avLst/>
            </a:prstGeom>
          </p:spPr>
          <p:txBody>
            <a:bodyPr vert="horz" wrap="square" lIns="0" tIns="0" rIns="0" bIns="0" rtlCol="0">
              <a:spAutoFit/>
            </a:bodyPr>
            <a:lstStyle/>
            <a:p>
              <a:pPr marL="12700">
                <a:lnSpc>
                  <a:spcPct val="100000"/>
                </a:lnSpc>
              </a:pPr>
              <a:r>
                <a:rPr sz="1800" b="1" u="heavy" spc="-405" dirty="0">
                  <a:latin typeface="Calibri"/>
                  <a:cs typeface="Calibri"/>
                </a:rPr>
                <a:t> </a:t>
              </a:r>
              <a:r>
                <a:rPr sz="1800" b="1" u="heavy" dirty="0">
                  <a:latin typeface="Calibri"/>
                  <a:cs typeface="Calibri"/>
                </a:rPr>
                <a:t>Δη</a:t>
              </a:r>
              <a:r>
                <a:rPr sz="1800" b="1" u="heavy" spc="-400" dirty="0">
                  <a:latin typeface="Calibri"/>
                  <a:cs typeface="Calibri"/>
                </a:rPr>
                <a:t> </a:t>
              </a:r>
              <a:r>
                <a:rPr sz="1800" b="1" u="heavy" dirty="0">
                  <a:latin typeface="Calibri"/>
                  <a:cs typeface="Calibri"/>
                </a:rPr>
                <a:t>μ</a:t>
              </a:r>
              <a:r>
                <a:rPr sz="1800" b="1" u="heavy" spc="-405" dirty="0">
                  <a:latin typeface="Calibri"/>
                  <a:cs typeface="Calibri"/>
                </a:rPr>
                <a:t> </a:t>
              </a:r>
              <a:r>
                <a:rPr sz="1800" b="1" u="heavy" dirty="0">
                  <a:latin typeface="Calibri"/>
                  <a:cs typeface="Calibri"/>
                </a:rPr>
                <a:t>ιου</a:t>
              </a:r>
              <a:r>
                <a:rPr sz="1800" b="1" u="heavy" spc="-20" dirty="0">
                  <a:latin typeface="Calibri"/>
                  <a:cs typeface="Calibri"/>
                </a:rPr>
                <a:t>ρ</a:t>
              </a:r>
              <a:r>
                <a:rPr sz="1800" b="1" u="heavy" dirty="0">
                  <a:latin typeface="Calibri"/>
                  <a:cs typeface="Calibri"/>
                </a:rPr>
                <a:t>γία</a:t>
              </a:r>
              <a:r>
                <a:rPr sz="1800" b="1" u="heavy" spc="-45" dirty="0">
                  <a:latin typeface="Calibri"/>
                  <a:cs typeface="Calibri"/>
                </a:rPr>
                <a:t> </a:t>
              </a:r>
              <a:r>
                <a:rPr sz="1800" b="1" u="heavy" dirty="0">
                  <a:latin typeface="Calibri"/>
                  <a:cs typeface="Calibri"/>
                </a:rPr>
                <a:t>νέ</a:t>
              </a:r>
              <a:r>
                <a:rPr sz="1800" b="1" u="heavy" spc="-405" dirty="0">
                  <a:latin typeface="Calibri"/>
                  <a:cs typeface="Calibri"/>
                </a:rPr>
                <a:t> </a:t>
              </a:r>
              <a:r>
                <a:rPr sz="1800" b="1" u="heavy" dirty="0">
                  <a:latin typeface="Calibri"/>
                  <a:cs typeface="Calibri"/>
                </a:rPr>
                <a:t>ου ε</a:t>
              </a:r>
              <a:r>
                <a:rPr sz="1800" b="1" u="heavy" spc="-405" dirty="0">
                  <a:latin typeface="Calibri"/>
                  <a:cs typeface="Calibri"/>
                </a:rPr>
                <a:t> </a:t>
              </a:r>
              <a:r>
                <a:rPr sz="1800" b="1" u="heavy" dirty="0">
                  <a:latin typeface="Calibri"/>
                  <a:cs typeface="Calibri"/>
                </a:rPr>
                <a:t>γ</a:t>
              </a:r>
              <a:r>
                <a:rPr sz="1800" b="1" u="heavy" spc="-15" dirty="0">
                  <a:latin typeface="Calibri"/>
                  <a:cs typeface="Calibri"/>
                </a:rPr>
                <a:t>γ</a:t>
              </a:r>
              <a:r>
                <a:rPr sz="1800" b="1" u="heavy" dirty="0">
                  <a:latin typeface="Calibri"/>
                  <a:cs typeface="Calibri"/>
                </a:rPr>
                <a:t>ρ</a:t>
              </a:r>
              <a:r>
                <a:rPr sz="1800" b="1" u="heavy" spc="-405" dirty="0">
                  <a:latin typeface="Calibri"/>
                  <a:cs typeface="Calibri"/>
                </a:rPr>
                <a:t> </a:t>
              </a:r>
              <a:r>
                <a:rPr sz="1800" b="1" u="heavy" dirty="0" smtClean="0">
                  <a:latin typeface="Calibri"/>
                  <a:cs typeface="Calibri"/>
                </a:rPr>
                <a:t>άφου </a:t>
              </a:r>
              <a:endParaRPr sz="1800" dirty="0">
                <a:latin typeface="Calibri"/>
                <a:cs typeface="Calibri"/>
              </a:endParaRPr>
            </a:p>
          </p:txBody>
        </p:sp>
        <p:sp>
          <p:nvSpPr>
            <p:cNvPr id="16" name="object 5"/>
            <p:cNvSpPr txBox="1"/>
            <p:nvPr/>
          </p:nvSpPr>
          <p:spPr>
            <a:xfrm>
              <a:off x="4194466" y="4067698"/>
              <a:ext cx="1539240" cy="254000"/>
            </a:xfrm>
            <a:prstGeom prst="rect">
              <a:avLst/>
            </a:prstGeom>
          </p:spPr>
          <p:txBody>
            <a:bodyPr vert="horz" wrap="square" lIns="0" tIns="0" rIns="0" bIns="0" rtlCol="0">
              <a:spAutoFit/>
            </a:bodyPr>
            <a:lstStyle/>
            <a:p>
              <a:pPr marL="12700">
                <a:lnSpc>
                  <a:spcPct val="100000"/>
                </a:lnSpc>
              </a:pPr>
              <a:r>
                <a:rPr sz="1800" b="1" u="heavy" spc="-405" dirty="0">
                  <a:latin typeface="Calibri"/>
                  <a:cs typeface="Calibri"/>
                </a:rPr>
                <a:t> </a:t>
              </a:r>
              <a:r>
                <a:rPr sz="1800" b="1" u="heavy" dirty="0">
                  <a:latin typeface="Calibri"/>
                  <a:cs typeface="Calibri"/>
                </a:rPr>
                <a:t>Εισαγ</a:t>
              </a:r>
              <a:r>
                <a:rPr sz="1800" b="1" u="heavy" spc="-15" dirty="0">
                  <a:latin typeface="Calibri"/>
                  <a:cs typeface="Calibri"/>
                </a:rPr>
                <a:t>ω</a:t>
              </a:r>
              <a:r>
                <a:rPr sz="1800" b="1" u="heavy" dirty="0">
                  <a:latin typeface="Calibri"/>
                  <a:cs typeface="Calibri"/>
                </a:rPr>
                <a:t>γή</a:t>
              </a:r>
              <a:r>
                <a:rPr sz="1800" b="1" u="heavy" spc="-10" dirty="0">
                  <a:latin typeface="Calibri"/>
                  <a:cs typeface="Calibri"/>
                </a:rPr>
                <a:t> </a:t>
              </a:r>
              <a:r>
                <a:rPr sz="1800" b="1" u="heavy" dirty="0">
                  <a:latin typeface="Calibri"/>
                  <a:cs typeface="Calibri"/>
                </a:rPr>
                <a:t>e</a:t>
              </a:r>
              <a:r>
                <a:rPr sz="1800" b="1" u="heavy" spc="-20" dirty="0">
                  <a:latin typeface="Calibri"/>
                  <a:cs typeface="Calibri"/>
                </a:rPr>
                <a:t>ma</a:t>
              </a:r>
              <a:r>
                <a:rPr sz="1800" b="1" u="heavy" spc="-15" dirty="0">
                  <a:latin typeface="Calibri"/>
                  <a:cs typeface="Calibri"/>
                </a:rPr>
                <a:t>i</a:t>
              </a:r>
              <a:r>
                <a:rPr sz="1800" b="1" u="heavy" spc="-5" dirty="0">
                  <a:latin typeface="Calibri"/>
                  <a:cs typeface="Calibri"/>
                </a:rPr>
                <a:t>l</a:t>
              </a:r>
              <a:endParaRPr sz="1800" dirty="0">
                <a:latin typeface="Calibri"/>
                <a:cs typeface="Calibri"/>
              </a:endParaRPr>
            </a:p>
          </p:txBody>
        </p:sp>
        <p:sp>
          <p:nvSpPr>
            <p:cNvPr id="17" name="object 6"/>
            <p:cNvSpPr/>
            <p:nvPr/>
          </p:nvSpPr>
          <p:spPr>
            <a:xfrm>
              <a:off x="2411729" y="1853843"/>
              <a:ext cx="4591812" cy="2256028"/>
            </a:xfrm>
            <a:prstGeom prst="rect">
              <a:avLst/>
            </a:prstGeom>
            <a:blipFill>
              <a:blip r:embed="rId3" cstate="print"/>
              <a:stretch>
                <a:fillRect/>
              </a:stretch>
            </a:blipFill>
          </p:spPr>
          <p:txBody>
            <a:bodyPr wrap="square" lIns="0" tIns="0" rIns="0" bIns="0" rtlCol="0"/>
            <a:lstStyle/>
            <a:p>
              <a:endParaRPr/>
            </a:p>
          </p:txBody>
        </p:sp>
        <p:sp>
          <p:nvSpPr>
            <p:cNvPr id="18" name="object 7"/>
            <p:cNvSpPr/>
            <p:nvPr/>
          </p:nvSpPr>
          <p:spPr>
            <a:xfrm>
              <a:off x="2411729" y="4365078"/>
              <a:ext cx="4447794" cy="2159635"/>
            </a:xfrm>
            <a:prstGeom prst="rect">
              <a:avLst/>
            </a:prstGeom>
            <a:blipFill>
              <a:blip r:embed="rId4" cstate="print"/>
              <a:stretch>
                <a:fillRect/>
              </a:stretch>
            </a:blipFill>
          </p:spPr>
          <p:txBody>
            <a:bodyPr wrap="square" lIns="0" tIns="0" rIns="0" bIns="0" rtlCol="0"/>
            <a:lstStyle/>
            <a:p>
              <a:endParaRPr/>
            </a:p>
          </p:txBody>
        </p:sp>
        <p:sp>
          <p:nvSpPr>
            <p:cNvPr id="19" name="object 8"/>
            <p:cNvSpPr/>
            <p:nvPr/>
          </p:nvSpPr>
          <p:spPr>
            <a:xfrm>
              <a:off x="3059810" y="4941189"/>
              <a:ext cx="1872614" cy="72390"/>
            </a:xfrm>
            <a:custGeom>
              <a:avLst/>
              <a:gdLst/>
              <a:ahLst/>
              <a:cxnLst/>
              <a:rect l="l" t="t" r="r" b="b"/>
              <a:pathLst>
                <a:path w="1872614" h="72389">
                  <a:moveTo>
                    <a:pt x="0" y="11937"/>
                  </a:moveTo>
                  <a:lnTo>
                    <a:pt x="0" y="5333"/>
                  </a:lnTo>
                  <a:lnTo>
                    <a:pt x="5334" y="0"/>
                  </a:lnTo>
                  <a:lnTo>
                    <a:pt x="12065" y="0"/>
                  </a:lnTo>
                  <a:lnTo>
                    <a:pt x="1860169" y="0"/>
                  </a:lnTo>
                  <a:lnTo>
                    <a:pt x="1866900" y="0"/>
                  </a:lnTo>
                  <a:lnTo>
                    <a:pt x="1872233" y="5333"/>
                  </a:lnTo>
                  <a:lnTo>
                    <a:pt x="1872233" y="11937"/>
                  </a:lnTo>
                  <a:lnTo>
                    <a:pt x="1872233" y="59943"/>
                  </a:lnTo>
                  <a:lnTo>
                    <a:pt x="1872233" y="66674"/>
                  </a:lnTo>
                  <a:lnTo>
                    <a:pt x="1866900" y="72008"/>
                  </a:lnTo>
                  <a:lnTo>
                    <a:pt x="1860169" y="72008"/>
                  </a:lnTo>
                  <a:lnTo>
                    <a:pt x="12065" y="72008"/>
                  </a:lnTo>
                  <a:lnTo>
                    <a:pt x="5334" y="72008"/>
                  </a:lnTo>
                  <a:lnTo>
                    <a:pt x="0" y="66674"/>
                  </a:lnTo>
                  <a:lnTo>
                    <a:pt x="0" y="59943"/>
                  </a:lnTo>
                  <a:lnTo>
                    <a:pt x="0" y="11937"/>
                  </a:lnTo>
                  <a:close/>
                </a:path>
              </a:pathLst>
            </a:custGeom>
            <a:ln w="25400">
              <a:solidFill>
                <a:srgbClr val="FF0000"/>
              </a:solidFill>
            </a:ln>
          </p:spPr>
          <p:txBody>
            <a:bodyPr wrap="square" lIns="0" tIns="0" rIns="0" bIns="0" rtlCol="0"/>
            <a:lstStyle/>
            <a:p>
              <a:endParaRPr/>
            </a:p>
          </p:txBody>
        </p:sp>
        <p:sp>
          <p:nvSpPr>
            <p:cNvPr id="20" name="object 9"/>
            <p:cNvSpPr/>
            <p:nvPr/>
          </p:nvSpPr>
          <p:spPr>
            <a:xfrm>
              <a:off x="3059810" y="5157215"/>
              <a:ext cx="1872614" cy="72390"/>
            </a:xfrm>
            <a:custGeom>
              <a:avLst/>
              <a:gdLst/>
              <a:ahLst/>
              <a:cxnLst/>
              <a:rect l="l" t="t" r="r" b="b"/>
              <a:pathLst>
                <a:path w="1872614" h="72389">
                  <a:moveTo>
                    <a:pt x="0" y="11937"/>
                  </a:moveTo>
                  <a:lnTo>
                    <a:pt x="0" y="5333"/>
                  </a:lnTo>
                  <a:lnTo>
                    <a:pt x="5334" y="0"/>
                  </a:lnTo>
                  <a:lnTo>
                    <a:pt x="12065" y="0"/>
                  </a:lnTo>
                  <a:lnTo>
                    <a:pt x="1860169" y="0"/>
                  </a:lnTo>
                  <a:lnTo>
                    <a:pt x="1866900" y="0"/>
                  </a:lnTo>
                  <a:lnTo>
                    <a:pt x="1872233" y="5333"/>
                  </a:lnTo>
                  <a:lnTo>
                    <a:pt x="1872233" y="11937"/>
                  </a:lnTo>
                  <a:lnTo>
                    <a:pt x="1872233" y="59943"/>
                  </a:lnTo>
                  <a:lnTo>
                    <a:pt x="1872233" y="66547"/>
                  </a:lnTo>
                  <a:lnTo>
                    <a:pt x="1866900" y="72008"/>
                  </a:lnTo>
                  <a:lnTo>
                    <a:pt x="1860169" y="72008"/>
                  </a:lnTo>
                  <a:lnTo>
                    <a:pt x="12065" y="72008"/>
                  </a:lnTo>
                  <a:lnTo>
                    <a:pt x="5334" y="72008"/>
                  </a:lnTo>
                  <a:lnTo>
                    <a:pt x="0" y="66547"/>
                  </a:lnTo>
                  <a:lnTo>
                    <a:pt x="0" y="59943"/>
                  </a:lnTo>
                  <a:lnTo>
                    <a:pt x="0" y="11937"/>
                  </a:lnTo>
                  <a:close/>
                </a:path>
              </a:pathLst>
            </a:custGeom>
            <a:ln w="25400">
              <a:solidFill>
                <a:srgbClr val="FF0000"/>
              </a:solidFill>
            </a:ln>
          </p:spPr>
          <p:txBody>
            <a:bodyPr wrap="square" lIns="0" tIns="0" rIns="0" bIns="0" rtlCol="0"/>
            <a:lstStyle/>
            <a:p>
              <a:endParaRPr/>
            </a:p>
          </p:txBody>
        </p:sp>
        <p:sp>
          <p:nvSpPr>
            <p:cNvPr id="21" name="object 10"/>
            <p:cNvSpPr/>
            <p:nvPr/>
          </p:nvSpPr>
          <p:spPr>
            <a:xfrm>
              <a:off x="1331594" y="4479035"/>
              <a:ext cx="1839595" cy="546735"/>
            </a:xfrm>
            <a:custGeom>
              <a:avLst/>
              <a:gdLst/>
              <a:ahLst/>
              <a:cxnLst/>
              <a:rect l="l" t="t" r="r" b="b"/>
              <a:pathLst>
                <a:path w="1839595" h="546735">
                  <a:moveTo>
                    <a:pt x="72909" y="36923"/>
                  </a:moveTo>
                  <a:lnTo>
                    <a:pt x="48637" y="43398"/>
                  </a:lnTo>
                  <a:lnTo>
                    <a:pt x="66303" y="61469"/>
                  </a:lnTo>
                  <a:lnTo>
                    <a:pt x="1832864" y="546354"/>
                  </a:lnTo>
                  <a:lnTo>
                    <a:pt x="1839595" y="521843"/>
                  </a:lnTo>
                  <a:lnTo>
                    <a:pt x="72909" y="36923"/>
                  </a:lnTo>
                  <a:close/>
                </a:path>
                <a:path w="1839595" h="546735">
                  <a:moveTo>
                    <a:pt x="113030" y="0"/>
                  </a:moveTo>
                  <a:lnTo>
                    <a:pt x="0" y="30099"/>
                  </a:lnTo>
                  <a:lnTo>
                    <a:pt x="77085" y="108839"/>
                  </a:lnTo>
                  <a:lnTo>
                    <a:pt x="81787" y="113665"/>
                  </a:lnTo>
                  <a:lnTo>
                    <a:pt x="89915" y="113792"/>
                  </a:lnTo>
                  <a:lnTo>
                    <a:pt x="94868" y="108839"/>
                  </a:lnTo>
                  <a:lnTo>
                    <a:pt x="99949" y="103886"/>
                  </a:lnTo>
                  <a:lnTo>
                    <a:pt x="99949" y="95885"/>
                  </a:lnTo>
                  <a:lnTo>
                    <a:pt x="66303" y="61469"/>
                  </a:lnTo>
                  <a:lnTo>
                    <a:pt x="20955" y="49022"/>
                  </a:lnTo>
                  <a:lnTo>
                    <a:pt x="27686" y="24511"/>
                  </a:lnTo>
                  <a:lnTo>
                    <a:pt x="119633" y="24511"/>
                  </a:lnTo>
                  <a:lnTo>
                    <a:pt x="123570" y="17526"/>
                  </a:lnTo>
                  <a:lnTo>
                    <a:pt x="120014" y="4064"/>
                  </a:lnTo>
                  <a:lnTo>
                    <a:pt x="113030" y="0"/>
                  </a:lnTo>
                  <a:close/>
                </a:path>
                <a:path w="1839595" h="546735">
                  <a:moveTo>
                    <a:pt x="27686" y="24511"/>
                  </a:moveTo>
                  <a:lnTo>
                    <a:pt x="20955" y="49022"/>
                  </a:lnTo>
                  <a:lnTo>
                    <a:pt x="66303" y="61469"/>
                  </a:lnTo>
                  <a:lnTo>
                    <a:pt x="54135" y="49022"/>
                  </a:lnTo>
                  <a:lnTo>
                    <a:pt x="27558" y="49022"/>
                  </a:lnTo>
                  <a:lnTo>
                    <a:pt x="33400" y="27813"/>
                  </a:lnTo>
                  <a:lnTo>
                    <a:pt x="39716" y="27813"/>
                  </a:lnTo>
                  <a:lnTo>
                    <a:pt x="27686" y="24511"/>
                  </a:lnTo>
                  <a:close/>
                </a:path>
                <a:path w="1839595" h="546735">
                  <a:moveTo>
                    <a:pt x="33400" y="27813"/>
                  </a:moveTo>
                  <a:lnTo>
                    <a:pt x="27558" y="49022"/>
                  </a:lnTo>
                  <a:lnTo>
                    <a:pt x="48637" y="43398"/>
                  </a:lnTo>
                  <a:lnTo>
                    <a:pt x="33400" y="27813"/>
                  </a:lnTo>
                  <a:close/>
                </a:path>
                <a:path w="1839595" h="546735">
                  <a:moveTo>
                    <a:pt x="48637" y="43398"/>
                  </a:moveTo>
                  <a:lnTo>
                    <a:pt x="27558" y="49022"/>
                  </a:lnTo>
                  <a:lnTo>
                    <a:pt x="54135" y="49022"/>
                  </a:lnTo>
                  <a:lnTo>
                    <a:pt x="48637" y="43398"/>
                  </a:lnTo>
                  <a:close/>
                </a:path>
                <a:path w="1839595" h="546735">
                  <a:moveTo>
                    <a:pt x="39716" y="27813"/>
                  </a:moveTo>
                  <a:lnTo>
                    <a:pt x="33400" y="27813"/>
                  </a:lnTo>
                  <a:lnTo>
                    <a:pt x="48637" y="43398"/>
                  </a:lnTo>
                  <a:lnTo>
                    <a:pt x="72909" y="36923"/>
                  </a:lnTo>
                  <a:lnTo>
                    <a:pt x="39716" y="27813"/>
                  </a:lnTo>
                  <a:close/>
                </a:path>
                <a:path w="1839595" h="546735">
                  <a:moveTo>
                    <a:pt x="119633" y="24511"/>
                  </a:moveTo>
                  <a:lnTo>
                    <a:pt x="27686" y="24511"/>
                  </a:lnTo>
                  <a:lnTo>
                    <a:pt x="72909" y="36923"/>
                  </a:lnTo>
                  <a:lnTo>
                    <a:pt x="119633" y="24511"/>
                  </a:lnTo>
                  <a:close/>
                </a:path>
              </a:pathLst>
            </a:custGeom>
            <a:solidFill>
              <a:srgbClr val="FF0000"/>
            </a:solidFill>
          </p:spPr>
          <p:txBody>
            <a:bodyPr wrap="square" lIns="0" tIns="0" rIns="0" bIns="0" rtlCol="0"/>
            <a:lstStyle/>
            <a:p>
              <a:endParaRPr/>
            </a:p>
          </p:txBody>
        </p:sp>
        <p:sp>
          <p:nvSpPr>
            <p:cNvPr id="22" name="object 11"/>
            <p:cNvSpPr/>
            <p:nvPr/>
          </p:nvSpPr>
          <p:spPr>
            <a:xfrm>
              <a:off x="1331594" y="5216778"/>
              <a:ext cx="1731010" cy="409575"/>
            </a:xfrm>
            <a:custGeom>
              <a:avLst/>
              <a:gdLst/>
              <a:ahLst/>
              <a:cxnLst/>
              <a:rect l="l" t="t" r="r" b="b"/>
              <a:pathLst>
                <a:path w="1731010" h="409575">
                  <a:moveTo>
                    <a:pt x="86868" y="294132"/>
                  </a:moveTo>
                  <a:lnTo>
                    <a:pt x="0" y="372465"/>
                  </a:lnTo>
                  <a:lnTo>
                    <a:pt x="110997" y="409575"/>
                  </a:lnTo>
                  <a:lnTo>
                    <a:pt x="118109" y="405980"/>
                  </a:lnTo>
                  <a:lnTo>
                    <a:pt x="120395" y="399326"/>
                  </a:lnTo>
                  <a:lnTo>
                    <a:pt x="122554" y="392684"/>
                  </a:lnTo>
                  <a:lnTo>
                    <a:pt x="118998" y="385483"/>
                  </a:lnTo>
                  <a:lnTo>
                    <a:pt x="101923" y="379768"/>
                  </a:lnTo>
                  <a:lnTo>
                    <a:pt x="27305" y="379768"/>
                  </a:lnTo>
                  <a:lnTo>
                    <a:pt x="22098" y="354838"/>
                  </a:lnTo>
                  <a:lnTo>
                    <a:pt x="68145" y="345246"/>
                  </a:lnTo>
                  <a:lnTo>
                    <a:pt x="103885" y="313055"/>
                  </a:lnTo>
                  <a:lnTo>
                    <a:pt x="104266" y="304927"/>
                  </a:lnTo>
                  <a:lnTo>
                    <a:pt x="99568" y="299720"/>
                  </a:lnTo>
                  <a:lnTo>
                    <a:pt x="94995" y="294513"/>
                  </a:lnTo>
                  <a:lnTo>
                    <a:pt x="86868" y="294132"/>
                  </a:lnTo>
                  <a:close/>
                </a:path>
                <a:path w="1731010" h="409575">
                  <a:moveTo>
                    <a:pt x="68145" y="345246"/>
                  </a:moveTo>
                  <a:lnTo>
                    <a:pt x="22098" y="354838"/>
                  </a:lnTo>
                  <a:lnTo>
                    <a:pt x="27305" y="379768"/>
                  </a:lnTo>
                  <a:lnTo>
                    <a:pt x="41693" y="376770"/>
                  </a:lnTo>
                  <a:lnTo>
                    <a:pt x="33146" y="376770"/>
                  </a:lnTo>
                  <a:lnTo>
                    <a:pt x="28701" y="355346"/>
                  </a:lnTo>
                  <a:lnTo>
                    <a:pt x="56933" y="355346"/>
                  </a:lnTo>
                  <a:lnTo>
                    <a:pt x="68145" y="345246"/>
                  </a:lnTo>
                  <a:close/>
                </a:path>
                <a:path w="1731010" h="409575">
                  <a:moveTo>
                    <a:pt x="73236" y="370199"/>
                  </a:moveTo>
                  <a:lnTo>
                    <a:pt x="27305" y="379768"/>
                  </a:lnTo>
                  <a:lnTo>
                    <a:pt x="101923" y="379768"/>
                  </a:lnTo>
                  <a:lnTo>
                    <a:pt x="73236" y="370199"/>
                  </a:lnTo>
                  <a:close/>
                </a:path>
                <a:path w="1731010" h="409575">
                  <a:moveTo>
                    <a:pt x="28701" y="355346"/>
                  </a:moveTo>
                  <a:lnTo>
                    <a:pt x="33146" y="376770"/>
                  </a:lnTo>
                  <a:lnTo>
                    <a:pt x="49304" y="362217"/>
                  </a:lnTo>
                  <a:lnTo>
                    <a:pt x="28701" y="355346"/>
                  </a:lnTo>
                  <a:close/>
                </a:path>
                <a:path w="1731010" h="409575">
                  <a:moveTo>
                    <a:pt x="49304" y="362217"/>
                  </a:moveTo>
                  <a:lnTo>
                    <a:pt x="33146" y="376770"/>
                  </a:lnTo>
                  <a:lnTo>
                    <a:pt x="41693" y="376770"/>
                  </a:lnTo>
                  <a:lnTo>
                    <a:pt x="73236" y="370199"/>
                  </a:lnTo>
                  <a:lnTo>
                    <a:pt x="49304" y="362217"/>
                  </a:lnTo>
                  <a:close/>
                </a:path>
                <a:path w="1731010" h="409575">
                  <a:moveTo>
                    <a:pt x="1725676" y="0"/>
                  </a:moveTo>
                  <a:lnTo>
                    <a:pt x="68145" y="345246"/>
                  </a:lnTo>
                  <a:lnTo>
                    <a:pt x="49304" y="362217"/>
                  </a:lnTo>
                  <a:lnTo>
                    <a:pt x="73236" y="370199"/>
                  </a:lnTo>
                  <a:lnTo>
                    <a:pt x="1730883" y="24892"/>
                  </a:lnTo>
                  <a:lnTo>
                    <a:pt x="1725676" y="0"/>
                  </a:lnTo>
                  <a:close/>
                </a:path>
                <a:path w="1731010" h="409575">
                  <a:moveTo>
                    <a:pt x="56933" y="355346"/>
                  </a:moveTo>
                  <a:lnTo>
                    <a:pt x="28701" y="355346"/>
                  </a:lnTo>
                  <a:lnTo>
                    <a:pt x="49304" y="362217"/>
                  </a:lnTo>
                  <a:lnTo>
                    <a:pt x="56933" y="355346"/>
                  </a:lnTo>
                  <a:close/>
                </a:path>
              </a:pathLst>
            </a:custGeom>
            <a:solidFill>
              <a:srgbClr val="FF0000"/>
            </a:solidFill>
          </p:spPr>
          <p:txBody>
            <a:bodyPr wrap="square" lIns="0" tIns="0" rIns="0" bIns="0" rtlCol="0"/>
            <a:lstStyle/>
            <a:p>
              <a:endParaRPr/>
            </a:p>
          </p:txBody>
        </p:sp>
        <p:sp>
          <p:nvSpPr>
            <p:cNvPr id="23" name="object 12"/>
            <p:cNvSpPr txBox="1"/>
            <p:nvPr/>
          </p:nvSpPr>
          <p:spPr>
            <a:xfrm>
              <a:off x="78739" y="4284090"/>
              <a:ext cx="1579245" cy="360680"/>
            </a:xfrm>
            <a:prstGeom prst="rect">
              <a:avLst/>
            </a:prstGeom>
          </p:spPr>
          <p:txBody>
            <a:bodyPr vert="horz" wrap="square" lIns="0" tIns="0" rIns="0" bIns="0" rtlCol="0">
              <a:spAutoFit/>
            </a:bodyPr>
            <a:lstStyle/>
            <a:p>
              <a:pPr marL="12700" marR="5080">
                <a:lnSpc>
                  <a:spcPct val="100000"/>
                </a:lnSpc>
              </a:pPr>
              <a:r>
                <a:rPr sz="1200" spc="-5" dirty="0">
                  <a:latin typeface="Calibri"/>
                  <a:cs typeface="Calibri"/>
                </a:rPr>
                <a:t>Δι</a:t>
              </a:r>
              <a:r>
                <a:rPr sz="1200" dirty="0">
                  <a:latin typeface="Calibri"/>
                  <a:cs typeface="Calibri"/>
                </a:rPr>
                <a:t>εύ</a:t>
              </a:r>
              <a:r>
                <a:rPr sz="1200" spc="-5" dirty="0">
                  <a:latin typeface="Calibri"/>
                  <a:cs typeface="Calibri"/>
                </a:rPr>
                <a:t>θ</a:t>
              </a:r>
              <a:r>
                <a:rPr sz="1200" dirty="0">
                  <a:latin typeface="Calibri"/>
                  <a:cs typeface="Calibri"/>
                </a:rPr>
                <a:t>υν</a:t>
              </a:r>
              <a:r>
                <a:rPr sz="1200" spc="-5" dirty="0">
                  <a:latin typeface="Calibri"/>
                  <a:cs typeface="Calibri"/>
                </a:rPr>
                <a:t>σ</a:t>
              </a:r>
              <a:r>
                <a:rPr sz="1200" dirty="0">
                  <a:latin typeface="Calibri"/>
                  <a:cs typeface="Calibri"/>
                </a:rPr>
                <a:t>η</a:t>
              </a:r>
              <a:r>
                <a:rPr sz="1200" spc="5" dirty="0">
                  <a:latin typeface="Calibri"/>
                  <a:cs typeface="Calibri"/>
                </a:rPr>
                <a:t> </a:t>
              </a:r>
              <a:r>
                <a:rPr sz="1200" dirty="0">
                  <a:latin typeface="Calibri"/>
                  <a:cs typeface="Calibri"/>
                </a:rPr>
                <a:t>ηλε</a:t>
              </a:r>
              <a:r>
                <a:rPr sz="1200" spc="-5" dirty="0">
                  <a:latin typeface="Calibri"/>
                  <a:cs typeface="Calibri"/>
                </a:rPr>
                <a:t>κ</a:t>
              </a:r>
              <a:r>
                <a:rPr sz="1200" dirty="0">
                  <a:latin typeface="Calibri"/>
                  <a:cs typeface="Calibri"/>
                </a:rPr>
                <a:t>τρονι</a:t>
              </a:r>
              <a:r>
                <a:rPr sz="1200" spc="-50" dirty="0">
                  <a:latin typeface="Calibri"/>
                  <a:cs typeface="Calibri"/>
                </a:rPr>
                <a:t>κ</a:t>
              </a:r>
              <a:r>
                <a:rPr sz="1200" dirty="0">
                  <a:latin typeface="Calibri"/>
                  <a:cs typeface="Calibri"/>
                </a:rPr>
                <a:t>ού τ</a:t>
              </a:r>
              <a:r>
                <a:rPr sz="1200" spc="5" dirty="0">
                  <a:latin typeface="Calibri"/>
                  <a:cs typeface="Calibri"/>
                </a:rPr>
                <a:t>α</a:t>
              </a:r>
              <a:r>
                <a:rPr sz="1200" dirty="0">
                  <a:latin typeface="Calibri"/>
                  <a:cs typeface="Calibri"/>
                </a:rPr>
                <a:t>χυ</a:t>
              </a:r>
              <a:r>
                <a:rPr sz="1200" spc="-10" dirty="0">
                  <a:latin typeface="Calibri"/>
                  <a:cs typeface="Calibri"/>
                </a:rPr>
                <a:t>δ</a:t>
              </a:r>
              <a:r>
                <a:rPr sz="1200" dirty="0">
                  <a:latin typeface="Calibri"/>
                  <a:cs typeface="Calibri"/>
                </a:rPr>
                <a:t>ρομε</a:t>
              </a:r>
              <a:r>
                <a:rPr sz="1200" spc="-5" dirty="0">
                  <a:latin typeface="Calibri"/>
                  <a:cs typeface="Calibri"/>
                </a:rPr>
                <a:t>ί</a:t>
              </a:r>
              <a:r>
                <a:rPr sz="1200" dirty="0">
                  <a:latin typeface="Calibri"/>
                  <a:cs typeface="Calibri"/>
                </a:rPr>
                <a:t>ου</a:t>
              </a:r>
              <a:endParaRPr sz="1200">
                <a:latin typeface="Calibri"/>
                <a:cs typeface="Calibri"/>
              </a:endParaRPr>
            </a:p>
          </p:txBody>
        </p:sp>
        <p:sp>
          <p:nvSpPr>
            <p:cNvPr id="24" name="object 13"/>
            <p:cNvSpPr txBox="1"/>
            <p:nvPr/>
          </p:nvSpPr>
          <p:spPr>
            <a:xfrm>
              <a:off x="402437" y="5508447"/>
              <a:ext cx="741680" cy="177800"/>
            </a:xfrm>
            <a:prstGeom prst="rect">
              <a:avLst/>
            </a:prstGeom>
          </p:spPr>
          <p:txBody>
            <a:bodyPr vert="horz" wrap="square" lIns="0" tIns="0" rIns="0" bIns="0" rtlCol="0">
              <a:spAutoFit/>
            </a:bodyPr>
            <a:lstStyle/>
            <a:p>
              <a:pPr marL="12700">
                <a:lnSpc>
                  <a:spcPct val="100000"/>
                </a:lnSpc>
              </a:pPr>
              <a:r>
                <a:rPr sz="1200" dirty="0">
                  <a:latin typeface="Calibri"/>
                  <a:cs typeface="Calibri"/>
                </a:rPr>
                <a:t>Θέμα</a:t>
              </a:r>
              <a:r>
                <a:rPr sz="1200" spc="-5" dirty="0">
                  <a:latin typeface="Calibri"/>
                  <a:cs typeface="Calibri"/>
                </a:rPr>
                <a:t> </a:t>
              </a:r>
              <a:r>
                <a:rPr sz="1200" spc="-10" dirty="0">
                  <a:latin typeface="Calibri"/>
                  <a:cs typeface="Calibri"/>
                </a:rPr>
                <a:t>em</a:t>
              </a:r>
              <a:r>
                <a:rPr sz="1200" dirty="0">
                  <a:latin typeface="Calibri"/>
                  <a:cs typeface="Calibri"/>
                </a:rPr>
                <a:t>ail</a:t>
              </a:r>
              <a:endParaRPr sz="1200">
                <a:latin typeface="Calibri"/>
                <a:cs typeface="Calibri"/>
              </a:endParaRPr>
            </a:p>
          </p:txBody>
        </p:sp>
      </p:grpSp>
    </p:spTree>
    <p:extLst>
      <p:ext uri="{BB962C8B-B14F-4D97-AF65-F5344CB8AC3E}">
        <p14:creationId xmlns:p14="http://schemas.microsoft.com/office/powerpoint/2010/main" val="3898746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200" spc="-20" dirty="0"/>
              <a:t>Ε</a:t>
            </a:r>
            <a:r>
              <a:rPr lang="el-GR" sz="3200" spc="-60" dirty="0"/>
              <a:t>ξ</a:t>
            </a:r>
            <a:r>
              <a:rPr lang="el-GR" sz="3200" spc="-25" dirty="0"/>
              <a:t>αγ</a:t>
            </a:r>
            <a:r>
              <a:rPr lang="el-GR" sz="3200" spc="-50" dirty="0"/>
              <a:t>ω</a:t>
            </a:r>
            <a:r>
              <a:rPr lang="el-GR" sz="3200" spc="-20" dirty="0"/>
              <a:t>γή</a:t>
            </a:r>
            <a:r>
              <a:rPr lang="el-GR" sz="3200" spc="5" dirty="0"/>
              <a:t> </a:t>
            </a:r>
            <a:r>
              <a:rPr lang="el-GR" sz="3200" spc="-90" dirty="0"/>
              <a:t>κ</a:t>
            </a:r>
            <a:r>
              <a:rPr lang="el-GR" sz="3200" spc="-20" dirty="0"/>
              <a:t>ειμένου</a:t>
            </a:r>
            <a:r>
              <a:rPr lang="el-GR" sz="3200" spc="35" dirty="0"/>
              <a:t> </a:t>
            </a:r>
            <a:r>
              <a:rPr lang="el-GR" sz="3200" spc="-20" dirty="0"/>
              <a:t>σε</a:t>
            </a:r>
            <a:r>
              <a:rPr lang="el-GR" sz="3200" spc="-5" dirty="0"/>
              <a:t> </a:t>
            </a:r>
            <a:r>
              <a:rPr lang="el-GR" sz="3200" spc="-45" dirty="0"/>
              <a:t>μ</a:t>
            </a:r>
            <a:r>
              <a:rPr lang="el-GR" sz="3200" spc="-25" dirty="0"/>
              <a:t>ορφή</a:t>
            </a:r>
            <a:r>
              <a:rPr lang="el-GR" sz="3200" spc="-15" dirty="0"/>
              <a:t> </a:t>
            </a:r>
            <a:r>
              <a:rPr lang="el-GR" sz="3200" spc="-60" dirty="0" err="1">
                <a:cs typeface="Calibri"/>
              </a:rPr>
              <a:t>h</a:t>
            </a:r>
            <a:r>
              <a:rPr lang="el-GR" sz="3200" spc="-20" dirty="0" err="1">
                <a:cs typeface="Calibri"/>
              </a:rPr>
              <a:t>tml</a:t>
            </a:r>
            <a:endParaRPr lang="el-GR" sz="3100" dirty="0"/>
          </a:p>
        </p:txBody>
      </p:sp>
      <p:sp>
        <p:nvSpPr>
          <p:cNvPr id="8" name="3 - Θέση περιεχομένου"/>
          <p:cNvSpPr txBox="1">
            <a:spLocks/>
          </p:cNvSpPr>
          <p:nvPr/>
        </p:nvSpPr>
        <p:spPr>
          <a:xfrm>
            <a:off x="899592" y="1492657"/>
            <a:ext cx="7560840"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Το Word μας δίνει τη δυνατότητα να αποθηκεύσουμε ένα έγγραφο σε μορφή </a:t>
            </a:r>
            <a:r>
              <a:rPr lang="el-GR" dirty="0" err="1">
                <a:solidFill>
                  <a:schemeClr val="tx1"/>
                </a:solidFill>
              </a:rPr>
              <a:t>html</a:t>
            </a:r>
            <a:r>
              <a:rPr lang="el-GR" dirty="0">
                <a:solidFill>
                  <a:schemeClr val="tx1"/>
                </a:solidFill>
              </a:rPr>
              <a:t> (συμβατή μορφή για δημιουργία ιστοσελίδων)</a:t>
            </a:r>
          </a:p>
          <a:p>
            <a:pPr lvl="0">
              <a:buClrTx/>
              <a:buSzPct val="100000"/>
              <a:buFont typeface="Wingdings" panose="05000000000000000000" pitchFamily="2" charset="2"/>
              <a:buChar char="§"/>
              <a:defRPr/>
            </a:pPr>
            <a:r>
              <a:rPr lang="el-GR" dirty="0">
                <a:solidFill>
                  <a:schemeClr val="tx1"/>
                </a:solidFill>
              </a:rPr>
              <a:t>Θα μετατραπεί το κείμενο στο κατάλληλο </a:t>
            </a:r>
            <a:r>
              <a:rPr lang="el-GR" dirty="0" err="1" smtClean="0">
                <a:solidFill>
                  <a:schemeClr val="tx1"/>
                </a:solidFill>
              </a:rPr>
              <a:t>format</a:t>
            </a:r>
            <a:r>
              <a:rPr lang="en-US" dirty="0" smtClean="0">
                <a:solidFill>
                  <a:schemeClr val="tx1"/>
                </a:solidFill>
              </a:rPr>
              <a:t> </a:t>
            </a:r>
            <a:r>
              <a:rPr lang="el-GR" dirty="0" smtClean="0">
                <a:solidFill>
                  <a:schemeClr val="tx1"/>
                </a:solidFill>
              </a:rPr>
              <a:t>και </a:t>
            </a:r>
            <a:r>
              <a:rPr lang="el-GR" dirty="0">
                <a:solidFill>
                  <a:schemeClr val="tx1"/>
                </a:solidFill>
              </a:rPr>
              <a:t>έπειτα μπορούμε εμείς απλά </a:t>
            </a:r>
            <a:r>
              <a:rPr lang="el-GR" dirty="0" smtClean="0">
                <a:solidFill>
                  <a:schemeClr val="tx1"/>
                </a:solidFill>
              </a:rPr>
              <a:t>να</a:t>
            </a:r>
            <a:r>
              <a:rPr lang="en-US" dirty="0" smtClean="0">
                <a:solidFill>
                  <a:schemeClr val="tx1"/>
                </a:solidFill>
              </a:rPr>
              <a:t> </a:t>
            </a:r>
            <a:r>
              <a:rPr lang="el-GR" dirty="0" smtClean="0">
                <a:solidFill>
                  <a:schemeClr val="tx1"/>
                </a:solidFill>
              </a:rPr>
              <a:t>«</a:t>
            </a:r>
            <a:r>
              <a:rPr lang="el-GR" dirty="0">
                <a:solidFill>
                  <a:schemeClr val="tx1"/>
                </a:solidFill>
              </a:rPr>
              <a:t>ανεβάσουμε» αυτό το νέο αρχείο (.</a:t>
            </a:r>
            <a:r>
              <a:rPr lang="el-GR" dirty="0" err="1">
                <a:solidFill>
                  <a:schemeClr val="tx1"/>
                </a:solidFill>
              </a:rPr>
              <a:t>html</a:t>
            </a:r>
            <a:r>
              <a:rPr lang="el-GR" dirty="0">
                <a:solidFill>
                  <a:schemeClr val="tx1"/>
                </a:solidFill>
              </a:rPr>
              <a:t>) σε ένα </a:t>
            </a:r>
            <a:r>
              <a:rPr lang="el-GR" dirty="0" err="1">
                <a:solidFill>
                  <a:schemeClr val="tx1"/>
                </a:solidFill>
              </a:rPr>
              <a:t>web</a:t>
            </a:r>
            <a:r>
              <a:rPr lang="el-GR" dirty="0">
                <a:solidFill>
                  <a:schemeClr val="tx1"/>
                </a:solidFill>
              </a:rPr>
              <a:t> </a:t>
            </a:r>
            <a:r>
              <a:rPr lang="el-GR" dirty="0" err="1">
                <a:solidFill>
                  <a:schemeClr val="tx1"/>
                </a:solidFill>
              </a:rPr>
              <a:t>server</a:t>
            </a:r>
            <a:r>
              <a:rPr lang="el-GR" dirty="0">
                <a:solidFill>
                  <a:schemeClr val="tx1"/>
                </a:solidFill>
              </a:rPr>
              <a:t> και έτσι έχουμε την καινούρια μας σελίδα</a:t>
            </a:r>
          </a:p>
        </p:txBody>
      </p:sp>
    </p:spTree>
    <p:extLst>
      <p:ext uri="{BB962C8B-B14F-4D97-AF65-F5344CB8AC3E}">
        <p14:creationId xmlns:p14="http://schemas.microsoft.com/office/powerpoint/2010/main" val="2063033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200" spc="-20" dirty="0"/>
              <a:t>Ε</a:t>
            </a:r>
            <a:r>
              <a:rPr lang="el-GR" sz="3200" spc="-60" dirty="0"/>
              <a:t>ξ</a:t>
            </a:r>
            <a:r>
              <a:rPr lang="el-GR" sz="3200" spc="-25" dirty="0"/>
              <a:t>αγ</a:t>
            </a:r>
            <a:r>
              <a:rPr lang="el-GR" sz="3200" spc="-50" dirty="0"/>
              <a:t>ω</a:t>
            </a:r>
            <a:r>
              <a:rPr lang="el-GR" sz="3200" spc="-20" dirty="0"/>
              <a:t>γή</a:t>
            </a:r>
            <a:r>
              <a:rPr lang="el-GR" sz="3200" spc="5" dirty="0"/>
              <a:t> </a:t>
            </a:r>
            <a:r>
              <a:rPr lang="el-GR" sz="3200" spc="-90" dirty="0"/>
              <a:t>κ</a:t>
            </a:r>
            <a:r>
              <a:rPr lang="el-GR" sz="3200" spc="-20" dirty="0"/>
              <a:t>ειμένου</a:t>
            </a:r>
            <a:r>
              <a:rPr lang="el-GR" sz="3200" spc="35" dirty="0"/>
              <a:t> </a:t>
            </a:r>
            <a:r>
              <a:rPr lang="el-GR" sz="3200" spc="-20" dirty="0"/>
              <a:t>σε</a:t>
            </a:r>
            <a:r>
              <a:rPr lang="el-GR" sz="3200" spc="-5" dirty="0"/>
              <a:t> </a:t>
            </a:r>
            <a:r>
              <a:rPr lang="el-GR" sz="3200" spc="-45" dirty="0"/>
              <a:t>μ</a:t>
            </a:r>
            <a:r>
              <a:rPr lang="el-GR" sz="3200" spc="-25" dirty="0"/>
              <a:t>ορφή</a:t>
            </a:r>
            <a:r>
              <a:rPr lang="el-GR" sz="3200" spc="-15" dirty="0"/>
              <a:t> </a:t>
            </a:r>
            <a:r>
              <a:rPr lang="el-GR" sz="3200" spc="-60" dirty="0" err="1">
                <a:cs typeface="Calibri"/>
              </a:rPr>
              <a:t>h</a:t>
            </a:r>
            <a:r>
              <a:rPr lang="el-GR" sz="3200" spc="-20" dirty="0" err="1">
                <a:cs typeface="Calibri"/>
              </a:rPr>
              <a:t>tml</a:t>
            </a:r>
            <a:endParaRPr lang="el-GR" sz="3100" dirty="0"/>
          </a:p>
        </p:txBody>
      </p:sp>
      <p:sp>
        <p:nvSpPr>
          <p:cNvPr id="4" name="object 4"/>
          <p:cNvSpPr/>
          <p:nvPr/>
        </p:nvSpPr>
        <p:spPr>
          <a:xfrm>
            <a:off x="251520" y="1417340"/>
            <a:ext cx="3242310" cy="352844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63888" y="1489348"/>
            <a:ext cx="5472557" cy="365823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857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200" spc="-20" dirty="0"/>
              <a:t>Ε</a:t>
            </a:r>
            <a:r>
              <a:rPr lang="el-GR" sz="3200" spc="-60" dirty="0"/>
              <a:t>ξ</a:t>
            </a:r>
            <a:r>
              <a:rPr lang="el-GR" sz="3200" spc="-25" dirty="0"/>
              <a:t>αγ</a:t>
            </a:r>
            <a:r>
              <a:rPr lang="el-GR" sz="3200" spc="-50" dirty="0"/>
              <a:t>ω</a:t>
            </a:r>
            <a:r>
              <a:rPr lang="el-GR" sz="3200" spc="-20" dirty="0"/>
              <a:t>γή</a:t>
            </a:r>
            <a:r>
              <a:rPr lang="el-GR" sz="3200" spc="5" dirty="0"/>
              <a:t> </a:t>
            </a:r>
            <a:r>
              <a:rPr lang="el-GR" sz="3200" spc="-90" dirty="0"/>
              <a:t>κ</a:t>
            </a:r>
            <a:r>
              <a:rPr lang="el-GR" sz="3200" spc="-20" dirty="0"/>
              <a:t>ειμένου</a:t>
            </a:r>
            <a:r>
              <a:rPr lang="el-GR" sz="3200" spc="35" dirty="0"/>
              <a:t> </a:t>
            </a:r>
            <a:r>
              <a:rPr lang="el-GR" sz="3200" spc="-20" dirty="0"/>
              <a:t>σε</a:t>
            </a:r>
            <a:r>
              <a:rPr lang="el-GR" sz="3200" spc="-5" dirty="0"/>
              <a:t> </a:t>
            </a:r>
            <a:r>
              <a:rPr lang="el-GR" sz="3200" spc="-45" dirty="0"/>
              <a:t>μ</a:t>
            </a:r>
            <a:r>
              <a:rPr lang="el-GR" sz="3200" spc="-25" dirty="0"/>
              <a:t>ορφή</a:t>
            </a:r>
            <a:r>
              <a:rPr lang="el-GR" sz="3200" spc="-15" dirty="0"/>
              <a:t> </a:t>
            </a:r>
            <a:r>
              <a:rPr lang="el-GR" sz="3200" spc="-60" dirty="0" err="1">
                <a:cs typeface="Calibri"/>
              </a:rPr>
              <a:t>h</a:t>
            </a:r>
            <a:r>
              <a:rPr lang="el-GR" sz="3200" spc="-20" dirty="0" err="1">
                <a:cs typeface="Calibri"/>
              </a:rPr>
              <a:t>tml</a:t>
            </a:r>
            <a:endParaRPr lang="el-GR" sz="3100" dirty="0"/>
          </a:p>
        </p:txBody>
      </p:sp>
      <p:sp>
        <p:nvSpPr>
          <p:cNvPr id="8" name="3 - Θέση περιεχομένου"/>
          <p:cNvSpPr txBox="1">
            <a:spLocks/>
          </p:cNvSpPr>
          <p:nvPr/>
        </p:nvSpPr>
        <p:spPr>
          <a:xfrm>
            <a:off x="899592" y="1492657"/>
            <a:ext cx="3528392"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Το Word μας δίνει τη δυνατότητα να αποθηκεύσουμε ένα έγγραφο σε μορφή </a:t>
            </a:r>
            <a:r>
              <a:rPr lang="el-GR" dirty="0" err="1">
                <a:solidFill>
                  <a:schemeClr val="tx1"/>
                </a:solidFill>
              </a:rPr>
              <a:t>pdf</a:t>
            </a:r>
            <a:r>
              <a:rPr lang="el-GR" dirty="0">
                <a:solidFill>
                  <a:schemeClr val="tx1"/>
                </a:solidFill>
              </a:rPr>
              <a:t> (μορφή αρχείων που ανοίγουν μόνο για διάβασμα και όχι επεξεργασία κειμένου</a:t>
            </a:r>
            <a:r>
              <a:rPr lang="el-GR" dirty="0" smtClean="0">
                <a:solidFill>
                  <a:schemeClr val="tx1"/>
                </a:solidFill>
              </a:rPr>
              <a:t>)</a:t>
            </a:r>
            <a:endParaRPr lang="en-US" dirty="0" smtClean="0">
              <a:solidFill>
                <a:schemeClr val="tx1"/>
              </a:solidFill>
            </a:endParaRPr>
          </a:p>
          <a:p>
            <a:pPr lvl="0">
              <a:buClrTx/>
              <a:buSzPct val="100000"/>
              <a:buFont typeface="Wingdings" panose="05000000000000000000" pitchFamily="2" charset="2"/>
              <a:buChar char="§"/>
              <a:defRPr/>
            </a:pPr>
            <a:endParaRPr lang="el-GR" dirty="0">
              <a:solidFill>
                <a:schemeClr val="tx1"/>
              </a:solidFill>
            </a:endParaRPr>
          </a:p>
        </p:txBody>
      </p:sp>
      <p:sp>
        <p:nvSpPr>
          <p:cNvPr id="4" name="object 6"/>
          <p:cNvSpPr/>
          <p:nvPr/>
        </p:nvSpPr>
        <p:spPr>
          <a:xfrm>
            <a:off x="4427984" y="1561356"/>
            <a:ext cx="4651629" cy="37978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85939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Microsoft Word: </a:t>
            </a:r>
            <a:r>
              <a:rPr lang="el-GR" sz="3200" spc="-20" dirty="0"/>
              <a:t>Ε</a:t>
            </a:r>
            <a:r>
              <a:rPr lang="el-GR" sz="3200" spc="-60" dirty="0"/>
              <a:t>ξ</a:t>
            </a:r>
            <a:r>
              <a:rPr lang="el-GR" sz="3200" spc="-25" dirty="0"/>
              <a:t>α</a:t>
            </a:r>
            <a:r>
              <a:rPr lang="el-GR" sz="3200" spc="-35" dirty="0"/>
              <a:t>γ</a:t>
            </a:r>
            <a:r>
              <a:rPr lang="el-GR" sz="3200" spc="-25" dirty="0"/>
              <a:t>ωγή</a:t>
            </a:r>
            <a:r>
              <a:rPr lang="el-GR" sz="3200" spc="-5" dirty="0"/>
              <a:t> </a:t>
            </a:r>
            <a:r>
              <a:rPr lang="el-GR" sz="3200" spc="-90" dirty="0"/>
              <a:t>κ</a:t>
            </a:r>
            <a:r>
              <a:rPr lang="el-GR" sz="3200" spc="-20" dirty="0"/>
              <a:t>ειμένου</a:t>
            </a:r>
            <a:r>
              <a:rPr lang="el-GR" sz="3200" spc="25" dirty="0"/>
              <a:t> </a:t>
            </a:r>
            <a:r>
              <a:rPr lang="el-GR" sz="3200" spc="-20" dirty="0"/>
              <a:t>σε</a:t>
            </a:r>
            <a:r>
              <a:rPr lang="el-GR" sz="3200" spc="-5" dirty="0"/>
              <a:t> </a:t>
            </a:r>
            <a:r>
              <a:rPr lang="el-GR" sz="3200" spc="-50" dirty="0"/>
              <a:t>μ</a:t>
            </a:r>
            <a:r>
              <a:rPr lang="el-GR" sz="3200" spc="-25" dirty="0"/>
              <a:t>ορφή </a:t>
            </a:r>
            <a:r>
              <a:rPr lang="el-GR" sz="3200" dirty="0" err="1">
                <a:cs typeface="Calibri"/>
              </a:rPr>
              <a:t>pdf</a:t>
            </a:r>
            <a:endParaRPr lang="el-GR" sz="3100" dirty="0"/>
          </a:p>
        </p:txBody>
      </p:sp>
      <p:sp>
        <p:nvSpPr>
          <p:cNvPr id="8" name="3 - Θέση περιεχομένου"/>
          <p:cNvSpPr txBox="1">
            <a:spLocks/>
          </p:cNvSpPr>
          <p:nvPr/>
        </p:nvSpPr>
        <p:spPr>
          <a:xfrm>
            <a:off x="899592" y="1492657"/>
            <a:ext cx="3528392"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dirty="0">
                <a:solidFill>
                  <a:schemeClr val="tx1"/>
                </a:solidFill>
              </a:rPr>
              <a:t>Το Word μας δίνει τη δυνατότητα να αποθηκεύσουμε ένα έγγραφο σε μορφή </a:t>
            </a:r>
            <a:r>
              <a:rPr lang="el-GR" dirty="0" err="1">
                <a:solidFill>
                  <a:schemeClr val="tx1"/>
                </a:solidFill>
              </a:rPr>
              <a:t>pdf</a:t>
            </a:r>
            <a:r>
              <a:rPr lang="el-GR" dirty="0">
                <a:solidFill>
                  <a:schemeClr val="tx1"/>
                </a:solidFill>
              </a:rPr>
              <a:t> (μορφή αρχείων που ανοίγουν μόνο για διάβασμα και όχι επεξεργασία κειμένου)</a:t>
            </a:r>
          </a:p>
          <a:p>
            <a:pPr lvl="0">
              <a:buClrTx/>
              <a:buSzPct val="100000"/>
              <a:buFont typeface="Wingdings" panose="05000000000000000000" pitchFamily="2" charset="2"/>
              <a:buChar char="§"/>
              <a:defRPr/>
            </a:pPr>
            <a:endParaRPr lang="el-GR" dirty="0">
              <a:solidFill>
                <a:schemeClr val="tx1"/>
              </a:solidFill>
            </a:endParaRPr>
          </a:p>
        </p:txBody>
      </p:sp>
      <p:sp>
        <p:nvSpPr>
          <p:cNvPr id="5" name="object 6"/>
          <p:cNvSpPr/>
          <p:nvPr/>
        </p:nvSpPr>
        <p:spPr>
          <a:xfrm>
            <a:off x="4399404" y="1466359"/>
            <a:ext cx="4651629" cy="37978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93615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dirty="0"/>
              <a:t>Χρήση</a:t>
            </a:r>
            <a:r>
              <a:rPr lang="el-GR" sz="3200" spc="15" dirty="0"/>
              <a:t> </a:t>
            </a:r>
            <a:r>
              <a:rPr lang="el-GR" sz="3200" dirty="0"/>
              <a:t>δι</a:t>
            </a:r>
            <a:r>
              <a:rPr lang="el-GR" sz="3200" spc="5" dirty="0"/>
              <a:t>α</a:t>
            </a:r>
            <a:r>
              <a:rPr lang="el-GR" sz="3200" dirty="0"/>
              <a:t>φόρων</a:t>
            </a:r>
            <a:r>
              <a:rPr lang="el-GR" sz="3200" spc="-15" dirty="0"/>
              <a:t> </a:t>
            </a:r>
            <a:r>
              <a:rPr lang="en-US" sz="3200" spc="-45" dirty="0" smtClean="0">
                <a:cs typeface="Calibri"/>
              </a:rPr>
              <a:t>t</a:t>
            </a:r>
            <a:r>
              <a:rPr lang="en-US" sz="3200" dirty="0" smtClean="0">
                <a:cs typeface="Calibri"/>
              </a:rPr>
              <a:t>emp</a:t>
            </a:r>
            <a:r>
              <a:rPr lang="en-US" sz="3200" spc="-15" dirty="0" smtClean="0">
                <a:cs typeface="Calibri"/>
              </a:rPr>
              <a:t>l</a:t>
            </a:r>
            <a:r>
              <a:rPr lang="en-US" sz="3200" spc="-25" dirty="0" smtClean="0">
                <a:cs typeface="Calibri"/>
              </a:rPr>
              <a:t>a</a:t>
            </a:r>
            <a:r>
              <a:rPr lang="en-US" sz="3200" spc="-45" dirty="0" smtClean="0">
                <a:cs typeface="Calibri"/>
              </a:rPr>
              <a:t>t</a:t>
            </a:r>
            <a:r>
              <a:rPr lang="en-US" sz="3200" spc="-15" dirty="0" smtClean="0">
                <a:cs typeface="Calibri"/>
              </a:rPr>
              <a:t>es</a:t>
            </a:r>
            <a:endParaRPr lang="el-GR" sz="3100" dirty="0"/>
          </a:p>
        </p:txBody>
      </p:sp>
      <p:sp>
        <p:nvSpPr>
          <p:cNvPr id="8" name="3 - Θέση περιεχομένου"/>
          <p:cNvSpPr txBox="1">
            <a:spLocks/>
          </p:cNvSpPr>
          <p:nvPr/>
        </p:nvSpPr>
        <p:spPr>
          <a:xfrm>
            <a:off x="899592" y="1492657"/>
            <a:ext cx="7632848" cy="380430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09880" marR="716280" lvl="1"/>
            <a:r>
              <a:rPr lang="el-GR" sz="2400" dirty="0" smtClean="0">
                <a:solidFill>
                  <a:schemeClr val="tx1"/>
                </a:solidFill>
              </a:rPr>
              <a:t>Μπορούμε να δημιουργήσουμε </a:t>
            </a:r>
            <a:r>
              <a:rPr lang="el-GR" sz="2400" dirty="0">
                <a:solidFill>
                  <a:schemeClr val="tx1"/>
                </a:solidFill>
              </a:rPr>
              <a:t>αρχεία </a:t>
            </a:r>
            <a:r>
              <a:rPr lang="el-GR" sz="2400" dirty="0" smtClean="0">
                <a:solidFill>
                  <a:schemeClr val="tx1"/>
                </a:solidFill>
              </a:rPr>
              <a:t>με συγκεκριμένη </a:t>
            </a:r>
            <a:r>
              <a:rPr lang="el-GR" sz="2400" dirty="0">
                <a:solidFill>
                  <a:schemeClr val="tx1"/>
                </a:solidFill>
              </a:rPr>
              <a:t>μορφή, χρησιμοποιώντας τα </a:t>
            </a:r>
            <a:r>
              <a:rPr lang="el-GR" sz="2400" dirty="0" err="1">
                <a:solidFill>
                  <a:schemeClr val="tx1"/>
                </a:solidFill>
              </a:rPr>
              <a:t>templates</a:t>
            </a:r>
            <a:r>
              <a:rPr lang="el-GR" sz="2400" dirty="0">
                <a:solidFill>
                  <a:schemeClr val="tx1"/>
                </a:solidFill>
              </a:rPr>
              <a:t> που διαθέτει το Word</a:t>
            </a:r>
          </a:p>
          <a:p>
            <a:pPr marL="309880" marR="5080" lvl="1">
              <a:spcBef>
                <a:spcPts val="850"/>
              </a:spcBef>
            </a:pPr>
            <a:r>
              <a:rPr lang="el-GR" sz="2400" dirty="0">
                <a:solidFill>
                  <a:schemeClr val="tx1"/>
                </a:solidFill>
              </a:rPr>
              <a:t>Μπορούμε έτσι να δημιουργήσουμε το </a:t>
            </a:r>
            <a:r>
              <a:rPr lang="el-GR" sz="2400" dirty="0" smtClean="0">
                <a:solidFill>
                  <a:schemeClr val="tx1"/>
                </a:solidFill>
              </a:rPr>
              <a:t>εξώφυλλο εργασιών </a:t>
            </a:r>
            <a:r>
              <a:rPr lang="el-GR" sz="2400" dirty="0">
                <a:solidFill>
                  <a:schemeClr val="tx1"/>
                </a:solidFill>
              </a:rPr>
              <a:t>μας, το βιογραφικό μας σημείωμα,</a:t>
            </a:r>
            <a:r>
              <a:rPr lang="en-US" sz="2400" dirty="0">
                <a:solidFill>
                  <a:schemeClr val="tx1"/>
                </a:solidFill>
              </a:rPr>
              <a:t> </a:t>
            </a:r>
            <a:r>
              <a:rPr lang="el-GR" sz="2400" dirty="0">
                <a:solidFill>
                  <a:schemeClr val="tx1"/>
                </a:solidFill>
              </a:rPr>
              <a:t>κάρτες αφιέρωσης, διαφημιστικά φυλλάδια, γράμματα και πολλά άλλα</a:t>
            </a:r>
            <a:r>
              <a:rPr lang="en-US" sz="2400" dirty="0">
                <a:solidFill>
                  <a:schemeClr val="tx1"/>
                </a:solidFill>
              </a:rPr>
              <a:t> </a:t>
            </a:r>
            <a:r>
              <a:rPr lang="el-GR" sz="2400" dirty="0">
                <a:solidFill>
                  <a:schemeClr val="tx1"/>
                </a:solidFill>
              </a:rPr>
              <a:t>Εμείς θα δούμε τη δημιουργία βιογραφικού </a:t>
            </a:r>
            <a:r>
              <a:rPr lang="el-GR" sz="2400" dirty="0" smtClean="0">
                <a:solidFill>
                  <a:schemeClr val="tx1"/>
                </a:solidFill>
              </a:rPr>
              <a:t>σημειώματος </a:t>
            </a:r>
            <a:r>
              <a:rPr lang="el-GR" sz="2400" dirty="0" err="1" smtClean="0">
                <a:solidFill>
                  <a:schemeClr val="tx1"/>
                </a:solidFill>
              </a:rPr>
              <a:t>έρα</a:t>
            </a:r>
            <a:r>
              <a:rPr lang="el-GR" sz="2400" dirty="0" smtClean="0">
                <a:solidFill>
                  <a:schemeClr val="tx1"/>
                </a:solidFill>
              </a:rPr>
              <a:t> </a:t>
            </a:r>
            <a:r>
              <a:rPr lang="el-GR" sz="2400" dirty="0">
                <a:solidFill>
                  <a:schemeClr val="tx1"/>
                </a:solidFill>
              </a:rPr>
              <a:t>του απλού συνηθισμένου </a:t>
            </a:r>
            <a:r>
              <a:rPr lang="el-GR" sz="2400" dirty="0" err="1" smtClean="0">
                <a:solidFill>
                  <a:schemeClr val="tx1"/>
                </a:solidFill>
              </a:rPr>
              <a:t>document</a:t>
            </a:r>
            <a:endParaRPr lang="el-GR" sz="2400" dirty="0">
              <a:solidFill>
                <a:schemeClr val="tx1"/>
              </a:solidFill>
            </a:endParaRPr>
          </a:p>
        </p:txBody>
      </p:sp>
    </p:spTree>
    <p:extLst>
      <p:ext uri="{BB962C8B-B14F-4D97-AF65-F5344CB8AC3E}">
        <p14:creationId xmlns:p14="http://schemas.microsoft.com/office/powerpoint/2010/main" val="120804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3146428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dirty="0"/>
              <a:t>Χρήση</a:t>
            </a:r>
            <a:r>
              <a:rPr lang="el-GR" sz="3200" spc="15" dirty="0"/>
              <a:t> </a:t>
            </a:r>
            <a:r>
              <a:rPr lang="el-GR" sz="3200" dirty="0"/>
              <a:t>δι</a:t>
            </a:r>
            <a:r>
              <a:rPr lang="el-GR" sz="3200" spc="5" dirty="0"/>
              <a:t>α</a:t>
            </a:r>
            <a:r>
              <a:rPr lang="el-GR" sz="3200" dirty="0"/>
              <a:t>φόρων</a:t>
            </a:r>
            <a:r>
              <a:rPr lang="el-GR" sz="3200" spc="-15" dirty="0"/>
              <a:t> </a:t>
            </a:r>
            <a:r>
              <a:rPr lang="en-US" sz="3200" spc="-45" dirty="0" smtClean="0">
                <a:cs typeface="Calibri"/>
              </a:rPr>
              <a:t>t</a:t>
            </a:r>
            <a:r>
              <a:rPr lang="en-US" sz="3200" dirty="0" smtClean="0">
                <a:cs typeface="Calibri"/>
              </a:rPr>
              <a:t>emp</a:t>
            </a:r>
            <a:r>
              <a:rPr lang="en-US" sz="3200" spc="-15" dirty="0" smtClean="0">
                <a:cs typeface="Calibri"/>
              </a:rPr>
              <a:t>l</a:t>
            </a:r>
            <a:r>
              <a:rPr lang="en-US" sz="3200" spc="-25" dirty="0" smtClean="0">
                <a:cs typeface="Calibri"/>
              </a:rPr>
              <a:t>a</a:t>
            </a:r>
            <a:r>
              <a:rPr lang="en-US" sz="3200" spc="-45" dirty="0" smtClean="0">
                <a:cs typeface="Calibri"/>
              </a:rPr>
              <a:t>t</a:t>
            </a:r>
            <a:r>
              <a:rPr lang="en-US" sz="3200" spc="-15" dirty="0" smtClean="0">
                <a:cs typeface="Calibri"/>
              </a:rPr>
              <a:t>es</a:t>
            </a:r>
            <a:endParaRPr lang="el-GR" sz="3100" dirty="0"/>
          </a:p>
        </p:txBody>
      </p:sp>
      <p:sp>
        <p:nvSpPr>
          <p:cNvPr id="8" name="3 - Θέση περιεχομένου"/>
          <p:cNvSpPr txBox="1">
            <a:spLocks/>
          </p:cNvSpPr>
          <p:nvPr/>
        </p:nvSpPr>
        <p:spPr>
          <a:xfrm>
            <a:off x="899592" y="1492657"/>
            <a:ext cx="5400600" cy="380430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09880" marR="716280" lvl="1">
              <a:lnSpc>
                <a:spcPct val="90000"/>
              </a:lnSpc>
            </a:pPr>
            <a:r>
              <a:rPr lang="el-GR" sz="2400" dirty="0">
                <a:solidFill>
                  <a:schemeClr val="tx1"/>
                </a:solidFill>
              </a:rPr>
              <a:t>Θα δημιουργήσουμε ένα νέο αρχείο, πατώντας στο </a:t>
            </a:r>
            <a:r>
              <a:rPr lang="el-GR" sz="2400" dirty="0" err="1">
                <a:solidFill>
                  <a:schemeClr val="tx1"/>
                </a:solidFill>
              </a:rPr>
              <a:t>new</a:t>
            </a:r>
            <a:r>
              <a:rPr lang="el-GR" sz="2400" dirty="0">
                <a:solidFill>
                  <a:schemeClr val="tx1"/>
                </a:solidFill>
              </a:rPr>
              <a:t>. Στο μενού που θα μας εμφανίσει θα επιλέξουμε από το Microsoft Office </a:t>
            </a:r>
            <a:r>
              <a:rPr lang="el-GR" sz="2400" dirty="0" err="1">
                <a:solidFill>
                  <a:schemeClr val="tx1"/>
                </a:solidFill>
              </a:rPr>
              <a:t>Online</a:t>
            </a:r>
            <a:r>
              <a:rPr lang="el-GR" sz="2400" dirty="0">
                <a:solidFill>
                  <a:schemeClr val="tx1"/>
                </a:solidFill>
              </a:rPr>
              <a:t> </a:t>
            </a:r>
            <a:r>
              <a:rPr lang="el-GR" sz="2400" dirty="0" err="1">
                <a:solidFill>
                  <a:schemeClr val="tx1"/>
                </a:solidFill>
              </a:rPr>
              <a:t>to</a:t>
            </a:r>
            <a:r>
              <a:rPr lang="el-GR" sz="2400" dirty="0">
                <a:solidFill>
                  <a:schemeClr val="tx1"/>
                </a:solidFill>
              </a:rPr>
              <a:t> </a:t>
            </a:r>
            <a:r>
              <a:rPr lang="el-GR" sz="2400" dirty="0" err="1">
                <a:solidFill>
                  <a:schemeClr val="tx1"/>
                </a:solidFill>
              </a:rPr>
              <a:t>Resumes</a:t>
            </a:r>
            <a:r>
              <a:rPr lang="el-GR" sz="2400" dirty="0">
                <a:solidFill>
                  <a:schemeClr val="tx1"/>
                </a:solidFill>
              </a:rPr>
              <a:t> and </a:t>
            </a:r>
            <a:r>
              <a:rPr lang="el-GR" sz="2400" dirty="0" err="1">
                <a:solidFill>
                  <a:schemeClr val="tx1"/>
                </a:solidFill>
              </a:rPr>
              <a:t>CV’s</a:t>
            </a:r>
            <a:endParaRPr lang="el-GR" sz="2400" dirty="0">
              <a:solidFill>
                <a:schemeClr val="tx1"/>
              </a:solidFill>
            </a:endParaRPr>
          </a:p>
        </p:txBody>
      </p:sp>
      <p:sp>
        <p:nvSpPr>
          <p:cNvPr id="4" name="object 6"/>
          <p:cNvSpPr/>
          <p:nvPr/>
        </p:nvSpPr>
        <p:spPr>
          <a:xfrm>
            <a:off x="6372200" y="1490345"/>
            <a:ext cx="2304288" cy="352844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14868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200" dirty="0"/>
              <a:t>Χρήση</a:t>
            </a:r>
            <a:r>
              <a:rPr lang="el-GR" sz="3200" spc="15" dirty="0"/>
              <a:t> </a:t>
            </a:r>
            <a:r>
              <a:rPr lang="el-GR" sz="3200" dirty="0"/>
              <a:t>δι</a:t>
            </a:r>
            <a:r>
              <a:rPr lang="el-GR" sz="3200" spc="5" dirty="0"/>
              <a:t>α</a:t>
            </a:r>
            <a:r>
              <a:rPr lang="el-GR" sz="3200" dirty="0"/>
              <a:t>φόρων</a:t>
            </a:r>
            <a:r>
              <a:rPr lang="el-GR" sz="3200" spc="-15" dirty="0"/>
              <a:t> </a:t>
            </a:r>
            <a:r>
              <a:rPr lang="en-US" sz="3200" spc="-45" dirty="0" smtClean="0">
                <a:cs typeface="Calibri"/>
              </a:rPr>
              <a:t>t</a:t>
            </a:r>
            <a:r>
              <a:rPr lang="en-US" sz="3200" dirty="0" smtClean="0">
                <a:cs typeface="Calibri"/>
              </a:rPr>
              <a:t>emp</a:t>
            </a:r>
            <a:r>
              <a:rPr lang="en-US" sz="3200" spc="-15" dirty="0" smtClean="0">
                <a:cs typeface="Calibri"/>
              </a:rPr>
              <a:t>l</a:t>
            </a:r>
            <a:r>
              <a:rPr lang="en-US" sz="3200" spc="-25" dirty="0" smtClean="0">
                <a:cs typeface="Calibri"/>
              </a:rPr>
              <a:t>a</a:t>
            </a:r>
            <a:r>
              <a:rPr lang="en-US" sz="3200" spc="-45" dirty="0" smtClean="0">
                <a:cs typeface="Calibri"/>
              </a:rPr>
              <a:t>t</a:t>
            </a:r>
            <a:r>
              <a:rPr lang="en-US" sz="3200" spc="-15" dirty="0" smtClean="0">
                <a:cs typeface="Calibri"/>
              </a:rPr>
              <a:t>es</a:t>
            </a:r>
            <a:endParaRPr lang="el-GR" sz="3100" dirty="0"/>
          </a:p>
        </p:txBody>
      </p:sp>
      <p:sp>
        <p:nvSpPr>
          <p:cNvPr id="8" name="3 - Θέση περιεχομένου"/>
          <p:cNvSpPr txBox="1">
            <a:spLocks/>
          </p:cNvSpPr>
          <p:nvPr/>
        </p:nvSpPr>
        <p:spPr>
          <a:xfrm>
            <a:off x="899592" y="1492657"/>
            <a:ext cx="3024336" cy="380430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09880" marR="716280" lvl="1">
              <a:lnSpc>
                <a:spcPct val="90000"/>
              </a:lnSpc>
            </a:pPr>
            <a:r>
              <a:rPr lang="el-GR" sz="2400" dirty="0">
                <a:solidFill>
                  <a:schemeClr val="tx1"/>
                </a:solidFill>
              </a:rPr>
              <a:t>Αφού επιλέξουμε το </a:t>
            </a:r>
            <a:r>
              <a:rPr lang="el-GR" sz="2400" dirty="0" err="1">
                <a:solidFill>
                  <a:schemeClr val="tx1"/>
                </a:solidFill>
              </a:rPr>
              <a:t>template</a:t>
            </a:r>
            <a:r>
              <a:rPr lang="el-GR" sz="2400" dirty="0">
                <a:solidFill>
                  <a:schemeClr val="tx1"/>
                </a:solidFill>
              </a:rPr>
              <a:t> που θέλουμε και το </a:t>
            </a:r>
            <a:r>
              <a:rPr lang="el-GR" sz="2400" dirty="0" err="1">
                <a:solidFill>
                  <a:schemeClr val="tx1"/>
                </a:solidFill>
              </a:rPr>
              <a:t>εισάξουμε</a:t>
            </a:r>
            <a:r>
              <a:rPr lang="el-GR" sz="2400" dirty="0">
                <a:solidFill>
                  <a:schemeClr val="tx1"/>
                </a:solidFill>
              </a:rPr>
              <a:t> τότε το ακολουθούμε για να </a:t>
            </a:r>
            <a:r>
              <a:rPr lang="el-GR" sz="2400" dirty="0" err="1">
                <a:solidFill>
                  <a:schemeClr val="tx1"/>
                </a:solidFill>
              </a:rPr>
              <a:t>παράξουμε</a:t>
            </a:r>
            <a:r>
              <a:rPr lang="el-GR" sz="2400" dirty="0">
                <a:solidFill>
                  <a:schemeClr val="tx1"/>
                </a:solidFill>
              </a:rPr>
              <a:t> το αρχείο που θέλουμε</a:t>
            </a:r>
          </a:p>
        </p:txBody>
      </p:sp>
      <p:sp>
        <p:nvSpPr>
          <p:cNvPr id="5" name="object 6"/>
          <p:cNvSpPr/>
          <p:nvPr/>
        </p:nvSpPr>
        <p:spPr>
          <a:xfrm>
            <a:off x="3958209" y="1573446"/>
            <a:ext cx="5185791" cy="372351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29462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12700" indent="2308225">
              <a:lnSpc>
                <a:spcPct val="100000"/>
              </a:lnSpc>
            </a:pPr>
            <a:r>
              <a:rPr lang="en-US" dirty="0" smtClean="0"/>
              <a:t>Microsoft Word: </a:t>
            </a:r>
            <a:r>
              <a:rPr lang="el-GR" sz="3200" dirty="0">
                <a:cs typeface="Calibri"/>
              </a:rPr>
              <a:t>Εισ</a:t>
            </a:r>
            <a:r>
              <a:rPr lang="el-GR" sz="3200" spc="-15" dirty="0">
                <a:cs typeface="Calibri"/>
              </a:rPr>
              <a:t>α</a:t>
            </a:r>
            <a:r>
              <a:rPr lang="el-GR" sz="3200" dirty="0">
                <a:cs typeface="Calibri"/>
              </a:rPr>
              <a:t>γ</a:t>
            </a:r>
            <a:r>
              <a:rPr lang="el-GR" sz="3200" spc="-20" dirty="0">
                <a:cs typeface="Calibri"/>
              </a:rPr>
              <a:t>ω</a:t>
            </a:r>
            <a:r>
              <a:rPr lang="el-GR" sz="3200" dirty="0">
                <a:cs typeface="Calibri"/>
              </a:rPr>
              <a:t>γή</a:t>
            </a:r>
            <a:r>
              <a:rPr lang="el-GR" sz="3200" spc="25" dirty="0">
                <a:cs typeface="Calibri"/>
              </a:rPr>
              <a:t> </a:t>
            </a:r>
            <a:r>
              <a:rPr lang="en-US" sz="3200" spc="-20" dirty="0">
                <a:cs typeface="Calibri"/>
              </a:rPr>
              <a:t>B</a:t>
            </a:r>
            <a:r>
              <a:rPr lang="en-US" sz="3200" spc="-65" dirty="0">
                <a:cs typeface="Calibri"/>
              </a:rPr>
              <a:t>r</a:t>
            </a:r>
            <a:r>
              <a:rPr lang="en-US" sz="3200" spc="-20" dirty="0">
                <a:cs typeface="Calibri"/>
              </a:rPr>
              <a:t>ea</a:t>
            </a:r>
            <a:r>
              <a:rPr lang="en-US" sz="3200" spc="-65" dirty="0">
                <a:cs typeface="Calibri"/>
              </a:rPr>
              <a:t>k</a:t>
            </a:r>
            <a:r>
              <a:rPr lang="en-US" sz="3200" dirty="0">
                <a:cs typeface="Calibri"/>
              </a:rPr>
              <a:t>s</a:t>
            </a:r>
            <a:endParaRPr lang="en-US" sz="3200" dirty="0">
              <a:cs typeface="Calibri"/>
            </a:endParaRPr>
          </a:p>
        </p:txBody>
      </p:sp>
      <p:sp>
        <p:nvSpPr>
          <p:cNvPr id="8" name="3 - Θέση περιεχομένου"/>
          <p:cNvSpPr txBox="1">
            <a:spLocks/>
          </p:cNvSpPr>
          <p:nvPr/>
        </p:nvSpPr>
        <p:spPr>
          <a:xfrm>
            <a:off x="899592" y="1492657"/>
            <a:ext cx="3096344" cy="380430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09880" marR="716280" lvl="1">
              <a:lnSpc>
                <a:spcPct val="90000"/>
              </a:lnSpc>
            </a:pPr>
            <a:r>
              <a:rPr lang="en-US" sz="2400" dirty="0">
                <a:solidFill>
                  <a:schemeClr val="tx1"/>
                </a:solidFill>
              </a:rPr>
              <a:t>Page </a:t>
            </a:r>
            <a:r>
              <a:rPr lang="en-US" sz="2400" dirty="0" smtClean="0">
                <a:solidFill>
                  <a:schemeClr val="tx1"/>
                </a:solidFill>
              </a:rPr>
              <a:t>Layout</a:t>
            </a:r>
            <a:r>
              <a:rPr lang="el-GR" sz="2400" dirty="0" smtClean="0">
                <a:solidFill>
                  <a:schemeClr val="tx1"/>
                </a:solidFill>
              </a:rPr>
              <a:t> </a:t>
            </a:r>
            <a:r>
              <a:rPr lang="el-GR" sz="2400" dirty="0" smtClean="0">
                <a:solidFill>
                  <a:schemeClr val="tx1"/>
                </a:solidFill>
                <a:sym typeface="Wingdings" panose="05000000000000000000" pitchFamily="2" charset="2"/>
              </a:rPr>
              <a:t></a:t>
            </a:r>
            <a:r>
              <a:rPr lang="en-US" sz="2400" dirty="0" smtClean="0">
                <a:solidFill>
                  <a:schemeClr val="tx1"/>
                </a:solidFill>
              </a:rPr>
              <a:t> </a:t>
            </a:r>
            <a:r>
              <a:rPr lang="en-US" sz="2400" dirty="0">
                <a:solidFill>
                  <a:schemeClr val="tx1"/>
                </a:solidFill>
              </a:rPr>
              <a:t>Breaks</a:t>
            </a:r>
          </a:p>
        </p:txBody>
      </p:sp>
      <p:sp>
        <p:nvSpPr>
          <p:cNvPr id="6" name="object 5"/>
          <p:cNvSpPr/>
          <p:nvPr/>
        </p:nvSpPr>
        <p:spPr>
          <a:xfrm>
            <a:off x="3995936" y="1390654"/>
            <a:ext cx="4968552" cy="400830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459954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12700" indent="2308225">
              <a:lnSpc>
                <a:spcPct val="100000"/>
              </a:lnSpc>
            </a:pPr>
            <a:r>
              <a:rPr lang="en-US" dirty="0" smtClean="0"/>
              <a:t>Microsoft Word: </a:t>
            </a:r>
            <a:r>
              <a:rPr lang="el-GR" sz="3200" dirty="0">
                <a:cs typeface="Calibri"/>
              </a:rPr>
              <a:t>Εισ</a:t>
            </a:r>
            <a:r>
              <a:rPr lang="el-GR" sz="3200" spc="-15" dirty="0">
                <a:cs typeface="Calibri"/>
              </a:rPr>
              <a:t>α</a:t>
            </a:r>
            <a:r>
              <a:rPr lang="el-GR" sz="3200" dirty="0">
                <a:cs typeface="Calibri"/>
              </a:rPr>
              <a:t>γ</a:t>
            </a:r>
            <a:r>
              <a:rPr lang="el-GR" sz="3200" spc="-20" dirty="0">
                <a:cs typeface="Calibri"/>
              </a:rPr>
              <a:t>ω</a:t>
            </a:r>
            <a:r>
              <a:rPr lang="el-GR" sz="3200" dirty="0">
                <a:cs typeface="Calibri"/>
              </a:rPr>
              <a:t>γή</a:t>
            </a:r>
            <a:r>
              <a:rPr lang="el-GR" sz="3200" spc="25" dirty="0">
                <a:cs typeface="Calibri"/>
              </a:rPr>
              <a:t> </a:t>
            </a:r>
            <a:r>
              <a:rPr lang="en-US" sz="3200" spc="-20" dirty="0">
                <a:cs typeface="Calibri"/>
              </a:rPr>
              <a:t>B</a:t>
            </a:r>
            <a:r>
              <a:rPr lang="en-US" sz="3200" spc="-65" dirty="0">
                <a:cs typeface="Calibri"/>
              </a:rPr>
              <a:t>r</a:t>
            </a:r>
            <a:r>
              <a:rPr lang="en-US" sz="3200" spc="-20" dirty="0">
                <a:cs typeface="Calibri"/>
              </a:rPr>
              <a:t>ea</a:t>
            </a:r>
            <a:r>
              <a:rPr lang="en-US" sz="3200" spc="-65" dirty="0">
                <a:cs typeface="Calibri"/>
              </a:rPr>
              <a:t>k</a:t>
            </a:r>
            <a:r>
              <a:rPr lang="en-US" sz="3200" dirty="0">
                <a:cs typeface="Calibri"/>
              </a:rPr>
              <a:t>s</a:t>
            </a:r>
            <a:endParaRPr lang="en-US" sz="3200" dirty="0">
              <a:cs typeface="Calibri"/>
            </a:endParaRPr>
          </a:p>
        </p:txBody>
      </p:sp>
      <p:sp>
        <p:nvSpPr>
          <p:cNvPr id="8" name="3 - Θέση περιεχομένου"/>
          <p:cNvSpPr txBox="1">
            <a:spLocks/>
          </p:cNvSpPr>
          <p:nvPr/>
        </p:nvSpPr>
        <p:spPr>
          <a:xfrm>
            <a:off x="899591" y="1492657"/>
            <a:ext cx="3632529" cy="380430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09880" marR="716280" lvl="1">
              <a:lnSpc>
                <a:spcPct val="90000"/>
              </a:lnSpc>
            </a:pPr>
            <a:r>
              <a:rPr lang="el-GR" sz="2400" dirty="0">
                <a:solidFill>
                  <a:schemeClr val="tx1"/>
                </a:solidFill>
              </a:rPr>
              <a:t>Παράδειγμα με δημιουργία </a:t>
            </a:r>
            <a:r>
              <a:rPr lang="el-GR" sz="2400" dirty="0" err="1">
                <a:solidFill>
                  <a:schemeClr val="tx1"/>
                </a:solidFill>
              </a:rPr>
              <a:t>portrait</a:t>
            </a:r>
            <a:r>
              <a:rPr lang="el-GR" sz="2400" dirty="0">
                <a:solidFill>
                  <a:schemeClr val="tx1"/>
                </a:solidFill>
              </a:rPr>
              <a:t> </a:t>
            </a:r>
            <a:r>
              <a:rPr lang="el-GR" sz="2400" dirty="0" smtClean="0">
                <a:solidFill>
                  <a:schemeClr val="tx1"/>
                </a:solidFill>
              </a:rPr>
              <a:t>και </a:t>
            </a:r>
            <a:r>
              <a:rPr lang="el-GR" sz="2400" dirty="0" err="1" smtClean="0">
                <a:solidFill>
                  <a:schemeClr val="tx1"/>
                </a:solidFill>
              </a:rPr>
              <a:t>landscape</a:t>
            </a:r>
            <a:r>
              <a:rPr lang="el-GR" sz="2400" dirty="0" smtClean="0">
                <a:solidFill>
                  <a:schemeClr val="tx1"/>
                </a:solidFill>
              </a:rPr>
              <a:t> </a:t>
            </a:r>
            <a:r>
              <a:rPr lang="el-GR" sz="2400" dirty="0" err="1">
                <a:solidFill>
                  <a:schemeClr val="tx1"/>
                </a:solidFill>
              </a:rPr>
              <a:t>page</a:t>
            </a:r>
            <a:endParaRPr lang="el-GR" sz="2400" dirty="0">
              <a:solidFill>
                <a:schemeClr val="tx1"/>
              </a:solidFill>
            </a:endParaRPr>
          </a:p>
        </p:txBody>
      </p:sp>
      <p:grpSp>
        <p:nvGrpSpPr>
          <p:cNvPr id="3" name="Ομάδα 2"/>
          <p:cNvGrpSpPr/>
          <p:nvPr/>
        </p:nvGrpSpPr>
        <p:grpSpPr>
          <a:xfrm>
            <a:off x="3851920" y="1561356"/>
            <a:ext cx="3456384" cy="3456402"/>
            <a:chOff x="3851920" y="1633346"/>
            <a:chExt cx="2520315" cy="2641854"/>
          </a:xfrm>
        </p:grpSpPr>
        <p:sp>
          <p:nvSpPr>
            <p:cNvPr id="9" name="object 6"/>
            <p:cNvSpPr/>
            <p:nvPr/>
          </p:nvSpPr>
          <p:spPr>
            <a:xfrm>
              <a:off x="3923928" y="1633346"/>
              <a:ext cx="2408428" cy="2641854"/>
            </a:xfrm>
            <a:prstGeom prst="rect">
              <a:avLst/>
            </a:prstGeom>
            <a:blipFill>
              <a:blip r:embed="rId3" cstate="print"/>
              <a:stretch>
                <a:fillRect/>
              </a:stretch>
            </a:blipFill>
          </p:spPr>
          <p:txBody>
            <a:bodyPr wrap="square" lIns="0" tIns="0" rIns="0" bIns="0" rtlCol="0"/>
            <a:lstStyle/>
            <a:p>
              <a:endParaRPr/>
            </a:p>
          </p:txBody>
        </p:sp>
        <p:sp>
          <p:nvSpPr>
            <p:cNvPr id="10" name="object 7"/>
            <p:cNvSpPr/>
            <p:nvPr/>
          </p:nvSpPr>
          <p:spPr>
            <a:xfrm>
              <a:off x="3851920" y="2857500"/>
              <a:ext cx="2520315" cy="432434"/>
            </a:xfrm>
            <a:custGeom>
              <a:avLst/>
              <a:gdLst/>
              <a:ahLst/>
              <a:cxnLst/>
              <a:rect l="l" t="t" r="r" b="b"/>
              <a:pathLst>
                <a:path w="2520315" h="432435">
                  <a:moveTo>
                    <a:pt x="0" y="72009"/>
                  </a:moveTo>
                  <a:lnTo>
                    <a:pt x="12248" y="31836"/>
                  </a:lnTo>
                  <a:lnTo>
                    <a:pt x="43808" y="5737"/>
                  </a:lnTo>
                  <a:lnTo>
                    <a:pt x="2448306" y="0"/>
                  </a:lnTo>
                  <a:lnTo>
                    <a:pt x="2462780" y="1457"/>
                  </a:lnTo>
                  <a:lnTo>
                    <a:pt x="2499126" y="21007"/>
                  </a:lnTo>
                  <a:lnTo>
                    <a:pt x="2518804" y="57273"/>
                  </a:lnTo>
                  <a:lnTo>
                    <a:pt x="2520315" y="360045"/>
                  </a:lnTo>
                  <a:lnTo>
                    <a:pt x="2518857" y="374519"/>
                  </a:lnTo>
                  <a:lnTo>
                    <a:pt x="2499307" y="410865"/>
                  </a:lnTo>
                  <a:lnTo>
                    <a:pt x="2463041" y="430543"/>
                  </a:lnTo>
                  <a:lnTo>
                    <a:pt x="72009" y="432054"/>
                  </a:lnTo>
                  <a:lnTo>
                    <a:pt x="57534" y="430596"/>
                  </a:lnTo>
                  <a:lnTo>
                    <a:pt x="21188" y="411046"/>
                  </a:lnTo>
                  <a:lnTo>
                    <a:pt x="1510" y="374780"/>
                  </a:lnTo>
                  <a:lnTo>
                    <a:pt x="0" y="72009"/>
                  </a:lnTo>
                  <a:close/>
                </a:path>
              </a:pathLst>
            </a:custGeom>
            <a:ln w="254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3978426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12700" indent="2308225">
              <a:lnSpc>
                <a:spcPct val="100000"/>
              </a:lnSpc>
            </a:pPr>
            <a:r>
              <a:rPr lang="en-US" dirty="0" smtClean="0"/>
              <a:t>Microsoft Word: </a:t>
            </a:r>
            <a:r>
              <a:rPr lang="el-GR" sz="3200" dirty="0">
                <a:cs typeface="Calibri"/>
              </a:rPr>
              <a:t>Εισ</a:t>
            </a:r>
            <a:r>
              <a:rPr lang="el-GR" sz="3200" spc="-15" dirty="0">
                <a:cs typeface="Calibri"/>
              </a:rPr>
              <a:t>α</a:t>
            </a:r>
            <a:r>
              <a:rPr lang="el-GR" sz="3200" dirty="0">
                <a:cs typeface="Calibri"/>
              </a:rPr>
              <a:t>γ</a:t>
            </a:r>
            <a:r>
              <a:rPr lang="el-GR" sz="3200" spc="-20" dirty="0">
                <a:cs typeface="Calibri"/>
              </a:rPr>
              <a:t>ω</a:t>
            </a:r>
            <a:r>
              <a:rPr lang="el-GR" sz="3200" dirty="0">
                <a:cs typeface="Calibri"/>
              </a:rPr>
              <a:t>γή</a:t>
            </a:r>
            <a:r>
              <a:rPr lang="el-GR" sz="3200" spc="25" dirty="0">
                <a:cs typeface="Calibri"/>
              </a:rPr>
              <a:t> </a:t>
            </a:r>
            <a:r>
              <a:rPr lang="en-US" sz="3200" spc="-20" dirty="0">
                <a:cs typeface="Calibri"/>
              </a:rPr>
              <a:t>B</a:t>
            </a:r>
            <a:r>
              <a:rPr lang="en-US" sz="3200" spc="-65" dirty="0">
                <a:cs typeface="Calibri"/>
              </a:rPr>
              <a:t>r</a:t>
            </a:r>
            <a:r>
              <a:rPr lang="en-US" sz="3200" spc="-20" dirty="0">
                <a:cs typeface="Calibri"/>
              </a:rPr>
              <a:t>ea</a:t>
            </a:r>
            <a:r>
              <a:rPr lang="en-US" sz="3200" spc="-65" dirty="0">
                <a:cs typeface="Calibri"/>
              </a:rPr>
              <a:t>k</a:t>
            </a:r>
            <a:r>
              <a:rPr lang="en-US" sz="3200" dirty="0">
                <a:cs typeface="Calibri"/>
              </a:rPr>
              <a:t>s</a:t>
            </a:r>
            <a:endParaRPr lang="en-US" sz="3200" dirty="0">
              <a:cs typeface="Calibri"/>
            </a:endParaRPr>
          </a:p>
        </p:txBody>
      </p:sp>
      <p:sp>
        <p:nvSpPr>
          <p:cNvPr id="8" name="3 - Θέση περιεχομένου"/>
          <p:cNvSpPr txBox="1">
            <a:spLocks/>
          </p:cNvSpPr>
          <p:nvPr/>
        </p:nvSpPr>
        <p:spPr>
          <a:xfrm>
            <a:off x="899591" y="1492657"/>
            <a:ext cx="3632529" cy="380430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09880" marR="716280" lvl="1">
              <a:lnSpc>
                <a:spcPct val="90000"/>
              </a:lnSpc>
            </a:pPr>
            <a:r>
              <a:rPr lang="el-GR" sz="2400" dirty="0">
                <a:solidFill>
                  <a:schemeClr val="tx1"/>
                </a:solidFill>
              </a:rPr>
              <a:t>Παράδειγμα με δημιουργία </a:t>
            </a:r>
            <a:r>
              <a:rPr lang="el-GR" sz="2400" dirty="0" err="1">
                <a:solidFill>
                  <a:schemeClr val="tx1"/>
                </a:solidFill>
              </a:rPr>
              <a:t>portrait</a:t>
            </a:r>
            <a:r>
              <a:rPr lang="el-GR" sz="2400" dirty="0">
                <a:solidFill>
                  <a:schemeClr val="tx1"/>
                </a:solidFill>
              </a:rPr>
              <a:t> </a:t>
            </a:r>
            <a:r>
              <a:rPr lang="el-GR" sz="2400" dirty="0" smtClean="0">
                <a:solidFill>
                  <a:schemeClr val="tx1"/>
                </a:solidFill>
              </a:rPr>
              <a:t>και </a:t>
            </a:r>
            <a:r>
              <a:rPr lang="el-GR" sz="2400" dirty="0" err="1" smtClean="0">
                <a:solidFill>
                  <a:schemeClr val="tx1"/>
                </a:solidFill>
              </a:rPr>
              <a:t>landscape</a:t>
            </a:r>
            <a:r>
              <a:rPr lang="el-GR" sz="2400" dirty="0" smtClean="0">
                <a:solidFill>
                  <a:schemeClr val="tx1"/>
                </a:solidFill>
              </a:rPr>
              <a:t> </a:t>
            </a:r>
            <a:r>
              <a:rPr lang="el-GR" sz="2400" dirty="0" err="1">
                <a:solidFill>
                  <a:schemeClr val="tx1"/>
                </a:solidFill>
              </a:rPr>
              <a:t>page</a:t>
            </a:r>
            <a:endParaRPr lang="el-GR" sz="2400" dirty="0">
              <a:solidFill>
                <a:schemeClr val="tx1"/>
              </a:solidFill>
            </a:endParaRPr>
          </a:p>
        </p:txBody>
      </p:sp>
      <p:grpSp>
        <p:nvGrpSpPr>
          <p:cNvPr id="3" name="Ομάδα 2"/>
          <p:cNvGrpSpPr/>
          <p:nvPr/>
        </p:nvGrpSpPr>
        <p:grpSpPr>
          <a:xfrm>
            <a:off x="3851920" y="1561356"/>
            <a:ext cx="3456384" cy="3456402"/>
            <a:chOff x="3851920" y="1633346"/>
            <a:chExt cx="2520315" cy="2641854"/>
          </a:xfrm>
        </p:grpSpPr>
        <p:sp>
          <p:nvSpPr>
            <p:cNvPr id="9" name="object 6"/>
            <p:cNvSpPr/>
            <p:nvPr/>
          </p:nvSpPr>
          <p:spPr>
            <a:xfrm>
              <a:off x="3923928" y="1633346"/>
              <a:ext cx="2408428" cy="2641854"/>
            </a:xfrm>
            <a:prstGeom prst="rect">
              <a:avLst/>
            </a:prstGeom>
            <a:blipFill>
              <a:blip r:embed="rId3" cstate="print"/>
              <a:stretch>
                <a:fillRect/>
              </a:stretch>
            </a:blipFill>
          </p:spPr>
          <p:txBody>
            <a:bodyPr wrap="square" lIns="0" tIns="0" rIns="0" bIns="0" rtlCol="0"/>
            <a:lstStyle/>
            <a:p>
              <a:endParaRPr/>
            </a:p>
          </p:txBody>
        </p:sp>
        <p:sp>
          <p:nvSpPr>
            <p:cNvPr id="10" name="object 7"/>
            <p:cNvSpPr/>
            <p:nvPr/>
          </p:nvSpPr>
          <p:spPr>
            <a:xfrm>
              <a:off x="3851920" y="2857500"/>
              <a:ext cx="2520315" cy="432434"/>
            </a:xfrm>
            <a:custGeom>
              <a:avLst/>
              <a:gdLst/>
              <a:ahLst/>
              <a:cxnLst/>
              <a:rect l="l" t="t" r="r" b="b"/>
              <a:pathLst>
                <a:path w="2520315" h="432435">
                  <a:moveTo>
                    <a:pt x="0" y="72009"/>
                  </a:moveTo>
                  <a:lnTo>
                    <a:pt x="12248" y="31836"/>
                  </a:lnTo>
                  <a:lnTo>
                    <a:pt x="43808" y="5737"/>
                  </a:lnTo>
                  <a:lnTo>
                    <a:pt x="2448306" y="0"/>
                  </a:lnTo>
                  <a:lnTo>
                    <a:pt x="2462780" y="1457"/>
                  </a:lnTo>
                  <a:lnTo>
                    <a:pt x="2499126" y="21007"/>
                  </a:lnTo>
                  <a:lnTo>
                    <a:pt x="2518804" y="57273"/>
                  </a:lnTo>
                  <a:lnTo>
                    <a:pt x="2520315" y="360045"/>
                  </a:lnTo>
                  <a:lnTo>
                    <a:pt x="2518857" y="374519"/>
                  </a:lnTo>
                  <a:lnTo>
                    <a:pt x="2499307" y="410865"/>
                  </a:lnTo>
                  <a:lnTo>
                    <a:pt x="2463041" y="430543"/>
                  </a:lnTo>
                  <a:lnTo>
                    <a:pt x="72009" y="432054"/>
                  </a:lnTo>
                  <a:lnTo>
                    <a:pt x="57534" y="430596"/>
                  </a:lnTo>
                  <a:lnTo>
                    <a:pt x="21188" y="411046"/>
                  </a:lnTo>
                  <a:lnTo>
                    <a:pt x="1510" y="374780"/>
                  </a:lnTo>
                  <a:lnTo>
                    <a:pt x="0" y="72009"/>
                  </a:lnTo>
                  <a:close/>
                </a:path>
              </a:pathLst>
            </a:custGeom>
            <a:ln w="25400">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2974535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46</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47</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Βάσεις </a:t>
            </a:r>
            <a:r>
              <a:rPr lang="el-GR" dirty="0" smtClean="0"/>
              <a:t>Δεδομένων (2/2)</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Microsoft Word</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
        <p:nvSpPr>
          <p:cNvPr id="8" name="3 - Θέση περιεχομένου"/>
          <p:cNvSpPr txBox="1">
            <a:spLocks/>
          </p:cNvSpPr>
          <p:nvPr/>
        </p:nvSpPr>
        <p:spPr>
          <a:xfrm>
            <a:off x="899592" y="1492657"/>
            <a:ext cx="7416824" cy="3804302"/>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000" b="1" dirty="0" smtClean="0">
                <a:solidFill>
                  <a:srgbClr val="3E3D2D"/>
                </a:solidFill>
              </a:rPr>
              <a:t>Περίγραμμα ενότητας </a:t>
            </a:r>
            <a:r>
              <a:rPr lang="en-US" sz="2000" b="1" dirty="0" smtClean="0">
                <a:solidFill>
                  <a:srgbClr val="3E3D2D"/>
                </a:solidFill>
              </a:rPr>
              <a:t>word</a:t>
            </a:r>
          </a:p>
          <a:p>
            <a:pPr lvl="1">
              <a:buClrTx/>
              <a:buSzPct val="100000"/>
              <a:buFont typeface="Wingdings" panose="05000000000000000000" pitchFamily="2" charset="2"/>
              <a:buChar char="§"/>
              <a:defRPr/>
            </a:pPr>
            <a:r>
              <a:rPr lang="el-GR" sz="1800" dirty="0">
                <a:solidFill>
                  <a:srgbClr val="3E3D2D"/>
                </a:solidFill>
              </a:rPr>
              <a:t>Πίνακες – Εισαγωγή, μορφοποίηση </a:t>
            </a:r>
            <a:endParaRPr lang="en-US" sz="1800" dirty="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Μέτρηση </a:t>
            </a:r>
            <a:r>
              <a:rPr lang="el-GR" sz="1800" dirty="0">
                <a:solidFill>
                  <a:srgbClr val="3E3D2D"/>
                </a:solidFill>
              </a:rPr>
              <a:t>λέξεων </a:t>
            </a:r>
            <a:endParaRPr lang="en-US" sz="1800" dirty="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Αρίθμηση </a:t>
            </a:r>
            <a:r>
              <a:rPr lang="el-GR" sz="1800" dirty="0">
                <a:solidFill>
                  <a:srgbClr val="3E3D2D"/>
                </a:solidFill>
              </a:rPr>
              <a:t>σελίδων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Μορφοποίηση </a:t>
            </a:r>
            <a:r>
              <a:rPr lang="el-GR" sz="1800" dirty="0">
                <a:solidFill>
                  <a:srgbClr val="3E3D2D"/>
                </a:solidFill>
              </a:rPr>
              <a:t>Παραγράφου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Όρια </a:t>
            </a:r>
            <a:r>
              <a:rPr lang="el-GR" sz="1800" dirty="0">
                <a:solidFill>
                  <a:srgbClr val="3E3D2D"/>
                </a:solidFill>
              </a:rPr>
              <a:t>σελίδας – </a:t>
            </a:r>
            <a:r>
              <a:rPr lang="el-GR" sz="1800" dirty="0" err="1">
                <a:solidFill>
                  <a:srgbClr val="3E3D2D"/>
                </a:solidFill>
              </a:rPr>
              <a:t>margins</a:t>
            </a:r>
            <a:r>
              <a:rPr lang="el-GR" sz="1800" dirty="0">
                <a:solidFill>
                  <a:srgbClr val="3E3D2D"/>
                </a:solidFill>
              </a:rPr>
              <a:t>, μορφοποίηση διάταξης σελίδας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err="1" smtClean="0">
                <a:solidFill>
                  <a:srgbClr val="3E3D2D"/>
                </a:solidFill>
              </a:rPr>
              <a:t>Header</a:t>
            </a:r>
            <a:r>
              <a:rPr lang="el-GR" sz="1800" dirty="0" smtClean="0">
                <a:solidFill>
                  <a:srgbClr val="3E3D2D"/>
                </a:solidFill>
              </a:rPr>
              <a:t> </a:t>
            </a:r>
            <a:r>
              <a:rPr lang="el-GR" sz="1800" dirty="0">
                <a:solidFill>
                  <a:srgbClr val="3E3D2D"/>
                </a:solidFill>
              </a:rPr>
              <a:t>and </a:t>
            </a:r>
            <a:r>
              <a:rPr lang="el-GR" sz="1800" dirty="0" err="1">
                <a:solidFill>
                  <a:srgbClr val="3E3D2D"/>
                </a:solidFill>
              </a:rPr>
              <a:t>Footer</a:t>
            </a:r>
            <a:r>
              <a:rPr lang="el-GR" sz="1800" dirty="0">
                <a:solidFill>
                  <a:srgbClr val="3E3D2D"/>
                </a:solidFill>
              </a:rPr>
              <a:t> (κεφαλίδα και υποσέλιδο)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Εισαγωγή </a:t>
            </a:r>
            <a:r>
              <a:rPr lang="el-GR" sz="1800" dirty="0" err="1">
                <a:solidFill>
                  <a:srgbClr val="3E3D2D"/>
                </a:solidFill>
              </a:rPr>
              <a:t>hyperlinks</a:t>
            </a:r>
            <a:r>
              <a:rPr lang="el-GR" sz="1800" dirty="0">
                <a:solidFill>
                  <a:srgbClr val="3E3D2D"/>
                </a:solidFill>
              </a:rPr>
              <a:t> σε ένα </a:t>
            </a:r>
            <a:r>
              <a:rPr lang="el-GR" sz="1800" dirty="0" err="1">
                <a:solidFill>
                  <a:srgbClr val="3E3D2D"/>
                </a:solidFill>
              </a:rPr>
              <a:t>document</a:t>
            </a:r>
            <a:r>
              <a:rPr lang="el-GR" sz="1800" dirty="0">
                <a:solidFill>
                  <a:srgbClr val="3E3D2D"/>
                </a:solidFill>
              </a:rPr>
              <a:t>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Εξαγωγή </a:t>
            </a:r>
            <a:r>
              <a:rPr lang="el-GR" sz="1800" dirty="0">
                <a:solidFill>
                  <a:srgbClr val="3E3D2D"/>
                </a:solidFill>
              </a:rPr>
              <a:t>κειμένου σε μορφή </a:t>
            </a:r>
            <a:r>
              <a:rPr lang="el-GR" sz="1800" dirty="0" err="1">
                <a:solidFill>
                  <a:srgbClr val="3E3D2D"/>
                </a:solidFill>
              </a:rPr>
              <a:t>html</a:t>
            </a:r>
            <a:r>
              <a:rPr lang="el-GR" sz="1800" dirty="0">
                <a:solidFill>
                  <a:srgbClr val="3E3D2D"/>
                </a:solidFill>
              </a:rPr>
              <a:t> (ιστοσελίδα)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Εξαγωγή </a:t>
            </a:r>
            <a:r>
              <a:rPr lang="el-GR" sz="1800" dirty="0">
                <a:solidFill>
                  <a:srgbClr val="3E3D2D"/>
                </a:solidFill>
              </a:rPr>
              <a:t>κειμένου σε μορφή </a:t>
            </a:r>
            <a:r>
              <a:rPr lang="el-GR" sz="1800" dirty="0" err="1">
                <a:solidFill>
                  <a:srgbClr val="3E3D2D"/>
                </a:solidFill>
              </a:rPr>
              <a:t>pdf</a:t>
            </a:r>
            <a:r>
              <a:rPr lang="el-GR" sz="1800" dirty="0">
                <a:solidFill>
                  <a:srgbClr val="3E3D2D"/>
                </a:solidFill>
              </a:rPr>
              <a:t>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Χρήση </a:t>
            </a:r>
            <a:r>
              <a:rPr lang="el-GR" sz="1800" dirty="0">
                <a:solidFill>
                  <a:srgbClr val="3E3D2D"/>
                </a:solidFill>
              </a:rPr>
              <a:t>διαφόρων </a:t>
            </a:r>
            <a:r>
              <a:rPr lang="el-GR" sz="1800" dirty="0" err="1">
                <a:solidFill>
                  <a:srgbClr val="3E3D2D"/>
                </a:solidFill>
              </a:rPr>
              <a:t>templates</a:t>
            </a:r>
            <a:r>
              <a:rPr lang="el-GR" sz="1800" dirty="0">
                <a:solidFill>
                  <a:srgbClr val="3E3D2D"/>
                </a:solidFill>
              </a:rPr>
              <a:t> – δημιουργία βιογραφικού σημειώματος </a:t>
            </a:r>
            <a:endParaRPr lang="en-US" sz="1800" dirty="0" smtClean="0">
              <a:solidFill>
                <a:srgbClr val="3E3D2D"/>
              </a:solidFill>
            </a:endParaRPr>
          </a:p>
          <a:p>
            <a:pPr lvl="1">
              <a:buClrTx/>
              <a:buSzPct val="100000"/>
              <a:buFont typeface="Wingdings" panose="05000000000000000000" pitchFamily="2" charset="2"/>
              <a:buChar char="§"/>
              <a:defRPr/>
            </a:pPr>
            <a:r>
              <a:rPr lang="el-GR" sz="1800" dirty="0" smtClean="0">
                <a:solidFill>
                  <a:srgbClr val="3E3D2D"/>
                </a:solidFill>
              </a:rPr>
              <a:t>Εισαγωγή </a:t>
            </a:r>
            <a:r>
              <a:rPr lang="el-GR" sz="1800" dirty="0" err="1" smtClean="0">
                <a:solidFill>
                  <a:srgbClr val="3E3D2D"/>
                </a:solidFill>
              </a:rPr>
              <a:t>breaks</a:t>
            </a:r>
            <a:endParaRPr lang="en-US" sz="1800" dirty="0" smtClean="0">
              <a:solidFill>
                <a:srgbClr val="3E3D2D"/>
              </a:solidFill>
            </a:endParaRPr>
          </a:p>
        </p:txBody>
      </p:sp>
    </p:spTree>
    <p:extLst>
      <p:ext uri="{BB962C8B-B14F-4D97-AF65-F5344CB8AC3E}">
        <p14:creationId xmlns:p14="http://schemas.microsoft.com/office/powerpoint/2010/main" val="4146459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10</a:t>
            </a:r>
            <a:r>
              <a:rPr lang="en-US" sz="2800" dirty="0" smtClean="0"/>
              <a:t> </a:t>
            </a:r>
            <a:r>
              <a:rPr lang="el-GR" sz="2800" dirty="0" smtClean="0"/>
              <a:t>:</a:t>
            </a:r>
            <a:r>
              <a:rPr lang="en-US" sz="2800" dirty="0" smtClean="0"/>
              <a:t> </a:t>
            </a:r>
            <a:r>
              <a:rPr lang="el-GR" sz="2800" b="1" dirty="0" smtClean="0"/>
              <a:t>Πολυμέσα και Πληροφοριακά Συστήματα</a:t>
            </a:r>
            <a:endParaRPr lang="el-GR" sz="1800" b="1" dirty="0" smtClean="0"/>
          </a:p>
          <a:p>
            <a:endParaRPr lang="en-US"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10</a:t>
            </a:r>
            <a:r>
              <a:rPr lang="en-US" sz="2800" b="1" dirty="0" smtClean="0"/>
              <a:t> </a:t>
            </a:r>
            <a:r>
              <a:rPr lang="el-GR" sz="2800" b="1" dirty="0" smtClean="0"/>
              <a:t>:</a:t>
            </a:r>
            <a:r>
              <a:rPr lang="en-US" sz="2800" b="1" dirty="0" smtClean="0"/>
              <a:t> </a:t>
            </a:r>
            <a:r>
              <a:rPr lang="el-GR" sz="2800" dirty="0" smtClean="0"/>
              <a:t>Πολυμέσα </a:t>
            </a:r>
            <a:r>
              <a:rPr lang="el-GR" sz="2800" dirty="0"/>
              <a:t>και Πληροφοριακά </a:t>
            </a:r>
            <a:r>
              <a:rPr lang="el-GR" sz="2800" dirty="0" smtClean="0"/>
              <a:t>Συστήματα</a:t>
            </a:r>
          </a:p>
          <a:p>
            <a:pPr lvl="0" algn="l"/>
            <a:endParaRPr lang="en-US" sz="1200" smtClean="0"/>
          </a:p>
          <a:p>
            <a:pPr lvl="0" algn="l"/>
            <a:endParaRPr lang="el-GR" sz="2800" dirty="0"/>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52</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Μέσα Πολυμέσων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Μέσο είναι ένας τρόπος μεταφοράς της πληροφορίας.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Ο </a:t>
            </a:r>
            <a:r>
              <a:rPr lang="el-GR" sz="2400" dirty="0">
                <a:solidFill>
                  <a:prstClr val="black">
                    <a:lumMod val="75000"/>
                    <a:lumOff val="25000"/>
                  </a:prstClr>
                </a:solidFill>
                <a:ea typeface="Tahoma" panose="020B0604030504040204" pitchFamily="34" charset="0"/>
                <a:cs typeface="Tahoma" panose="020B0604030504040204" pitchFamily="34" charset="0"/>
              </a:rPr>
              <a:t>προφορικός και γραπτός λόγος είναι 2 παραδείγματα μέσων.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Υπάρχουν </a:t>
            </a:r>
            <a:r>
              <a:rPr lang="el-GR" sz="2400" dirty="0">
                <a:solidFill>
                  <a:prstClr val="black">
                    <a:lumMod val="75000"/>
                    <a:lumOff val="25000"/>
                  </a:prstClr>
                </a:solidFill>
                <a:ea typeface="Tahoma" panose="020B0604030504040204" pitchFamily="34" charset="0"/>
                <a:cs typeface="Tahoma" panose="020B0604030504040204" pitchFamily="34" charset="0"/>
              </a:rPr>
              <a:t>πολλά είδη μεμονωμένων μέσων.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Πολυμέσα </a:t>
            </a:r>
            <a:r>
              <a:rPr lang="el-GR" sz="2400" dirty="0">
                <a:solidFill>
                  <a:prstClr val="black">
                    <a:lumMod val="75000"/>
                    <a:lumOff val="25000"/>
                  </a:prstClr>
                </a:solidFill>
                <a:ea typeface="Tahoma" panose="020B0604030504040204" pitchFamily="34" charset="0"/>
                <a:cs typeface="Tahoma" panose="020B0604030504040204" pitchFamily="34" charset="0"/>
              </a:rPr>
              <a:t>είναι η παράλληλη χρήση περισσότερων του ενός μέσου για τη μεταφορά μηνύματος ή πληροφορίας.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Χαρακτηριστικό </a:t>
            </a:r>
            <a:r>
              <a:rPr lang="el-GR" sz="2400" dirty="0">
                <a:solidFill>
                  <a:prstClr val="black">
                    <a:lumMod val="75000"/>
                    <a:lumOff val="25000"/>
                  </a:prstClr>
                </a:solidFill>
                <a:ea typeface="Tahoma" panose="020B0604030504040204" pitchFamily="34" charset="0"/>
                <a:cs typeface="Tahoma" panose="020B0604030504040204" pitchFamily="34" charset="0"/>
              </a:rPr>
              <a:t>παράδειγμα πολυμέσων είναι οι παρουσιάσεις μέσω διαφανειών.</a:t>
            </a:r>
          </a:p>
          <a:p>
            <a:pPr algn="just">
              <a:lnSpc>
                <a:spcPts val="2065"/>
              </a:lnSpc>
              <a:spcBef>
                <a:spcPts val="0"/>
              </a:spcBef>
              <a:spcAft>
                <a:spcPts val="0"/>
              </a:spcAft>
              <a:buClr>
                <a:srgbClr val="000000"/>
              </a:buClr>
              <a:buSzPts val="1200"/>
              <a:buFont typeface="+mj-lt"/>
              <a:buAutoNum type="arabicPeriod"/>
            </a:pPr>
            <a:endParaRPr lang="el-GR" sz="2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54</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Αλληλεπίδραση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Ένα PC μπορεί να παρουσιάσει πολλούς τύπους μέσων  ταυτόχρονα (όπως η τηλεόραση). Για παράδειγμα, κείμενο, εικόνα, μουσική και αφήγηση μπορούν να παίζουν συγχρόνως.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Η TV δεν είναι διαλογική, παρά μόνο «παραδίδει» το περιεχόμενο. Το PC υποστηρίζει τη χρήση διαλογικών πολυμέσων όπως τα παιχνίδια.</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Αλληλεπίδραση σημαίνει ο χρήστης και το πρόγραμμα να ανταποκρίνονται μεταξύ τους.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Το πρόγραμμα παρέχει μια συνεχώς μεταβαλλόμενη σειρά επιλογών, την οποία ο χρήστης επιλέγει για να κατευθύνει τη ροή του προγράμματος.</a:t>
            </a:r>
          </a:p>
          <a:p>
            <a:pPr algn="just">
              <a:lnSpc>
                <a:spcPts val="2065"/>
              </a:lnSpc>
              <a:spcBef>
                <a:spcPts val="0"/>
              </a:spcBef>
              <a:spcAft>
                <a:spcPts val="0"/>
              </a:spcAft>
              <a:buClr>
                <a:srgbClr val="000000"/>
              </a:buClr>
              <a:buSzPts val="1200"/>
              <a:buFont typeface="+mj-lt"/>
              <a:buAutoNum type="arabicPeriod"/>
            </a:pPr>
            <a:endParaRPr lang="el-GR" sz="22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spTree>
    <p:extLst>
      <p:ext uri="{BB962C8B-B14F-4D97-AF65-F5344CB8AC3E}">
        <p14:creationId xmlns:p14="http://schemas.microsoft.com/office/powerpoint/2010/main" val="1426244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Αμφίδρομη Επικοινωνία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9367"/>
            <a:ext cx="5360640" cy="409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60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Νέα Μέσα &amp; Ψηφιακή Σύγκλιση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Ο όρος «νέα μέσα» καλύπτει όλους τους τύπους  πολυμέσων με τεχνολογία αλληλεπίδρασης.</a:t>
            </a:r>
          </a:p>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νέα μέσα περιλαμβάνουν όχι μόνο το περιεχόμενο των πολυμέσων, αλλά και τις τεχνολογίες επικοινωνίας όπως τα καλώδια (ειδικού τύπου), τις τηλεφωνικές γραμμές, τα δίκτυα και το Διαδίκτυο.</a:t>
            </a:r>
          </a:p>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νέα μέσα βασίζονται στην έννοια της ψηφιακής  σύγκλισης, που σημαίνει το συνδυασμό πολλών διαφορετικών τεχνολογιών για τη μεταφορά διαφορετικών τύπων περιεχομένου και πληροφορίας σε ένα και μόνο ψηφιακό «κύκλωμα» (π.χ. ψηφιακή τηλεόραση).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spTree>
    <p:extLst>
      <p:ext uri="{BB962C8B-B14F-4D97-AF65-F5344CB8AC3E}">
        <p14:creationId xmlns:p14="http://schemas.microsoft.com/office/powerpoint/2010/main" val="4031582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Επίπεδα &amp; Διαστάσεις Πληροφορίας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Σημασία περιεχομένου</a:t>
            </a:r>
          </a:p>
          <a:p>
            <a:pPr marL="228600" lvl="0" indent="-228600">
              <a:lnSpc>
                <a:spcPct val="90000"/>
              </a:lnSpc>
              <a:spcBef>
                <a:spcPts val="1800"/>
              </a:spcBef>
              <a:buSzPct val="80000"/>
              <a:buFont typeface="Wingdings" pitchFamily="2" charset="2"/>
              <a:buChar char="§"/>
            </a:pP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err="1">
                <a:solidFill>
                  <a:prstClr val="black">
                    <a:lumMod val="75000"/>
                    <a:lumOff val="25000"/>
                  </a:prstClr>
                </a:solidFill>
                <a:ea typeface="Tahoma" panose="020B0604030504040204" pitchFamily="34" charset="0"/>
                <a:cs typeface="Tahoma" panose="020B0604030504040204" pitchFamily="34" charset="0"/>
              </a:rPr>
              <a:t>Υπερμέσα</a:t>
            </a:r>
            <a:r>
              <a:rPr lang="el-GR" sz="2800" dirty="0">
                <a:solidFill>
                  <a:prstClr val="black">
                    <a:lumMod val="75000"/>
                    <a:lumOff val="25000"/>
                  </a:prstClr>
                </a:solidFill>
                <a:ea typeface="Tahoma" panose="020B0604030504040204" pitchFamily="34" charset="0"/>
                <a:cs typeface="Tahoma" panose="020B0604030504040204" pitchFamily="34" charset="0"/>
              </a:rPr>
              <a:t> και Πλοήγηση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26910680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Περιεχόμενο</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Ο σκοπός των πολυμέσων είναι να κάνουν την πληροφορία (περιεχόμενο) </a:t>
            </a:r>
            <a:r>
              <a:rPr lang="el-GR" sz="2800" dirty="0" smtClean="0">
                <a:solidFill>
                  <a:prstClr val="black">
                    <a:lumMod val="75000"/>
                    <a:lumOff val="25000"/>
                  </a:prstClr>
                </a:solidFill>
                <a:ea typeface="Tahoma" panose="020B0604030504040204" pitchFamily="34" charset="0"/>
                <a:cs typeface="Tahoma" panose="020B0604030504040204" pitchFamily="34" charset="0"/>
              </a:rPr>
              <a:t>πιο </a:t>
            </a:r>
            <a:r>
              <a:rPr lang="el-GR" sz="2800" dirty="0">
                <a:solidFill>
                  <a:prstClr val="black">
                    <a:lumMod val="75000"/>
                    <a:lumOff val="25000"/>
                  </a:prstClr>
                </a:solidFill>
                <a:ea typeface="Tahoma" panose="020B0604030504040204" pitchFamily="34" charset="0"/>
                <a:cs typeface="Tahoma" panose="020B0604030504040204" pitchFamily="34" charset="0"/>
              </a:rPr>
              <a:t>άμεση, ελκυστική και απλή.</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Οι </a:t>
            </a:r>
            <a:r>
              <a:rPr lang="el-GR" sz="2800" dirty="0">
                <a:solidFill>
                  <a:prstClr val="black">
                    <a:lumMod val="75000"/>
                    <a:lumOff val="25000"/>
                  </a:prstClr>
                </a:solidFill>
                <a:ea typeface="Tahoma" panose="020B0604030504040204" pitchFamily="34" charset="0"/>
                <a:cs typeface="Tahoma" panose="020B0604030504040204" pitchFamily="34" charset="0"/>
              </a:rPr>
              <a:t>τεχνολογίες πολυμέσων δίνουν στο χρήστη την επιλογή του τύπου του περιεχομένου που θα παρουσιαστεί και του τρόπου παρουσίασης.</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Ανεξάρτητα </a:t>
            </a:r>
            <a:r>
              <a:rPr lang="el-GR" sz="2800" dirty="0">
                <a:solidFill>
                  <a:prstClr val="black">
                    <a:lumMod val="75000"/>
                    <a:lumOff val="25000"/>
                  </a:prstClr>
                </a:solidFill>
                <a:ea typeface="Tahoma" panose="020B0604030504040204" pitchFamily="34" charset="0"/>
                <a:cs typeface="Tahoma" panose="020B0604030504040204" pitchFamily="34" charset="0"/>
              </a:rPr>
              <a:t>της τεχνολογίας που θα χρησιμοποιηθεί στα πολυμέσα, </a:t>
            </a:r>
            <a:r>
              <a:rPr lang="el-GR" sz="2800" dirty="0" smtClean="0">
                <a:solidFill>
                  <a:prstClr val="black">
                    <a:lumMod val="75000"/>
                    <a:lumOff val="25000"/>
                  </a:prstClr>
                </a:solidFill>
                <a:ea typeface="Tahoma" panose="020B0604030504040204" pitchFamily="34" charset="0"/>
                <a:cs typeface="Tahoma" panose="020B0604030504040204" pitchFamily="34" charset="0"/>
              </a:rPr>
              <a:t>πρωταρχικός </a:t>
            </a:r>
            <a:r>
              <a:rPr lang="el-GR" sz="2800" dirty="0">
                <a:solidFill>
                  <a:prstClr val="black">
                    <a:lumMod val="75000"/>
                    <a:lumOff val="25000"/>
                  </a:prstClr>
                </a:solidFill>
                <a:ea typeface="Tahoma" panose="020B0604030504040204" pitchFamily="34" charset="0"/>
                <a:cs typeface="Tahoma" panose="020B0604030504040204" pitchFamily="34" charset="0"/>
              </a:rPr>
              <a:t>στόχος είναι η παροχή υψηλής ποιότητας περιεχομένου.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157504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
        <p:nvSpPr>
          <p:cNvPr id="8" name="3 - Θέση περιεχομένου"/>
          <p:cNvSpPr txBox="1">
            <a:spLocks/>
          </p:cNvSpPr>
          <p:nvPr/>
        </p:nvSpPr>
        <p:spPr>
          <a:xfrm>
            <a:off x="899592" y="1492657"/>
            <a:ext cx="7416824"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ClrTx/>
              <a:buSzPct val="100000"/>
              <a:buFont typeface="Wingdings" panose="05000000000000000000" pitchFamily="2" charset="2"/>
              <a:buChar char="§"/>
              <a:defRPr/>
            </a:pPr>
            <a:r>
              <a:rPr lang="el-GR" b="1" dirty="0">
                <a:solidFill>
                  <a:srgbClr val="3E3D2D"/>
                </a:solidFill>
              </a:rPr>
              <a:t>Εισαγωγή πινάκων: </a:t>
            </a:r>
            <a:r>
              <a:rPr lang="el-GR" dirty="0">
                <a:solidFill>
                  <a:srgbClr val="3E3D2D"/>
                </a:solidFill>
              </a:rPr>
              <a:t>ουσιαστικά γίνεται με δυο τρόπους, ο ένας είναι ο γραφικός τρόπος για την εισαγωγή πινάκων μικρών διαστάσεων, και ο άλλος είναι ο πιο προηγμένος τρόπος</a:t>
            </a:r>
          </a:p>
          <a:p>
            <a:pPr>
              <a:buClrTx/>
              <a:buSzPct val="100000"/>
              <a:buFont typeface="Wingdings" panose="05000000000000000000" pitchFamily="2" charset="2"/>
              <a:buChar char="§"/>
              <a:defRPr/>
            </a:pPr>
            <a:r>
              <a:rPr lang="el-GR" b="1" dirty="0">
                <a:solidFill>
                  <a:srgbClr val="3E3D2D"/>
                </a:solidFill>
              </a:rPr>
              <a:t>Γραφικός τρόπος εισαγωγής </a:t>
            </a:r>
            <a:r>
              <a:rPr lang="el-GR" b="1" dirty="0" smtClean="0">
                <a:solidFill>
                  <a:srgbClr val="3E3D2D"/>
                </a:solidFill>
              </a:rPr>
              <a:t>πίνακα</a:t>
            </a:r>
            <a:endParaRPr lang="el-GR" b="1" dirty="0">
              <a:solidFill>
                <a:srgbClr val="3E3D2D"/>
              </a:solidFill>
            </a:endParaRPr>
          </a:p>
        </p:txBody>
      </p:sp>
      <p:sp>
        <p:nvSpPr>
          <p:cNvPr id="5" name="object 7"/>
          <p:cNvSpPr/>
          <p:nvPr/>
        </p:nvSpPr>
        <p:spPr>
          <a:xfrm>
            <a:off x="755576" y="3516935"/>
            <a:ext cx="6624727" cy="18002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9220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Υπερμέσα</a:t>
            </a:r>
            <a:r>
              <a:rPr lang="el-GR" dirty="0"/>
              <a:t> και Πλοήγηση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διαδικασία μετακίνησης ανάμεσα στην «ηλεκτρονική» πληροφορία καλείται πλοήγηση.</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Τα καλά σχεδιασμένα προϊόντα πολυμέσων παρέχουν στο χρήστη ποικίλες μεθόδους πλοήγησης και επιλογής περιεχομένου.</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πλοήγηση πολυμέσων βασίζεται στα «</a:t>
            </a:r>
            <a:r>
              <a:rPr lang="el-GR" sz="2000" dirty="0" err="1">
                <a:solidFill>
                  <a:prstClr val="black">
                    <a:lumMod val="75000"/>
                    <a:lumOff val="25000"/>
                  </a:prstClr>
                </a:solidFill>
                <a:ea typeface="Tahoma" panose="020B0604030504040204" pitchFamily="34" charset="0"/>
                <a:cs typeface="Tahoma" panose="020B0604030504040204" pitchFamily="34" charset="0"/>
              </a:rPr>
              <a:t>υπερμέσα</a:t>
            </a:r>
            <a:r>
              <a:rPr lang="el-GR" sz="2000" dirty="0">
                <a:solidFill>
                  <a:prstClr val="black">
                    <a:lumMod val="75000"/>
                    <a:lumOff val="25000"/>
                  </a:prstClr>
                </a:solidFill>
                <a:ea typeface="Tahoma" panose="020B0604030504040204" pitchFamily="34" charset="0"/>
                <a:cs typeface="Tahoma" panose="020B0604030504040204" pitchFamily="34" charset="0"/>
              </a:rPr>
              <a:t>».</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Αυτά υποστηρίζουν τη σύνδεση διαφορετικών τύπων περιεχομένου.</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Με την επιλογή ενός συνδέσμου </a:t>
            </a:r>
            <a:r>
              <a:rPr lang="el-GR" sz="2000" dirty="0" err="1">
                <a:solidFill>
                  <a:prstClr val="black">
                    <a:lumMod val="75000"/>
                    <a:lumOff val="25000"/>
                  </a:prstClr>
                </a:solidFill>
                <a:ea typeface="Tahoma" panose="020B0604030504040204" pitchFamily="34" charset="0"/>
                <a:cs typeface="Tahoma" panose="020B0604030504040204" pitchFamily="34" charset="0"/>
              </a:rPr>
              <a:t>υπερ</a:t>
            </a:r>
            <a:r>
              <a:rPr lang="el-GR" sz="2000" dirty="0">
                <a:solidFill>
                  <a:prstClr val="black">
                    <a:lumMod val="75000"/>
                    <a:lumOff val="25000"/>
                  </a:prstClr>
                </a:solidFill>
                <a:ea typeface="Tahoma" panose="020B0604030504040204" pitchFamily="34" charset="0"/>
                <a:cs typeface="Tahoma" panose="020B0604030504040204" pitchFamily="34" charset="0"/>
              </a:rPr>
              <a:t>-κειμένου, οι χρήστες WWW μεταβαίνουν σε νέα ιστοσελίδα.</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Ομοίως και σε άλλες εφαρμογές πολυμέσων, όπου πραγματοποιείται μετακίνηση σε άλλο επίπεδο πληροφορίας.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spTree>
    <p:extLst>
      <p:ext uri="{BB962C8B-B14F-4D97-AF65-F5344CB8AC3E}">
        <p14:creationId xmlns:p14="http://schemas.microsoft.com/office/powerpoint/2010/main" val="15801222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Δημιουργία Περιεχομένου</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Η δημιουργία προϊόντων πολυμέσων (όπως παιχνίδια </a:t>
            </a:r>
            <a:r>
              <a:rPr lang="el-GR" sz="2400" dirty="0" smtClean="0">
                <a:solidFill>
                  <a:prstClr val="black">
                    <a:lumMod val="75000"/>
                    <a:lumOff val="25000"/>
                  </a:prstClr>
                </a:solidFill>
                <a:ea typeface="Tahoma" panose="020B0604030504040204" pitchFamily="34" charset="0"/>
                <a:cs typeface="Tahoma" panose="020B0604030504040204" pitchFamily="34" charset="0"/>
              </a:rPr>
              <a:t>και CD-ROM </a:t>
            </a:r>
            <a:r>
              <a:rPr lang="el-GR" sz="2400" dirty="0">
                <a:solidFill>
                  <a:prstClr val="black">
                    <a:lumMod val="75000"/>
                    <a:lumOff val="25000"/>
                  </a:prstClr>
                </a:solidFill>
                <a:ea typeface="Tahoma" panose="020B0604030504040204" pitchFamily="34" charset="0"/>
                <a:cs typeface="Tahoma" panose="020B0604030504040204" pitchFamily="34" charset="0"/>
              </a:rPr>
              <a:t>εγκυκλοπαιδειών) απαιτεί δεξιότητες </a:t>
            </a:r>
            <a:r>
              <a:rPr lang="el-GR" sz="2400" dirty="0" smtClean="0">
                <a:solidFill>
                  <a:prstClr val="black">
                    <a:lumMod val="75000"/>
                    <a:lumOff val="25000"/>
                  </a:prstClr>
                </a:solidFill>
                <a:ea typeface="Tahoma" panose="020B0604030504040204" pitchFamily="34" charset="0"/>
                <a:cs typeface="Tahoma" panose="020B0604030504040204" pitchFamily="34" charset="0"/>
              </a:rPr>
              <a:t>πολλών ανθρώπων</a:t>
            </a:r>
            <a:r>
              <a:rPr lang="el-GR" sz="2400" dirty="0">
                <a:solidFill>
                  <a:prstClr val="black">
                    <a:lumMod val="75000"/>
                    <a:lumOff val="25000"/>
                  </a:prstClr>
                </a:solidFill>
                <a:ea typeface="Tahoma" panose="020B0604030504040204" pitchFamily="34" charset="0"/>
                <a:cs typeface="Tahoma" panose="020B0604030504040204" pitchFamily="34" charset="0"/>
              </a:rPr>
              <a:t>, που συνεργάζονται στις εξής φάσεις:</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Καθορισμός </a:t>
            </a:r>
            <a:r>
              <a:rPr lang="el-GR" sz="2400" dirty="0">
                <a:solidFill>
                  <a:prstClr val="black">
                    <a:lumMod val="75000"/>
                    <a:lumOff val="25000"/>
                  </a:prstClr>
                </a:solidFill>
                <a:ea typeface="Tahoma" panose="020B0604030504040204" pitchFamily="34" charset="0"/>
                <a:cs typeface="Tahoma" panose="020B0604030504040204" pitchFamily="34" charset="0"/>
              </a:rPr>
              <a:t>Κοινού</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Σχέδιο </a:t>
            </a:r>
            <a:r>
              <a:rPr lang="el-GR" sz="2400" dirty="0">
                <a:solidFill>
                  <a:prstClr val="black">
                    <a:lumMod val="75000"/>
                    <a:lumOff val="25000"/>
                  </a:prstClr>
                </a:solidFill>
                <a:ea typeface="Tahoma" panose="020B0604030504040204" pitchFamily="34" charset="0"/>
                <a:cs typeface="Tahoma" panose="020B0604030504040204" pitchFamily="34" charset="0"/>
              </a:rPr>
              <a:t>και Πλοκή</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Επιλογή </a:t>
            </a:r>
            <a:r>
              <a:rPr lang="el-GR" sz="2400" dirty="0">
                <a:solidFill>
                  <a:prstClr val="black">
                    <a:lumMod val="75000"/>
                    <a:lumOff val="25000"/>
                  </a:prstClr>
                </a:solidFill>
                <a:ea typeface="Tahoma" panose="020B0604030504040204" pitchFamily="34" charset="0"/>
                <a:cs typeface="Tahoma" panose="020B0604030504040204" pitchFamily="34" charset="0"/>
              </a:rPr>
              <a:t>Εργαλείων</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Συγγραφή </a:t>
            </a:r>
            <a:r>
              <a:rPr lang="el-GR" sz="2400" dirty="0">
                <a:solidFill>
                  <a:prstClr val="black">
                    <a:lumMod val="75000"/>
                    <a:lumOff val="25000"/>
                  </a:prstClr>
                </a:solidFill>
                <a:ea typeface="Tahoma" panose="020B0604030504040204" pitchFamily="34" charset="0"/>
                <a:cs typeface="Tahoma" panose="020B0604030504040204" pitchFamily="34" charset="0"/>
              </a:rPr>
              <a:t>Εφαρμογής Πολυμέσων</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Έλεγχος</a:t>
            </a:r>
            <a:endParaRPr lang="el-GR" sz="2400"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2009567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Διαδικασία Ανάπτυξης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62</a:t>
            </a:fld>
            <a:endParaRPr lang="el-GR" dirty="0"/>
          </a:p>
        </p:txBody>
      </p:sp>
      <p:grpSp>
        <p:nvGrpSpPr>
          <p:cNvPr id="23" name="Ομάδα 22"/>
          <p:cNvGrpSpPr/>
          <p:nvPr/>
        </p:nvGrpSpPr>
        <p:grpSpPr>
          <a:xfrm>
            <a:off x="1763688" y="1184793"/>
            <a:ext cx="5832648" cy="4320480"/>
            <a:chOff x="1259632" y="1129308"/>
            <a:chExt cx="6400800" cy="4994275"/>
          </a:xfrm>
        </p:grpSpPr>
        <p:pic>
          <p:nvPicPr>
            <p:cNvPr id="8" name="Picture 2"/>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259632" y="1129308"/>
              <a:ext cx="64008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8"/>
            <p:cNvSpPr>
              <a:spLocks noChangeArrowheads="1"/>
            </p:cNvSpPr>
            <p:nvPr/>
          </p:nvSpPr>
          <p:spPr bwMode="auto">
            <a:xfrm>
              <a:off x="1716832" y="1330920"/>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0" name="Text Box 57"/>
            <p:cNvSpPr txBox="1">
              <a:spLocks noChangeArrowheads="1"/>
            </p:cNvSpPr>
            <p:nvPr/>
          </p:nvSpPr>
          <p:spPr bwMode="auto">
            <a:xfrm>
              <a:off x="1708895" y="1407120"/>
              <a:ext cx="1017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Κοινό ?</a:t>
              </a:r>
              <a:endParaRPr lang="en-US" sz="2000" b="1">
                <a:solidFill>
                  <a:schemeClr val="tx1"/>
                </a:solidFill>
                <a:latin typeface="Times New Roman" panose="02020603050405020304" pitchFamily="18" charset="0"/>
              </a:endParaRPr>
            </a:p>
          </p:txBody>
        </p:sp>
        <p:sp>
          <p:nvSpPr>
            <p:cNvPr id="11" name="Rectangle 59"/>
            <p:cNvSpPr>
              <a:spLocks noChangeArrowheads="1"/>
            </p:cNvSpPr>
            <p:nvPr/>
          </p:nvSpPr>
          <p:spPr bwMode="auto">
            <a:xfrm>
              <a:off x="6288832" y="194052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2" name="Rectangle 60"/>
            <p:cNvSpPr>
              <a:spLocks noChangeArrowheads="1"/>
            </p:cNvSpPr>
            <p:nvPr/>
          </p:nvSpPr>
          <p:spPr bwMode="auto">
            <a:xfrm>
              <a:off x="1970832" y="36677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3" name="Rectangle 61"/>
            <p:cNvSpPr>
              <a:spLocks noChangeArrowheads="1"/>
            </p:cNvSpPr>
            <p:nvPr/>
          </p:nvSpPr>
          <p:spPr bwMode="auto">
            <a:xfrm>
              <a:off x="5526832" y="32359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4" name="Rectangle 62"/>
            <p:cNvSpPr>
              <a:spLocks noChangeArrowheads="1"/>
            </p:cNvSpPr>
            <p:nvPr/>
          </p:nvSpPr>
          <p:spPr bwMode="auto">
            <a:xfrm>
              <a:off x="2948732" y="52679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5" name="Rectangle 63"/>
            <p:cNvSpPr>
              <a:spLocks noChangeArrowheads="1"/>
            </p:cNvSpPr>
            <p:nvPr/>
          </p:nvSpPr>
          <p:spPr bwMode="auto">
            <a:xfrm>
              <a:off x="5145832" y="48107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6" name="Rectangle 64"/>
            <p:cNvSpPr>
              <a:spLocks noChangeArrowheads="1"/>
            </p:cNvSpPr>
            <p:nvPr/>
          </p:nvSpPr>
          <p:spPr bwMode="auto">
            <a:xfrm>
              <a:off x="2847132" y="23088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7" name="Text Box 66"/>
            <p:cNvSpPr txBox="1">
              <a:spLocks noChangeArrowheads="1"/>
            </p:cNvSpPr>
            <p:nvPr/>
          </p:nvSpPr>
          <p:spPr bwMode="auto">
            <a:xfrm>
              <a:off x="2828082" y="5356820"/>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Περιεχόμενο</a:t>
              </a:r>
              <a:endParaRPr lang="en-US" sz="2000" b="1">
                <a:solidFill>
                  <a:schemeClr val="tx1"/>
                </a:solidFill>
                <a:latin typeface="Times New Roman" panose="02020603050405020304" pitchFamily="18" charset="0"/>
              </a:endParaRPr>
            </a:p>
          </p:txBody>
        </p:sp>
        <p:sp>
          <p:nvSpPr>
            <p:cNvPr id="18" name="Text Box 67"/>
            <p:cNvSpPr txBox="1">
              <a:spLocks noChangeArrowheads="1"/>
            </p:cNvSpPr>
            <p:nvPr/>
          </p:nvSpPr>
          <p:spPr bwMode="auto">
            <a:xfrm>
              <a:off x="2037507" y="3769320"/>
              <a:ext cx="120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Εργαλεία</a:t>
              </a:r>
              <a:endParaRPr lang="en-US" sz="2000" b="1">
                <a:solidFill>
                  <a:schemeClr val="tx1"/>
                </a:solidFill>
                <a:latin typeface="Times New Roman" panose="02020603050405020304" pitchFamily="18" charset="0"/>
              </a:endParaRPr>
            </a:p>
          </p:txBody>
        </p:sp>
        <p:sp>
          <p:nvSpPr>
            <p:cNvPr id="19" name="Text Box 68"/>
            <p:cNvSpPr txBox="1">
              <a:spLocks noChangeArrowheads="1"/>
            </p:cNvSpPr>
            <p:nvPr/>
          </p:nvSpPr>
          <p:spPr bwMode="auto">
            <a:xfrm>
              <a:off x="3043982" y="241042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Σχέδιο</a:t>
              </a:r>
              <a:endParaRPr lang="en-US" sz="2000" b="1">
                <a:solidFill>
                  <a:schemeClr val="tx1"/>
                </a:solidFill>
                <a:latin typeface="Times New Roman" panose="02020603050405020304" pitchFamily="18" charset="0"/>
              </a:endParaRPr>
            </a:p>
          </p:txBody>
        </p:sp>
        <p:sp>
          <p:nvSpPr>
            <p:cNvPr id="20" name="Text Box 69"/>
            <p:cNvSpPr txBox="1">
              <a:spLocks noChangeArrowheads="1"/>
            </p:cNvSpPr>
            <p:nvPr/>
          </p:nvSpPr>
          <p:spPr bwMode="auto">
            <a:xfrm>
              <a:off x="5126782" y="4912320"/>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Συγγραφή</a:t>
              </a:r>
              <a:endParaRPr lang="en-US" sz="2000" b="1">
                <a:solidFill>
                  <a:schemeClr val="tx1"/>
                </a:solidFill>
                <a:latin typeface="Times New Roman" panose="02020603050405020304" pitchFamily="18" charset="0"/>
              </a:endParaRPr>
            </a:p>
          </p:txBody>
        </p:sp>
        <p:sp>
          <p:nvSpPr>
            <p:cNvPr id="21" name="Text Box 70"/>
            <p:cNvSpPr txBox="1">
              <a:spLocks noChangeArrowheads="1"/>
            </p:cNvSpPr>
            <p:nvPr/>
          </p:nvSpPr>
          <p:spPr bwMode="auto">
            <a:xfrm>
              <a:off x="5685582" y="3350220"/>
              <a:ext cx="109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Έλεγχος</a:t>
              </a:r>
              <a:endParaRPr lang="en-US" sz="2000" b="1">
                <a:solidFill>
                  <a:schemeClr val="tx1"/>
                </a:solidFill>
                <a:latin typeface="Times New Roman" panose="02020603050405020304" pitchFamily="18" charset="0"/>
              </a:endParaRPr>
            </a:p>
          </p:txBody>
        </p:sp>
        <p:sp>
          <p:nvSpPr>
            <p:cNvPr id="22" name="Text Box 71"/>
            <p:cNvSpPr txBox="1">
              <a:spLocks noChangeArrowheads="1"/>
            </p:cNvSpPr>
            <p:nvPr/>
          </p:nvSpPr>
          <p:spPr bwMode="auto">
            <a:xfrm>
              <a:off x="6358682" y="1978620"/>
              <a:ext cx="963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Προϊόν</a:t>
              </a:r>
              <a:endParaRPr lang="en-US" sz="2000" b="1">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16464748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Καθορισμός Κοινού</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Προτού γραφτεί οποιοσδήποτε κώδικας ή σχεδιαστεί οτιδήποτε, η ομάδα ανάπτυξης πρέπει να καθορίσει ποιο είναι το κοινό-στόχος του προϊόντος.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Στη </a:t>
            </a:r>
            <a:r>
              <a:rPr lang="el-GR" sz="2400" dirty="0">
                <a:solidFill>
                  <a:prstClr val="black">
                    <a:lumMod val="75000"/>
                    <a:lumOff val="25000"/>
                  </a:prstClr>
                </a:solidFill>
                <a:ea typeface="Tahoma" panose="020B0604030504040204" pitchFamily="34" charset="0"/>
                <a:cs typeface="Tahoma" panose="020B0604030504040204" pitchFamily="34" charset="0"/>
              </a:rPr>
              <a:t>συνέχεια πρέπει να καθοριστούν οι ανάγκες των χρηστών και ο τρόπος χρήσης του προϊόντος.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Το </a:t>
            </a:r>
            <a:r>
              <a:rPr lang="el-GR" sz="2400" dirty="0">
                <a:solidFill>
                  <a:prstClr val="black">
                    <a:lumMod val="75000"/>
                    <a:lumOff val="25000"/>
                  </a:prstClr>
                </a:solidFill>
                <a:ea typeface="Tahoma" panose="020B0604030504040204" pitchFamily="34" charset="0"/>
                <a:cs typeface="Tahoma" panose="020B0604030504040204" pitchFamily="34" charset="0"/>
              </a:rPr>
              <a:t>κοινό, οι ανάγκες και η χρήση προκύπτουν μέσα από σειρά ερωτήσεων που σχετίζονται με τους χρήστες.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Οι </a:t>
            </a:r>
            <a:r>
              <a:rPr lang="el-GR" sz="2400" dirty="0">
                <a:solidFill>
                  <a:prstClr val="black">
                    <a:lumMod val="75000"/>
                    <a:lumOff val="25000"/>
                  </a:prstClr>
                </a:solidFill>
                <a:ea typeface="Tahoma" panose="020B0604030504040204" pitchFamily="34" charset="0"/>
                <a:cs typeface="Tahoma" panose="020B0604030504040204" pitchFamily="34" charset="0"/>
              </a:rPr>
              <a:t>απαντήσεις αναφέρονται και καθορίζουν την εμφάνιση και λειτουργία του προϊόντος.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4068426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Σχέδιο και Πλοκή</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Ο σχεδιασμός εφαρμογής πολυμέσων περιλαμβάνει τον καθορισμό του ακριβούς περιεχομένου που θα περιλαμβάνει το προϊόν, τη ροή της πληροφορίας σε αυτό και τα είδη των εργαλείων και επιλογών που θα επιζητήσει ο χρήστης.</a:t>
            </a:r>
          </a:p>
          <a:p>
            <a:pPr marL="228600" lvl="0" indent="-228600">
              <a:lnSpc>
                <a:spcPct val="90000"/>
              </a:lnSpc>
              <a:spcBef>
                <a:spcPts val="1800"/>
              </a:spcBef>
              <a:buSzPct val="80000"/>
              <a:buFont typeface="Wingdings" pitchFamily="2" charset="2"/>
              <a:buChar char="§"/>
            </a:pPr>
            <a:endParaRPr lang="el-GR" sz="24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Οι υπεύθυνοι ανάπτυξης της εφαρμογής (προϊόντος) συνήθως αναπαριστούν τη ροή της πληροφορίας του περιεχομένου (πλοκή) με τη δημιουργία σκίτσων που περιέχουν σκηνές από το προϊόν.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64</a:t>
            </a:fld>
            <a:endParaRPr lang="el-GR" dirty="0"/>
          </a:p>
        </p:txBody>
      </p:sp>
    </p:spTree>
    <p:extLst>
      <p:ext uri="{BB962C8B-B14F-4D97-AF65-F5344CB8AC3E}">
        <p14:creationId xmlns:p14="http://schemas.microsoft.com/office/powerpoint/2010/main" val="28889390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Σκίτσα Πλοκής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65</a:t>
            </a:fld>
            <a:endParaRPr lang="el-GR" dirty="0"/>
          </a:p>
        </p:txBody>
      </p:sp>
      <p:pic>
        <p:nvPicPr>
          <p:cNvPr id="6" name="Picture 2" descr="C:\NortonSlides\art24\24-3.jpg"/>
          <p:cNvPicPr>
            <a:picLocks noChangeAspect="1" noChangeArrowheads="1"/>
          </p:cNvPicPr>
          <p:nvPr/>
        </p:nvPicPr>
        <p:blipFill>
          <a:blip r:embed="rId3">
            <a:extLst>
              <a:ext uri="{28A0092B-C50C-407E-A947-70E740481C1C}">
                <a14:useLocalDpi xmlns:a14="http://schemas.microsoft.com/office/drawing/2010/main" val="0"/>
              </a:ext>
            </a:extLst>
          </a:blip>
          <a:srcRect r="10001"/>
          <a:stretch>
            <a:fillRect/>
          </a:stretch>
        </p:blipFill>
        <p:spPr bwMode="auto">
          <a:xfrm>
            <a:off x="1475656" y="1057300"/>
            <a:ext cx="6477000" cy="418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451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Εργαλεία και Συγγραφή</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Οι υπεύθυνοι ανάπτυξης μπορούν να επιλέξουν από ένα ευρύ φάσμα εργαλείων για τα προϊόντα τους.</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επιλογή εξαρτάται από τον τύπο του περιεχομένου και τα χαρακτηριστικά της αλληλεπίδρασης και πλοήγησης που απαιτούνται από το προϊόν.</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Διαφορετικές </a:t>
            </a:r>
            <a:r>
              <a:rPr lang="el-GR" sz="2000" dirty="0" err="1">
                <a:solidFill>
                  <a:prstClr val="black">
                    <a:lumMod val="75000"/>
                    <a:lumOff val="25000"/>
                  </a:prstClr>
                </a:solidFill>
                <a:ea typeface="Tahoma" panose="020B0604030504040204" pitchFamily="34" charset="0"/>
                <a:cs typeface="Tahoma" panose="020B0604030504040204" pitchFamily="34" charset="0"/>
              </a:rPr>
              <a:t>υπο</a:t>
            </a:r>
            <a:r>
              <a:rPr lang="el-GR" sz="2000" dirty="0">
                <a:solidFill>
                  <a:prstClr val="black">
                    <a:lumMod val="75000"/>
                    <a:lumOff val="25000"/>
                  </a:prstClr>
                </a:solidFill>
                <a:ea typeface="Tahoma" panose="020B0604030504040204" pitchFamily="34" charset="0"/>
                <a:cs typeface="Tahoma" panose="020B0604030504040204" pitchFamily="34" charset="0"/>
              </a:rPr>
              <a:t>-ομάδες δημιουργούν διαφορετικά είδη περιεχομένου για το προϊόν. Οι συγγραφείς, για παράδειγμα, αναπτύσσουν τα κείμενα αφήγησης.</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διαδικασία συνδυασμού όλων των διαφορετικών στοιχείων της εφαρμογής σε ένα ολοκληρωμένο προϊόν καλείται συγγραφή πολυμέσων και απαιτεί ειδικά εργαλεία που αναγνωρίζουν και ελέγχουν όλους τους τύπους του περιεχομένου.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66</a:t>
            </a:fld>
            <a:endParaRPr lang="el-GR" dirty="0"/>
          </a:p>
        </p:txBody>
      </p:sp>
    </p:spTree>
    <p:extLst>
      <p:ext uri="{BB962C8B-B14F-4D97-AF65-F5344CB8AC3E}">
        <p14:creationId xmlns:p14="http://schemas.microsoft.com/office/powerpoint/2010/main" val="3564634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Έλεγχος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Πριν την προώθηση της εφαρμογής προς τους τελικούς χρήστες, το προϊόν πολυμέσων περνά από διάφορους τύπους δοκιμών.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Εάν </a:t>
            </a:r>
            <a:r>
              <a:rPr lang="el-GR" sz="2400" dirty="0">
                <a:solidFill>
                  <a:prstClr val="black">
                    <a:lumMod val="75000"/>
                    <a:lumOff val="25000"/>
                  </a:prstClr>
                </a:solidFill>
                <a:ea typeface="Tahoma" panose="020B0604030504040204" pitchFamily="34" charset="0"/>
                <a:cs typeface="Tahoma" panose="020B0604030504040204" pitchFamily="34" charset="0"/>
              </a:rPr>
              <a:t>το προϊόν αποτύχει σε οποιαδήποτε βήμα των δοκιμών, επιστρέφει στη διαδικασία ανάπτυξης ή ακόμα και στην αρχική φάση σχεδιασμού.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67</a:t>
            </a:fld>
            <a:endParaRPr lang="el-GR" dirty="0"/>
          </a:p>
        </p:txBody>
      </p:sp>
    </p:spTree>
    <p:extLst>
      <p:ext uri="{BB962C8B-B14F-4D97-AF65-F5344CB8AC3E}">
        <p14:creationId xmlns:p14="http://schemas.microsoft.com/office/powerpoint/2010/main" val="26805524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Τεχνολογία Νέων Μέσων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Προκειμένου να χρησιμοποιηθούν διάφοροι τύποι </a:t>
            </a:r>
            <a:r>
              <a:rPr lang="el-GR" sz="2400" dirty="0" smtClean="0">
                <a:solidFill>
                  <a:prstClr val="black">
                    <a:lumMod val="75000"/>
                    <a:lumOff val="25000"/>
                  </a:prstClr>
                </a:solidFill>
                <a:ea typeface="Tahoma" panose="020B0604030504040204" pitchFamily="34" charset="0"/>
                <a:cs typeface="Tahoma" panose="020B0604030504040204" pitchFamily="34" charset="0"/>
              </a:rPr>
              <a:t>περιεχομένου </a:t>
            </a:r>
            <a:r>
              <a:rPr lang="el-GR" sz="2400" dirty="0">
                <a:solidFill>
                  <a:prstClr val="black">
                    <a:lumMod val="75000"/>
                    <a:lumOff val="25000"/>
                  </a:prstClr>
                </a:solidFill>
                <a:ea typeface="Tahoma" panose="020B0604030504040204" pitchFamily="34" charset="0"/>
                <a:cs typeface="Tahoma" panose="020B0604030504040204" pitchFamily="34" charset="0"/>
              </a:rPr>
              <a:t>και να επιτρέπεται η αλληλεπίδραση των  </a:t>
            </a:r>
            <a:r>
              <a:rPr lang="el-GR" sz="2400" dirty="0" smtClean="0">
                <a:solidFill>
                  <a:prstClr val="black">
                    <a:lumMod val="75000"/>
                    <a:lumOff val="25000"/>
                  </a:prstClr>
                </a:solidFill>
                <a:ea typeface="Tahoma" panose="020B0604030504040204" pitchFamily="34" charset="0"/>
                <a:cs typeface="Tahoma" panose="020B0604030504040204" pitchFamily="34" charset="0"/>
              </a:rPr>
              <a:t>χρηστών</a:t>
            </a:r>
            <a:r>
              <a:rPr lang="el-GR" sz="2400" dirty="0">
                <a:solidFill>
                  <a:prstClr val="black">
                    <a:lumMod val="75000"/>
                    <a:lumOff val="25000"/>
                  </a:prstClr>
                </a:solidFill>
                <a:ea typeface="Tahoma" panose="020B0604030504040204" pitchFamily="34" charset="0"/>
                <a:cs typeface="Tahoma" panose="020B0604030504040204" pitchFamily="34" charset="0"/>
              </a:rPr>
              <a:t>, τα προγράμματα πολυμέσων είναι σε θέση να </a:t>
            </a:r>
            <a:r>
              <a:rPr lang="el-GR" sz="2400" dirty="0" smtClean="0">
                <a:solidFill>
                  <a:prstClr val="black">
                    <a:lumMod val="75000"/>
                    <a:lumOff val="25000"/>
                  </a:prstClr>
                </a:solidFill>
                <a:ea typeface="Tahoma" panose="020B0604030504040204" pitchFamily="34" charset="0"/>
                <a:cs typeface="Tahoma" panose="020B0604030504040204" pitchFamily="34" charset="0"/>
              </a:rPr>
              <a:t>χρησιμοποιήσουν </a:t>
            </a:r>
            <a:r>
              <a:rPr lang="el-GR" sz="2400" dirty="0">
                <a:solidFill>
                  <a:prstClr val="black">
                    <a:lumMod val="75000"/>
                    <a:lumOff val="25000"/>
                  </a:prstClr>
                </a:solidFill>
                <a:ea typeface="Tahoma" panose="020B0604030504040204" pitchFamily="34" charset="0"/>
                <a:cs typeface="Tahoma" panose="020B0604030504040204" pitchFamily="34" charset="0"/>
              </a:rPr>
              <a:t>ευρύ φάσμα  των τεχνολογιών, όπως:</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MPEG και JPEG</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QuickTime</a:t>
            </a:r>
            <a:endParaRPr lang="el-GR" sz="2000" dirty="0">
              <a:solidFill>
                <a:prstClr val="black">
                  <a:lumMod val="75000"/>
                  <a:lumOff val="25000"/>
                </a:prstClr>
              </a:solidFill>
              <a:ea typeface="Tahoma" panose="020B0604030504040204" pitchFamily="34" charset="0"/>
              <a:cs typeface="Tahoma" panose="020B0604030504040204" pitchFamily="34" charset="0"/>
            </a:endParaRP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Video</a:t>
            </a:r>
            <a:r>
              <a:rPr lang="el-GR" sz="2000" dirty="0">
                <a:solidFill>
                  <a:prstClr val="black">
                    <a:lumMod val="75000"/>
                    <a:lumOff val="25000"/>
                  </a:prstClr>
                </a:solidFill>
                <a:ea typeface="Tahoma" panose="020B0604030504040204" pitchFamily="34" charset="0"/>
                <a:cs typeface="Tahoma" panose="020B0604030504040204" pitchFamily="34" charset="0"/>
              </a:rPr>
              <a:t> για Windows</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RealAudio</a:t>
            </a:r>
            <a:r>
              <a:rPr lang="el-GR" sz="2000" dirty="0">
                <a:solidFill>
                  <a:prstClr val="black">
                    <a:lumMod val="75000"/>
                    <a:lumOff val="25000"/>
                  </a:prstClr>
                </a:solidFill>
                <a:ea typeface="Tahoma" panose="020B0604030504040204" pitchFamily="34" charset="0"/>
                <a:cs typeface="Tahoma" panose="020B0604030504040204" pitchFamily="34" charset="0"/>
              </a:rPr>
              <a:t> και </a:t>
            </a:r>
            <a:r>
              <a:rPr lang="el-GR" sz="2000" dirty="0" err="1">
                <a:solidFill>
                  <a:prstClr val="black">
                    <a:lumMod val="75000"/>
                    <a:lumOff val="25000"/>
                  </a:prstClr>
                </a:solidFill>
                <a:ea typeface="Tahoma" panose="020B0604030504040204" pitchFamily="34" charset="0"/>
                <a:cs typeface="Tahoma" panose="020B0604030504040204" pitchFamily="34" charset="0"/>
              </a:rPr>
              <a:t>RealVideo</a:t>
            </a:r>
            <a:endParaRPr lang="el-GR" sz="2000" dirty="0">
              <a:solidFill>
                <a:prstClr val="black">
                  <a:lumMod val="75000"/>
                  <a:lumOff val="25000"/>
                </a:prstClr>
              </a:solidFill>
              <a:ea typeface="Tahoma" panose="020B0604030504040204" pitchFamily="34" charset="0"/>
              <a:cs typeface="Tahoma" panose="020B0604030504040204" pitchFamily="34" charset="0"/>
            </a:endParaRP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Shockwave</a:t>
            </a:r>
            <a:endParaRPr lang="el-GR" sz="2000"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68</a:t>
            </a:fld>
            <a:endParaRPr lang="el-GR" dirty="0"/>
          </a:p>
        </p:txBody>
      </p:sp>
    </p:spTree>
    <p:extLst>
      <p:ext uri="{BB962C8B-B14F-4D97-AF65-F5344CB8AC3E}">
        <p14:creationId xmlns:p14="http://schemas.microsoft.com/office/powerpoint/2010/main" val="2601741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Πληροφοριακά Συστήματα</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Σκοπός Πληροφοριακών </a:t>
            </a: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Συστημάτων</a:t>
            </a: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Τύποι Πληροφοριακών </a:t>
            </a: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Συστημάτων</a:t>
            </a: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Τμήμα Πληροφοριακών Συστημάτων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69</a:t>
            </a:fld>
            <a:endParaRPr lang="el-GR" dirty="0"/>
          </a:p>
        </p:txBody>
      </p:sp>
    </p:spTree>
    <p:extLst>
      <p:ext uri="{BB962C8B-B14F-4D97-AF65-F5344CB8AC3E}">
        <p14:creationId xmlns:p14="http://schemas.microsoft.com/office/powerpoint/2010/main" val="75631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Microsoft Word: </a:t>
            </a:r>
            <a:r>
              <a:rPr lang="el-GR" sz="3600" dirty="0"/>
              <a:t>Πίνακες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8" name="3 - Θέση περιεχομένου"/>
          <p:cNvSpPr txBox="1">
            <a:spLocks/>
          </p:cNvSpPr>
          <p:nvPr/>
        </p:nvSpPr>
        <p:spPr>
          <a:xfrm>
            <a:off x="899592" y="1492657"/>
            <a:ext cx="7416824"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800" b="1" dirty="0">
                <a:solidFill>
                  <a:srgbClr val="3E3D2D"/>
                </a:solidFill>
              </a:rPr>
              <a:t>Πιο προηγμένος τρόπος εισαγωγής </a:t>
            </a:r>
            <a:r>
              <a:rPr lang="el-GR" sz="2800" b="1" dirty="0" smtClean="0">
                <a:solidFill>
                  <a:srgbClr val="3E3D2D"/>
                </a:solidFill>
              </a:rPr>
              <a:t>πίνακα</a:t>
            </a:r>
            <a:endParaRPr lang="el-GR" sz="2800" b="1" dirty="0">
              <a:solidFill>
                <a:srgbClr val="3E3D2D"/>
              </a:solidFill>
            </a:endParaRPr>
          </a:p>
        </p:txBody>
      </p:sp>
      <p:sp>
        <p:nvSpPr>
          <p:cNvPr id="5" name="object 6"/>
          <p:cNvSpPr>
            <a:spLocks noChangeAspect="1"/>
          </p:cNvSpPr>
          <p:nvPr/>
        </p:nvSpPr>
        <p:spPr>
          <a:xfrm>
            <a:off x="593304" y="2164959"/>
            <a:ext cx="2940804" cy="3132000"/>
          </a:xfrm>
          <a:prstGeom prst="rect">
            <a:avLst/>
          </a:prstGeom>
          <a:blipFill>
            <a:blip r:embed="rId3" cstate="print"/>
            <a:stretch>
              <a:fillRect/>
            </a:stretch>
          </a:blipFill>
        </p:spPr>
        <p:txBody>
          <a:bodyPr wrap="square" lIns="0" tIns="0" rIns="0" bIns="0" rtlCol="0"/>
          <a:lstStyle/>
          <a:p>
            <a:endParaRPr/>
          </a:p>
        </p:txBody>
      </p:sp>
      <p:sp>
        <p:nvSpPr>
          <p:cNvPr id="6" name="object 8"/>
          <p:cNvSpPr>
            <a:spLocks noChangeAspect="1"/>
          </p:cNvSpPr>
          <p:nvPr/>
        </p:nvSpPr>
        <p:spPr>
          <a:xfrm>
            <a:off x="4481736" y="2163431"/>
            <a:ext cx="3762672" cy="30960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961989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Χρήσεις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Ένα ΠΣ είναι ένας μηχανισμός που βοηθά τους χρήστες στη συλλογή, αποθήκευση, οργάνωση και χρήση της πληροφορίας. Αυτός είναι άλλωστε και ο κυρίαρχος σκοπός των Η/Υ.</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Ένα </a:t>
            </a:r>
            <a:r>
              <a:rPr lang="el-GR" sz="2800" dirty="0">
                <a:solidFill>
                  <a:prstClr val="black">
                    <a:lumMod val="75000"/>
                    <a:lumOff val="25000"/>
                  </a:prstClr>
                </a:solidFill>
                <a:ea typeface="Tahoma" panose="020B0604030504040204" pitchFamily="34" charset="0"/>
                <a:cs typeface="Tahoma" panose="020B0604030504040204" pitchFamily="34" charset="0"/>
              </a:rPr>
              <a:t>ΠΣ μπορεί να είναι και μη υπολογιστικό όπως, για παράδειγμα ένα βιβλίο διευθύνσεων.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Τα </a:t>
            </a:r>
            <a:r>
              <a:rPr lang="el-GR" sz="2800" dirty="0">
                <a:solidFill>
                  <a:prstClr val="black">
                    <a:lumMod val="75000"/>
                    <a:lumOff val="25000"/>
                  </a:prstClr>
                </a:solidFill>
                <a:ea typeface="Tahoma" panose="020B0604030504040204" pitchFamily="34" charset="0"/>
                <a:cs typeface="Tahoma" panose="020B0604030504040204" pitchFamily="34" charset="0"/>
              </a:rPr>
              <a:t>αυτοματοποιημένα (υπολογιστικά) ΠΣ μπορεί να είναι από μια απλή ΒΔ ονομάτων μέχρι ένα δορυφορικό σύστημα εντοπισμού.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70</a:t>
            </a:fld>
            <a:endParaRPr lang="el-GR" dirty="0"/>
          </a:p>
        </p:txBody>
      </p:sp>
    </p:spTree>
    <p:extLst>
      <p:ext uri="{BB962C8B-B14F-4D97-AF65-F5344CB8AC3E}">
        <p14:creationId xmlns:p14="http://schemas.microsoft.com/office/powerpoint/2010/main" val="41654946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Μέρη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Ένα ΠΣ έχει 3 βασικά μέρη:</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Το </a:t>
            </a:r>
            <a:r>
              <a:rPr lang="el-GR" sz="2400" dirty="0">
                <a:solidFill>
                  <a:prstClr val="black">
                    <a:lumMod val="75000"/>
                    <a:lumOff val="25000"/>
                  </a:prstClr>
                </a:solidFill>
                <a:ea typeface="Tahoma" panose="020B0604030504040204" pitchFamily="34" charset="0"/>
                <a:cs typeface="Tahoma" panose="020B0604030504040204" pitchFamily="34" charset="0"/>
              </a:rPr>
              <a:t>φυσικό μέσο αποθήκευσης των πληροφοριών, όπως είναι οι δίσκοι.</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Τη </a:t>
            </a:r>
            <a:r>
              <a:rPr lang="el-GR" sz="2400" dirty="0">
                <a:solidFill>
                  <a:prstClr val="black">
                    <a:lumMod val="75000"/>
                    <a:lumOff val="25000"/>
                  </a:prstClr>
                </a:solidFill>
                <a:ea typeface="Tahoma" panose="020B0604030504040204" pitchFamily="34" charset="0"/>
                <a:cs typeface="Tahoma" panose="020B0604030504040204" pitchFamily="34" charset="0"/>
              </a:rPr>
              <a:t>διαδικασία διαχείρισης της πληροφορίας που εξασφαλίζει και την ακεραιότητα αυτής.</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Κανόνες </a:t>
            </a:r>
            <a:r>
              <a:rPr lang="el-GR" sz="2400" dirty="0">
                <a:solidFill>
                  <a:prstClr val="black">
                    <a:lumMod val="75000"/>
                    <a:lumOff val="25000"/>
                  </a:prstClr>
                </a:solidFill>
                <a:ea typeface="Tahoma" panose="020B0604030504040204" pitchFamily="34" charset="0"/>
                <a:cs typeface="Tahoma" panose="020B0604030504040204" pitchFamily="34" charset="0"/>
              </a:rPr>
              <a:t>χρήσης και διανομής της πληροφορίας, που εξασφαλίζουν τη «σωστή» πρόσβαση στο ΠΣ.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71</a:t>
            </a:fld>
            <a:endParaRPr lang="el-GR" dirty="0"/>
          </a:p>
        </p:txBody>
      </p:sp>
    </p:spTree>
    <p:extLst>
      <p:ext uri="{BB962C8B-B14F-4D97-AF65-F5344CB8AC3E}">
        <p14:creationId xmlns:p14="http://schemas.microsoft.com/office/powerpoint/2010/main" val="39970540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Τύποι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Συστήματα αυτοματισμού γραφείου</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επεξεργασίας συναλλαγών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υποστήριξης αποφάσεων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πληροφοριών διεύθυνσης</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Έμπειρα </a:t>
            </a:r>
            <a:r>
              <a:rPr lang="el-GR" sz="2800" dirty="0">
                <a:solidFill>
                  <a:prstClr val="black">
                    <a:lumMod val="75000"/>
                    <a:lumOff val="25000"/>
                  </a:prstClr>
                </a:solidFill>
                <a:ea typeface="Tahoma" panose="020B0604030504040204" pitchFamily="34" charset="0"/>
                <a:cs typeface="Tahoma" panose="020B0604030504040204" pitchFamily="34" charset="0"/>
              </a:rPr>
              <a:t>(ή εξειδικευμένα)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72</a:t>
            </a:fld>
            <a:endParaRPr lang="el-GR" dirty="0"/>
          </a:p>
        </p:txBody>
      </p:sp>
    </p:spTree>
    <p:extLst>
      <p:ext uri="{BB962C8B-B14F-4D97-AF65-F5344CB8AC3E}">
        <p14:creationId xmlns:p14="http://schemas.microsoft.com/office/powerpoint/2010/main" val="831092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Συστήματα Αυτοματισμού Γραφείου</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Χρησιμοποιούνται για να αυτοματοποιήσουν τις επαναλαμβανόμενες εργασίες «γραφείου», όπως η δημιουργία των εγγράφων, τιμολογίων, κ.λπ.</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Μπορούν </a:t>
            </a:r>
            <a:r>
              <a:rPr lang="el-GR" sz="2400" dirty="0">
                <a:solidFill>
                  <a:prstClr val="black">
                    <a:lumMod val="75000"/>
                    <a:lumOff val="25000"/>
                  </a:prstClr>
                </a:solidFill>
                <a:ea typeface="Tahoma" panose="020B0604030504040204" pitchFamily="34" charset="0"/>
                <a:cs typeface="Tahoma" panose="020B0604030504040204" pitchFamily="34" charset="0"/>
              </a:rPr>
              <a:t>να σχεδιαστούν από κοινό (εμπορίου) λογισμικό εφαρμογών με το οποίο αρκετοί χρήστες είναι εξοικειωμένοι (Microsoft Office).</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Σε </a:t>
            </a:r>
            <a:r>
              <a:rPr lang="el-GR" sz="2400" dirty="0">
                <a:solidFill>
                  <a:prstClr val="black">
                    <a:lumMod val="75000"/>
                    <a:lumOff val="25000"/>
                  </a:prstClr>
                </a:solidFill>
                <a:ea typeface="Tahoma" panose="020B0604030504040204" pitchFamily="34" charset="0"/>
                <a:cs typeface="Tahoma" panose="020B0604030504040204" pitchFamily="34" charset="0"/>
              </a:rPr>
              <a:t>μερικά συστήματα γραφείων, το λογισμικό του εμπορίου μπορεί να 	προσαρμοστεί στο να εκτελεί συγκεκριμένες διεργασίες, χωρίς αυτό να είναι πάντα απαραίτητο (MAC).</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73</a:t>
            </a:fld>
            <a:endParaRPr lang="el-GR" dirty="0"/>
          </a:p>
        </p:txBody>
      </p:sp>
    </p:spTree>
    <p:extLst>
      <p:ext uri="{BB962C8B-B14F-4D97-AF65-F5344CB8AC3E}">
        <p14:creationId xmlns:p14="http://schemas.microsoft.com/office/powerpoint/2010/main" val="27813963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Επεξεργασία Συναλλαγών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Χρησιμοποιούνται για τη διαχείριση, επεξεργασία και παρακολούθηση ποικίλου τύπου συναλλαγών.</a:t>
            </a:r>
          </a:p>
          <a:p>
            <a:pPr marL="228600" lvl="0" indent="-228600">
              <a:lnSpc>
                <a:spcPct val="90000"/>
              </a:lnSpc>
              <a:spcBef>
                <a:spcPts val="1800"/>
              </a:spcBef>
              <a:buSzPct val="80000"/>
              <a:buFont typeface="Wingdings" pitchFamily="2" charset="2"/>
              <a:buChar char="§"/>
            </a:pPr>
            <a:endParaRPr lang="el-GR" sz="24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Μια συναλλαγή είναι ένα γεγονός που μπορεί να εκφραστεί ως σειρά βημάτων, όπως η λήψη και η διεκπεραίωση μιας (τραπεζικής) εντολής από κάποιο  πελάτη.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74</a:t>
            </a:fld>
            <a:endParaRPr lang="el-GR" dirty="0"/>
          </a:p>
        </p:txBody>
      </p:sp>
    </p:spTree>
    <p:extLst>
      <p:ext uri="{BB962C8B-B14F-4D97-AF65-F5344CB8AC3E}">
        <p14:creationId xmlns:p14="http://schemas.microsoft.com/office/powerpoint/2010/main" val="6181903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Παραγγελία Προϊόντος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75</a:t>
            </a:fld>
            <a:endParaRPr lang="el-G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5292"/>
            <a:ext cx="6656313" cy="454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1332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Αποφάσεων</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συστήματα αυτά συλλέγουν πλήθος δεδομένων της εταιρίας και τα χρησιμοποιούν για να παράγουν ειδικές εκθέσεις που συντελούν καταλυτικά στη λήψη των αποφάσεων.</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δεδομένα που χρησιμοποιούν μπορεί να προέρχονται από το ΠΣ επεξεργασίας συναλλαγών και από εξωτερικές πηγές, όπως εκθέσεις χρηματιστηρίου, πληροφορίες για τους ανταγωνιστές κ.λπ.</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Ως αποτέλεσμα παρέχουν ιδιαίτερα προσαρμοσμένες και δομημένες εκθέσεις που χρησιμοποιούνται σε συγκεκριμένες επιχειρησιακές  καταστάσεις.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76</a:t>
            </a:fld>
            <a:endParaRPr lang="el-GR" dirty="0"/>
          </a:p>
        </p:txBody>
      </p:sp>
    </p:spTree>
    <p:extLst>
      <p:ext uri="{BB962C8B-B14F-4D97-AF65-F5344CB8AC3E}">
        <p14:creationId xmlns:p14="http://schemas.microsoft.com/office/powerpoint/2010/main" val="26840819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Αποφάσεων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77</a:t>
            </a:fld>
            <a:endParaRPr lang="el-GR" dirty="0"/>
          </a:p>
        </p:txBody>
      </p:sp>
      <p:pic>
        <p:nvPicPr>
          <p:cNvPr id="25" name="Εικόνα 24"/>
          <p:cNvPicPr>
            <a:picLocks noChangeAspect="1"/>
          </p:cNvPicPr>
          <p:nvPr/>
        </p:nvPicPr>
        <p:blipFill>
          <a:blip r:embed="rId3"/>
          <a:stretch>
            <a:fillRect/>
          </a:stretch>
        </p:blipFill>
        <p:spPr>
          <a:xfrm>
            <a:off x="1547664" y="1016601"/>
            <a:ext cx="6120680" cy="4607748"/>
          </a:xfrm>
          <a:prstGeom prst="rect">
            <a:avLst/>
          </a:prstGeom>
        </p:spPr>
      </p:pic>
    </p:spTree>
    <p:extLst>
      <p:ext uri="{BB962C8B-B14F-4D97-AF65-F5344CB8AC3E}">
        <p14:creationId xmlns:p14="http://schemas.microsoft.com/office/powerpoint/2010/main" val="34373963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Έμπειρα Συστήματα</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Είναι εξειδικευμένα ΠΣ που εκτελούν ανθρώπινες διεργασίες, π.χ. λήψη αποφάσεων</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ΕΣ χρησιμοποιούνται στην έγκριση τραπεζικών δανείων, στη λήψη αποφάσεων αγοράς μεγάλης κλίμακας καθώς και στην υποστήριξη των ιατρικών αποφάσεων και διαγνώσεων</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Στηρίζονται σε τεράστιες και λεπτομερείς ΒΔ που ονομάζονται </a:t>
            </a:r>
            <a:r>
              <a:rPr lang="el-GR" sz="2400" dirty="0" err="1">
                <a:solidFill>
                  <a:srgbClr val="000000"/>
                </a:solidFill>
                <a:ea typeface="Arial Unicode MS"/>
                <a:cs typeface="Times New Roman" pitchFamily="18" charset="0"/>
              </a:rPr>
              <a:t>Γνωσιακές</a:t>
            </a:r>
            <a:r>
              <a:rPr lang="el-GR" sz="2400" dirty="0">
                <a:solidFill>
                  <a:srgbClr val="000000"/>
                </a:solidFill>
                <a:ea typeface="Arial Unicode MS"/>
                <a:cs typeface="Times New Roman" pitchFamily="18" charset="0"/>
              </a:rPr>
              <a:t> ΒΔ</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Ειδικό λογισμικό, ο μηχανισμός εξαγωγής συμπεράσματος, αναλύει τα δεδομένα και απαντά σε ερωτήματα ή πραγματοποιεί επιλογές.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78</a:t>
            </a:fld>
            <a:endParaRPr lang="el-GR" dirty="0"/>
          </a:p>
        </p:txBody>
      </p:sp>
    </p:spTree>
    <p:extLst>
      <p:ext uri="{BB962C8B-B14F-4D97-AF65-F5344CB8AC3E}">
        <p14:creationId xmlns:p14="http://schemas.microsoft.com/office/powerpoint/2010/main" val="24857922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Έμπειρα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79</a:t>
            </a:fld>
            <a:endParaRPr lang="el-GR" dirty="0"/>
          </a:p>
        </p:txBody>
      </p:sp>
      <p:pic>
        <p:nvPicPr>
          <p:cNvPr id="31" name="Εικόνα 30"/>
          <p:cNvPicPr>
            <a:picLocks noChangeAspect="1"/>
          </p:cNvPicPr>
          <p:nvPr/>
        </p:nvPicPr>
        <p:blipFill>
          <a:blip r:embed="rId3"/>
          <a:stretch>
            <a:fillRect/>
          </a:stretch>
        </p:blipFill>
        <p:spPr>
          <a:xfrm>
            <a:off x="1475656" y="1022991"/>
            <a:ext cx="6261562" cy="4680569"/>
          </a:xfrm>
          <a:prstGeom prst="rect">
            <a:avLst/>
          </a:prstGeom>
        </p:spPr>
      </p:pic>
    </p:spTree>
    <p:extLst>
      <p:ext uri="{BB962C8B-B14F-4D97-AF65-F5344CB8AC3E}">
        <p14:creationId xmlns:p14="http://schemas.microsoft.com/office/powerpoint/2010/main" val="1548482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
        <p:nvSpPr>
          <p:cNvPr id="8" name="3 - Θέση περιεχομένου"/>
          <p:cNvSpPr txBox="1">
            <a:spLocks/>
          </p:cNvSpPr>
          <p:nvPr/>
        </p:nvSpPr>
        <p:spPr>
          <a:xfrm>
            <a:off x="899592" y="1492657"/>
            <a:ext cx="7416824" cy="3804302"/>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800" b="1" dirty="0">
                <a:solidFill>
                  <a:srgbClr val="3E3D2D"/>
                </a:solidFill>
              </a:rPr>
              <a:t>Σχεδίαση </a:t>
            </a:r>
            <a:r>
              <a:rPr lang="el-GR" sz="2800" b="1" dirty="0" smtClean="0">
                <a:solidFill>
                  <a:srgbClr val="3E3D2D"/>
                </a:solidFill>
              </a:rPr>
              <a:t>πίνακα</a:t>
            </a:r>
            <a:endParaRPr lang="en-US" sz="2800" b="1" dirty="0" smtClean="0">
              <a:solidFill>
                <a:srgbClr val="3E3D2D"/>
              </a:solidFill>
            </a:endParaRPr>
          </a:p>
          <a:p>
            <a:pPr lvl="0">
              <a:buClrTx/>
              <a:buSzPct val="100000"/>
              <a:buFont typeface="Wingdings" panose="05000000000000000000" pitchFamily="2" charset="2"/>
              <a:buChar char="§"/>
              <a:defRPr/>
            </a:pPr>
            <a:endParaRPr lang="en-US" sz="2800" b="1" dirty="0">
              <a:solidFill>
                <a:srgbClr val="3E3D2D"/>
              </a:solidFill>
            </a:endParaRPr>
          </a:p>
          <a:p>
            <a:pPr lvl="0">
              <a:buClrTx/>
              <a:buSzPct val="100000"/>
              <a:buFont typeface="Wingdings" panose="05000000000000000000" pitchFamily="2" charset="2"/>
              <a:buChar char="§"/>
              <a:defRPr/>
            </a:pPr>
            <a:endParaRPr lang="en-US" sz="2800" b="1" dirty="0" smtClean="0">
              <a:solidFill>
                <a:srgbClr val="3E3D2D"/>
              </a:solidFill>
            </a:endParaRPr>
          </a:p>
          <a:p>
            <a:pPr lvl="0">
              <a:buClrTx/>
              <a:buSzPct val="100000"/>
              <a:buFont typeface="Wingdings" panose="05000000000000000000" pitchFamily="2" charset="2"/>
              <a:buChar char="§"/>
              <a:defRPr/>
            </a:pPr>
            <a:endParaRPr lang="en-US" sz="2800" b="1" dirty="0">
              <a:solidFill>
                <a:srgbClr val="3E3D2D"/>
              </a:solidFill>
            </a:endParaRPr>
          </a:p>
          <a:p>
            <a:pPr lvl="0">
              <a:buClrTx/>
              <a:buSzPct val="100000"/>
              <a:buFont typeface="Wingdings" panose="05000000000000000000" pitchFamily="2" charset="2"/>
              <a:buChar char="§"/>
              <a:defRPr/>
            </a:pPr>
            <a:endParaRPr lang="en-US" sz="2800" b="1" dirty="0" smtClean="0">
              <a:solidFill>
                <a:srgbClr val="3E3D2D"/>
              </a:solidFill>
            </a:endParaRPr>
          </a:p>
          <a:p>
            <a:pPr lvl="0">
              <a:buClrTx/>
              <a:buSzPct val="100000"/>
              <a:buFont typeface="Wingdings" panose="05000000000000000000" pitchFamily="2" charset="2"/>
              <a:buChar char="§"/>
              <a:defRPr/>
            </a:pPr>
            <a:r>
              <a:rPr lang="el-GR" sz="2800" dirty="0">
                <a:solidFill>
                  <a:srgbClr val="3E3D2D"/>
                </a:solidFill>
              </a:rPr>
              <a:t>Από αυτό το </a:t>
            </a:r>
            <a:r>
              <a:rPr lang="el-GR" sz="2800" dirty="0" err="1">
                <a:solidFill>
                  <a:srgbClr val="3E3D2D"/>
                </a:solidFill>
              </a:rPr>
              <a:t>menu</a:t>
            </a:r>
            <a:r>
              <a:rPr lang="el-GR" sz="2800" dirty="0">
                <a:solidFill>
                  <a:srgbClr val="3E3D2D"/>
                </a:solidFill>
              </a:rPr>
              <a:t> μπορείς να επιλέξεις κάποια συγκεκριμένα </a:t>
            </a:r>
            <a:r>
              <a:rPr lang="el-GR" sz="2800" dirty="0" err="1">
                <a:solidFill>
                  <a:srgbClr val="3E3D2D"/>
                </a:solidFill>
              </a:rPr>
              <a:t>templates</a:t>
            </a:r>
            <a:r>
              <a:rPr lang="el-GR" sz="2800" dirty="0">
                <a:solidFill>
                  <a:srgbClr val="3E3D2D"/>
                </a:solidFill>
              </a:rPr>
              <a:t> για τη δημιουργία υφιστάμενων πινάκων</a:t>
            </a:r>
          </a:p>
          <a:p>
            <a:pPr lvl="0">
              <a:buClr>
                <a:srgbClr val="94C600"/>
              </a:buClr>
              <a:defRPr/>
            </a:pPr>
            <a:endParaRPr lang="el-GR" sz="2800" b="1" dirty="0">
              <a:solidFill>
                <a:srgbClr val="3E3D2D"/>
              </a:solidFill>
            </a:endParaRPr>
          </a:p>
        </p:txBody>
      </p:sp>
      <p:sp>
        <p:nvSpPr>
          <p:cNvPr id="6" name="object 8"/>
          <p:cNvSpPr/>
          <p:nvPr/>
        </p:nvSpPr>
        <p:spPr>
          <a:xfrm>
            <a:off x="251520" y="2065412"/>
            <a:ext cx="8298699" cy="169933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058762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Ρόλος</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Το Τμήμα ΠΣ είναι αρμόδιο για το σχεδιασμό, υλοποίηση και διαχείριση του ΠΣ μιας εταιρίας.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Παλαιότερα το Τμήμα ΠΣ εξυπηρετούσε τις ανάγκες ενημέρωσης μόνο των διευθυντών. Μοντέρνα Τμήματα ΠΣ, υποστηρίζουν όλους τους εργαζομένους μιας επιχείρησης καθώς και τους σκοπούς της ίδιας της εταιρίας.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Οι εργασίες του Τμήματος ΠΣ περιλαμβάνουν το σχεδιασμό, προγραμματισμό, εγκατάσταση, και συντήρηση των συστημάτων, την παραγωγή εκθέσεων  και τον έλεγχο των δαπανών.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80</a:t>
            </a:fld>
            <a:endParaRPr lang="el-GR" dirty="0"/>
          </a:p>
        </p:txBody>
      </p:sp>
    </p:spTree>
    <p:extLst>
      <p:ext uri="{BB962C8B-B14F-4D97-AF65-F5344CB8AC3E}">
        <p14:creationId xmlns:p14="http://schemas.microsoft.com/office/powerpoint/2010/main" val="41141548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Φορείς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81</a:t>
            </a:fld>
            <a:endParaRPr lang="el-GR" dirty="0"/>
          </a:p>
        </p:txBody>
      </p:sp>
      <p:sp>
        <p:nvSpPr>
          <p:cNvPr id="6" name="Rectangle 3"/>
          <p:cNvSpPr>
            <a:spLocks noChangeArrowheads="1"/>
          </p:cNvSpPr>
          <p:nvPr/>
        </p:nvSpPr>
        <p:spPr bwMode="auto">
          <a:xfrm>
            <a:off x="251520" y="1204490"/>
            <a:ext cx="9144000" cy="36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marL="681038">
              <a:spcBef>
                <a:spcPct val="20000"/>
              </a:spcBef>
              <a:buChar char="•"/>
              <a:tabLst>
                <a:tab pos="5248275" algn="l"/>
              </a:tabLst>
              <a:defRPr sz="3200">
                <a:solidFill>
                  <a:srgbClr val="333399"/>
                </a:solidFill>
                <a:latin typeface="Tahoma" panose="020B0604030504040204" pitchFamily="34" charset="0"/>
              </a:defRPr>
            </a:lvl1pPr>
            <a:lvl2pPr marL="1028700" indent="-285750">
              <a:spcBef>
                <a:spcPct val="20000"/>
              </a:spcBef>
              <a:buChar char="–"/>
              <a:tabLst>
                <a:tab pos="5248275" algn="l"/>
              </a:tabLst>
              <a:defRPr sz="2800">
                <a:solidFill>
                  <a:srgbClr val="333399"/>
                </a:solidFill>
                <a:latin typeface="Tahoma" panose="020B0604030504040204" pitchFamily="34" charset="0"/>
              </a:defRPr>
            </a:lvl2pPr>
            <a:lvl3pPr marL="1143000" indent="-228600">
              <a:spcBef>
                <a:spcPct val="20000"/>
              </a:spcBef>
              <a:buChar char="•"/>
              <a:tabLst>
                <a:tab pos="5248275" algn="l"/>
              </a:tabLst>
              <a:defRPr sz="2400">
                <a:solidFill>
                  <a:srgbClr val="333399"/>
                </a:solidFill>
                <a:latin typeface="Tahoma" panose="020B0604030504040204" pitchFamily="34" charset="0"/>
              </a:defRPr>
            </a:lvl3pPr>
            <a:lvl4pPr marL="1600200" indent="-228600">
              <a:spcBef>
                <a:spcPct val="20000"/>
              </a:spcBef>
              <a:buChar char="–"/>
              <a:tabLst>
                <a:tab pos="5248275" algn="l"/>
              </a:tabLst>
              <a:defRPr sz="2000">
                <a:solidFill>
                  <a:srgbClr val="333399"/>
                </a:solidFill>
                <a:latin typeface="Tahoma" panose="020B0604030504040204" pitchFamily="34" charset="0"/>
              </a:defRPr>
            </a:lvl4pPr>
            <a:lvl5pPr marL="2057400" indent="-228600">
              <a:spcBef>
                <a:spcPct val="20000"/>
              </a:spcBef>
              <a:buChar char="»"/>
              <a:tabLst>
                <a:tab pos="5248275" algn="l"/>
              </a:tabLst>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9pPr>
          </a:lstStyle>
          <a:p>
            <a:pPr marL="1023938" indent="-342900" eaLnBrk="1" hangingPunct="1">
              <a:lnSpc>
                <a:spcPct val="120000"/>
              </a:lnSpc>
              <a:spcBef>
                <a:spcPct val="0"/>
              </a:spcBef>
              <a:buFont typeface="Wingdings" panose="05000000000000000000" pitchFamily="2" charset="2"/>
              <a:buChar char="§"/>
            </a:pPr>
            <a:r>
              <a:rPr lang="el-GR" sz="2000" b="1" dirty="0">
                <a:solidFill>
                  <a:schemeClr val="tx1"/>
                </a:solidFill>
                <a:latin typeface="+mn-lt"/>
              </a:rPr>
              <a:t>Ένα Τμήμα ΠΣ </a:t>
            </a:r>
            <a:r>
              <a:rPr lang="en-US" sz="2000" b="1" dirty="0">
                <a:solidFill>
                  <a:schemeClr val="tx1"/>
                </a:solidFill>
                <a:latin typeface="+mn-lt"/>
                <a:cs typeface="Times New Roman" panose="02020603050405020304" pitchFamily="18" charset="0"/>
              </a:rPr>
              <a:t>μπ</a:t>
            </a:r>
            <a:r>
              <a:rPr lang="en-US" sz="2000" b="1" dirty="0" err="1">
                <a:solidFill>
                  <a:schemeClr val="tx1"/>
                </a:solidFill>
                <a:latin typeface="+mn-lt"/>
                <a:cs typeface="Times New Roman" panose="02020603050405020304" pitchFamily="18" charset="0"/>
              </a:rPr>
              <a:t>ορεί</a:t>
            </a:r>
            <a:r>
              <a:rPr lang="en-US" sz="2000" b="1" dirty="0">
                <a:solidFill>
                  <a:schemeClr val="tx1"/>
                </a:solidFill>
                <a:latin typeface="+mn-lt"/>
                <a:cs typeface="Times New Roman" panose="02020603050405020304" pitchFamily="18" charset="0"/>
              </a:rPr>
              <a:t> να π</a:t>
            </a:r>
            <a:r>
              <a:rPr lang="en-US" sz="2000" b="1" dirty="0" err="1">
                <a:solidFill>
                  <a:schemeClr val="tx1"/>
                </a:solidFill>
                <a:latin typeface="+mn-lt"/>
                <a:cs typeface="Times New Roman" panose="02020603050405020304" pitchFamily="18" charset="0"/>
              </a:rPr>
              <a:t>εριλά</a:t>
            </a:r>
            <a:r>
              <a:rPr lang="en-US" sz="2000" b="1" dirty="0">
                <a:solidFill>
                  <a:schemeClr val="tx1"/>
                </a:solidFill>
                <a:latin typeface="+mn-lt"/>
                <a:cs typeface="Times New Roman" panose="02020603050405020304" pitchFamily="18" charset="0"/>
              </a:rPr>
              <a:t>βει πολλά μέλη με διαφορετικές δεξιότητες. </a:t>
            </a:r>
            <a:r>
              <a:rPr lang="en-US" sz="2000" b="1" dirty="0" err="1">
                <a:solidFill>
                  <a:schemeClr val="tx1"/>
                </a:solidFill>
                <a:latin typeface="+mn-lt"/>
                <a:cs typeface="Times New Roman" panose="02020603050405020304" pitchFamily="18" charset="0"/>
              </a:rPr>
              <a:t>Έν</a:t>
            </a:r>
            <a:r>
              <a:rPr lang="en-US" sz="2000" b="1" dirty="0">
                <a:solidFill>
                  <a:schemeClr val="tx1"/>
                </a:solidFill>
                <a:latin typeface="+mn-lt"/>
                <a:cs typeface="Times New Roman" panose="02020603050405020304" pitchFamily="18" charset="0"/>
              </a:rPr>
              <a:t>α μεγάλο </a:t>
            </a:r>
            <a:r>
              <a:rPr lang="el-GR" sz="2000" b="1" dirty="0">
                <a:solidFill>
                  <a:schemeClr val="tx1"/>
                </a:solidFill>
                <a:latin typeface="+mn-lt"/>
              </a:rPr>
              <a:t>Τμήμα ΠΣ </a:t>
            </a:r>
            <a:r>
              <a:rPr lang="en-US" sz="2000" b="1" dirty="0">
                <a:solidFill>
                  <a:schemeClr val="tx1"/>
                </a:solidFill>
                <a:latin typeface="+mn-lt"/>
                <a:cs typeface="Times New Roman" panose="02020603050405020304" pitchFamily="18" charset="0"/>
              </a:rPr>
              <a:t>μπ</a:t>
            </a:r>
            <a:r>
              <a:rPr lang="en-US" sz="2000" b="1" dirty="0" err="1">
                <a:solidFill>
                  <a:schemeClr val="tx1"/>
                </a:solidFill>
                <a:latin typeface="+mn-lt"/>
                <a:cs typeface="Times New Roman" panose="02020603050405020304" pitchFamily="18" charset="0"/>
              </a:rPr>
              <a:t>ορεί</a:t>
            </a:r>
            <a:r>
              <a:rPr lang="en-US" sz="2000" b="1" dirty="0">
                <a:solidFill>
                  <a:schemeClr val="tx1"/>
                </a:solidFill>
                <a:latin typeface="+mn-lt"/>
                <a:cs typeface="Times New Roman" panose="02020603050405020304" pitchFamily="18" charset="0"/>
              </a:rPr>
              <a:t> να π</a:t>
            </a:r>
            <a:r>
              <a:rPr lang="en-US" sz="2000" b="1" dirty="0" err="1">
                <a:solidFill>
                  <a:schemeClr val="tx1"/>
                </a:solidFill>
                <a:latin typeface="+mn-lt"/>
                <a:cs typeface="Times New Roman" panose="02020603050405020304" pitchFamily="18" charset="0"/>
              </a:rPr>
              <a:t>εριλά</a:t>
            </a:r>
            <a:r>
              <a:rPr lang="en-US" sz="2000" b="1" dirty="0">
                <a:solidFill>
                  <a:schemeClr val="tx1"/>
                </a:solidFill>
                <a:latin typeface="+mn-lt"/>
                <a:cs typeface="Times New Roman" panose="02020603050405020304" pitchFamily="18" charset="0"/>
              </a:rPr>
              <a:t>βει:</a:t>
            </a:r>
          </a:p>
          <a:p>
            <a:pPr eaLnBrk="1" hangingPunct="1">
              <a:lnSpc>
                <a:spcPct val="120000"/>
              </a:lnSpc>
              <a:spcBef>
                <a:spcPct val="0"/>
              </a:spcBef>
              <a:buFontTx/>
              <a:buNone/>
            </a:pPr>
            <a:endParaRPr lang="el-GR" sz="2000" b="1" dirty="0">
              <a:solidFill>
                <a:schemeClr val="tx1"/>
              </a:solidFill>
              <a:latin typeface="+mn-lt"/>
            </a:endParaRP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Διευθυντές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Προγρ</a:t>
            </a:r>
            <a:r>
              <a:rPr lang="en-US" sz="2000" dirty="0">
                <a:solidFill>
                  <a:schemeClr val="tx1"/>
                </a:solidFill>
                <a:latin typeface="+mn-lt"/>
                <a:cs typeface="Times New Roman" panose="02020603050405020304" pitchFamily="18" charset="0"/>
              </a:rPr>
              <a:t>αμματιστές</a:t>
            </a:r>
            <a:endParaRPr lang="en-US" sz="2000" dirty="0">
              <a:solidFill>
                <a:schemeClr val="tx1"/>
              </a:solidFill>
              <a:latin typeface="+mn-lt"/>
            </a:endParaRPr>
          </a:p>
          <a:p>
            <a:pPr eaLnBrk="1" hangingPunct="1">
              <a:lnSpc>
                <a:spcPct val="120000"/>
              </a:lnSpc>
              <a:spcBef>
                <a:spcPct val="0"/>
              </a:spcBef>
              <a:buFontTx/>
              <a:buNone/>
            </a:pPr>
            <a:r>
              <a:rPr lang="en-US" sz="2000" dirty="0">
                <a:solidFill>
                  <a:schemeClr val="tx1"/>
                </a:solidFill>
                <a:latin typeface="+mn-lt"/>
                <a:cs typeface="Times New Roman" panose="02020603050405020304" pitchFamily="18" charset="0"/>
              </a:rPr>
              <a:t>Επ</a:t>
            </a:r>
            <a:r>
              <a:rPr lang="en-US" sz="2000" dirty="0" err="1">
                <a:solidFill>
                  <a:schemeClr val="tx1"/>
                </a:solidFill>
                <a:latin typeface="+mn-lt"/>
                <a:cs typeface="Times New Roman" panose="02020603050405020304" pitchFamily="18" charset="0"/>
              </a:rPr>
              <a:t>ιστήμονες</a:t>
            </a:r>
            <a:r>
              <a:rPr lang="en-US" sz="2000" dirty="0">
                <a:solidFill>
                  <a:schemeClr val="tx1"/>
                </a:solidFill>
                <a:latin typeface="+mn-lt"/>
                <a:cs typeface="Times New Roman" panose="02020603050405020304" pitchFamily="18" charset="0"/>
              </a:rPr>
              <a:t> υπ</a:t>
            </a:r>
            <a:r>
              <a:rPr lang="en-US" sz="2000" dirty="0" err="1">
                <a:solidFill>
                  <a:schemeClr val="tx1"/>
                </a:solidFill>
                <a:latin typeface="+mn-lt"/>
                <a:cs typeface="Times New Roman" panose="02020603050405020304" pitchFamily="18" charset="0"/>
              </a:rPr>
              <a:t>ολογιστών</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Ειδικο</a:t>
            </a:r>
            <a:r>
              <a:rPr lang="el-GR" sz="2000" dirty="0" err="1">
                <a:solidFill>
                  <a:schemeClr val="tx1"/>
                </a:solidFill>
                <a:latin typeface="+mn-lt"/>
              </a:rPr>
              <a:t>ύς</a:t>
            </a:r>
            <a:r>
              <a:rPr lang="en-US" sz="2000" dirty="0">
                <a:solidFill>
                  <a:schemeClr val="tx1"/>
                </a:solidFill>
                <a:latin typeface="+mn-lt"/>
                <a:cs typeface="Times New Roman" panose="02020603050405020304" pitchFamily="18" charset="0"/>
              </a:rPr>
              <a:t> </a:t>
            </a:r>
            <a:r>
              <a:rPr lang="el-GR" sz="2000" dirty="0">
                <a:solidFill>
                  <a:schemeClr val="tx1"/>
                </a:solidFill>
                <a:latin typeface="+mn-lt"/>
              </a:rPr>
              <a:t>ΒΔ</a:t>
            </a:r>
            <a:endParaRPr lang="en-US" sz="2000" dirty="0">
              <a:solidFill>
                <a:schemeClr val="tx1"/>
              </a:solidFill>
              <a:latin typeface="+mn-lt"/>
              <a:cs typeface="Times New Roman" panose="02020603050405020304" pitchFamily="18" charset="0"/>
            </a:endParaRP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Αν</a:t>
            </a:r>
            <a:r>
              <a:rPr lang="en-US" sz="2000" dirty="0">
                <a:solidFill>
                  <a:schemeClr val="tx1"/>
                </a:solidFill>
                <a:latin typeface="+mn-lt"/>
                <a:cs typeface="Times New Roman" panose="02020603050405020304" pitchFamily="18" charset="0"/>
              </a:rPr>
              <a:t>αλυτές συστημάτων 	</a:t>
            </a:r>
            <a:r>
              <a:rPr lang="el-GR" sz="2000" dirty="0">
                <a:solidFill>
                  <a:schemeClr val="tx1"/>
                </a:solidFill>
                <a:latin typeface="+mn-lt"/>
              </a:rPr>
              <a:t>Υπεύθυνους</a:t>
            </a:r>
            <a:r>
              <a:rPr lang="en-US" sz="2000" dirty="0">
                <a:solidFill>
                  <a:schemeClr val="tx1"/>
                </a:solidFill>
                <a:latin typeface="+mn-lt"/>
                <a:cs typeface="Times New Roman" panose="02020603050405020304" pitchFamily="18" charset="0"/>
              </a:rPr>
              <a:t> α</a:t>
            </a:r>
            <a:r>
              <a:rPr lang="en-US" sz="2000" dirty="0" err="1">
                <a:solidFill>
                  <a:schemeClr val="tx1"/>
                </a:solidFill>
                <a:latin typeface="+mn-lt"/>
                <a:cs typeface="Times New Roman" panose="02020603050405020304" pitchFamily="18" charset="0"/>
              </a:rPr>
              <a:t>σφάλει</a:t>
            </a:r>
            <a:r>
              <a:rPr lang="en-US" sz="2000" dirty="0">
                <a:solidFill>
                  <a:schemeClr val="tx1"/>
                </a:solidFill>
                <a:latin typeface="+mn-lt"/>
                <a:cs typeface="Times New Roman" panose="02020603050405020304" pitchFamily="18" charset="0"/>
              </a:rPr>
              <a:t>ας</a:t>
            </a:r>
          </a:p>
          <a:p>
            <a:pPr eaLnBrk="1" hangingPunct="1">
              <a:lnSpc>
                <a:spcPct val="120000"/>
              </a:lnSpc>
              <a:spcBef>
                <a:spcPct val="0"/>
              </a:spcBef>
              <a:buFontTx/>
              <a:buNone/>
            </a:pPr>
            <a:r>
              <a:rPr lang="el-GR" sz="2000" dirty="0">
                <a:solidFill>
                  <a:schemeClr val="tx1"/>
                </a:solidFill>
                <a:latin typeface="+mn-lt"/>
              </a:rPr>
              <a:t>Α</a:t>
            </a:r>
            <a:r>
              <a:rPr lang="en-US" sz="2000" dirty="0" err="1">
                <a:solidFill>
                  <a:schemeClr val="tx1"/>
                </a:solidFill>
                <a:latin typeface="+mn-lt"/>
                <a:cs typeface="Times New Roman" panose="02020603050405020304" pitchFamily="18" charset="0"/>
              </a:rPr>
              <a:t>ρχιτέκτονες</a:t>
            </a:r>
            <a:r>
              <a:rPr lang="en-US" sz="2000" dirty="0">
                <a:solidFill>
                  <a:schemeClr val="tx1"/>
                </a:solidFill>
                <a:latin typeface="+mn-lt"/>
                <a:cs typeface="Times New Roman" panose="02020603050405020304" pitchFamily="18" charset="0"/>
              </a:rPr>
              <a:t> β</a:t>
            </a:r>
            <a:r>
              <a:rPr lang="en-US" sz="2000" dirty="0" err="1">
                <a:solidFill>
                  <a:schemeClr val="tx1"/>
                </a:solidFill>
                <a:latin typeface="+mn-lt"/>
                <a:cs typeface="Times New Roman" panose="02020603050405020304" pitchFamily="18" charset="0"/>
              </a:rPr>
              <a:t>οήθει</a:t>
            </a:r>
            <a:r>
              <a:rPr lang="en-US" sz="2000" dirty="0">
                <a:solidFill>
                  <a:schemeClr val="tx1"/>
                </a:solidFill>
                <a:latin typeface="+mn-lt"/>
                <a:cs typeface="Times New Roman" panose="02020603050405020304" pitchFamily="18" charset="0"/>
              </a:rPr>
              <a:t>ας χρηστών </a:t>
            </a:r>
            <a:r>
              <a:rPr lang="el-GR" sz="2000" dirty="0">
                <a:solidFill>
                  <a:schemeClr val="tx1"/>
                </a:solidFill>
                <a:latin typeface="+mn-lt"/>
              </a:rPr>
              <a:t>	Ε</a:t>
            </a:r>
            <a:r>
              <a:rPr lang="en-US" sz="2000" dirty="0">
                <a:solidFill>
                  <a:schemeClr val="tx1"/>
                </a:solidFill>
                <a:latin typeface="+mn-lt"/>
                <a:cs typeface="Times New Roman" panose="02020603050405020304" pitchFamily="18" charset="0"/>
              </a:rPr>
              <a:t>κπα</a:t>
            </a:r>
            <a:r>
              <a:rPr lang="en-US" sz="2000" dirty="0" err="1">
                <a:solidFill>
                  <a:schemeClr val="tx1"/>
                </a:solidFill>
                <a:latin typeface="+mn-lt"/>
                <a:cs typeface="Times New Roman" panose="02020603050405020304" pitchFamily="18" charset="0"/>
              </a:rPr>
              <a:t>ιδευτές</a:t>
            </a:r>
            <a:endParaRPr lang="en-US" sz="2000" dirty="0">
              <a:solidFill>
                <a:schemeClr val="tx1"/>
              </a:solidFill>
              <a:latin typeface="+mn-lt"/>
              <a:cs typeface="Times New Roman" panose="02020603050405020304" pitchFamily="18" charset="0"/>
            </a:endParaRPr>
          </a:p>
          <a:p>
            <a:pPr eaLnBrk="1" hangingPunct="1">
              <a:lnSpc>
                <a:spcPct val="120000"/>
              </a:lnSpc>
              <a:spcBef>
                <a:spcPct val="0"/>
              </a:spcBef>
              <a:buFontTx/>
              <a:buNone/>
            </a:pPr>
            <a:r>
              <a:rPr lang="el-GR" sz="2000" dirty="0">
                <a:solidFill>
                  <a:schemeClr val="tx1"/>
                </a:solidFill>
                <a:latin typeface="+mn-lt"/>
              </a:rPr>
              <a:t>Σ</a:t>
            </a:r>
            <a:r>
              <a:rPr lang="en-US" sz="2000" dirty="0" err="1">
                <a:solidFill>
                  <a:schemeClr val="tx1"/>
                </a:solidFill>
                <a:latin typeface="+mn-lt"/>
                <a:cs typeface="Times New Roman" panose="02020603050405020304" pitchFamily="18" charset="0"/>
              </a:rPr>
              <a:t>υγγρ</a:t>
            </a:r>
            <a:r>
              <a:rPr lang="en-US" sz="2000" dirty="0">
                <a:solidFill>
                  <a:schemeClr val="tx1"/>
                </a:solidFill>
                <a:latin typeface="+mn-lt"/>
                <a:cs typeface="Times New Roman" panose="02020603050405020304" pitchFamily="18" charset="0"/>
              </a:rPr>
              <a:t>αφείς </a:t>
            </a:r>
            <a:r>
              <a:rPr lang="el-GR" sz="2000" dirty="0">
                <a:solidFill>
                  <a:schemeClr val="tx1"/>
                </a:solidFill>
                <a:latin typeface="+mn-lt"/>
              </a:rPr>
              <a:t>τεχνικών κειμένων</a:t>
            </a:r>
            <a:r>
              <a:rPr lang="en-US" sz="2000" dirty="0">
                <a:solidFill>
                  <a:schemeClr val="tx1"/>
                </a:solidFill>
                <a:latin typeface="+mn-lt"/>
                <a:cs typeface="Times New Roman" panose="02020603050405020304" pitchFamily="18" charset="0"/>
              </a:rPr>
              <a:t> </a:t>
            </a:r>
            <a:r>
              <a:rPr lang="el-GR" sz="2000" dirty="0">
                <a:solidFill>
                  <a:schemeClr val="tx1"/>
                </a:solidFill>
                <a:latin typeface="+mn-lt"/>
              </a:rPr>
              <a:t>	Αντιπροσώπους αγοράς</a:t>
            </a:r>
            <a:endParaRPr lang="en-US" sz="2000" dirty="0">
              <a:solidFill>
                <a:schemeClr val="tx1"/>
              </a:solidFill>
              <a:latin typeface="+mn-lt"/>
            </a:endParaRPr>
          </a:p>
          <a:p>
            <a:pPr eaLnBrk="1" hangingPunct="1">
              <a:lnSpc>
                <a:spcPct val="120000"/>
              </a:lnSpc>
              <a:spcBef>
                <a:spcPct val="0"/>
              </a:spcBef>
              <a:buFontTx/>
              <a:buNone/>
            </a:pPr>
            <a:r>
              <a:rPr lang="el-GR" sz="2000" dirty="0" err="1">
                <a:solidFill>
                  <a:schemeClr val="tx1"/>
                </a:solidFill>
                <a:latin typeface="+mn-lt"/>
              </a:rPr>
              <a:t>Διαχειριστ</a:t>
            </a:r>
            <a:r>
              <a:rPr lang="en-US" sz="2000" dirty="0" err="1">
                <a:solidFill>
                  <a:schemeClr val="tx1"/>
                </a:solidFill>
                <a:latin typeface="+mn-lt"/>
                <a:cs typeface="Times New Roman" panose="02020603050405020304" pitchFamily="18" charset="0"/>
              </a:rPr>
              <a:t>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συστημάτων</a:t>
            </a:r>
            <a:r>
              <a:rPr lang="el-GR" sz="2000" dirty="0">
                <a:solidFill>
                  <a:schemeClr val="tx1"/>
                </a:solidFill>
                <a:latin typeface="+mn-lt"/>
              </a:rPr>
              <a:t>	Διαχειριστές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δικτύ</a:t>
            </a:r>
            <a:r>
              <a:rPr lang="el-GR" sz="2000" dirty="0">
                <a:solidFill>
                  <a:schemeClr val="tx1"/>
                </a:solidFill>
                <a:latin typeface="+mn-lt"/>
              </a:rPr>
              <a:t>ου</a:t>
            </a: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Τεχνικοί</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συντήρησης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υλικού</a:t>
            </a:r>
            <a:endParaRPr lang="en-US" sz="2000" dirty="0">
              <a:solidFill>
                <a:schemeClr val="tx1"/>
              </a:solidFill>
              <a:latin typeface="+mn-lt"/>
              <a:cs typeface="Times New Roman" panose="02020603050405020304" pitchFamily="18" charset="0"/>
            </a:endParaRPr>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spTree>
    <p:extLst>
      <p:ext uri="{BB962C8B-B14F-4D97-AF65-F5344CB8AC3E}">
        <p14:creationId xmlns:p14="http://schemas.microsoft.com/office/powerpoint/2010/main" val="6991838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ΠΣ (Κύκλος </a:t>
            </a:r>
            <a:r>
              <a:rPr lang="el-GR" dirty="0"/>
              <a:t>Ζωής </a:t>
            </a:r>
            <a:r>
              <a:rPr lang="el-GR" dirty="0" smtClean="0"/>
              <a:t>ΠΣ)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82</a:t>
            </a:fld>
            <a:endParaRPr lang="el-GR" dirty="0"/>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sp>
        <p:nvSpPr>
          <p:cNvPr id="8"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800" dirty="0">
                <a:solidFill>
                  <a:srgbClr val="000000"/>
                </a:solidFill>
                <a:ea typeface="Arial Unicode MS"/>
                <a:cs typeface="Times New Roman" pitchFamily="18" charset="0"/>
              </a:rPr>
              <a:t>Η ανάπτυξη κύκλου ζωής των συστημάτων (SDLC) είναι μια οργανωμένη μέθοδος δημιουργίας ΠΣ.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8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800" dirty="0">
                <a:solidFill>
                  <a:srgbClr val="000000"/>
                </a:solidFill>
                <a:ea typeface="Arial Unicode MS"/>
                <a:cs typeface="Times New Roman" pitchFamily="18" charset="0"/>
              </a:rPr>
              <a:t>Το SDLC περιλαμβάνει 5 φάσεις</a:t>
            </a:r>
            <a:r>
              <a:rPr lang="el-GR" sz="28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smtClean="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Ανάλυση Αναγκών</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Σχεδιασμός Συστήματος</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Ανάπτυξη</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Υλοποίηση</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Συντήρηση</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7940862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7220"/>
            <a:ext cx="4258816" cy="952500"/>
          </a:xfrm>
        </p:spPr>
        <p:txBody>
          <a:bodyPr>
            <a:normAutofit fontScale="90000"/>
          </a:bodyPr>
          <a:lstStyle/>
          <a:p>
            <a:r>
              <a:rPr lang="el-GR" dirty="0"/>
              <a:t>Ανάπτυξη </a:t>
            </a:r>
            <a:r>
              <a:rPr lang="el-GR" dirty="0" smtClean="0"/>
              <a:t>ΠΣ (Κύκλος </a:t>
            </a:r>
            <a:r>
              <a:rPr lang="el-GR" dirty="0"/>
              <a:t>Ζωής </a:t>
            </a:r>
            <a:r>
              <a:rPr lang="el-GR" dirty="0" smtClean="0"/>
              <a:t>ΠΣ)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83</a:t>
            </a:fld>
            <a:endParaRPr lang="el-GR" dirty="0"/>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1956"/>
            <a:ext cx="2808904"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6964413" y="551860"/>
            <a:ext cx="919291" cy="52322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spAutoFit/>
          </a:bodyPr>
          <a:lstStyle/>
          <a:p>
            <a:pPr algn="ctr" eaLnBrk="1" hangingPunct="1">
              <a:defRPr/>
            </a:pPr>
            <a:r>
              <a:rPr lang="en-US" sz="2800" b="1">
                <a:solidFill>
                  <a:srgbClr val="FF0000"/>
                </a:solidFill>
                <a:effectLst>
                  <a:outerShdw blurRad="38100" dist="38100" dir="2700000" algn="tl">
                    <a:srgbClr val="C0C0C0"/>
                  </a:outerShdw>
                </a:effectLst>
              </a:rPr>
              <a:t>SDLC</a:t>
            </a:r>
          </a:p>
        </p:txBody>
      </p:sp>
    </p:spTree>
    <p:extLst>
      <p:ext uri="{BB962C8B-B14F-4D97-AF65-F5344CB8AC3E}">
        <p14:creationId xmlns:p14="http://schemas.microsoft.com/office/powerpoint/2010/main" val="24812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1: Ανάλυση Αναγκών</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Η ομάδα ανάπτυξης πρέπει να καθορίσει το πρόβλημα που θα επιλύει το ΠΣ, να αναλύσει το τρέχον  σύστημα και να επιλέξει τη λύση.</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Οι αναλυτές μπορούν να τεκμηριώσουν το τρέχον σύστημα χρησιμοποιώντας εργαλεία  όπως διαγράμματα ροής δεδομένων, δομημένη γλώσσα (</a:t>
            </a:r>
            <a:r>
              <a:rPr lang="el-GR" sz="2400" dirty="0" err="1">
                <a:solidFill>
                  <a:srgbClr val="000000"/>
                </a:solidFill>
                <a:ea typeface="Arial Unicode MS"/>
                <a:cs typeface="Times New Roman" pitchFamily="18" charset="0"/>
              </a:rPr>
              <a:t>ψευδοκώδικας</a:t>
            </a:r>
            <a:r>
              <a:rPr lang="el-GR" sz="2400" dirty="0">
                <a:solidFill>
                  <a:srgbClr val="000000"/>
                </a:solidFill>
                <a:ea typeface="Arial Unicode MS"/>
                <a:cs typeface="Times New Roman" pitchFamily="18" charset="0"/>
              </a:rPr>
              <a:t>) και δέντρα αποφάσεων.</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Η ομάδα μαθαίνει επίσης πως το τρέχον σύστημα (αν υπάρχει) λειτουργεί και πως ικανοποιεί (ή όχι) τις ανάγκες πληροφόρησης της εταιρίας.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84</a:t>
            </a:fld>
            <a:endParaRPr lang="el-GR" dirty="0"/>
          </a:p>
        </p:txBody>
      </p:sp>
    </p:spTree>
    <p:extLst>
      <p:ext uri="{BB962C8B-B14F-4D97-AF65-F5344CB8AC3E}">
        <p14:creationId xmlns:p14="http://schemas.microsoft.com/office/powerpoint/2010/main" val="26736407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Ροής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85</a:t>
            </a:fld>
            <a:endParaRPr lang="el-GR" dirty="0"/>
          </a:p>
        </p:txBody>
      </p:sp>
      <p:pic>
        <p:nvPicPr>
          <p:cNvPr id="6" name="Picture 2"/>
          <p:cNvPicPr>
            <a:picLocks noChangeAspect="1" noChangeArrowheads="1"/>
          </p:cNvPicPr>
          <p:nvPr/>
        </p:nvPicPr>
        <p:blipFill>
          <a:blip r:embed="rId3">
            <a:lum contrast="30000"/>
            <a:extLst>
              <a:ext uri="{28A0092B-C50C-407E-A947-70E740481C1C}">
                <a14:useLocalDpi xmlns:a14="http://schemas.microsoft.com/office/drawing/2010/main" val="0"/>
              </a:ext>
            </a:extLst>
          </a:blip>
          <a:srcRect r="2499"/>
          <a:stretch>
            <a:fillRect/>
          </a:stretch>
        </p:blipFill>
        <p:spPr bwMode="auto">
          <a:xfrm>
            <a:off x="0" y="1181365"/>
            <a:ext cx="8915400"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5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2: Σχεδιασμός Συστήματος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86</a:t>
            </a:fld>
            <a:endParaRPr lang="el-GR" dirty="0"/>
          </a:p>
        </p:txBody>
      </p:sp>
      <p:sp>
        <p:nvSpPr>
          <p:cNvPr id="5" name="Θέση περιεχομένου 4"/>
          <p:cNvSpPr>
            <a:spLocks noGrp="1"/>
          </p:cNvSpPr>
          <p:nvPr>
            <p:ph idx="1"/>
          </p:nvPr>
        </p:nvSpPr>
        <p:spPr/>
        <p:txBody>
          <a:bodyPr>
            <a:normAutofit fontScale="70000" lnSpcReduction="20000"/>
          </a:bodyPr>
          <a:lstStyle/>
          <a:p>
            <a:r>
              <a:rPr lang="el-GR" dirty="0"/>
              <a:t>Η ομάδα καθορίζει πώς η επιλεγμένη λύση θα εφαρμοστεί. Για να το κάνει αυτό, οι σχεδιαστές μπορούν να χρησιμοποιήσουν 2 μεθόδους</a:t>
            </a:r>
            <a:r>
              <a:rPr lang="el-GR" dirty="0" smtClean="0"/>
              <a:t>:</a:t>
            </a:r>
          </a:p>
          <a:p>
            <a:pPr lvl="1"/>
            <a:r>
              <a:rPr lang="el-GR" sz="3200" dirty="0"/>
              <a:t>Από-πάνω-προς-τα-κάτω (</a:t>
            </a:r>
            <a:r>
              <a:rPr lang="el-GR" sz="3200" dirty="0" err="1"/>
              <a:t>top-down</a:t>
            </a:r>
            <a:r>
              <a:rPr lang="el-GR" sz="3200" dirty="0"/>
              <a:t>), όπου ο σχεδιασμός ξεκινά με μια γενική εικόνα και προχωρά ιεραρχικά προς τις λεπτομέρειες.</a:t>
            </a:r>
          </a:p>
          <a:p>
            <a:pPr lvl="1"/>
            <a:r>
              <a:rPr lang="el-GR" sz="3200" dirty="0"/>
              <a:t>Από-κάτω-προς-τα-πάνω (</a:t>
            </a:r>
            <a:r>
              <a:rPr lang="el-GR" sz="3200" dirty="0" err="1"/>
              <a:t>bottom-up</a:t>
            </a:r>
            <a:r>
              <a:rPr lang="el-GR" sz="3200" dirty="0"/>
              <a:t>), όπου ο σχεδιασμός αρχίζει με τις λεπτομέρειες και κινείται προς τις σημαντικότερες λειτουργίες.</a:t>
            </a:r>
          </a:p>
          <a:p>
            <a:pPr marL="0" indent="0">
              <a:buNone/>
            </a:pPr>
            <a:r>
              <a:rPr lang="el-GR" dirty="0"/>
              <a:t>Στην ίδια φάση κατασκευάζονται και μοντέλα ή/και πρωτότυπα τμημάτων του ΠΣ, ώστε να ελεγχθεί η αποτελεσματικότητα του σχεδιασμού.</a:t>
            </a:r>
          </a:p>
          <a:p>
            <a:endParaRPr lang="el-GR" dirty="0"/>
          </a:p>
        </p:txBody>
      </p:sp>
    </p:spTree>
    <p:extLst>
      <p:ext uri="{BB962C8B-B14F-4D97-AF65-F5344CB8AC3E}">
        <p14:creationId xmlns:p14="http://schemas.microsoft.com/office/powerpoint/2010/main" val="10015659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3: Ανάπτυξη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87</a:t>
            </a:fld>
            <a:endParaRPr lang="el-GR" dirty="0"/>
          </a:p>
        </p:txBody>
      </p:sp>
      <p:sp>
        <p:nvSpPr>
          <p:cNvPr id="5" name="Θέση περιεχομένου 4"/>
          <p:cNvSpPr>
            <a:spLocks noGrp="1"/>
          </p:cNvSpPr>
          <p:nvPr>
            <p:ph idx="1"/>
          </p:nvPr>
        </p:nvSpPr>
        <p:spPr/>
        <p:txBody>
          <a:bodyPr>
            <a:normAutofit fontScale="77500" lnSpcReduction="20000"/>
          </a:bodyPr>
          <a:lstStyle/>
          <a:p>
            <a:r>
              <a:rPr lang="el-GR" dirty="0"/>
              <a:t>Εδώ τα διάφορα τμήματα του λογισμικού είτε δημιουργούνται είτε αποκτούνται (αγοράζονται).</a:t>
            </a:r>
          </a:p>
          <a:p>
            <a:endParaRPr lang="el-GR" dirty="0"/>
          </a:p>
          <a:p>
            <a:r>
              <a:rPr lang="el-GR" dirty="0"/>
              <a:t>Οι προγραμματιστές επιλέγουν είτε τη δημιουργία του απαραίτητου λογισμικού από την αρχή είτε την προσαρμογή λογισμικού που αποκτήθηκε από άλλη πηγή.</a:t>
            </a:r>
          </a:p>
          <a:p>
            <a:endParaRPr lang="el-GR" dirty="0"/>
          </a:p>
          <a:p>
            <a:r>
              <a:rPr lang="el-GR" dirty="0"/>
              <a:t>Σε αυτή τη φάση αναπτύσσεται επίσης και η τεκμηρίωση του συστήματος, όπως τα εγχειρίδια χρήσης και η </a:t>
            </a:r>
            <a:r>
              <a:rPr lang="el-GR" dirty="0" err="1"/>
              <a:t>online</a:t>
            </a:r>
            <a:r>
              <a:rPr lang="el-GR" dirty="0"/>
              <a:t> βοήθεια των χρηστών.</a:t>
            </a:r>
          </a:p>
          <a:p>
            <a:endParaRPr lang="el-GR" dirty="0"/>
          </a:p>
        </p:txBody>
      </p:sp>
    </p:spTree>
    <p:extLst>
      <p:ext uri="{BB962C8B-B14F-4D97-AF65-F5344CB8AC3E}">
        <p14:creationId xmlns:p14="http://schemas.microsoft.com/office/powerpoint/2010/main" val="24569395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4: Υλοποίηση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88</a:t>
            </a:fld>
            <a:endParaRPr lang="el-GR" dirty="0"/>
          </a:p>
        </p:txBody>
      </p:sp>
      <p:sp>
        <p:nvSpPr>
          <p:cNvPr id="5" name="Θέση περιεχομένου 4"/>
          <p:cNvSpPr>
            <a:spLocks noGrp="1"/>
          </p:cNvSpPr>
          <p:nvPr>
            <p:ph idx="1"/>
          </p:nvPr>
        </p:nvSpPr>
        <p:spPr/>
        <p:txBody>
          <a:bodyPr>
            <a:noAutofit/>
          </a:bodyPr>
          <a:lstStyle/>
          <a:p>
            <a:r>
              <a:rPr lang="el-GR" sz="1800" dirty="0"/>
              <a:t>Κυρίαρχο ζήτημα σε αυτή τη φάση είναι η εγκατάσταση του συστήματος. 4 μέθοδοι μετατροπής υπάρχουν για τη μετάβαση από παλιό σύστημα σε νεότερο</a:t>
            </a:r>
            <a:r>
              <a:rPr lang="el-GR" sz="1800" dirty="0" smtClean="0"/>
              <a:t>:</a:t>
            </a:r>
            <a:endParaRPr lang="en-US" sz="1800" dirty="0" smtClean="0"/>
          </a:p>
          <a:p>
            <a:pPr lvl="1"/>
            <a:r>
              <a:rPr lang="el-GR" sz="1800" dirty="0"/>
              <a:t>Άμεση – όλοι οι χρήστες παύουν να χρησιμοποιούν το παλιό σύστημα και δουλεύουν με το νέο.</a:t>
            </a:r>
          </a:p>
          <a:p>
            <a:pPr lvl="1"/>
            <a:r>
              <a:rPr lang="el-GR" sz="1800" dirty="0"/>
              <a:t>Παράλληλη – το παλαιό σύστημα παραμένει σε λειτουργία όσο το νέο αυξάνει τα δεδομένα του.</a:t>
            </a:r>
          </a:p>
          <a:p>
            <a:pPr lvl="1"/>
            <a:r>
              <a:rPr lang="el-GR" sz="1800" dirty="0"/>
              <a:t>Ρυθμιζόμενη – οι χρήστες εργάζονται με το νέο σύστημα τμηματικά (βήμα-βήμα).</a:t>
            </a:r>
          </a:p>
          <a:p>
            <a:pPr lvl="1"/>
            <a:r>
              <a:rPr lang="el-GR" sz="1800" dirty="0"/>
              <a:t>Πιλοτική – Υποομάδα χρηστών χρησιμοποιεί το νέο σύστημα ενώ όλοι οι άλλοι εργάζονται με το παλαιό.</a:t>
            </a:r>
          </a:p>
          <a:p>
            <a:pPr marL="0" indent="0">
              <a:buNone/>
            </a:pPr>
            <a:r>
              <a:rPr lang="el-GR" sz="1800" dirty="0"/>
              <a:t>Η επιλογή της μεθόδου εξαρτάται από το εν λόγω ΠΣ</a:t>
            </a:r>
            <a:r>
              <a:rPr lang="el-GR" sz="1800" dirty="0" smtClean="0"/>
              <a:t>.</a:t>
            </a:r>
            <a:endParaRPr lang="el-GR" sz="1800" dirty="0"/>
          </a:p>
        </p:txBody>
      </p:sp>
    </p:spTree>
    <p:extLst>
      <p:ext uri="{BB962C8B-B14F-4D97-AF65-F5344CB8AC3E}">
        <p14:creationId xmlns:p14="http://schemas.microsoft.com/office/powerpoint/2010/main" val="4130718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Υλοποίησης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89</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5292"/>
            <a:ext cx="6696744" cy="47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96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Microsoft Word: </a:t>
            </a:r>
            <a:r>
              <a:rPr lang="el-GR" sz="3600" dirty="0"/>
              <a:t>Πίνακες</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8" name="3 - Θέση περιεχομένου"/>
          <p:cNvSpPr txBox="1">
            <a:spLocks/>
          </p:cNvSpPr>
          <p:nvPr/>
        </p:nvSpPr>
        <p:spPr>
          <a:xfrm>
            <a:off x="899592" y="1492657"/>
            <a:ext cx="7416824" cy="380430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buClrTx/>
              <a:buSzPct val="100000"/>
              <a:buFont typeface="Wingdings" panose="05000000000000000000" pitchFamily="2" charset="2"/>
              <a:buChar char="§"/>
              <a:defRPr/>
            </a:pPr>
            <a:r>
              <a:rPr lang="el-GR" sz="2800" b="1" dirty="0">
                <a:solidFill>
                  <a:srgbClr val="3E3D2D"/>
                </a:solidFill>
              </a:rPr>
              <a:t>Σχεδίαση πίνακα: επιλογή περιγραμμάτων</a:t>
            </a:r>
          </a:p>
          <a:p>
            <a:pPr marL="68580" lvl="0" indent="0">
              <a:buClr>
                <a:srgbClr val="94C600"/>
              </a:buClr>
              <a:buNone/>
              <a:defRPr/>
            </a:pPr>
            <a:endParaRPr lang="el-GR" sz="2800" b="1" dirty="0">
              <a:solidFill>
                <a:srgbClr val="3E3D2D"/>
              </a:solidFill>
            </a:endParaRPr>
          </a:p>
        </p:txBody>
      </p:sp>
      <p:sp>
        <p:nvSpPr>
          <p:cNvPr id="7" name="object 6"/>
          <p:cNvSpPr>
            <a:spLocks noChangeAspect="1"/>
          </p:cNvSpPr>
          <p:nvPr/>
        </p:nvSpPr>
        <p:spPr>
          <a:xfrm>
            <a:off x="1547664" y="2081313"/>
            <a:ext cx="5591662" cy="3060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94486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5: Συντήρηση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90</a:t>
            </a:fld>
            <a:endParaRPr lang="el-GR" dirty="0"/>
          </a:p>
        </p:txBody>
      </p:sp>
      <p:sp>
        <p:nvSpPr>
          <p:cNvPr id="5" name="Θέση περιεχομένου 4"/>
          <p:cNvSpPr>
            <a:spLocks noGrp="1"/>
          </p:cNvSpPr>
          <p:nvPr>
            <p:ph idx="1"/>
          </p:nvPr>
        </p:nvSpPr>
        <p:spPr/>
        <p:txBody>
          <a:bodyPr>
            <a:noAutofit/>
          </a:bodyPr>
          <a:lstStyle/>
          <a:p>
            <a:r>
              <a:rPr lang="el-GR" sz="2400" dirty="0"/>
              <a:t>Κατά τη διάρκεια αυτής της φάσης, παρέχεται συνεχής υποστήριξη στους χρήστες του νέου συστήματος.</a:t>
            </a:r>
          </a:p>
          <a:p>
            <a:endParaRPr lang="el-GR" sz="2400" dirty="0"/>
          </a:p>
          <a:p>
            <a:r>
              <a:rPr lang="el-GR" sz="2400" dirty="0"/>
              <a:t>Επίσης, οι αλλαγές και οι βελτιώσεις είναι μέρος της </a:t>
            </a:r>
            <a:r>
              <a:rPr lang="el-GR" sz="2400" dirty="0" smtClean="0"/>
              <a:t>πέμπτης </a:t>
            </a:r>
            <a:r>
              <a:rPr lang="el-GR" sz="2400" dirty="0"/>
              <a:t>φάσης, όπως είναι και η διαδικασία απομόνωσης και επίλυσης των προβλημάτων του συστήματος.</a:t>
            </a:r>
          </a:p>
        </p:txBody>
      </p:sp>
    </p:spTree>
    <p:extLst>
      <p:ext uri="{BB962C8B-B14F-4D97-AF65-F5344CB8AC3E}">
        <p14:creationId xmlns:p14="http://schemas.microsoft.com/office/powerpoint/2010/main" val="24675840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91</a:t>
            </a:fld>
            <a:endParaRPr lang="el-GR" dirty="0"/>
          </a:p>
        </p:txBody>
      </p:sp>
    </p:spTree>
    <p:extLst>
      <p:ext uri="{BB962C8B-B14F-4D97-AF65-F5344CB8AC3E}">
        <p14:creationId xmlns:p14="http://schemas.microsoft.com/office/powerpoint/2010/main" val="25691563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92</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93</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94</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Βασικές λειτουργίες του Microsoft </a:t>
            </a:r>
            <a:r>
              <a:rPr lang="en-US" dirty="0" smtClean="0"/>
              <a:t>Word</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3810</TotalTime>
  <Words>3852</Words>
  <Application>Microsoft Office PowerPoint</Application>
  <PresentationFormat>Προβολή στην οθόνη (16:10)</PresentationFormat>
  <Paragraphs>575</Paragraphs>
  <Slides>95</Slides>
  <Notes>95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95</vt:i4>
      </vt:variant>
    </vt:vector>
  </HeadingPairs>
  <TitlesOfParts>
    <vt:vector size="103" baseType="lpstr">
      <vt:lpstr>Arial Unicode MS</vt:lpstr>
      <vt:lpstr>Arial</vt:lpstr>
      <vt:lpstr>Calibri</vt:lpstr>
      <vt:lpstr>Tahoma</vt:lpstr>
      <vt:lpstr>Times New Roman</vt:lpstr>
      <vt:lpstr>Wingdings</vt:lpstr>
      <vt:lpstr>Wingdings 2</vt:lpstr>
      <vt:lpstr>Θέμα του Office</vt:lpstr>
      <vt:lpstr>Πληροφορική Υγείας</vt:lpstr>
      <vt:lpstr>Παρουσίαση του PowerPoint</vt:lpstr>
      <vt:lpstr>Άδειες Χρήσης</vt:lpstr>
      <vt:lpstr>Χρηματοδότηση</vt:lpstr>
      <vt:lpstr>Microsoft Word</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Πίνακες</vt:lpstr>
      <vt:lpstr>Microsoft Word: Μέτρηση Λέξεων</vt:lpstr>
      <vt:lpstr>Microsoft Word: Μέτρηση Λέξεων</vt:lpstr>
      <vt:lpstr>Microsoft Word: Μορφοποίηση Παραγράφου</vt:lpstr>
      <vt:lpstr>Microsoft Word: Μορφοποίηση Παραγράφου</vt:lpstr>
      <vt:lpstr>Microsoft Word: Όρια σελίδας – margins, μορφοποίηση διάταξης σελίδας</vt:lpstr>
      <vt:lpstr>Microsoft Word: Όρια σελίδας – margins, μορφοποίηση διάταξης σελίδας</vt:lpstr>
      <vt:lpstr>Microsoft Word: Header and Footer</vt:lpstr>
      <vt:lpstr>Microsoft Word: Header and Footer</vt:lpstr>
      <vt:lpstr>Microsoft Word: Header and Footer</vt:lpstr>
      <vt:lpstr>Microsoft Word: Εισαγωγή hyperlinks</vt:lpstr>
      <vt:lpstr>Microsoft Word: Εισαγωγή hyperlinks</vt:lpstr>
      <vt:lpstr>Microsoft Word: Εισαγωγή hyperlinks</vt:lpstr>
      <vt:lpstr>Microsoft Word: Εισαγωγή hyperlinks</vt:lpstr>
      <vt:lpstr>Microsoft Word: Εξαγωγή κειμένου σε μορφή html</vt:lpstr>
      <vt:lpstr>Microsoft Word: Εξαγωγή κειμένου σε μορφή html</vt:lpstr>
      <vt:lpstr>Microsoft Word: Εξαγωγή κειμένου σε μορφή html</vt:lpstr>
      <vt:lpstr>Microsoft Word: Εξαγωγή κειμένου σε μορφή pdf</vt:lpstr>
      <vt:lpstr>Microsoft Word: Χρήση διαφόρων templates</vt:lpstr>
      <vt:lpstr>Microsoft Word: Χρήση διαφόρων templates</vt:lpstr>
      <vt:lpstr>Microsoft Word: Χρήση διαφόρων templates</vt:lpstr>
      <vt:lpstr>Microsoft Word: Εισαγωγή Breaks</vt:lpstr>
      <vt:lpstr>Microsoft Word: Εισαγωγή Breaks</vt:lpstr>
      <vt:lpstr>Microsoft Word: Εισαγωγή Breaks</vt:lpstr>
      <vt:lpstr>Βιβλιογραφία</vt:lpstr>
      <vt:lpstr>Σημείωμα Αναφοράς</vt:lpstr>
      <vt:lpstr>Σημείωμα Αδειοδότησης</vt:lpstr>
      <vt:lpstr>Παρουσίαση του PowerPoint</vt:lpstr>
      <vt:lpstr>Τέλος Ενότητας</vt:lpstr>
      <vt:lpstr>Πληροφορική II</vt:lpstr>
      <vt:lpstr>Παρουσίαση του PowerPoint</vt:lpstr>
      <vt:lpstr>Άδειες Χρήσης</vt:lpstr>
      <vt:lpstr>Χρηματοδότηση</vt:lpstr>
      <vt:lpstr>Μέσα Πολυμέσων</vt:lpstr>
      <vt:lpstr>Αλληλεπίδραση</vt:lpstr>
      <vt:lpstr>Αμφίδρομη Επικοινωνία</vt:lpstr>
      <vt:lpstr>Νέα Μέσα &amp; Ψηφιακή Σύγκλιση</vt:lpstr>
      <vt:lpstr>Επίπεδα &amp; Διαστάσεις Πληροφορίας</vt:lpstr>
      <vt:lpstr>Περιεχόμενο</vt:lpstr>
      <vt:lpstr>Υπερμέσα και Πλοήγηση</vt:lpstr>
      <vt:lpstr>Δημιουργία Περιεχομένου</vt:lpstr>
      <vt:lpstr>Διαδικασία Ανάπτυξης</vt:lpstr>
      <vt:lpstr>Καθορισμός Κοινού</vt:lpstr>
      <vt:lpstr>Σχέδιο και Πλοκή</vt:lpstr>
      <vt:lpstr>Σκίτσα Πλοκής</vt:lpstr>
      <vt:lpstr>Εργαλεία και Συγγραφή</vt:lpstr>
      <vt:lpstr>Έλεγχος</vt:lpstr>
      <vt:lpstr>Τεχνολογία Νέων Μέσων</vt:lpstr>
      <vt:lpstr>Πληροφοριακά Συστήματα</vt:lpstr>
      <vt:lpstr>Χρήσεις ΠΣ</vt:lpstr>
      <vt:lpstr>Μέρη ΠΣ</vt:lpstr>
      <vt:lpstr>Τύποι ΠΣ</vt:lpstr>
      <vt:lpstr>Συστήματα Αυτοματισμού Γραφείου</vt:lpstr>
      <vt:lpstr>Επεξεργασία Συναλλαγών</vt:lpstr>
      <vt:lpstr>Παραγγελία Προϊόντος</vt:lpstr>
      <vt:lpstr>Υποστήριξη Αποφάσεων</vt:lpstr>
      <vt:lpstr>Υποστήριξη Αποφάσεων</vt:lpstr>
      <vt:lpstr>Έμπειρα Συστήματα</vt:lpstr>
      <vt:lpstr>Έμπειρα Συστήματα</vt:lpstr>
      <vt:lpstr>Ρόλος</vt:lpstr>
      <vt:lpstr>Φορείς</vt:lpstr>
      <vt:lpstr>Ανάπτυξη ΠΣ (Κύκλος Ζωής ΠΣ)</vt:lpstr>
      <vt:lpstr>Ανάπτυξη ΠΣ (Κύκλος Ζωής ΠΣ)</vt:lpstr>
      <vt:lpstr>Φάση 1: Ανάλυση Αναγκών</vt:lpstr>
      <vt:lpstr>Διάγραμμα Ροής</vt:lpstr>
      <vt:lpstr>Φάση 2: Σχεδιασμός Συστήματος</vt:lpstr>
      <vt:lpstr>Φάση 3: Ανάπτυξη</vt:lpstr>
      <vt:lpstr>Φάση 4: Υλοποίηση</vt:lpstr>
      <vt:lpstr>Μέθοδοι Υλοποίησης</vt:lpstr>
      <vt:lpstr>Φάση 5: Συντήρηση</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Gogos</dc:creator>
  <cp:lastModifiedBy>Evaggelos Karvounis</cp:lastModifiedBy>
  <cp:revision>307</cp:revision>
  <dcterms:created xsi:type="dcterms:W3CDTF">2012-09-06T09:03:05Z</dcterms:created>
  <dcterms:modified xsi:type="dcterms:W3CDTF">2015-10-04T22:47:22Z</dcterms:modified>
</cp:coreProperties>
</file>