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261" r:id="rId6"/>
    <p:sldId id="308" r:id="rId7"/>
    <p:sldId id="264" r:id="rId8"/>
    <p:sldId id="267" r:id="rId9"/>
    <p:sldId id="28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290" r:id="rId25"/>
    <p:sldId id="291" r:id="rId26"/>
    <p:sldId id="292" r:id="rId27"/>
    <p:sldId id="293" r:id="rId28"/>
    <p:sldId id="294" r:id="rId29"/>
    <p:sldId id="295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13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441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41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62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755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63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69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71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8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82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182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46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731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70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6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 </a:t>
            </a:r>
            <a:r>
              <a:rPr lang="el-GR" sz="900" b="0" smtClean="0">
                <a:solidFill>
                  <a:schemeClr val="bg1"/>
                </a:solidFill>
              </a:rPr>
              <a:t>προγραμματισμός στην πράξη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</a:t>
            </a:r>
            <a:r>
              <a:rPr lang="en-US" sz="2800"/>
              <a:t>8</a:t>
            </a:r>
            <a:r>
              <a:rPr lang="en-US" sz="2800" smtClean="0"/>
              <a:t> </a:t>
            </a:r>
            <a:r>
              <a:rPr lang="el-GR" sz="2800" smtClean="0"/>
              <a:t>:</a:t>
            </a:r>
            <a:r>
              <a:rPr lang="el-GR" sz="2800"/>
              <a:t> </a:t>
            </a:r>
            <a:r>
              <a:rPr lang="el-GR" sz="2800" b="1" smtClean="0"/>
              <a:t>Προγραμματισμός</a:t>
            </a:r>
            <a:r>
              <a:rPr lang="en-US" sz="2800" b="1" smtClean="0"/>
              <a:t> </a:t>
            </a:r>
            <a:r>
              <a:rPr lang="el-GR" sz="2800" b="1" smtClean="0"/>
              <a:t>στην πράξη</a:t>
            </a:r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ΕΡΓΑΛΕΙΑ </a:t>
            </a:r>
            <a:r>
              <a:rPr lang="el-GR" sz="3600"/>
              <a:t>ΚΑΙ ΤΕΧΝΙΚΕΣ ΠΡΟΓΡΑΜΜΑΤΙΣΜΟΥ:</a:t>
            </a:r>
            <a:br>
              <a:rPr lang="el-GR" sz="3600"/>
            </a:br>
            <a:r>
              <a:rPr lang="el-GR" sz="3600"/>
              <a:t>2.	Προγραµµατισµός του απροόπτου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mtClean="0"/>
          </a:p>
          <a:p>
            <a:r>
              <a:rPr lang="el-GR" smtClean="0"/>
              <a:t>Προσδιορίζει εναλλακτικές πορείες δράσης που µπορούν να εφαρµοστούν αν  µεταβληθούν </a:t>
            </a:r>
            <a:r>
              <a:rPr lang="el-GR"/>
              <a:t>οι συνθήκες.</a:t>
            </a:r>
          </a:p>
          <a:p>
            <a:r>
              <a:rPr lang="el-GR" smtClean="0"/>
              <a:t>Τα </a:t>
            </a:r>
            <a:r>
              <a:rPr lang="el-GR"/>
              <a:t>σχέδια αντιµετώπισης του </a:t>
            </a:r>
            <a:r>
              <a:rPr lang="el-GR" smtClean="0"/>
              <a:t>απροόπτου προβλέπουν </a:t>
            </a:r>
            <a:r>
              <a:rPr lang="el-GR"/>
              <a:t>τις µεταβαλλόµενες συνθήκες!</a:t>
            </a:r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84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ΕΡΓΑΛΕΙΑ ΚΑΙ ΤΕΧΝΙΚΕΣ ΠΡΟΓΡΑΜΜΑΤΙΣΜΟΥ:</a:t>
            </a:r>
            <a:br>
              <a:rPr lang="el-GR" sz="3600"/>
            </a:br>
            <a:r>
              <a:rPr lang="el-GR" sz="3600"/>
              <a:t>3.	Προγραµµατισµός µε χρήση σεναρίων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mtClean="0"/>
          </a:p>
          <a:p>
            <a:r>
              <a:rPr lang="el-GR"/>
              <a:t>Μακροπρόθεσµη εκδοχή του </a:t>
            </a:r>
            <a:r>
              <a:rPr lang="el-GR" smtClean="0"/>
              <a:t>προγραµµατισµού του </a:t>
            </a:r>
            <a:r>
              <a:rPr lang="el-GR"/>
              <a:t>απροόπτου.</a:t>
            </a:r>
          </a:p>
          <a:p>
            <a:r>
              <a:rPr lang="el-GR" smtClean="0"/>
              <a:t>Προσδιορίζει </a:t>
            </a:r>
            <a:r>
              <a:rPr lang="el-GR"/>
              <a:t>εναλλακτικά µελλοντικά σενάρια.</a:t>
            </a:r>
          </a:p>
          <a:p>
            <a:r>
              <a:rPr lang="el-GR" smtClean="0"/>
              <a:t>Καταστρώνονται σχέδια για κάθε µελλοντικό </a:t>
            </a:r>
            <a:r>
              <a:rPr lang="el-GR"/>
              <a:t>σενάριο.</a:t>
            </a:r>
          </a:p>
          <a:p>
            <a:r>
              <a:rPr lang="el-GR"/>
              <a:t>Αυξάνει την ευελιξία του οργανισµού και την προετοιµασία του για µελλοντικά σοκ!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0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ΕΡΓΑΛΕΙΑ </a:t>
            </a:r>
            <a:r>
              <a:rPr lang="el-GR" sz="3600"/>
              <a:t>ΚΑΙ ΤΕΧΝΙΚΕΣ ΠΡΟΓΡΑΜΜΑΤΙΣΜΟΥ:</a:t>
            </a:r>
            <a:br>
              <a:rPr lang="el-GR" sz="3600"/>
            </a:br>
            <a:r>
              <a:rPr lang="el-GR" sz="3600" smtClean="0"/>
              <a:t>4.Συγκριτική </a:t>
            </a:r>
            <a:r>
              <a:rPr lang="el-GR" sz="3600"/>
              <a:t>προτυποποίηση (benchmarking)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333"/>
            <a:ext cx="8686800" cy="3951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/>
              <a:t>Χρήση εξωτερικών συγκρίσεων:</a:t>
            </a:r>
          </a:p>
          <a:p>
            <a:r>
              <a:rPr lang="el-GR" smtClean="0"/>
              <a:t>για</a:t>
            </a:r>
            <a:r>
              <a:rPr lang="el-GR"/>
              <a:t>	</a:t>
            </a:r>
            <a:r>
              <a:rPr lang="el-GR" smtClean="0"/>
              <a:t>καλύτερη αξιολόγηση της τρέχουσας </a:t>
            </a:r>
            <a:r>
              <a:rPr lang="el-GR"/>
              <a:t>απόδοσης και</a:t>
            </a:r>
          </a:p>
          <a:p>
            <a:r>
              <a:rPr lang="el-GR" smtClean="0"/>
              <a:t>για</a:t>
            </a:r>
            <a:r>
              <a:rPr lang="el-GR"/>
              <a:t>	</a:t>
            </a:r>
            <a:r>
              <a:rPr lang="el-GR" smtClean="0"/>
              <a:t>τον προσδιορισµό πιθανών δράσεων </a:t>
            </a:r>
            <a:r>
              <a:rPr lang="el-GR"/>
              <a:t>για το µέλλον.</a:t>
            </a:r>
          </a:p>
          <a:p>
            <a:pPr marL="0" indent="0">
              <a:buNone/>
            </a:pPr>
            <a:r>
              <a:rPr lang="el-GR" smtClean="0"/>
              <a:t>Υιοθέτηση </a:t>
            </a:r>
            <a:r>
              <a:rPr lang="el-GR"/>
              <a:t>των καλύτερων πρακτικών άλλων οργανισµών που επιτυγχάνουν ανώτερη απόδοση.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7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ΕΡΓΑΛΕΙΑ ΚΑΙ ΤΕΧΝΙΚΕΣ ΠΡΟΓΡΑΜΜΑΤΙΣΜΟΥ:</a:t>
            </a:r>
            <a:br>
              <a:rPr lang="el-GR" sz="3600"/>
            </a:br>
            <a:r>
              <a:rPr lang="el-GR" sz="3600"/>
              <a:t>5.	Χρήση προσωπικού προγραµµατισµού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333"/>
            <a:ext cx="8686800" cy="395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mtClean="0"/>
              <a:t>Προσωπικό προγραµµατισµού</a:t>
            </a:r>
            <a:r>
              <a:rPr lang="el-GR"/>
              <a:t>:	πρόκειται	για εξειδικευµένους υπαλλήλους </a:t>
            </a:r>
            <a:r>
              <a:rPr lang="el-GR" smtClean="0"/>
              <a:t>που βοηθούν</a:t>
            </a:r>
            <a:r>
              <a:rPr lang="el-GR"/>
              <a:t>	</a:t>
            </a:r>
            <a:r>
              <a:rPr lang="el-GR" smtClean="0"/>
              <a:t>στο συντονισµό και  την </a:t>
            </a:r>
            <a:r>
              <a:rPr lang="el-GR"/>
              <a:t>ενθάρρυνση </a:t>
            </a:r>
            <a:r>
              <a:rPr lang="el-GR" smtClean="0"/>
              <a:t>του προγραµµατισµού</a:t>
            </a:r>
            <a:r>
              <a:rPr lang="el-GR"/>
              <a:t>. </a:t>
            </a:r>
            <a:endParaRPr lang="el-GR" smtClean="0"/>
          </a:p>
          <a:p>
            <a:pPr algn="just"/>
            <a:r>
              <a:rPr lang="el-GR" smtClean="0"/>
              <a:t>συµβάλλουν στην επίτευξη συνήθως στρατηγικών </a:t>
            </a:r>
            <a:r>
              <a:rPr lang="el-GR"/>
              <a:t>αποστολών προσφέροντας στον οργανισµό εστίαση και εξειδίκευση.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5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ΕΦΑΡΜΟΓΗ ΑΠΟΤΕΛΕΣΜΑΤΙΚΩΝ  </a:t>
            </a:r>
            <a:r>
              <a:rPr lang="el-GR" sz="3600"/>
              <a:t>ΠΡΟΓΡΑΜΜΑΤΩΝ:</a:t>
            </a:r>
            <a:br>
              <a:rPr lang="el-GR" sz="3600"/>
            </a:br>
            <a:r>
              <a:rPr lang="el-GR" sz="3600"/>
              <a:t>Θέσπιση και Ευθυγράµµιση στόχων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316"/>
            <a:ext cx="8686800" cy="4896544"/>
          </a:xfrm>
        </p:spPr>
        <p:txBody>
          <a:bodyPr>
            <a:normAutofit fontScale="77500" lnSpcReduction="20000"/>
          </a:bodyPr>
          <a:lstStyle/>
          <a:p>
            <a:endParaRPr lang="el-GR" smtClean="0"/>
          </a:p>
          <a:p>
            <a:r>
              <a:rPr lang="el-GR" smtClean="0"/>
              <a:t>Θέσπιση </a:t>
            </a:r>
            <a:r>
              <a:rPr lang="el-GR"/>
              <a:t>¨Σπουδαίων¨ στόχων…</a:t>
            </a:r>
          </a:p>
          <a:p>
            <a:r>
              <a:rPr lang="el-GR" smtClean="0"/>
              <a:t>Συγκεκριµένοι: προσδιορίζουν µε σαφήνεια τα </a:t>
            </a:r>
            <a:r>
              <a:rPr lang="el-GR"/>
              <a:t>βασικά αποτελέσµατα που πρέπει να επιτευχθούν </a:t>
            </a:r>
            <a:endParaRPr lang="el-GR" smtClean="0"/>
          </a:p>
          <a:p>
            <a:r>
              <a:rPr lang="el-GR" smtClean="0"/>
              <a:t> </a:t>
            </a:r>
            <a:r>
              <a:rPr lang="el-GR"/>
              <a:t>Έγκαιροι</a:t>
            </a:r>
            <a:r>
              <a:rPr lang="el-GR" smtClean="0"/>
              <a:t>: συνδέονται µε συγκεκριµένα χρονοδιαγράµµατα και καταληκτικές </a:t>
            </a:r>
            <a:r>
              <a:rPr lang="el-GR"/>
              <a:t>ηµεροµηνίες</a:t>
            </a:r>
          </a:p>
          <a:p>
            <a:r>
              <a:rPr lang="el-GR" smtClean="0"/>
              <a:t>Μετρήσιµοι</a:t>
            </a:r>
            <a:r>
              <a:rPr lang="el-GR"/>
              <a:t>: περιγράφονται µε τέτοιο  τρόπο ώστε τα αποτελέσµατα να µπορούν να µετρηθούν χωρίς αµφισβήτηση</a:t>
            </a:r>
          </a:p>
          <a:p>
            <a:r>
              <a:rPr lang="el-GR" smtClean="0"/>
              <a:t>Απαιτητικοί</a:t>
            </a:r>
            <a:r>
              <a:rPr lang="el-GR"/>
              <a:t>: περιλαµβάνουν µια υπέρβαση</a:t>
            </a:r>
          </a:p>
          <a:p>
            <a:r>
              <a:rPr lang="el-GR" smtClean="0"/>
              <a:t>Επιτεύξιµοι</a:t>
            </a:r>
            <a:r>
              <a:rPr lang="el-GR"/>
              <a:t>: είναι ρεαλιστικοί και µπορούν να υλοποιηθούν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ΕΦΑΡΜΟΓΗ ΑΠΟΤΕΛΕΣΜΑΤΙΚΩΝ  </a:t>
            </a:r>
            <a:r>
              <a:rPr lang="el-GR" sz="3600"/>
              <a:t>ΠΡΟΓΡΑΜΜΑΤΩΝ:</a:t>
            </a:r>
            <a:br>
              <a:rPr lang="el-GR" sz="3600"/>
            </a:br>
            <a:r>
              <a:rPr lang="el-GR" sz="3600"/>
              <a:t>Θέσπιση και Ευθυγράµµιση στόχων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3284"/>
            <a:ext cx="8686800" cy="4896544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r>
              <a:rPr lang="el-GR" smtClean="0"/>
              <a:t>Οι στόχοι </a:t>
            </a:r>
            <a:r>
              <a:rPr lang="el-GR"/>
              <a:t>πρέπει να συντονίζονται αποτελεσµατικά µεταξύ πολλών ανθρώπων, τµηµάτων εργασίας και επιπέδων ενός οργανισµού συνολικά.</a:t>
            </a:r>
          </a:p>
          <a:p>
            <a:pPr algn="just"/>
            <a:r>
              <a:rPr lang="el-GR" smtClean="0"/>
              <a:t>Η ευθυγράµµιση </a:t>
            </a:r>
            <a:r>
              <a:rPr lang="el-GR"/>
              <a:t>(ιεραρχία) των στόχων συµβάλλει ώστε οι στόχοι που τίθενται σε οποιοδήποτε τµήµα να προωθούν τη συνολική αποστολή του οργανισµού.</a:t>
            </a:r>
          </a:p>
          <a:p>
            <a:pPr algn="just"/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pPr algn="l"/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/>
              <a:t>Στην  Πράξη:  Δείγµα  ιεραρχίας  στόχων  σε  µια  εταιρεία παραγωγής 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3284"/>
            <a:ext cx="8686800" cy="4896544"/>
          </a:xfrm>
        </p:spPr>
        <p:txBody>
          <a:bodyPr>
            <a:normAutofit/>
          </a:bodyPr>
          <a:lstStyle/>
          <a:p>
            <a:endParaRPr lang="el-GR" smtClean="0"/>
          </a:p>
          <a:p>
            <a:pPr algn="just"/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45332"/>
            <a:ext cx="6705623" cy="4159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5365985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3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828435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z="3600" smtClean="0"/>
              <a:t>ΕΦΑΡΜΟΓΗ </a:t>
            </a:r>
            <a:r>
              <a:rPr lang="el-GR" sz="3600"/>
              <a:t>ΑΠΟΤΕΛΕΣΜΑΤΙΚΩΝ </a:t>
            </a:r>
            <a:r>
              <a:rPr lang="el-GR" sz="3600" smtClean="0"/>
              <a:t>ΠΡΟΓΡΑΜΜΑΤΩΝ</a:t>
            </a:r>
            <a:r>
              <a:rPr lang="el-GR" sz="3600"/>
              <a:t>:</a:t>
            </a:r>
            <a:br>
              <a:rPr lang="el-GR" sz="3600"/>
            </a:br>
            <a:r>
              <a:rPr lang="el-GR" sz="3600"/>
              <a:t>Διοίκηση µε Στόχους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3284"/>
            <a:ext cx="8686800" cy="4896544"/>
          </a:xfrm>
        </p:spPr>
        <p:txBody>
          <a:bodyPr>
            <a:normAutofit fontScale="92500"/>
          </a:bodyPr>
          <a:lstStyle/>
          <a:p>
            <a:endParaRPr lang="el-GR" smtClean="0"/>
          </a:p>
          <a:p>
            <a:pPr algn="just"/>
            <a:r>
              <a:rPr lang="el-GR"/>
              <a:t>Δοµηµένη διαδικασία τακτικής </a:t>
            </a:r>
            <a:r>
              <a:rPr lang="el-GR" smtClean="0"/>
              <a:t>επικοινωνίας µεταξύ ενός ανωτέρου</a:t>
            </a:r>
            <a:r>
              <a:rPr lang="el-GR"/>
              <a:t>	</a:t>
            </a:r>
            <a:r>
              <a:rPr lang="el-GR" smtClean="0"/>
              <a:t>στελέχους και ενός </a:t>
            </a:r>
            <a:r>
              <a:rPr lang="el-GR"/>
              <a:t>υφισταµένου.</a:t>
            </a:r>
          </a:p>
          <a:p>
            <a:pPr algn="just"/>
            <a:r>
              <a:rPr lang="el-GR"/>
              <a:t>Ο προϊστάµενος/ηγέτης οµάδας και οι εργαζόµενοι θέτουν από κοινού στόχους απόδοσης.</a:t>
            </a:r>
          </a:p>
          <a:p>
            <a:pPr algn="just"/>
            <a:r>
              <a:rPr lang="el-GR"/>
              <a:t>Ο προϊστάµενος/ηγέτης οµάδας και οι εργαζόµενοι επιθεωρούν από κοινού τα αποτελέσµατα.</a:t>
            </a:r>
          </a:p>
          <a:p>
            <a:pPr algn="just"/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4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Π</a:t>
            </a:r>
            <a:r>
              <a:rPr lang="el-GR" sz="3600" smtClean="0"/>
              <a:t>εριεχόµενο </a:t>
            </a:r>
            <a:r>
              <a:rPr lang="el-GR" sz="3600"/>
              <a:t>της Διοίκησης µε Στόχους</a:t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mtClean="0"/>
              <a:t>Περιλαµβάνει</a:t>
            </a:r>
            <a:r>
              <a:rPr lang="el-GR"/>
              <a:t>	µια	επίσηµη	συµφωνία	που</a:t>
            </a:r>
          </a:p>
          <a:p>
            <a:pPr marL="0" indent="0" algn="just">
              <a:buNone/>
            </a:pPr>
            <a:r>
              <a:rPr lang="el-GR"/>
              <a:t>προσδιορίζει:</a:t>
            </a:r>
          </a:p>
          <a:p>
            <a:pPr algn="just"/>
            <a:r>
              <a:rPr lang="el-GR" smtClean="0"/>
              <a:t>Τους στόχους</a:t>
            </a:r>
            <a:r>
              <a:rPr lang="el-GR"/>
              <a:t>	απόδοσης	των	εργαζοµένων για ορισµένη χρονική περίοδο.</a:t>
            </a:r>
          </a:p>
          <a:p>
            <a:pPr algn="just"/>
            <a:r>
              <a:rPr lang="el-GR"/>
              <a:t>Τ</a:t>
            </a:r>
            <a:r>
              <a:rPr lang="el-GR" smtClean="0"/>
              <a:t>α </a:t>
            </a:r>
            <a:r>
              <a:rPr lang="el-GR"/>
              <a:t>σχέδια µέσω των οποίων θα επιτευχθούν οι στόχοι.</a:t>
            </a:r>
          </a:p>
          <a:p>
            <a:pPr algn="just"/>
            <a:r>
              <a:rPr lang="el-GR"/>
              <a:t>Τ</a:t>
            </a:r>
            <a:r>
              <a:rPr lang="el-GR" smtClean="0"/>
              <a:t>α </a:t>
            </a:r>
            <a:r>
              <a:rPr lang="el-GR"/>
              <a:t>πρότυπα µέτρησης της επίτευξής τους.</a:t>
            </a:r>
          </a:p>
          <a:p>
            <a:pPr algn="just"/>
            <a:r>
              <a:rPr lang="el-GR"/>
              <a:t>Τ</a:t>
            </a:r>
            <a:r>
              <a:rPr lang="el-GR" smtClean="0"/>
              <a:t>ις</a:t>
            </a:r>
            <a:r>
              <a:rPr lang="el-GR"/>
              <a:t>	</a:t>
            </a:r>
            <a:r>
              <a:rPr lang="el-GR" smtClean="0"/>
              <a:t>διαδικασίες για την ανάλυση των αποτελεσµάτων </a:t>
            </a:r>
            <a:r>
              <a:rPr lang="el-GR"/>
              <a:t>απόδοσης.</a:t>
            </a:r>
          </a:p>
          <a:p>
            <a:pPr algn="just"/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0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</a:t>
            </a:r>
            <a:r>
              <a:rPr lang="el-GR"/>
              <a:t>	</a:t>
            </a:r>
            <a:r>
              <a:rPr lang="el-GR" smtClean="0"/>
              <a:t>1.</a:t>
            </a:r>
            <a:r>
              <a:rPr lang="el-GR"/>
              <a:t>	Η	διαδικασία	της	διοίκησης	µε στόχους </a:t>
            </a: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05" y="1308833"/>
            <a:ext cx="7676190" cy="40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2239" y="5204284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4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</a:t>
            </a:r>
            <a:r>
              <a:rPr lang="el-GR" sz="2800" b="1"/>
              <a:t>8</a:t>
            </a:r>
            <a:r>
              <a:rPr lang="el-GR" sz="2800" b="1" smtClean="0"/>
              <a:t>:</a:t>
            </a:r>
            <a:r>
              <a:rPr lang="en-US" sz="2800" smtClean="0"/>
              <a:t> </a:t>
            </a:r>
            <a:r>
              <a:rPr lang="el-GR" sz="2800" smtClean="0"/>
              <a:t>Προγραμματισμός στην πράξη </a:t>
            </a:r>
            <a:endParaRPr lang="el-GR" sz="2800"/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>Πλεονεκτήµατα της Διοίκησης µε Στόχους</a:t>
            </a: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r>
              <a:rPr lang="el-GR"/>
              <a:t>Επικεντρώνει τις προσπάθειες των εργαζοµένων στα σηµαντικότερα καθήκοντα και στόχους.</a:t>
            </a:r>
          </a:p>
          <a:p>
            <a:pPr algn="just"/>
            <a:r>
              <a:rPr lang="el-GR" smtClean="0"/>
              <a:t>Επικεντρώνει </a:t>
            </a:r>
            <a:r>
              <a:rPr lang="el-GR"/>
              <a:t>τις προσπάθειες των προϊσταµένων σε σηµαντικούς τοµείς υποστήριξης.</a:t>
            </a:r>
          </a:p>
          <a:p>
            <a:pPr algn="just"/>
            <a:r>
              <a:rPr lang="el-GR" smtClean="0"/>
              <a:t>Συµβάλλει </a:t>
            </a:r>
            <a:r>
              <a:rPr lang="el-GR"/>
              <a:t>στην οικοδόµηση σχέσεων.</a:t>
            </a:r>
          </a:p>
          <a:p>
            <a:pPr algn="just"/>
            <a:r>
              <a:rPr lang="el-GR" smtClean="0"/>
              <a:t>Δίνει </a:t>
            </a:r>
            <a:r>
              <a:rPr lang="el-GR"/>
              <a:t>στους εργαζόµενους µια δοµηµένη ευκαιρία να συµµετέχουν στη λήψη αποφάσεων.</a:t>
            </a:r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Στην </a:t>
            </a:r>
            <a:r>
              <a:rPr lang="el-GR"/>
              <a:t>Πράξη: Τι πρέπει να αποφεύγεται στη χρησιµοποίηση της διοίκησης µε στόχους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 smtClean="0"/>
          </a:p>
          <a:p>
            <a:pPr algn="just"/>
            <a:r>
              <a:rPr lang="el-GR"/>
              <a:t>Σύνδεση της διοίκησης µε στόχους µε την αµοιβή</a:t>
            </a:r>
          </a:p>
          <a:p>
            <a:pPr algn="just"/>
            <a:r>
              <a:rPr lang="el-GR" smtClean="0"/>
              <a:t>Υπερβολική </a:t>
            </a:r>
            <a:r>
              <a:rPr lang="el-GR"/>
              <a:t>εστίαση της προσοχής  σε στόχους που είναι εύκολο να προσδιοριστούν ποσοτικά</a:t>
            </a:r>
          </a:p>
          <a:p>
            <a:pPr algn="just"/>
            <a:r>
              <a:rPr lang="el-GR" smtClean="0"/>
              <a:t>Απαίτηση </a:t>
            </a:r>
            <a:r>
              <a:rPr lang="el-GR"/>
              <a:t>υπερβολικής γραφικής εργασίας</a:t>
            </a:r>
          </a:p>
          <a:p>
            <a:pPr algn="just"/>
            <a:r>
              <a:rPr lang="el-GR" smtClean="0"/>
              <a:t>Το </a:t>
            </a:r>
            <a:r>
              <a:rPr lang="el-GR"/>
              <a:t>να ανακοινώνουν απλά οι managers τους στόχους τους στους εργαζόµενους</a:t>
            </a:r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5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4000"/>
              <a:t>ΕΦΑΡΜΟΓΗ ΑΠΟΤΕΛΕΣΜΑΤΙΚΩΝ  ΠΡΟΓΡΑΜΜΑΤΩΝ:</a:t>
            </a:r>
            <a:br>
              <a:rPr lang="el-GR" sz="4000"/>
            </a:br>
            <a:r>
              <a:rPr lang="el-GR" sz="4000"/>
              <a:t>Συµµετοχή και ανάµιξη</a:t>
            </a: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 fontScale="85000" lnSpcReduction="10000"/>
          </a:bodyPr>
          <a:lstStyle/>
          <a:p>
            <a:pPr algn="just"/>
            <a:endParaRPr lang="el-GR" smtClean="0"/>
          </a:p>
          <a:p>
            <a:pPr algn="just"/>
            <a:endParaRPr lang="el-GR" smtClean="0"/>
          </a:p>
          <a:p>
            <a:pPr marL="0" indent="0" algn="just">
              <a:buNone/>
            </a:pPr>
            <a:r>
              <a:rPr lang="el-GR" smtClean="0"/>
              <a:t>Ο συµµετοχικός </a:t>
            </a:r>
            <a:r>
              <a:rPr lang="el-GR"/>
              <a:t>προγραµµατισµός απαιτεί η διαδικασία προγραµµατισµού να περιλαµβάνει τους ανθρώπους που θα επηρεαστούν από τα σχέδια και/ή θα βοηθήσουν στην εφαρµογή </a:t>
            </a:r>
            <a:r>
              <a:rPr lang="el-GR" smtClean="0"/>
              <a:t>τους.Οφέλη </a:t>
            </a:r>
            <a:r>
              <a:rPr lang="el-GR"/>
              <a:t>της συµµετοχής και ανάµιξης:</a:t>
            </a:r>
          </a:p>
          <a:p>
            <a:pPr algn="just"/>
            <a:r>
              <a:rPr lang="el-GR" smtClean="0"/>
              <a:t>Προάγει τη δηµιουργικότητα</a:t>
            </a:r>
            <a:r>
              <a:rPr lang="el-GR"/>
              <a:t>	στον προγραµµατισµό.</a:t>
            </a:r>
          </a:p>
          <a:p>
            <a:pPr algn="just"/>
            <a:r>
              <a:rPr lang="el-GR" smtClean="0"/>
              <a:t>Αυξάνει </a:t>
            </a:r>
            <a:r>
              <a:rPr lang="el-GR"/>
              <a:t>τις διαθέσιµες πληροφορίες.</a:t>
            </a:r>
          </a:p>
          <a:p>
            <a:pPr algn="just"/>
            <a:r>
              <a:rPr lang="el-GR" smtClean="0"/>
              <a:t>Προάγει την κατανόηση, την αποδοχή και τη </a:t>
            </a:r>
            <a:r>
              <a:rPr lang="el-GR"/>
              <a:t>δέσµευση στο τελικό σχέδιο.</a:t>
            </a:r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6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40404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Σχήµα</a:t>
            </a:r>
            <a:r>
              <a:rPr lang="el-GR" sz="4000"/>
              <a:t>	</a:t>
            </a:r>
            <a:r>
              <a:rPr lang="el-GR" sz="4000" smtClean="0"/>
              <a:t>2.</a:t>
            </a:r>
            <a:r>
              <a:rPr lang="el-GR" sz="4000"/>
              <a:t>	Συµµετοχή	και	ανάµιξη	στον </a:t>
            </a:r>
            <a:r>
              <a:rPr lang="el-GR" sz="4000" smtClean="0"/>
              <a:t>προγραµµατισµό </a:t>
            </a: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z="3600"/>
              <a:t/>
            </a:r>
            <a:br>
              <a:rPr lang="el-GR" sz="3600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7260"/>
            <a:ext cx="8915400" cy="51125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 smtClean="0"/>
          </a:p>
          <a:p>
            <a:pPr algn="just"/>
            <a:endParaRPr lang="el-GR"/>
          </a:p>
          <a:p>
            <a:pPr marL="0" indent="0" algn="just">
              <a:buNone/>
            </a:pPr>
            <a:endParaRPr lang="el-GR"/>
          </a:p>
          <a:p>
            <a:pPr algn="just"/>
            <a:endParaRPr lang="el-GR"/>
          </a:p>
          <a:p>
            <a:pPr algn="just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70220"/>
            <a:ext cx="6301812" cy="36645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5079762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8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19155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200" b="1">
                <a:solidFill>
                  <a:schemeClr val="bg1"/>
                </a:solidFill>
              </a:rPr>
              <a:t>Ενότητα 8</a:t>
            </a:r>
            <a:r>
              <a:rPr lang="el-GR" sz="1200" b="1" smtClean="0">
                <a:solidFill>
                  <a:schemeClr val="bg1"/>
                </a:solidFill>
              </a:rPr>
              <a:t> </a:t>
            </a:r>
            <a:r>
              <a:rPr lang="el-GR" sz="12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8</a:t>
            </a:r>
            <a:r>
              <a:rPr lang="el-GR" sz="1100" smtClean="0">
                <a:solidFill>
                  <a:schemeClr val="bg1"/>
                </a:solidFill>
              </a:rPr>
              <a:t>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 algn="just"/>
            <a:r>
              <a:rPr lang="el-GR" smtClean="0"/>
              <a:t>Παρουσιάζετε τεχνικές και εργαλεία προγραμματισμού.</a:t>
            </a:r>
          </a:p>
          <a:p>
            <a:pPr marL="0" algn="just"/>
            <a:r>
              <a:rPr lang="el-GR" smtClean="0"/>
              <a:t>Πως εφαρμόζονται τα αποτελεσματικά προγράμματα</a:t>
            </a:r>
          </a:p>
          <a:p>
            <a:pPr marL="0" algn="just"/>
            <a:r>
              <a:rPr lang="el-GR" smtClean="0"/>
              <a:t>Πως ιεραρχούνται στόχοι  </a:t>
            </a:r>
          </a:p>
          <a:p>
            <a:pPr marL="0" algn="just"/>
            <a:r>
              <a:rPr lang="el-GR" smtClean="0"/>
              <a:t>Πως κατανέμονται οι ευθύνες στον προγραμματισμό</a:t>
            </a:r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mtClean="0"/>
              <a:t>Εργαλεία και τεχνικές προγραμματισμού</a:t>
            </a:r>
          </a:p>
          <a:p>
            <a:r>
              <a:rPr lang="el-GR" smtClean="0"/>
              <a:t>Αποτελεσματικά προγράμματα </a:t>
            </a:r>
          </a:p>
          <a:p>
            <a:r>
              <a:rPr lang="el-GR" smtClean="0"/>
              <a:t>Ιεράρχιση στόχων</a:t>
            </a:r>
          </a:p>
          <a:p>
            <a:r>
              <a:rPr lang="el-GR" smtClean="0"/>
              <a:t>Διοίκηση με στόχους</a:t>
            </a:r>
          </a:p>
          <a:p>
            <a:r>
              <a:rPr lang="el-GR" smtClean="0"/>
              <a:t>Συμμετοχή στον προγραμματισμό</a:t>
            </a:r>
          </a:p>
          <a:p>
            <a:pPr marL="0" indent="0">
              <a:buNone/>
            </a:pPr>
            <a:r>
              <a:rPr lang="el-GR" smtClean="0"/>
              <a:t>  </a:t>
            </a:r>
          </a:p>
          <a:p>
            <a:pPr marL="0" indent="0">
              <a:buNone/>
            </a:pPr>
            <a:r>
              <a:rPr lang="el-GR" smtClean="0"/>
              <a:t> </a:t>
            </a:r>
          </a:p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</a:t>
            </a:r>
            <a:r>
              <a:rPr lang="el-GR" sz="4400"/>
              <a:t>8</a:t>
            </a:r>
            <a:r>
              <a:rPr lang="el-GR" sz="4400" smtClean="0"/>
              <a:t> : Προγραμματισμός στην πράξη</a:t>
            </a: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68396"/>
          </a:xfrm>
        </p:spPr>
        <p:txBody>
          <a:bodyPr>
            <a:normAutofit fontScale="90000"/>
          </a:bodyPr>
          <a:lstStyle/>
          <a:p>
            <a:pPr algn="just"/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z="3600" smtClean="0"/>
              <a:t>ΕΡΓΑΛΕΙΑ ΚΑΙ </a:t>
            </a:r>
            <a:r>
              <a:rPr lang="el-GR" sz="3600"/>
              <a:t>ΤΕΧΝΙΚΕΣ ΠΡΟΓΡΑΜΜΑΤΙΣΜΟΥ:</a:t>
            </a:r>
            <a:br>
              <a:rPr lang="el-GR" sz="3600"/>
            </a:br>
            <a:r>
              <a:rPr lang="el-GR" sz="3600"/>
              <a:t>1.	Προβλέψεις</a:t>
            </a:r>
            <a:br>
              <a:rPr lang="el-GR" sz="3600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277"/>
            <a:ext cx="8579296" cy="4455682"/>
          </a:xfrm>
        </p:spPr>
        <p:txBody>
          <a:bodyPr>
            <a:normAutofit fontScale="92500" lnSpcReduction="10000"/>
          </a:bodyPr>
          <a:lstStyle/>
          <a:p>
            <a:endParaRPr lang="el-GR" smtClean="0"/>
          </a:p>
          <a:p>
            <a:pPr marL="0" indent="0">
              <a:buNone/>
            </a:pPr>
            <a:r>
              <a:rPr lang="el-GR"/>
              <a:t>Εκτιµήσεις για το τι θα συµβεί στο µέλλον</a:t>
            </a:r>
          </a:p>
          <a:p>
            <a:r>
              <a:rPr lang="el-GR" smtClean="0"/>
              <a:t>Ποιοτικές προβλέψεις: χρησιµοποιούνται γνώµες ειδικών</a:t>
            </a:r>
            <a:endParaRPr lang="el-GR"/>
          </a:p>
          <a:p>
            <a:r>
              <a:rPr lang="el-GR" smtClean="0"/>
              <a:t>Ποσοτικές προβλέψεις: χρησιµοποιούνται µαθηµατικά </a:t>
            </a:r>
            <a:r>
              <a:rPr lang="el-GR"/>
              <a:t>µοντέλα και στατιστικές αναλύσεις.</a:t>
            </a:r>
          </a:p>
          <a:p>
            <a:r>
              <a:rPr lang="el-GR" smtClean="0"/>
              <a:t>Ο </a:t>
            </a:r>
            <a:r>
              <a:rPr lang="el-GR"/>
              <a:t>προγραµµατισµός περιλαµβάνει αποφάσεις για τον τρόπο αντιµετώπισης </a:t>
            </a:r>
            <a:r>
              <a:rPr lang="el-GR" smtClean="0"/>
              <a:t>των συνεπειών </a:t>
            </a:r>
            <a:r>
              <a:rPr lang="el-GR"/>
              <a:t>µιας πρόβλεψης!</a:t>
            </a:r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846</Words>
  <Application>Microsoft Office PowerPoint</Application>
  <PresentationFormat>On-screen Show (16:10)</PresentationFormat>
  <Paragraphs>233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8 : Προγραμματισμός στην πράξη </vt:lpstr>
      <vt:lpstr>    ΕΡΓΑΛΕΙΑ ΚΑΙ ΤΕΧΝΙΚΕΣ ΠΡΟΓΡΑΜΜΑΤΙΣΜΟΥ: 1. Προβλέψεις   </vt:lpstr>
      <vt:lpstr>     ΕΡΓΑΛΕΙΑ ΚΑΙ ΤΕΧΝΙΚΕΣ ΠΡΟΓΡΑΜΜΑΤΙΣΜΟΥ: 2. Προγραµµατισµός του απροόπτου    </vt:lpstr>
      <vt:lpstr>     ΕΡΓΑΛΕΙΑ ΚΑΙ ΤΕΧΝΙΚΕΣ ΠΡΟΓΡΑΜΜΑΤΙΣΜΟΥ: 3. Προγραµµατισµός µε χρήση σεναρίων     </vt:lpstr>
      <vt:lpstr>      ΕΡΓΑΛΕΙΑ ΚΑΙ ΤΕΧΝΙΚΕΣ ΠΡΟΓΡΑΜΜΑΤΙΣΜΟΥ: 4.Συγκριτική προτυποποίηση (benchmarking)      </vt:lpstr>
      <vt:lpstr>      ΕΡΓΑΛΕΙΑ ΚΑΙ ΤΕΧΝΙΚΕΣ ΠΡΟΓΡΑΜΜΑΤΙΣΜΟΥ: 5. Χρήση προσωπικού προγραµµατισµού      </vt:lpstr>
      <vt:lpstr>      ΕΦΑΡΜΟΓΗ ΑΠΟΤΕΛΕΣΜΑΤΙΚΩΝ  ΠΡΟΓΡΑΜΜΑΤΩΝ: Θέσπιση και Ευθυγράµµιση στόχων      </vt:lpstr>
      <vt:lpstr>      ΕΦΑΡΜΟΓΗ ΑΠΟΤΕΛΕΣΜΑΤΙΚΩΝ  ΠΡΟΓΡΑΜΜΑΤΩΝ: Θέσπιση και Ευθυγράµµιση στόχων      </vt:lpstr>
      <vt:lpstr>      Στην  Πράξη:  Δείγµα  ιεραρχίας  στόχων  σε  µια  εταιρεία παραγωγής       </vt:lpstr>
      <vt:lpstr>       ΕΦΑΡΜΟΓΗ ΑΠΟΤΕΛΕΣΜΑΤΙΚΩΝ ΠΡΟΓΡΑΜΜΑΤΩΝ: Διοίκηση µε Στόχους       </vt:lpstr>
      <vt:lpstr>     Περιεχόµενο της Διοίκησης µε Στόχους      </vt:lpstr>
      <vt:lpstr>      Σχήµα 1. Η διαδικασία της διοίκησης µε στόχους       </vt:lpstr>
      <vt:lpstr>      Πλεονεκτήµατα της Διοίκησης µε Στόχους      </vt:lpstr>
      <vt:lpstr>        Στην Πράξη: Τι πρέπει να αποφεύγεται στη χρησιµοποίηση της διοίκησης µε στόχους       </vt:lpstr>
      <vt:lpstr>        ΕΦΑΡΜΟΓΗ ΑΠΟΤΕΛΕΣΜΑΤΙΚΩΝ  ΠΡΟΓΡΑΜΜΑΤΩΝ: Συµµετοχή και ανάµιξη       </vt:lpstr>
      <vt:lpstr>       Σχήµα 2. Συµµετοχή και ανάµιξη στον προγραµµατισµό        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211</cp:revision>
  <dcterms:created xsi:type="dcterms:W3CDTF">2012-09-06T09:03:05Z</dcterms:created>
  <dcterms:modified xsi:type="dcterms:W3CDTF">2015-10-09T17:58:16Z</dcterms:modified>
</cp:coreProperties>
</file>