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8" r:id="rId4"/>
    <p:sldId id="320" r:id="rId5"/>
    <p:sldId id="321" r:id="rId6"/>
    <p:sldId id="259" r:id="rId7"/>
    <p:sldId id="292" r:id="rId8"/>
    <p:sldId id="262" r:id="rId9"/>
    <p:sldId id="293" r:id="rId10"/>
    <p:sldId id="326" r:id="rId11"/>
    <p:sldId id="347" r:id="rId12"/>
    <p:sldId id="329" r:id="rId13"/>
    <p:sldId id="348" r:id="rId14"/>
    <p:sldId id="330" r:id="rId15"/>
    <p:sldId id="331" r:id="rId16"/>
    <p:sldId id="332" r:id="rId17"/>
    <p:sldId id="333" r:id="rId18"/>
    <p:sldId id="336" r:id="rId19"/>
    <p:sldId id="337" r:id="rId20"/>
    <p:sldId id="338" r:id="rId21"/>
    <p:sldId id="350" r:id="rId22"/>
    <p:sldId id="349" r:id="rId23"/>
    <p:sldId id="345" r:id="rId24"/>
    <p:sldId id="323" r:id="rId25"/>
    <p:sldId id="324" r:id="rId26"/>
    <p:sldId id="277" r:id="rId27"/>
    <p:sldId id="278" r:id="rId28"/>
    <p:sldId id="291" r:id="rId29"/>
    <p:sldId id="279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22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01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κινητών συσκευών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4766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4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Πρόσθετα οπτικά συστατικά</a:t>
            </a:r>
            <a:r>
              <a:rPr lang="en-US" sz="2800" b="1" dirty="0" smtClean="0">
                <a:solidFill>
                  <a:schemeClr val="tx1"/>
                </a:solidFill>
              </a:rPr>
              <a:t> II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WebView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196752"/>
            <a:ext cx="8892480" cy="5067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l-GR" sz="3200" dirty="0" smtClean="0"/>
              <a:t>Ωστόσο, αν θέλουμε πραγματικά να φορτώσουμε σελίδα στην εφαρμογή μας χωρίς </a:t>
            </a:r>
            <a:r>
              <a:rPr lang="el-GR" sz="3200" dirty="0" err="1" smtClean="0"/>
              <a:t>υπεσυνδέσμους</a:t>
            </a:r>
            <a:r>
              <a:rPr lang="el-GR" sz="3200" dirty="0" smtClean="0"/>
              <a:t> και γενικότερα αν επιθυμούμε μεταφορά δεδομένων από το διαδίκτυο, απαιτείται η τροποποίηση του </a:t>
            </a:r>
            <a:r>
              <a:rPr lang="en-US" sz="3200" b="1" dirty="0" smtClean="0"/>
              <a:t>AnroidManifest.xml</a:t>
            </a:r>
            <a:r>
              <a:rPr lang="en-US" sz="3200" dirty="0" smtClean="0"/>
              <a:t> </a:t>
            </a:r>
            <a:r>
              <a:rPr lang="el-GR" sz="3200" dirty="0" smtClean="0"/>
              <a:t>και να προστεθεί πριν από το </a:t>
            </a:r>
            <a:r>
              <a:rPr lang="en-US" sz="3200" dirty="0" smtClean="0"/>
              <a:t>tag </a:t>
            </a:r>
            <a:r>
              <a:rPr lang="en-US" sz="3200" dirty="0" smtClean="0">
                <a:solidFill>
                  <a:srgbClr val="FF0000"/>
                </a:solidFill>
              </a:rPr>
              <a:t>&lt;</a:t>
            </a:r>
            <a:r>
              <a:rPr lang="en-US" sz="3200" b="1" dirty="0" smtClean="0">
                <a:solidFill>
                  <a:srgbClr val="FF0000"/>
                </a:solidFill>
              </a:rPr>
              <a:t>application</a:t>
            </a:r>
            <a:r>
              <a:rPr lang="en-US" sz="3200" dirty="0" smtClean="0">
                <a:solidFill>
                  <a:srgbClr val="FF0000"/>
                </a:solidFill>
              </a:rPr>
              <a:t>&gt; </a:t>
            </a:r>
            <a:r>
              <a:rPr lang="el-GR" sz="3200" dirty="0" smtClean="0"/>
              <a:t>το</a:t>
            </a:r>
            <a:r>
              <a:rPr lang="en-US" sz="3200" dirty="0" smtClean="0"/>
              <a:t>:</a:t>
            </a:r>
          </a:p>
          <a:p>
            <a:pPr marL="179388" indent="-179388"/>
            <a:endParaRPr lang="el-GR" sz="3200" dirty="0" smtClean="0"/>
          </a:p>
          <a:p>
            <a:pPr marL="179388" indent="-179388"/>
            <a:r>
              <a:rPr lang="el-GR" sz="3200" dirty="0" smtClean="0"/>
              <a:t> </a:t>
            </a:r>
            <a:r>
              <a:rPr lang="el-GR" sz="3200" b="1" dirty="0" smtClean="0">
                <a:solidFill>
                  <a:srgbClr val="FF0000"/>
                </a:solidFill>
              </a:rPr>
              <a:t>&lt;</a:t>
            </a:r>
            <a:r>
              <a:rPr lang="en-US" sz="3200" b="1" dirty="0" smtClean="0">
                <a:solidFill>
                  <a:srgbClr val="FF0000"/>
                </a:solidFill>
              </a:rPr>
              <a:t>uses-permission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anroid:name</a:t>
            </a:r>
            <a:r>
              <a:rPr lang="en-US" sz="3200" b="1" dirty="0" smtClean="0">
                <a:solidFill>
                  <a:srgbClr val="FF0000"/>
                </a:solidFill>
              </a:rPr>
              <a:t>=“</a:t>
            </a:r>
            <a:r>
              <a:rPr lang="en-US" sz="3200" b="1" dirty="0" err="1" smtClean="0">
                <a:solidFill>
                  <a:srgbClr val="FF0000"/>
                </a:solidFill>
              </a:rPr>
              <a:t>anroid.permission.INTERNET</a:t>
            </a:r>
            <a:r>
              <a:rPr lang="en-US" sz="3200" b="1" dirty="0" smtClean="0">
                <a:solidFill>
                  <a:srgbClr val="FF0000"/>
                </a:solidFill>
              </a:rPr>
              <a:t>”/</a:t>
            </a:r>
            <a:r>
              <a:rPr lang="el-GR" sz="3200" b="1" dirty="0" smtClean="0">
                <a:solidFill>
                  <a:srgbClr val="FF0000"/>
                </a:solidFill>
              </a:rPr>
              <a:t>&gt;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  <a:endParaRPr lang="el-GR" sz="3200" dirty="0" smtClean="0">
              <a:solidFill>
                <a:srgbClr val="FF0000"/>
              </a:solidFill>
            </a:endParaRPr>
          </a:p>
          <a:p>
            <a:pPr marL="636588" lvl="1" indent="-179388"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buClr>
                <a:srgbClr val="FF0000"/>
              </a:buClr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WebView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196752"/>
            <a:ext cx="8892480" cy="5067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l-GR" sz="3200" dirty="0" smtClean="0"/>
              <a:t>Με αυτόν τον τρόπο επιτρέπουμε στην συσκευή να έχει πρόσβαση σε δικτυακές υπηρεσίες. </a:t>
            </a:r>
            <a:endParaRPr lang="en-US" sz="3200" dirty="0" smtClean="0"/>
          </a:p>
          <a:p>
            <a:pPr marL="179388" indent="-179388">
              <a:buFont typeface="Arial" pitchFamily="34" charset="0"/>
              <a:buChar char="•"/>
            </a:pPr>
            <a:endParaRPr lang="en-US" sz="3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l-GR" sz="3200" dirty="0" smtClean="0"/>
              <a:t>Η επόμενη εφαρμογή ανοίγει την ιστοσελίδα της </a:t>
            </a:r>
            <a:r>
              <a:rPr lang="en-US" sz="3200" b="1" dirty="0" err="1" smtClean="0"/>
              <a:t>google</a:t>
            </a:r>
            <a:r>
              <a:rPr lang="en-US" sz="3200" dirty="0" smtClean="0"/>
              <a:t> </a:t>
            </a:r>
            <a:r>
              <a:rPr lang="el-GR" sz="3200" dirty="0" smtClean="0"/>
              <a:t>μέσα στο </a:t>
            </a:r>
            <a:r>
              <a:rPr lang="en-US" sz="3200" b="1" dirty="0" err="1" smtClean="0"/>
              <a:t>anroid</a:t>
            </a:r>
            <a:r>
              <a:rPr lang="en-US" sz="3200" b="1" dirty="0" smtClean="0"/>
              <a:t>.</a:t>
            </a:r>
          </a:p>
          <a:p>
            <a:pPr marL="514350" indent="-514350">
              <a:buClr>
                <a:srgbClr val="FF0000"/>
              </a:buClr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buClr>
                <a:srgbClr val="FF0000"/>
              </a:buClr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8712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ListView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07504" y="1628800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Ένα ακόμα σημαντικό συστατικό στον οπτικό προγραμματισμό με </a:t>
            </a:r>
            <a:r>
              <a:rPr lang="en-US" sz="3200" b="1" dirty="0" err="1" smtClean="0"/>
              <a:t>Anroid</a:t>
            </a:r>
            <a:r>
              <a:rPr lang="en-US" sz="3200" dirty="0" smtClean="0"/>
              <a:t>, </a:t>
            </a:r>
            <a:r>
              <a:rPr lang="el-GR" sz="3200" dirty="0" smtClean="0"/>
              <a:t>είναι και οι λίστες.</a:t>
            </a:r>
            <a:r>
              <a:rPr lang="en-US" sz="3200" dirty="0" smtClean="0"/>
              <a:t> </a:t>
            </a:r>
            <a:r>
              <a:rPr lang="el-GR" sz="3200" dirty="0" smtClean="0"/>
              <a:t>Για να δημιουργηθεί ένα </a:t>
            </a:r>
            <a:r>
              <a:rPr lang="en-US" sz="3200" b="1" dirty="0" err="1" smtClean="0"/>
              <a:t>ListView</a:t>
            </a:r>
            <a:r>
              <a:rPr lang="en-US" sz="3200" dirty="0" smtClean="0"/>
              <a:t>, </a:t>
            </a:r>
            <a:r>
              <a:rPr lang="el-GR" sz="3200" dirty="0" smtClean="0"/>
              <a:t>θα πρέπει πρώτα να δημιουργηθεί ένα </a:t>
            </a:r>
            <a:r>
              <a:rPr lang="en-US" sz="3200" b="1" dirty="0" smtClean="0"/>
              <a:t>Array Adapter.</a:t>
            </a:r>
            <a:endParaRPr lang="el-GR" sz="3200" b="1" dirty="0" smtClean="0"/>
          </a:p>
          <a:p>
            <a:pPr>
              <a:buFont typeface="Arial" pitchFamily="34" charset="0"/>
              <a:buChar char="•"/>
            </a:pPr>
            <a:endParaRPr lang="el-GR" sz="3200" b="1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Συνήθως, σαν στοιχείο λίστας έχουμε κάποιο αλφαριθμητικό, όπως και στο επόμενο παράδειγμα.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470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79" y="1268760"/>
            <a:ext cx="908752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470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1 - Τίτλος"/>
          <p:cNvSpPr txBox="1">
            <a:spLocks/>
          </p:cNvSpPr>
          <p:nvPr/>
        </p:nvSpPr>
        <p:spPr>
          <a:xfrm>
            <a:off x="323528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ListView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39552" y="1988840"/>
            <a:ext cx="7776864" cy="1728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3200" dirty="0" smtClean="0"/>
              <a:t>Το σημαντικό φυσικά είναι να μπορέσουμε να κάνουμε κάτι όταν ο χρήστης πατάει σε ένα από τα στοιχεία της λίστας όπως αυτό γίνεται στο επόμενο παράδειγμα</a:t>
            </a:r>
            <a:r>
              <a:rPr lang="en-US" sz="3200" dirty="0" smtClean="0"/>
              <a:t>:</a:t>
            </a:r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470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52736"/>
            <a:ext cx="882047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902055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470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3602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8280920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Προγραμματισμός κινητών συσκευών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4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Πρόσθετα οπτικά συστατικά</a:t>
            </a:r>
            <a:r>
              <a:rPr lang="en-US" sz="2800" dirty="0" smtClean="0">
                <a:solidFill>
                  <a:schemeClr val="tx1"/>
                </a:solidFill>
              </a:rPr>
              <a:t> II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470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52736"/>
            <a:ext cx="882047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902055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470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0" y="1714488"/>
            <a:ext cx="8748464" cy="22145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3200" dirty="0" smtClean="0"/>
              <a:t>Για να μπορέσουμε να </a:t>
            </a:r>
            <a:r>
              <a:rPr lang="el-GR" sz="3200" dirty="0" smtClean="0"/>
              <a:t>υλοποιήσουμε την προηγούμενη εφαρμογή, </a:t>
            </a:r>
            <a:r>
              <a:rPr lang="el-GR" sz="3200" dirty="0" smtClean="0"/>
              <a:t>χρειαζόμαστε και το επόμενο </a:t>
            </a:r>
            <a:r>
              <a:rPr lang="en-US" sz="3200" dirty="0" smtClean="0"/>
              <a:t>import: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import </a:t>
            </a:r>
            <a:r>
              <a:rPr lang="en-US" sz="3200" b="1" dirty="0" err="1" smtClean="0">
                <a:solidFill>
                  <a:srgbClr val="FF0000"/>
                </a:solidFill>
              </a:rPr>
              <a:t>anroid.widget.AdapterView.OnItemClickListener</a:t>
            </a:r>
            <a:r>
              <a:rPr lang="en-US" sz="3200" b="1" dirty="0" smtClean="0">
                <a:solidFill>
                  <a:srgbClr val="FF0000"/>
                </a:solidFill>
              </a:rPr>
              <a:t>; </a:t>
            </a:r>
            <a:endParaRPr lang="el-GR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323528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ListView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22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4,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4,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Προγραμματισμός κινητών συσκευών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1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dirty="0" smtClean="0"/>
              <a:t>L. </a:t>
            </a:r>
            <a:r>
              <a:rPr lang="el-GR" sz="1400" dirty="0" err="1" smtClean="0"/>
              <a:t>Darcey</a:t>
            </a:r>
            <a:r>
              <a:rPr lang="el-GR" sz="1400" dirty="0" smtClean="0"/>
              <a:t>, S. </a:t>
            </a:r>
            <a:r>
              <a:rPr lang="el-GR" sz="1400" dirty="0" err="1" smtClean="0"/>
              <a:t>Conder</a:t>
            </a:r>
            <a:r>
              <a:rPr lang="el-GR" sz="1400" dirty="0" smtClean="0"/>
              <a:t>, Μάθετε την Ανάπτυξη Εφαρμογών για το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 σε 24 Ώρες 2ή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(2012)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dirty="0" smtClean="0"/>
              <a:t>P.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H.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A. </a:t>
            </a:r>
            <a:r>
              <a:rPr lang="en-US" sz="1400" dirty="0" err="1" smtClean="0"/>
              <a:t>Deitel,Android</a:t>
            </a:r>
            <a:r>
              <a:rPr lang="en-US" sz="1400" dirty="0" smtClean="0"/>
              <a:t> </a:t>
            </a:r>
            <a:r>
              <a:rPr lang="el-GR" sz="1400" dirty="0" smtClean="0"/>
              <a:t>Προγραμματισμός, 2η </a:t>
            </a:r>
            <a:r>
              <a:rPr lang="el-GR" sz="1400" dirty="0" err="1" smtClean="0"/>
              <a:t>Εκδοση</a:t>
            </a:r>
            <a:r>
              <a:rPr lang="en-US" sz="1400" dirty="0" smtClean="0"/>
              <a:t> (2014).</a:t>
            </a: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Έλληνας </a:t>
            </a:r>
            <a:r>
              <a:rPr lang="el-GR" sz="1400" dirty="0" err="1" smtClean="0"/>
              <a:t>Iωάννης</a:t>
            </a:r>
            <a:r>
              <a:rPr lang="el-GR" sz="1400" dirty="0" smtClean="0"/>
              <a:t>- Έλληνας Νικόλαος , Εισαγωγή στο Προγραμματισμό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, (2014)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Χρήση</a:t>
            </a:r>
            <a:r>
              <a:rPr lang="en-US" sz="3200" dirty="0" smtClean="0"/>
              <a:t> </a:t>
            </a:r>
            <a:r>
              <a:rPr lang="el-GR" sz="3200" dirty="0" smtClean="0"/>
              <a:t>και εφαρμογή του οπτικών συστατικών </a:t>
            </a:r>
            <a:r>
              <a:rPr lang="en-US" sz="3200" dirty="0" err="1" smtClean="0"/>
              <a:t>WebView</a:t>
            </a:r>
            <a:r>
              <a:rPr lang="el-GR" sz="3200" dirty="0" smtClean="0"/>
              <a:t> και </a:t>
            </a:r>
            <a:r>
              <a:rPr lang="en-US" sz="3200" dirty="0" err="1" smtClean="0"/>
              <a:t>ListView</a:t>
            </a:r>
            <a:r>
              <a:rPr lang="el-GR" sz="3200" dirty="0" smtClean="0"/>
              <a:t>.</a:t>
            </a:r>
            <a:endParaRPr lang="el-GR" sz="3200" dirty="0" smtClean="0"/>
          </a:p>
          <a:p>
            <a:endParaRPr lang="el-GR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158" y="1729066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WebView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ListView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Προγραμματισμός κινητών συσκευών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Πρόσθετα οπτικά συστατικά</a:t>
            </a:r>
            <a:r>
              <a:rPr lang="en-US" dirty="0" smtClean="0"/>
              <a:t> II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WebView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12776"/>
            <a:ext cx="889248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Ένα</a:t>
            </a:r>
            <a:r>
              <a:rPr lang="en-US" sz="3200" dirty="0" smtClean="0"/>
              <a:t> </a:t>
            </a:r>
            <a:r>
              <a:rPr lang="el-GR" sz="3200" dirty="0" smtClean="0"/>
              <a:t>ακόμα χρήσιμο οπτικό συστατικό είναι το </a:t>
            </a:r>
            <a:r>
              <a:rPr lang="en-US" sz="3200" b="1" dirty="0" err="1" smtClean="0"/>
              <a:t>WebView</a:t>
            </a:r>
            <a:r>
              <a:rPr lang="en-US" sz="3200" dirty="0" smtClean="0"/>
              <a:t> </a:t>
            </a:r>
            <a:r>
              <a:rPr lang="el-GR" sz="3200" dirty="0" smtClean="0"/>
              <a:t>που χρησιμοποιείται είτε για την εμφάνιση </a:t>
            </a:r>
            <a:r>
              <a:rPr lang="en-US" sz="3200" b="1" dirty="0" smtClean="0"/>
              <a:t>Html</a:t>
            </a:r>
            <a:r>
              <a:rPr lang="el-GR" sz="3200" dirty="0" smtClean="0"/>
              <a:t>, είτε για την φόρτωση ιστοσελίδων. 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Στο παράδειγμα που ακολουθεί, παρουσιάζεται η χρήση ενός απλού </a:t>
            </a:r>
            <a:r>
              <a:rPr lang="en-US" sz="3200" b="1" dirty="0" err="1" smtClean="0"/>
              <a:t>TextView</a:t>
            </a:r>
            <a:r>
              <a:rPr lang="en-US" sz="3200" dirty="0" smtClean="0"/>
              <a:t> </a:t>
            </a:r>
            <a:r>
              <a:rPr lang="el-GR" sz="3200" dirty="0" smtClean="0"/>
              <a:t>για την εμφάνιση </a:t>
            </a:r>
            <a:r>
              <a:rPr lang="en-US" sz="3200" dirty="0" smtClean="0"/>
              <a:t>HTML </a:t>
            </a:r>
            <a:r>
              <a:rPr lang="el-GR" sz="3200" dirty="0" smtClean="0"/>
              <a:t>κώδικα. 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Πρέπει να σημειωθεί πως τα απλά </a:t>
            </a:r>
            <a:r>
              <a:rPr lang="en-US" sz="3200" b="1" dirty="0" err="1" smtClean="0"/>
              <a:t>TextView</a:t>
            </a:r>
            <a:r>
              <a:rPr lang="en-US" sz="3200" b="1" dirty="0" smtClean="0"/>
              <a:t> </a:t>
            </a:r>
            <a:r>
              <a:rPr lang="el-GR" sz="3200" dirty="0" smtClean="0"/>
              <a:t>δεν μπορούν να εμφανίσουν όλα τα </a:t>
            </a:r>
            <a:r>
              <a:rPr lang="en-US" sz="3200" dirty="0" smtClean="0"/>
              <a:t>tags </a:t>
            </a:r>
            <a:r>
              <a:rPr lang="el-GR" sz="3200" dirty="0" smtClean="0"/>
              <a:t>της </a:t>
            </a:r>
            <a:r>
              <a:rPr lang="en-US" sz="3200" b="1" dirty="0" smtClean="0"/>
              <a:t>HTML.</a:t>
            </a:r>
            <a:r>
              <a:rPr lang="en-US" sz="3200" dirty="0" smtClean="0"/>
              <a:t> </a:t>
            </a:r>
            <a:r>
              <a:rPr lang="el-GR" sz="3200" dirty="0" smtClean="0"/>
              <a:t>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467544" y="5229200"/>
            <a:ext cx="8676456" cy="13407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800" dirty="0" smtClean="0"/>
              <a:t>Ωστόσο, με την χρήση των </a:t>
            </a:r>
            <a:r>
              <a:rPr lang="en-US" sz="2800" b="1" dirty="0" err="1" smtClean="0"/>
              <a:t>WebView</a:t>
            </a:r>
            <a:r>
              <a:rPr lang="el-GR" sz="2800" dirty="0" smtClean="0"/>
              <a:t> μπορούμε να εμφανίσουμε όλα τα </a:t>
            </a:r>
            <a:r>
              <a:rPr lang="en-US" sz="2800" dirty="0" smtClean="0"/>
              <a:t>tags </a:t>
            </a:r>
            <a:r>
              <a:rPr lang="el-GR" sz="2800" dirty="0" smtClean="0"/>
              <a:t>της </a:t>
            </a:r>
            <a:r>
              <a:rPr lang="en-US" sz="2800" b="1" dirty="0" smtClean="0"/>
              <a:t>Html</a:t>
            </a:r>
            <a:r>
              <a:rPr lang="en-US" sz="2800" dirty="0" smtClean="0"/>
              <a:t> </a:t>
            </a:r>
            <a:r>
              <a:rPr lang="el-GR" sz="2800" dirty="0" smtClean="0"/>
              <a:t>και να έχουμε μια μεγαλύτερη ποικιλία στην εμφάνιση μιας εφαρμογής.</a:t>
            </a:r>
            <a:r>
              <a:rPr lang="en-US" sz="2800" dirty="0" smtClean="0"/>
              <a:t> </a:t>
            </a:r>
            <a:r>
              <a:rPr lang="el-GR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1041</Words>
  <Application>Microsoft Office PowerPoint</Application>
  <PresentationFormat>Προβολή στην οθόνη (4:3)</PresentationFormat>
  <Paragraphs>144</Paragraphs>
  <Slides>28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0" baseType="lpstr">
      <vt:lpstr>Θέμα του Office</vt:lpstr>
      <vt:lpstr>2_Θέμα του Office</vt:lpstr>
      <vt:lpstr>Προγραμματισμός κινητών συσκευών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Προγραμματισμός κινητών συσκευών</vt:lpstr>
      <vt:lpstr>WebView</vt:lpstr>
      <vt:lpstr>Διαφάνεια 9</vt:lpstr>
      <vt:lpstr>Διαφάνεια 10</vt:lpstr>
      <vt:lpstr>WebView</vt:lpstr>
      <vt:lpstr>WebView</vt:lpstr>
      <vt:lpstr>Διαφάνεια 13</vt:lpstr>
      <vt:lpstr>ListView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Σημείωμα Αδειοδότησης</vt:lpstr>
      <vt:lpstr>Σημείωμα Αναφοράς</vt:lpstr>
      <vt:lpstr>Διαφάνεια 25</vt:lpstr>
      <vt:lpstr>Διαφάνεια 26</vt:lpstr>
      <vt:lpstr>Διαφάνεια 27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161</cp:revision>
  <dcterms:created xsi:type="dcterms:W3CDTF">2015-04-14T16:45:01Z</dcterms:created>
  <dcterms:modified xsi:type="dcterms:W3CDTF">2015-10-11T10:14:58Z</dcterms:modified>
</cp:coreProperties>
</file>