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257" r:id="rId4"/>
    <p:sldId id="259" r:id="rId5"/>
    <p:sldId id="261" r:id="rId6"/>
    <p:sldId id="262" r:id="rId7"/>
    <p:sldId id="264" r:id="rId8"/>
    <p:sldId id="296" r:id="rId9"/>
    <p:sldId id="297" r:id="rId10"/>
    <p:sldId id="330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31" r:id="rId25"/>
    <p:sldId id="332" r:id="rId26"/>
    <p:sldId id="292" r:id="rId27"/>
    <p:sldId id="293" r:id="rId28"/>
    <p:sldId id="294" r:id="rId29"/>
    <p:sldId id="295" r:id="rId30"/>
    <p:sldId id="280" r:id="rId31"/>
  </p:sldIdLst>
  <p:sldSz cx="9144000" cy="5715000" type="screen16x10"/>
  <p:notesSz cx="6858000" cy="9144000"/>
  <p:custDataLst>
    <p:tags r:id="rId3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39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26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857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</a:t>
            </a:r>
            <a:r>
              <a:rPr lang="el-GR" sz="1000" b="1" baseline="0" dirty="0" smtClean="0">
                <a:solidFill>
                  <a:schemeClr val="bg1"/>
                </a:solidFill>
              </a:rPr>
              <a:t> </a:t>
            </a:r>
            <a:r>
              <a:rPr lang="el-GR" sz="1000" b="0" baseline="0" dirty="0" smtClean="0">
                <a:solidFill>
                  <a:schemeClr val="bg1"/>
                </a:solidFill>
              </a:rPr>
              <a:t>Αίτια βαρηκοΐας (Μέρος Α’)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baseline="0" dirty="0" err="1" smtClean="0">
                <a:solidFill>
                  <a:schemeClr val="bg1"/>
                </a:solidFill>
              </a:rPr>
              <a:t>Ακοολογία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b="0" baseline="0" dirty="0" smtClean="0">
                <a:solidFill>
                  <a:schemeClr val="bg1"/>
                </a:solidFill>
              </a:rPr>
              <a:t>Αίτια βαρηκοΐας (Μέρος Α’)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10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41/" TargetMode="Externa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Ακοολογία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/>
              <a:t>8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Αίτια βαρηκοΐας</a:t>
            </a:r>
            <a:r>
              <a:rPr lang="en-US" sz="2800" b="1" dirty="0" smtClean="0"/>
              <a:t> (</a:t>
            </a:r>
            <a:r>
              <a:rPr lang="el-GR" sz="2800" b="1" dirty="0" smtClean="0"/>
              <a:t>Μέρος Α’)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Ναυσικά </a:t>
            </a:r>
            <a:r>
              <a:rPr lang="el-GR" sz="2800" dirty="0" err="1" smtClean="0"/>
              <a:t>Ζιάβρα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Ιδιοπαθής βαρηκοΐα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8009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Ιδιοπαθής βαρηκοΐα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Αποκλεισμός ειδικών αιτίων με:</a:t>
            </a:r>
          </a:p>
          <a:p>
            <a:pPr lvl="1"/>
            <a:r>
              <a:rPr lang="el-GR" dirty="0" smtClean="0"/>
              <a:t>Ιστορικό</a:t>
            </a:r>
          </a:p>
          <a:p>
            <a:pPr lvl="1"/>
            <a:r>
              <a:rPr lang="el-GR" dirty="0" smtClean="0"/>
              <a:t>Κλινική εξέταση</a:t>
            </a:r>
          </a:p>
          <a:p>
            <a:pPr lvl="1"/>
            <a:r>
              <a:rPr lang="el-GR" dirty="0" smtClean="0"/>
              <a:t>Εργαστηριακές εξετάσεις</a:t>
            </a:r>
          </a:p>
          <a:p>
            <a:pPr lvl="1"/>
            <a:r>
              <a:rPr lang="en-US" dirty="0" smtClean="0"/>
              <a:t>M.R.I.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46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Αίτια - Μηχανισμοί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Ιογενής λοίμωξη:</a:t>
            </a:r>
          </a:p>
          <a:p>
            <a:pPr lvl="1"/>
            <a:r>
              <a:rPr lang="el-GR" sz="2400" dirty="0"/>
              <a:t>Εντοπισμένη δράση στον Κοχλία</a:t>
            </a:r>
          </a:p>
          <a:p>
            <a:pPr lvl="1"/>
            <a:r>
              <a:rPr lang="el-GR" sz="2400" dirty="0"/>
              <a:t>Συνέπεια γενικευμένης ιογενούς λοίμωξης</a:t>
            </a:r>
          </a:p>
          <a:p>
            <a:pPr lvl="1"/>
            <a:r>
              <a:rPr lang="el-GR" sz="2400" dirty="0"/>
              <a:t>Εξειδικευμένοι ιοί: Ιός </a:t>
            </a:r>
            <a:r>
              <a:rPr lang="el-GR" sz="2400" dirty="0" err="1" smtClean="0"/>
              <a:t>παρωτίτιδας</a:t>
            </a:r>
            <a:endParaRPr lang="el-GR" sz="2400" dirty="0" smtClean="0"/>
          </a:p>
          <a:p>
            <a:r>
              <a:rPr lang="el-GR" sz="2800" dirty="0" smtClean="0"/>
              <a:t>Άλλες λοιμώξεις:</a:t>
            </a:r>
          </a:p>
          <a:p>
            <a:pPr lvl="1"/>
            <a:r>
              <a:rPr lang="el-GR" sz="2400" dirty="0" smtClean="0"/>
              <a:t>Σύφιλη</a:t>
            </a:r>
          </a:p>
          <a:p>
            <a:pPr lvl="1"/>
            <a:r>
              <a:rPr lang="el-GR" sz="2400" dirty="0" smtClean="0"/>
              <a:t>Εγκεφαλίτιδα</a:t>
            </a:r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89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Αίτια </a:t>
            </a:r>
            <a:r>
              <a:rPr lang="el-GR" dirty="0" smtClean="0"/>
              <a:t>- Μηχανισμοί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3000" dirty="0" smtClean="0"/>
              <a:t>Αγγειακές βλάβες</a:t>
            </a:r>
          </a:p>
          <a:p>
            <a:pPr lvl="1"/>
            <a:r>
              <a:rPr lang="el-GR" sz="2600" dirty="0" smtClean="0"/>
              <a:t>Απόφραξη</a:t>
            </a:r>
          </a:p>
          <a:p>
            <a:pPr lvl="1"/>
            <a:r>
              <a:rPr lang="el-GR" sz="2600" dirty="0" smtClean="0"/>
              <a:t>Θρόμβωση</a:t>
            </a:r>
          </a:p>
          <a:p>
            <a:pPr lvl="1"/>
            <a:r>
              <a:rPr lang="el-GR" sz="2600" dirty="0" err="1" smtClean="0"/>
              <a:t>Αιμοραγία</a:t>
            </a:r>
            <a:endParaRPr lang="el-GR" sz="2600" dirty="0" smtClean="0"/>
          </a:p>
          <a:p>
            <a:pPr lvl="1"/>
            <a:r>
              <a:rPr lang="el-GR" sz="2600" dirty="0" smtClean="0"/>
              <a:t>Σπασμός</a:t>
            </a:r>
          </a:p>
          <a:p>
            <a:pPr lvl="0"/>
            <a:r>
              <a:rPr lang="el-GR" sz="3000" dirty="0" err="1" smtClean="0"/>
              <a:t>Αυτοάνοσα</a:t>
            </a:r>
            <a:r>
              <a:rPr lang="el-GR" sz="3000" dirty="0" smtClean="0"/>
              <a:t>: </a:t>
            </a:r>
            <a:r>
              <a:rPr lang="el-GR" sz="3000" dirty="0"/>
              <a:t>Σύμπλεγμα </a:t>
            </a:r>
            <a:r>
              <a:rPr lang="en-US" sz="3000" dirty="0"/>
              <a:t>Ab-Ag </a:t>
            </a:r>
            <a:r>
              <a:rPr lang="el-GR" sz="3000" dirty="0" err="1" smtClean="0"/>
              <a:t>Στοχευμένη</a:t>
            </a:r>
            <a:r>
              <a:rPr lang="el-GR" sz="3000" dirty="0" smtClean="0"/>
              <a:t> καταστροφή</a:t>
            </a:r>
          </a:p>
          <a:p>
            <a:r>
              <a:rPr lang="el-GR" sz="3000" dirty="0" err="1" smtClean="0"/>
              <a:t>Υποξία</a:t>
            </a:r>
            <a:r>
              <a:rPr lang="el-GR" sz="3000" dirty="0" smtClean="0"/>
              <a:t>: Κυτταρικός θάνατος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38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Αίτια </a:t>
            </a:r>
            <a:r>
              <a:rPr lang="el-GR" dirty="0" smtClean="0"/>
              <a:t>- Μηχανισμοί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800" dirty="0"/>
              <a:t>Ρήξη λαβυρινθικών </a:t>
            </a:r>
            <a:r>
              <a:rPr lang="el-GR" sz="2800" dirty="0" smtClean="0"/>
              <a:t>μεμβρανών</a:t>
            </a:r>
          </a:p>
          <a:p>
            <a:pPr lvl="1"/>
            <a:r>
              <a:rPr lang="el-GR" sz="2400" dirty="0"/>
              <a:t>Στρογγυλής θυρίδας</a:t>
            </a:r>
          </a:p>
          <a:p>
            <a:pPr lvl="1"/>
            <a:r>
              <a:rPr lang="el-GR" sz="2400" dirty="0"/>
              <a:t>Ωοειδούς </a:t>
            </a:r>
            <a:r>
              <a:rPr lang="el-GR" sz="2400" dirty="0" smtClean="0"/>
              <a:t>θυρίδας</a:t>
            </a:r>
            <a:endParaRPr lang="el-GR" sz="2800" dirty="0" smtClean="0"/>
          </a:p>
          <a:p>
            <a:pPr lvl="0"/>
            <a:r>
              <a:rPr lang="el-GR" sz="2800" dirty="0" err="1" smtClean="0"/>
              <a:t>Βαροτραύμα</a:t>
            </a:r>
            <a:endParaRPr lang="el-GR" sz="2800" dirty="0" smtClean="0"/>
          </a:p>
          <a:p>
            <a:pPr lvl="1"/>
            <a:r>
              <a:rPr lang="el-GR" sz="2400" dirty="0"/>
              <a:t>Ρήξη μεμβρανών</a:t>
            </a:r>
          </a:p>
          <a:p>
            <a:pPr lvl="1"/>
            <a:r>
              <a:rPr lang="el-GR" sz="2400" dirty="0" err="1"/>
              <a:t>Ενδοκοχλιακή</a:t>
            </a:r>
            <a:r>
              <a:rPr lang="el-GR" sz="2400" dirty="0"/>
              <a:t> παραγωγή αερίων</a:t>
            </a:r>
          </a:p>
          <a:p>
            <a:pPr lvl="1"/>
            <a:endParaRPr lang="el-GR" sz="2400" dirty="0" smtClean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91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Αίτια - Μηχανισμοί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err="1" smtClean="0"/>
              <a:t>Ωτοτοξικά</a:t>
            </a:r>
            <a:r>
              <a:rPr lang="el-GR" sz="2800" dirty="0" smtClean="0"/>
              <a:t> φάρμακα</a:t>
            </a:r>
          </a:p>
          <a:p>
            <a:pPr lvl="1"/>
            <a:r>
              <a:rPr lang="el-GR" sz="2400" dirty="0" smtClean="0"/>
              <a:t>Καταστροφή του μεταβολισμού των κυττάρων</a:t>
            </a:r>
          </a:p>
          <a:p>
            <a:r>
              <a:rPr lang="el-GR" sz="2800" dirty="0" smtClean="0"/>
              <a:t>Πολλαπλή σκλήρυνση</a:t>
            </a:r>
          </a:p>
          <a:p>
            <a:pPr lvl="1"/>
            <a:r>
              <a:rPr lang="el-GR" sz="2400" dirty="0" err="1" smtClean="0"/>
              <a:t>Απομυελίνωση</a:t>
            </a:r>
            <a:endParaRPr lang="en-US" sz="2400" dirty="0" smtClean="0"/>
          </a:p>
          <a:p>
            <a:r>
              <a:rPr lang="el-GR" sz="2800" dirty="0" smtClean="0"/>
              <a:t>Νόσος του </a:t>
            </a:r>
            <a:r>
              <a:rPr lang="en-US" sz="2800" dirty="0" smtClean="0"/>
              <a:t>Cogan</a:t>
            </a:r>
            <a:endParaRPr lang="el-GR" sz="2800" dirty="0" smtClean="0"/>
          </a:p>
          <a:p>
            <a:pPr lvl="1"/>
            <a:r>
              <a:rPr lang="el-GR" sz="2400" dirty="0" err="1" smtClean="0"/>
              <a:t>Αυτοάνοση</a:t>
            </a:r>
            <a:r>
              <a:rPr lang="el-GR" sz="2400" dirty="0" smtClean="0"/>
              <a:t> καταστροφή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549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Αίτια - Μηχανισμοί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Αιματολογικά νοσήματα</a:t>
            </a:r>
            <a:endParaRPr lang="en-US" sz="2800" dirty="0"/>
          </a:p>
          <a:p>
            <a:pPr lvl="1"/>
            <a:r>
              <a:rPr lang="el-GR" sz="2400" dirty="0" smtClean="0"/>
              <a:t>Σύνδρομα </a:t>
            </a:r>
            <a:r>
              <a:rPr lang="el-GR" sz="2400" dirty="0" err="1" smtClean="0"/>
              <a:t>υπεργλοιότητας</a:t>
            </a:r>
            <a:endParaRPr lang="el-GR" sz="2400" dirty="0" smtClean="0"/>
          </a:p>
          <a:p>
            <a:pPr lvl="1"/>
            <a:r>
              <a:rPr lang="el-GR" sz="2400" dirty="0" smtClean="0"/>
              <a:t>Δρεπανοκυτταρική νόσος</a:t>
            </a:r>
          </a:p>
          <a:p>
            <a:r>
              <a:rPr lang="el-GR" sz="2800" dirty="0" smtClean="0"/>
              <a:t>Νόσος του </a:t>
            </a:r>
            <a:r>
              <a:rPr lang="en-US" sz="2800" dirty="0" smtClean="0"/>
              <a:t>Meniere</a:t>
            </a:r>
            <a:endParaRPr lang="el-GR" sz="2800" dirty="0"/>
          </a:p>
          <a:p>
            <a:pPr lvl="1"/>
            <a:r>
              <a:rPr lang="el-GR" sz="2400" dirty="0" smtClean="0"/>
              <a:t>Ρήξη μεμβρανών </a:t>
            </a:r>
            <a:r>
              <a:rPr lang="el-GR" sz="2400" dirty="0" err="1" smtClean="0"/>
              <a:t>ενδοκοχλιακά</a:t>
            </a:r>
            <a:endParaRPr lang="el-GR" sz="2400" dirty="0" smtClean="0"/>
          </a:p>
          <a:p>
            <a:pPr lvl="0"/>
            <a:r>
              <a:rPr lang="el-GR" sz="2800" dirty="0" err="1"/>
              <a:t>Αιθουσαίο</a:t>
            </a:r>
            <a:r>
              <a:rPr lang="el-GR" sz="2800" dirty="0"/>
              <a:t> </a:t>
            </a:r>
            <a:r>
              <a:rPr lang="el-GR" sz="2800" dirty="0" err="1"/>
              <a:t>Σβάννωμα</a:t>
            </a:r>
            <a:r>
              <a:rPr lang="el-GR" sz="2800" dirty="0"/>
              <a:t> </a:t>
            </a:r>
            <a:endParaRPr lang="el-GR" sz="2800" dirty="0" smtClean="0"/>
          </a:p>
          <a:p>
            <a:pPr lvl="1"/>
            <a:r>
              <a:rPr lang="el-GR" sz="2400" dirty="0" smtClean="0"/>
              <a:t>Διαταραχές αιμάτωσης από πίεση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82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Ιδιοπαθής οξεία πτώση της ακοής (</a:t>
            </a:r>
            <a:r>
              <a:rPr lang="en-US" dirty="0" smtClean="0"/>
              <a:t>ISSNHL)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Αίτια:</a:t>
            </a:r>
          </a:p>
          <a:p>
            <a:r>
              <a:rPr lang="el-GR" sz="2800" dirty="0" smtClean="0"/>
              <a:t>Ιογενείς λοιμώξεις</a:t>
            </a:r>
          </a:p>
          <a:p>
            <a:r>
              <a:rPr lang="el-GR" sz="2800" dirty="0" smtClean="0"/>
              <a:t>Αγγειακή απόφραξη</a:t>
            </a:r>
          </a:p>
          <a:p>
            <a:r>
              <a:rPr lang="el-GR" sz="2800" dirty="0" smtClean="0"/>
              <a:t>Ρήξη μεμβρανών</a:t>
            </a:r>
          </a:p>
          <a:p>
            <a:r>
              <a:rPr lang="el-GR" sz="2800" dirty="0" err="1" smtClean="0"/>
              <a:t>Αυτοάνοσος</a:t>
            </a:r>
            <a:r>
              <a:rPr lang="el-GR" sz="2800" dirty="0" smtClean="0"/>
              <a:t> μηχανισμός</a:t>
            </a:r>
          </a:p>
          <a:p>
            <a:r>
              <a:rPr lang="el-GR" sz="2800" dirty="0" smtClean="0"/>
              <a:t>Ενεργοποίηση του κοχλιακού παράγοντα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33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Στον Ελλαδικό πληθυσμό 800-1000 περιστατικά </a:t>
            </a:r>
            <a:r>
              <a:rPr lang="el-GR" dirty="0" smtClean="0"/>
              <a:t>ετησίως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Συχνότητα ΙΟΠΑ - </a:t>
            </a:r>
            <a:r>
              <a:rPr lang="en-US" dirty="0"/>
              <a:t>ISSNHL</a:t>
            </a:r>
          </a:p>
        </p:txBody>
      </p:sp>
      <p:pic>
        <p:nvPicPr>
          <p:cNvPr id="9" name="Θέση εικόνας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114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91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Συχνότητα εντόπισης ως προς την </a:t>
            </a:r>
            <a:r>
              <a:rPr lang="el-GR" dirty="0" smtClean="0"/>
              <a:t>πλευρά</a:t>
            </a:r>
            <a:endParaRPr lang="en-US" dirty="0"/>
          </a:p>
        </p:txBody>
      </p:sp>
      <p:grpSp>
        <p:nvGrpSpPr>
          <p:cNvPr id="20" name="Diagram group"/>
          <p:cNvGrpSpPr/>
          <p:nvPr/>
        </p:nvGrpSpPr>
        <p:grpSpPr>
          <a:xfrm>
            <a:off x="1449603" y="1312204"/>
            <a:ext cx="5829085" cy="2944334"/>
            <a:chOff x="701" y="179610"/>
            <a:chExt cx="7618597" cy="3709541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21" name="Ομάδα 20"/>
            <p:cNvGrpSpPr/>
            <p:nvPr/>
          </p:nvGrpSpPr>
          <p:grpSpPr>
            <a:xfrm>
              <a:off x="701" y="179610"/>
              <a:ext cx="3709541" cy="3709541"/>
              <a:chOff x="701" y="179610"/>
              <a:chExt cx="3709541" cy="3709541"/>
            </a:xfrm>
          </p:grpSpPr>
          <p:sp>
            <p:nvSpPr>
              <p:cNvPr id="25" name="Βέλος προς τα κάτω 24"/>
              <p:cNvSpPr/>
              <p:nvPr/>
            </p:nvSpPr>
            <p:spPr>
              <a:xfrm rot="16200000">
                <a:off x="701" y="179610"/>
                <a:ext cx="3709541" cy="3709541"/>
              </a:xfrm>
              <a:prstGeom prst="downArrow">
                <a:avLst>
                  <a:gd name="adj1" fmla="val 50000"/>
                  <a:gd name="adj2" fmla="val 35000"/>
                </a:avLst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Βέλος προς τα κάτω 4"/>
              <p:cNvSpPr/>
              <p:nvPr/>
            </p:nvSpPr>
            <p:spPr>
              <a:xfrm rot="21600000">
                <a:off x="701" y="1106995"/>
                <a:ext cx="3060371" cy="18547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6032" tIns="256032" rIns="256032" bIns="256032" numCol="1" spcCol="1270" anchor="ctr" anchorCtr="0">
                <a:no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l-GR" sz="3600" b="1" kern="1200" cap="none" spc="0" dirty="0" smtClean="0">
                    <a:ln w="11430"/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Δεξί αυτί</a:t>
                </a:r>
                <a:endParaRPr lang="el-GR" sz="3600" b="1" kern="1200" cap="none" spc="0" dirty="0">
                  <a:ln w="11430"/>
                  <a:solidFill>
                    <a:schemeClr val="bg1">
                      <a:lumMod val="9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2" name="Ομάδα 21"/>
            <p:cNvGrpSpPr/>
            <p:nvPr/>
          </p:nvGrpSpPr>
          <p:grpSpPr>
            <a:xfrm>
              <a:off x="3909757" y="179610"/>
              <a:ext cx="3709541" cy="3709541"/>
              <a:chOff x="3909757" y="179610"/>
              <a:chExt cx="3709541" cy="3709541"/>
            </a:xfrm>
          </p:grpSpPr>
          <p:sp>
            <p:nvSpPr>
              <p:cNvPr id="23" name="Βέλος προς τα κάτω 22"/>
              <p:cNvSpPr/>
              <p:nvPr/>
            </p:nvSpPr>
            <p:spPr>
              <a:xfrm rot="5400000">
                <a:off x="3909757" y="179610"/>
                <a:ext cx="3709541" cy="3709541"/>
              </a:xfrm>
              <a:prstGeom prst="downArrow">
                <a:avLst>
                  <a:gd name="adj1" fmla="val 50000"/>
                  <a:gd name="adj2" fmla="val 35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Βέλος προς τα κάτω 6"/>
              <p:cNvSpPr/>
              <p:nvPr/>
            </p:nvSpPr>
            <p:spPr>
              <a:xfrm>
                <a:off x="4558927" y="1106995"/>
                <a:ext cx="3060371" cy="185477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56032" tIns="256032" rIns="256032" bIns="256032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l-GR" sz="3600" b="1" kern="1200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</a:rPr>
                  <a:t>Αριστερό αυτί</a:t>
                </a:r>
                <a:endParaRPr lang="el-GR" sz="3600" b="1" kern="1200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</a:schemeClr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3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err="1" smtClean="0"/>
              <a:t>Ακοολογία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/>
              <a:t>8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Αίτια βαρηκοΐας (Μέρος Α’)</a:t>
            </a:r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Ναυσικά </a:t>
            </a: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Ζιάβρα</a:t>
            </a: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Καθηγήτρια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" b="2225"/>
          <a:stretch>
            <a:fillRect/>
          </a:stretch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Συχνότητα εμφάνισης ως προς το φύλο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7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Θέση εικόνας 1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2" b="5892"/>
          <a:stretch>
            <a:fillRect/>
          </a:stretch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Μονόπλευρη-</a:t>
            </a:r>
            <a:r>
              <a:rPr lang="el-GR" dirty="0" err="1" smtClean="0"/>
              <a:t>Αμφοτερόπλευρη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Ί</a:t>
            </a:r>
            <a:r>
              <a:rPr lang="el-GR" dirty="0" smtClean="0"/>
              <a:t>λιγγος – </a:t>
            </a:r>
            <a:r>
              <a:rPr lang="el-GR" dirty="0" err="1" smtClean="0"/>
              <a:t>εμβοές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Ίλιγγος</a:t>
            </a:r>
          </a:p>
          <a:p>
            <a:pPr lvl="1"/>
            <a:r>
              <a:rPr lang="el-GR" sz="2400" dirty="0"/>
              <a:t>Δυσμενές προγνωστικό </a:t>
            </a:r>
            <a:r>
              <a:rPr lang="el-GR" sz="2400" dirty="0" smtClean="0"/>
              <a:t>στοιχείο</a:t>
            </a:r>
          </a:p>
          <a:p>
            <a:pPr lvl="1"/>
            <a:r>
              <a:rPr lang="el-GR" sz="2400" dirty="0" smtClean="0"/>
              <a:t>30 </a:t>
            </a:r>
            <a:r>
              <a:rPr lang="el-GR" sz="2400" dirty="0"/>
              <a:t>% των </a:t>
            </a:r>
            <a:r>
              <a:rPr lang="el-GR" sz="2400" dirty="0" smtClean="0"/>
              <a:t>περιπτώσεων</a:t>
            </a:r>
          </a:p>
          <a:p>
            <a:r>
              <a:rPr lang="el-GR" sz="2800" dirty="0" err="1" smtClean="0"/>
              <a:t>Εμβοές</a:t>
            </a:r>
            <a:endParaRPr lang="el-GR" sz="2800" dirty="0" smtClean="0"/>
          </a:p>
          <a:p>
            <a:pPr lvl="1"/>
            <a:r>
              <a:rPr lang="el-GR" sz="2400" dirty="0"/>
              <a:t>Χωρίς ιδιαίτερη σημασία στην </a:t>
            </a:r>
            <a:r>
              <a:rPr lang="el-GR" sz="2400" dirty="0" smtClean="0"/>
              <a:t>πρόγνωση</a:t>
            </a:r>
          </a:p>
          <a:p>
            <a:pPr lvl="1"/>
            <a:r>
              <a:rPr lang="el-GR" sz="2400" dirty="0" smtClean="0"/>
              <a:t>85</a:t>
            </a:r>
            <a:r>
              <a:rPr lang="el-GR" sz="2400" dirty="0"/>
              <a:t>% των </a:t>
            </a:r>
            <a:r>
              <a:rPr lang="el-GR" sz="2400" dirty="0" smtClean="0"/>
              <a:t>περιπτώσεων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97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Ακοολογική</a:t>
            </a:r>
            <a:r>
              <a:rPr lang="el-GR" dirty="0" smtClean="0"/>
              <a:t> καμπύλη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800" dirty="0"/>
              <a:t>Δυσμενές προγνωστικό στοιχείο όταν η πτώση είναι απότομη και μεγάλη στις υψηλές συχνότητες.</a:t>
            </a:r>
          </a:p>
          <a:p>
            <a:pPr lvl="0"/>
            <a:endParaRPr 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00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400" dirty="0"/>
              <a:t>Νάσιος, Γ., </a:t>
            </a:r>
            <a:r>
              <a:rPr lang="el-GR" sz="1400" dirty="0" err="1"/>
              <a:t>Ζιάβρα</a:t>
            </a:r>
            <a:r>
              <a:rPr lang="el-GR" sz="1400" dirty="0"/>
              <a:t>, Ν., </a:t>
            </a:r>
            <a:r>
              <a:rPr lang="el-GR" sz="1400" dirty="0" smtClean="0"/>
              <a:t>και </a:t>
            </a:r>
            <a:r>
              <a:rPr lang="el-GR" sz="1400" dirty="0"/>
              <a:t>Παπαδημητρίου, Ε. (2011). </a:t>
            </a:r>
            <a:r>
              <a:rPr lang="en-US" sz="1400" dirty="0"/>
              <a:t>Netter’s </a:t>
            </a:r>
            <a:r>
              <a:rPr lang="el-GR" sz="1400" dirty="0"/>
              <a:t>Εικονογραφημένο Εγχειρίδιο Ανατομίας, Λόγου, Κατάποσης και Ακοής. </a:t>
            </a:r>
            <a:r>
              <a:rPr lang="en-US" sz="1400" dirty="0"/>
              <a:t>D.H., </a:t>
            </a:r>
            <a:r>
              <a:rPr lang="en-US" sz="1400" dirty="0" err="1"/>
              <a:t>McFarrland</a:t>
            </a:r>
            <a:r>
              <a:rPr lang="en-US" sz="1400" dirty="0"/>
              <a:t>, </a:t>
            </a:r>
            <a:r>
              <a:rPr lang="el-GR" sz="1400" dirty="0"/>
              <a:t>Γενική Επιμέλεια της Ελληνικής Έκδοσης. Ιατρικές Εκδόσεις Πασχαλίδη.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</a:t>
            </a:r>
            <a:r>
              <a:rPr lang="el-GR" sz="1400" dirty="0" smtClean="0"/>
              <a:t>.</a:t>
            </a:r>
            <a:r>
              <a:rPr lang="en-US" sz="1400" dirty="0"/>
              <a:t>, </a:t>
            </a:r>
            <a:r>
              <a:rPr lang="el-GR" sz="1400" dirty="0" smtClean="0"/>
              <a:t>Σκεύας </a:t>
            </a:r>
            <a:r>
              <a:rPr lang="el-GR" sz="1400" dirty="0"/>
              <a:t>Α.  (2009). Ωτορινολαρυγγολογία: Στοιχεία Ανατομίας Φυσιολογίας και Παθολογίας. </a:t>
            </a:r>
            <a:r>
              <a:rPr lang="en-US" sz="1400" dirty="0"/>
              <a:t>University Studio Press.</a:t>
            </a:r>
          </a:p>
          <a:p>
            <a:pPr marL="0" indent="0">
              <a:buNone/>
            </a:pPr>
            <a:r>
              <a:rPr lang="el-GR" sz="1400" dirty="0" err="1" smtClean="0"/>
              <a:t>Τρίμμης</a:t>
            </a:r>
            <a:r>
              <a:rPr lang="el-GR" sz="1400" dirty="0" smtClean="0"/>
              <a:t>,</a:t>
            </a:r>
            <a:r>
              <a:rPr lang="en-US" sz="1400" dirty="0" smtClean="0"/>
              <a:t> N., </a:t>
            </a:r>
            <a:r>
              <a:rPr lang="en-US" sz="1400" dirty="0"/>
              <a:t> </a:t>
            </a:r>
            <a:r>
              <a:rPr lang="el-GR" sz="1400" dirty="0" err="1" smtClean="0"/>
              <a:t>Ζιάβρα</a:t>
            </a:r>
            <a:r>
              <a:rPr lang="el-GR" sz="1400" dirty="0" smtClean="0"/>
              <a:t>,</a:t>
            </a:r>
            <a:r>
              <a:rPr lang="en-US" sz="1400" dirty="0" smtClean="0"/>
              <a:t> N. </a:t>
            </a:r>
            <a:r>
              <a:rPr lang="el-GR" sz="1400" dirty="0" smtClean="0"/>
              <a:t>(2013</a:t>
            </a:r>
            <a:r>
              <a:rPr lang="el-GR" sz="1400" dirty="0"/>
              <a:t>). Εισαγωγή στις διαταραχές επικοινωνίας. </a:t>
            </a:r>
            <a:r>
              <a:rPr lang="en-US" sz="1400" dirty="0"/>
              <a:t>Noma Anderson, George Shames. </a:t>
            </a:r>
            <a:r>
              <a:rPr lang="el-GR" sz="1400" dirty="0"/>
              <a:t>Επιμέλεια ελληνικής έκδοσης. Ιατρικές εκδόσεις </a:t>
            </a:r>
            <a:r>
              <a:rPr lang="el-GR" sz="1400" dirty="0" smtClean="0"/>
              <a:t>Πασχαλίδη.</a:t>
            </a:r>
            <a:endParaRPr lang="el-GR" sz="1400" dirty="0"/>
          </a:p>
          <a:p>
            <a:pPr marL="0" indent="0">
              <a:buNone/>
            </a:pPr>
            <a:r>
              <a:rPr lang="en-US" sz="1400" dirty="0" smtClean="0"/>
              <a:t>Bailey, </a:t>
            </a:r>
            <a:r>
              <a:rPr lang="en-US" sz="1400" dirty="0"/>
              <a:t>B</a:t>
            </a:r>
            <a:r>
              <a:rPr lang="en-US" sz="1400" dirty="0" smtClean="0"/>
              <a:t>., Calhoun, </a:t>
            </a:r>
            <a:r>
              <a:rPr lang="en-US" sz="1400" dirty="0"/>
              <a:t>K.(2010). </a:t>
            </a:r>
            <a:r>
              <a:rPr lang="el-GR" sz="1400" dirty="0"/>
              <a:t>Άτλας χειρουργικής κεφαλής και </a:t>
            </a:r>
            <a:r>
              <a:rPr lang="el-GR" sz="1400" dirty="0" smtClean="0"/>
              <a:t>τραχήλου - ωτορινολαρυγγολογία</a:t>
            </a:r>
            <a:r>
              <a:rPr lang="el-GR" sz="1400" dirty="0"/>
              <a:t>. </a:t>
            </a:r>
            <a:r>
              <a:rPr lang="el-GR" sz="1400" b="1" dirty="0"/>
              <a:t> </a:t>
            </a:r>
            <a:r>
              <a:rPr lang="el-GR" sz="1400" dirty="0"/>
              <a:t>Εκδόσεις:</a:t>
            </a:r>
            <a:r>
              <a:rPr lang="el-GR" sz="1400" b="1" dirty="0"/>
              <a:t> </a:t>
            </a:r>
            <a:r>
              <a:rPr lang="en-US" sz="1400" dirty="0"/>
              <a:t>B</a:t>
            </a:r>
            <a:r>
              <a:rPr lang="en-US" sz="1400" dirty="0" smtClean="0"/>
              <a:t>roken </a:t>
            </a:r>
            <a:r>
              <a:rPr lang="en-US" sz="1400" dirty="0"/>
              <a:t>H</a:t>
            </a:r>
            <a:r>
              <a:rPr lang="en-US" sz="1400" dirty="0" smtClean="0"/>
              <a:t>ill </a:t>
            </a:r>
            <a:r>
              <a:rPr lang="en-US" sz="1400" dirty="0"/>
              <a:t>P</a:t>
            </a:r>
            <a:r>
              <a:rPr lang="en-US" sz="1400" dirty="0" smtClean="0"/>
              <a:t>ublishers LTD.</a:t>
            </a:r>
          </a:p>
          <a:p>
            <a:pPr marL="0" indent="0">
              <a:buNone/>
            </a:pPr>
            <a:r>
              <a:rPr lang="el-GR" sz="1400" dirty="0" err="1"/>
              <a:t>Ζιάβρα</a:t>
            </a:r>
            <a:r>
              <a:rPr lang="el-GR" sz="1400" dirty="0"/>
              <a:t>, Ν. (2001) Η συμβολή των </a:t>
            </a:r>
            <a:r>
              <a:rPr lang="el-GR" sz="1400" dirty="0" err="1"/>
              <a:t>ωτοακουστικών</a:t>
            </a:r>
            <a:r>
              <a:rPr lang="el-GR" sz="1400" dirty="0"/>
              <a:t> εκπομπών τύπου προϊόντων παραμόρφωσης στη διάγνωση των κοχλιακών τύπου βαρηκοϊών, Διδακτορική διατριβή, Πανεπιστήμιο Ιωαννίνων, Ιατρική σχολή, Ιωάννινα</a:t>
            </a:r>
            <a:r>
              <a:rPr lang="el-GR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33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267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>
                <a:solidFill>
                  <a:schemeClr val="bg1"/>
                </a:solidFill>
              </a:rPr>
              <a:t>Ενότητα </a:t>
            </a:r>
            <a:r>
              <a:rPr lang="el-GR" sz="1200" dirty="0">
                <a:solidFill>
                  <a:schemeClr val="bg1"/>
                </a:solidFill>
              </a:rPr>
              <a:t>8</a:t>
            </a:r>
            <a:r>
              <a:rPr lang="el-GR" sz="120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41267" y="1633364"/>
            <a:ext cx="7938137" cy="304698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Ζιάβρα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, Ναυσικά.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(2015).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Ακοολογία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Ηπείρου.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Διαθέσιμο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eclass.teiep.gr/courses/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LOGO1</a:t>
            </a:r>
            <a:r>
              <a:rPr lang="el-GR" sz="2400" dirty="0" smtClean="0">
                <a:solidFill>
                  <a:srgbClr val="FF0000"/>
                </a:solidFill>
                <a:hlinkClick r:id="rId5"/>
              </a:rPr>
              <a:t>41</a:t>
            </a:r>
            <a:r>
              <a:rPr lang="en-US" sz="2400" dirty="0" smtClean="0">
                <a:solidFill>
                  <a:srgbClr val="FF0000"/>
                </a:solidFill>
                <a:hlinkClick r:id="rId5"/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98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>
                <a:solidFill>
                  <a:schemeClr val="bg1"/>
                </a:solidFill>
              </a:rPr>
              <a:t>8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1" y="5433621"/>
            <a:ext cx="7970227" cy="36933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 smtClean="0">
                <a:solidFill>
                  <a:schemeClr val="bg1"/>
                </a:solidFill>
              </a:rPr>
              <a:t>ΑΚΟΟΛΟΓΙΑ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Ενότητα </a:t>
            </a:r>
            <a:r>
              <a:rPr lang="en-US" sz="1200" dirty="0">
                <a:solidFill>
                  <a:schemeClr val="bg1"/>
                </a:solidFill>
              </a:rPr>
              <a:t>8</a:t>
            </a:r>
            <a:r>
              <a:rPr lang="el-GR" sz="1200" dirty="0" smtClean="0">
                <a:solidFill>
                  <a:schemeClr val="bg1"/>
                </a:solidFill>
              </a:rPr>
              <a:t>, </a:t>
            </a:r>
            <a:r>
              <a:rPr lang="el-GR" sz="12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Παρουσιάζονται τα κυριότερα αίτια εμφάνισης της βαρηκοΐας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Ορισμοί</a:t>
            </a:r>
          </a:p>
          <a:p>
            <a:r>
              <a:rPr lang="el-GR" sz="2800" dirty="0" smtClean="0"/>
              <a:t>Ιδιοπαθής </a:t>
            </a:r>
            <a:r>
              <a:rPr lang="el-GR" sz="2800" dirty="0" smtClean="0"/>
              <a:t>βαρηκοΐα</a:t>
            </a:r>
            <a:endParaRPr lang="el-GR" sz="2800" dirty="0" smtClean="0"/>
          </a:p>
          <a:p>
            <a:endParaRPr 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Ορισμοί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Ορισμοί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1944 De </a:t>
            </a:r>
            <a:r>
              <a:rPr lang="en-US" sz="2800" dirty="0" err="1"/>
              <a:t>Kleyn</a:t>
            </a:r>
            <a:r>
              <a:rPr lang="en-US" sz="2800" dirty="0"/>
              <a:t> Α.  Sudden complete or partial loss of function of the </a:t>
            </a:r>
            <a:r>
              <a:rPr lang="en-US" sz="2800" dirty="0" err="1"/>
              <a:t>octavus</a:t>
            </a:r>
            <a:r>
              <a:rPr lang="en-US" sz="2800" dirty="0"/>
              <a:t>-system in apparently normal persons. </a:t>
            </a:r>
            <a:r>
              <a:rPr lang="en-US" sz="2800" dirty="0" err="1" smtClean="0"/>
              <a:t>Acta</a:t>
            </a:r>
            <a:r>
              <a:rPr lang="en-US" sz="2800" dirty="0" smtClean="0"/>
              <a:t> </a:t>
            </a:r>
            <a:r>
              <a:rPr lang="en-US" sz="2800" dirty="0" err="1"/>
              <a:t>Otolaryngol</a:t>
            </a:r>
            <a:r>
              <a:rPr lang="en-US" sz="2800" dirty="0"/>
              <a:t> (</a:t>
            </a:r>
            <a:r>
              <a:rPr lang="en-US" sz="2800" dirty="0" err="1"/>
              <a:t>Stockh</a:t>
            </a:r>
            <a:r>
              <a:rPr lang="en-US" sz="2800" dirty="0"/>
              <a:t>) 1944; 32:407-29</a:t>
            </a:r>
            <a:r>
              <a:rPr lang="en-US" sz="2800" dirty="0" smtClean="0"/>
              <a:t>)</a:t>
            </a:r>
            <a:endParaRPr lang="el-GR" sz="2800" dirty="0" smtClean="0"/>
          </a:p>
          <a:p>
            <a:r>
              <a:rPr lang="el-GR" sz="2800" dirty="0" err="1"/>
              <a:t>Νευροαισθητήριος</a:t>
            </a:r>
            <a:r>
              <a:rPr lang="el-GR" sz="2800" dirty="0"/>
              <a:t> </a:t>
            </a:r>
            <a:r>
              <a:rPr lang="el-GR" sz="2800" dirty="0" smtClean="0"/>
              <a:t>βαρηκοΐα</a:t>
            </a:r>
          </a:p>
          <a:p>
            <a:r>
              <a:rPr lang="el-GR" sz="2800" dirty="0"/>
              <a:t>Τουλάχιστον30 </a:t>
            </a:r>
            <a:r>
              <a:rPr lang="en-US" sz="2800" dirty="0"/>
              <a:t>dB </a:t>
            </a:r>
            <a:r>
              <a:rPr lang="en-US" sz="2800" dirty="0" smtClean="0"/>
              <a:t>Hl</a:t>
            </a:r>
            <a:endParaRPr lang="el-GR" sz="2800" dirty="0" smtClean="0"/>
          </a:p>
          <a:p>
            <a:r>
              <a:rPr lang="el-GR" sz="2800" dirty="0"/>
              <a:t>Σε 3 τουλάχιστον διαδοχικές </a:t>
            </a:r>
            <a:r>
              <a:rPr lang="el-GR" sz="2800" dirty="0" smtClean="0"/>
              <a:t>συχνότητες</a:t>
            </a:r>
          </a:p>
          <a:p>
            <a:r>
              <a:rPr lang="el-GR" sz="2800" dirty="0"/>
              <a:t>Σε χρονικό διάστημα &lt; τριών ημερών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850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Πόσο βέβαιο είναι ότι η βαρηκοΐα είναι πρόσφατη;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sz="2800" dirty="0" smtClean="0"/>
              <a:t>Απόλυτα βέβαιο</a:t>
            </a:r>
          </a:p>
          <a:p>
            <a:pPr lvl="1"/>
            <a:r>
              <a:rPr lang="el-GR" sz="2400" dirty="0"/>
              <a:t>Υπάρχει πρόσφατος </a:t>
            </a:r>
            <a:r>
              <a:rPr lang="el-GR" sz="2400" dirty="0" err="1"/>
              <a:t>ακοολογικός</a:t>
            </a:r>
            <a:r>
              <a:rPr lang="el-GR" sz="2400" dirty="0"/>
              <a:t> </a:t>
            </a:r>
            <a:r>
              <a:rPr lang="el-GR" sz="2400" dirty="0" smtClean="0"/>
              <a:t>έλεγχος</a:t>
            </a:r>
          </a:p>
          <a:p>
            <a:r>
              <a:rPr lang="el-GR" sz="2800" dirty="0" smtClean="0"/>
              <a:t>Βέβαιο</a:t>
            </a:r>
          </a:p>
          <a:p>
            <a:pPr lvl="1"/>
            <a:r>
              <a:rPr lang="el-GR" sz="2400" dirty="0"/>
              <a:t>Ελεύθερο ωτολογικό ιστορικό, αναφορά καλής </a:t>
            </a:r>
            <a:r>
              <a:rPr lang="el-GR" sz="2400" dirty="0" smtClean="0"/>
              <a:t>ακοής</a:t>
            </a:r>
          </a:p>
          <a:p>
            <a:r>
              <a:rPr lang="el-GR" sz="2800" dirty="0" smtClean="0"/>
              <a:t>Σχεδόν βέβαιο</a:t>
            </a:r>
          </a:p>
          <a:p>
            <a:pPr lvl="1"/>
            <a:r>
              <a:rPr lang="el-GR" sz="2400" dirty="0" err="1"/>
              <a:t>Προϋπάρχουσα</a:t>
            </a:r>
            <a:r>
              <a:rPr lang="el-GR" sz="2400" dirty="0"/>
              <a:t> βεβαιωμένη ΝΑΒ που επιδεινώθηκε </a:t>
            </a:r>
            <a:r>
              <a:rPr lang="el-GR" sz="2400" dirty="0" err="1" smtClean="0"/>
              <a:t>οξέως</a:t>
            </a:r>
            <a:endParaRPr lang="el-GR" sz="2400" dirty="0" smtClean="0"/>
          </a:p>
          <a:p>
            <a:r>
              <a:rPr lang="el-GR" sz="2800" dirty="0" smtClean="0"/>
              <a:t>Αβέβαιο</a:t>
            </a:r>
          </a:p>
          <a:p>
            <a:pPr lvl="1"/>
            <a:r>
              <a:rPr lang="el-GR" sz="2400" dirty="0" err="1"/>
              <a:t>Προϋπάρχουσα</a:t>
            </a:r>
            <a:r>
              <a:rPr lang="el-GR" sz="2400" dirty="0"/>
              <a:t> βαρηκοΐα, απροσδιορίστου </a:t>
            </a:r>
            <a:r>
              <a:rPr lang="el-GR" sz="2400" dirty="0" smtClean="0"/>
              <a:t>βαθμού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20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1391</TotalTime>
  <Words>817</Words>
  <Application>Microsoft Office PowerPoint</Application>
  <PresentationFormat>Προβολή στην οθόνη (16:10)</PresentationFormat>
  <Paragraphs>182</Paragraphs>
  <Slides>30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3" baseType="lpstr">
      <vt:lpstr>Arial</vt:lpstr>
      <vt:lpstr>Calibri</vt:lpstr>
      <vt:lpstr>Θέμα του Office</vt:lpstr>
      <vt:lpstr>Ακοολογία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Ορισμοί</vt:lpstr>
      <vt:lpstr>Ορισμοί</vt:lpstr>
      <vt:lpstr>Πόσο βέβαιο είναι ότι η βαρηκοΐα είναι πρόσφατη;</vt:lpstr>
      <vt:lpstr>Ιδιοπαθής βαρηκοΐα</vt:lpstr>
      <vt:lpstr>Ιδιοπαθής βαρηκοΐα</vt:lpstr>
      <vt:lpstr>Αίτια - Μηχανισμοί</vt:lpstr>
      <vt:lpstr>Αίτια - Μηχανισμοί (2)</vt:lpstr>
      <vt:lpstr>Αίτια - Μηχανισμοί (3)</vt:lpstr>
      <vt:lpstr>Αίτια - Μηχανισμοί (4)</vt:lpstr>
      <vt:lpstr>Αίτια - Μηχανισμοί (5)</vt:lpstr>
      <vt:lpstr>Ιδιοπαθής οξεία πτώση της ακοής (ISSNHL)</vt:lpstr>
      <vt:lpstr>Συχνότητα ΙΟΠΑ - ISSNHL</vt:lpstr>
      <vt:lpstr>Συχνότητα εντόπισης ως προς την πλευρά</vt:lpstr>
      <vt:lpstr>Συχνότητα εμφάνισης ως προς το φύλο</vt:lpstr>
      <vt:lpstr>Μονόπλευρη-Αμφοτερόπλευρη</vt:lpstr>
      <vt:lpstr>Ίλιγγος – εμβοές</vt:lpstr>
      <vt:lpstr>Ακοολογική καμπύλη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356</cp:revision>
  <dcterms:created xsi:type="dcterms:W3CDTF">2012-09-06T09:03:05Z</dcterms:created>
  <dcterms:modified xsi:type="dcterms:W3CDTF">2015-11-22T18:48:23Z</dcterms:modified>
</cp:coreProperties>
</file>