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handoutMasterIdLst>
    <p:handoutMasterId r:id="rId28"/>
  </p:handoutMasterIdLst>
  <p:sldIdLst>
    <p:sldId id="256" r:id="rId2"/>
    <p:sldId id="289" r:id="rId3"/>
    <p:sldId id="257" r:id="rId4"/>
    <p:sldId id="259" r:id="rId5"/>
    <p:sldId id="261" r:id="rId6"/>
    <p:sldId id="265" r:id="rId7"/>
    <p:sldId id="274" r:id="rId8"/>
    <p:sldId id="296" r:id="rId9"/>
    <p:sldId id="297" r:id="rId10"/>
    <p:sldId id="298" r:id="rId11"/>
    <p:sldId id="299" r:id="rId12"/>
    <p:sldId id="300" r:id="rId13"/>
    <p:sldId id="282" r:id="rId14"/>
    <p:sldId id="283" r:id="rId15"/>
    <p:sldId id="285" r:id="rId16"/>
    <p:sldId id="301" r:id="rId17"/>
    <p:sldId id="302" r:id="rId18"/>
    <p:sldId id="290" r:id="rId19"/>
    <p:sldId id="303" r:id="rId20"/>
    <p:sldId id="291" r:id="rId21"/>
    <p:sldId id="292" r:id="rId22"/>
    <p:sldId id="293" r:id="rId23"/>
    <p:sldId id="294" r:id="rId24"/>
    <p:sldId id="295" r:id="rId25"/>
    <p:sldId id="280" r:id="rId26"/>
  </p:sldIdLst>
  <p:sldSz cx="9144000" cy="5715000" type="screen16x10"/>
  <p:notesSz cx="6858000" cy="9144000"/>
  <p:custDataLst>
    <p:tags r:id="rId29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377" autoAdjust="0"/>
    <p:restoredTop sz="99309" autoAdjust="0"/>
  </p:normalViewPr>
  <p:slideViewPr>
    <p:cSldViewPr>
      <p:cViewPr>
        <p:scale>
          <a:sx n="106" d="100"/>
          <a:sy n="106" d="100"/>
        </p:scale>
        <p:origin x="-228" y="426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5" d="100"/>
          <a:sy n="85" d="100"/>
        </p:scale>
        <p:origin x="-3150" y="-90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6FD7C3-D6B9-42BB-A7A4-7D449DB9A6E2}" type="datetimeFigureOut">
              <a:rPr lang="en-GB" smtClean="0"/>
              <a:pPr/>
              <a:t>02/11/2015</a:t>
            </a:fld>
            <a:endParaRPr lang="en-GB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BA1F4-DDF4-4058-8933-5F04CCBA71D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1753628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pPr/>
              <a:t>2/11/2015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98172444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98172444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98172444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90299400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n-US" baseline="0" dirty="0" smtClean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240446489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>
                <a:solidFill>
                  <a:srgbClr val="00B050"/>
                </a:solidFill>
              </a:rPr>
              <a:t> </a:t>
            </a:r>
            <a:endParaRPr lang="el-GR" dirty="0">
              <a:solidFill>
                <a:srgbClr val="00B05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25666967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18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64998024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19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64998024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20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64998024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21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6499802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99281275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22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64998024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23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64998024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24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64998024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017940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1421763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25330233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41568307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294713859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98172444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98172444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9817244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238500"/>
            <a:ext cx="7776864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423861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464680" y="913284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11878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1845013"/>
            <a:ext cx="4040188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6" y="1311878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6" y="1845013"/>
            <a:ext cx="4041775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297327"/>
            <a:ext cx="5111750" cy="384042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1" y="1297327"/>
            <a:ext cx="3008313" cy="384042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297327"/>
            <a:ext cx="5486400" cy="288032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4297660"/>
            <a:ext cx="5486400" cy="84584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6" y="5466151"/>
            <a:ext cx="333105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schemeClr val="bg1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oc-web.ioa.teiep.gr/OpenClass/courses/LOGO125/" TargetMode="External"/><Relationship Id="rId4" Type="http://schemas.openxmlformats.org/officeDocument/2006/relationships/image" Target="../media/image2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l-GR" dirty="0" smtClean="0"/>
              <a:t>Ελεγκτική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2897167"/>
            <a:ext cx="7776864" cy="1460500"/>
          </a:xfrm>
        </p:spPr>
        <p:txBody>
          <a:bodyPr>
            <a:noAutofit/>
          </a:bodyPr>
          <a:lstStyle/>
          <a:p>
            <a:r>
              <a:rPr lang="el-GR" sz="4000" dirty="0" smtClean="0"/>
              <a:t>Ιστορική Αναδρομή</a:t>
            </a:r>
          </a:p>
          <a:p>
            <a:r>
              <a:rPr lang="el-GR" sz="2800" dirty="0" smtClean="0"/>
              <a:t>Διακομιχάλης Μιχαήλ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grpSp>
        <p:nvGrpSpPr>
          <p:cNvPr id="10" name="Ομάδα 9"/>
          <p:cNvGrpSpPr/>
          <p:nvPr/>
        </p:nvGrpSpPr>
        <p:grpSpPr>
          <a:xfrm>
            <a:off x="642158" y="210000"/>
            <a:ext cx="4217874" cy="1147333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 cstate="print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</p:spTree>
    <p:extLst>
      <p:ext uri="{BB962C8B-B14F-4D97-AF65-F5344CB8AC3E}">
        <p14:creationId xmlns:p14="http://schemas.microsoft.com/office/powerpoint/2010/main" xmlns="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Ιστορική Αναδρομή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 algn="just">
              <a:lnSpc>
                <a:spcPct val="60000"/>
              </a:lnSpc>
              <a:buNone/>
              <a:defRPr/>
            </a:pPr>
            <a:r>
              <a:rPr lang="el-GR" sz="2000" b="1" dirty="0" smtClean="0">
                <a:latin typeface="Calibri" pitchFamily="34" charset="0"/>
              </a:rPr>
              <a:t>	</a:t>
            </a:r>
            <a:endParaRPr lang="el-GR" sz="2000" dirty="0" smtClean="0">
              <a:latin typeface="Calibri" pitchFamily="34" charset="0"/>
              <a:cs typeface="Times New Roman" charset="0"/>
            </a:endParaRPr>
          </a:p>
          <a:p>
            <a:pPr marL="0" indent="0" algn="just">
              <a:lnSpc>
                <a:spcPct val="110000"/>
              </a:lnSpc>
              <a:buNone/>
              <a:defRPr/>
            </a:pPr>
            <a:r>
              <a:rPr lang="el-GR" sz="9600" dirty="0" smtClean="0">
                <a:cs typeface="Times New Roman" charset="0"/>
              </a:rPr>
              <a:t>Η ιστορική αναδρομή της Ελεγκτικής μέχρι σήμερα</a:t>
            </a:r>
            <a:endParaRPr lang="el-GR" sz="10400" dirty="0" smtClean="0">
              <a:latin typeface="+mj-lt"/>
            </a:endParaRPr>
          </a:p>
          <a:p>
            <a:pPr algn="just">
              <a:lnSpc>
                <a:spcPct val="60000"/>
              </a:lnSpc>
              <a:buNone/>
              <a:defRPr/>
            </a:pPr>
            <a:r>
              <a:rPr lang="el-GR" sz="24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 </a:t>
            </a:r>
          </a:p>
          <a:p>
            <a:pPr marL="0" indent="0" algn="just">
              <a:lnSpc>
                <a:spcPct val="110000"/>
              </a:lnSpc>
              <a:buNone/>
              <a:defRPr/>
            </a:pPr>
            <a:r>
              <a:rPr lang="el-GR" sz="8000" dirty="0" smtClean="0">
                <a:latin typeface="Calibri" pitchFamily="34" charset="0"/>
                <a:cs typeface="Times New Roman" charset="0"/>
              </a:rPr>
              <a:t>Οι Αθηναίοι </a:t>
            </a:r>
            <a:r>
              <a:rPr lang="el-GR" sz="8000" dirty="0" smtClean="0">
                <a:latin typeface="Calibri" pitchFamily="34" charset="0"/>
              </a:rPr>
              <a:t>δημιούργησαν και το </a:t>
            </a:r>
            <a:r>
              <a:rPr lang="el-GR" sz="8000" dirty="0" smtClean="0">
                <a:latin typeface="Calibri" pitchFamily="34" charset="0"/>
                <a:cs typeface="Times New Roman" charset="0"/>
              </a:rPr>
              <a:t>σώμα αναθεωρητών ( ελεγκτών) από δέκα Αθηναίους εφόρους που εκλέγονταν από το λαό ( δήμο),</a:t>
            </a:r>
            <a:r>
              <a:rPr lang="el-GR" sz="8000" dirty="0" smtClean="0">
                <a:latin typeface="Calibri" pitchFamily="34" charset="0"/>
              </a:rPr>
              <a:t>για </a:t>
            </a:r>
            <a:r>
              <a:rPr lang="el-GR" sz="8000" dirty="0" smtClean="0">
                <a:latin typeface="Calibri" pitchFamily="34" charset="0"/>
                <a:cs typeface="Times New Roman" charset="0"/>
              </a:rPr>
              <a:t>να ελέγχουν τους «λογαριασμούς διαχειρίσεως » των αρχόντων που αποχωρούσαν από το αξιώματος. </a:t>
            </a:r>
          </a:p>
          <a:p>
            <a:pPr marL="0" indent="0" algn="just">
              <a:lnSpc>
                <a:spcPct val="110000"/>
              </a:lnSpc>
              <a:buNone/>
              <a:defRPr/>
            </a:pPr>
            <a:r>
              <a:rPr lang="el-GR" sz="8000" dirty="0" smtClean="0">
                <a:latin typeface="Calibri" pitchFamily="34" charset="0"/>
              </a:rPr>
              <a:t>Στη</a:t>
            </a:r>
            <a:r>
              <a:rPr lang="el-GR" sz="8000" dirty="0" smtClean="0">
                <a:latin typeface="Calibri" pitchFamily="34" charset="0"/>
                <a:cs typeface="Times New Roman" charset="0"/>
              </a:rPr>
              <a:t>ν Αθήνα, </a:t>
            </a:r>
            <a:r>
              <a:rPr lang="el-GR" sz="8000" dirty="0" smtClean="0">
                <a:latin typeface="Calibri" pitchFamily="34" charset="0"/>
              </a:rPr>
              <a:t>το</a:t>
            </a:r>
            <a:r>
              <a:rPr lang="el-GR" sz="8000" dirty="0" smtClean="0">
                <a:latin typeface="Calibri" pitchFamily="34" charset="0"/>
                <a:cs typeface="Times New Roman" charset="0"/>
              </a:rPr>
              <a:t> 400 π..χ. ο νόμος όριζε να δημοσιεύονται οι λογαριασμοί των τότε εταιρειών. </a:t>
            </a:r>
          </a:p>
          <a:p>
            <a:pPr marL="0" indent="0" algn="just">
              <a:lnSpc>
                <a:spcPct val="110000"/>
              </a:lnSpc>
              <a:buNone/>
              <a:defRPr/>
            </a:pPr>
            <a:r>
              <a:rPr lang="el-GR" sz="8000" dirty="0" smtClean="0">
                <a:latin typeface="Calibri" pitchFamily="34" charset="0"/>
                <a:cs typeface="Times New Roman" charset="0"/>
              </a:rPr>
              <a:t>Στην υπόλοιπη αρχαία Ελλάδα βρίσκουμε τους « εξεταστές »  τους  «συνηγόρους » τους « </a:t>
            </a:r>
            <a:r>
              <a:rPr lang="el-GR" sz="8000" dirty="0" err="1" smtClean="0">
                <a:latin typeface="Calibri" pitchFamily="34" charset="0"/>
                <a:cs typeface="Times New Roman" charset="0"/>
              </a:rPr>
              <a:t>δοκιμαστήρας</a:t>
            </a:r>
            <a:r>
              <a:rPr lang="el-GR" sz="8000" dirty="0" smtClean="0">
                <a:latin typeface="Calibri" pitchFamily="34" charset="0"/>
                <a:cs typeface="Times New Roman" charset="0"/>
              </a:rPr>
              <a:t> » στην (Αχαϊκή Συμπολιτεία), τους «</a:t>
            </a:r>
            <a:r>
              <a:rPr lang="el-GR" sz="8000" dirty="0" err="1" smtClean="0">
                <a:latin typeface="Calibri" pitchFamily="34" charset="0"/>
                <a:cs typeface="Times New Roman" charset="0"/>
              </a:rPr>
              <a:t>αρχισκόπους</a:t>
            </a:r>
            <a:r>
              <a:rPr lang="el-GR" sz="8000" dirty="0" smtClean="0">
                <a:latin typeface="Calibri" pitchFamily="34" charset="0"/>
                <a:cs typeface="Times New Roman" charset="0"/>
              </a:rPr>
              <a:t> » στην  ( Φθιώτιδα ) , τους « </a:t>
            </a:r>
            <a:r>
              <a:rPr lang="el-GR" sz="8000" dirty="0" err="1" smtClean="0">
                <a:latin typeface="Calibri" pitchFamily="34" charset="0"/>
                <a:cs typeface="Times New Roman" charset="0"/>
              </a:rPr>
              <a:t>κατόπτας</a:t>
            </a:r>
            <a:r>
              <a:rPr lang="el-GR" sz="8000" dirty="0" smtClean="0">
                <a:latin typeface="Calibri" pitchFamily="34" charset="0"/>
                <a:cs typeface="Times New Roman" charset="0"/>
              </a:rPr>
              <a:t> » στην(Βοιωτία) τους «</a:t>
            </a:r>
            <a:r>
              <a:rPr lang="el-GR" sz="8000" dirty="0" err="1" smtClean="0">
                <a:latin typeface="Calibri" pitchFamily="34" charset="0"/>
                <a:cs typeface="Times New Roman" charset="0"/>
              </a:rPr>
              <a:t>απολόγους</a:t>
            </a:r>
            <a:r>
              <a:rPr lang="el-GR" sz="8000" dirty="0" smtClean="0">
                <a:latin typeface="Calibri" pitchFamily="34" charset="0"/>
                <a:cs typeface="Times New Roman" charset="0"/>
              </a:rPr>
              <a:t> » στην ( Θάσο ).</a:t>
            </a:r>
            <a:endParaRPr lang="el-GR" sz="8000" dirty="0" smtClean="0">
              <a:latin typeface="Calibri" pitchFamily="34" charset="0"/>
            </a:endParaRPr>
          </a:p>
          <a:p>
            <a:pPr marL="0" indent="0" algn="just">
              <a:lnSpc>
                <a:spcPct val="110000"/>
              </a:lnSpc>
              <a:buNone/>
            </a:pPr>
            <a:endParaRPr lang="el-GR" sz="28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Ιστορική Αναδρομή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 algn="just">
              <a:lnSpc>
                <a:spcPct val="110000"/>
              </a:lnSpc>
              <a:buNone/>
              <a:defRPr/>
            </a:pPr>
            <a:r>
              <a:rPr lang="el-GR" sz="3600" dirty="0" smtClean="0">
                <a:cs typeface="Times New Roman" charset="0"/>
              </a:rPr>
              <a:t>Η ιστορική αναδρομή της Ελεγκτικής μέχρι σήμερα</a:t>
            </a:r>
            <a:endParaRPr lang="el-GR" sz="2000" b="1" dirty="0" smtClean="0">
              <a:effectLst>
                <a:outerShdw blurRad="38100" dist="38100" dir="2700000" algn="tl">
                  <a:srgbClr val="000000"/>
                </a:outerShdw>
              </a:effectLst>
              <a:latin typeface="Calibri" pitchFamily="34" charset="0"/>
            </a:endParaRPr>
          </a:p>
          <a:p>
            <a:pPr marL="0" indent="0" algn="just">
              <a:lnSpc>
                <a:spcPct val="110000"/>
              </a:lnSpc>
              <a:buNone/>
              <a:defRPr/>
            </a:pPr>
            <a:r>
              <a:rPr lang="el-GR" sz="2800" dirty="0" smtClean="0">
                <a:latin typeface="Calibri" pitchFamily="34" charset="0"/>
                <a:cs typeface="Times New Roman" charset="0"/>
              </a:rPr>
              <a:t>Στην Αρχαία Ρώμη την εποχή των Αυτοκρατόρων , ο έλεγχος των δημόσιων οικονομικών ανατέθηκε διαδοχικά στους « Υπάτους » τους « Κήνσορας » ή τους « Τιμητές » και τους «Ταμίας». </a:t>
            </a:r>
          </a:p>
          <a:p>
            <a:pPr marL="0" indent="0" algn="just">
              <a:lnSpc>
                <a:spcPct val="110000"/>
              </a:lnSpc>
              <a:buNone/>
              <a:defRPr/>
            </a:pPr>
            <a:endParaRPr lang="el-GR" sz="2800" dirty="0" smtClean="0">
              <a:latin typeface="Calibri" pitchFamily="34" charset="0"/>
              <a:cs typeface="Times New Roman" charset="0"/>
            </a:endParaRPr>
          </a:p>
          <a:p>
            <a:pPr marL="0" indent="0" algn="just">
              <a:lnSpc>
                <a:spcPct val="110000"/>
              </a:lnSpc>
              <a:buNone/>
              <a:defRPr/>
            </a:pPr>
            <a:r>
              <a:rPr lang="el-GR" sz="2800" dirty="0" smtClean="0">
                <a:latin typeface="Calibri" pitchFamily="34" charset="0"/>
                <a:cs typeface="Times New Roman" charset="0"/>
              </a:rPr>
              <a:t>Αυτοί εξέταζαν τους λογαριασμούς των επαρχιών της αυτοκρατορίας και επέβλεπαν τον δημόσιο θησαυρό,  στη συνέχεια δε υπέβαλαν το σύνολο των λογαριασμών στη σύγκλητο για έγκριση.</a:t>
            </a:r>
            <a:endParaRPr lang="el-GR" sz="2800" dirty="0" smtClean="0">
              <a:latin typeface="Calibri" pitchFamily="34" charset="0"/>
            </a:endParaRPr>
          </a:p>
          <a:p>
            <a:pPr marL="0" indent="0" algn="just">
              <a:lnSpc>
                <a:spcPct val="110000"/>
              </a:lnSpc>
              <a:buNone/>
            </a:pPr>
            <a:endParaRPr lang="el-GR" altLang="zh-CN" sz="2800" dirty="0" smtClean="0"/>
          </a:p>
          <a:p>
            <a:pPr marL="0" indent="0" algn="just">
              <a:lnSpc>
                <a:spcPct val="110000"/>
              </a:lnSpc>
              <a:buNone/>
            </a:pPr>
            <a:endParaRPr lang="el-GR" altLang="zh-CN" sz="2800" dirty="0" smtClean="0"/>
          </a:p>
          <a:p>
            <a:pPr algn="just">
              <a:lnSpc>
                <a:spcPct val="80000"/>
              </a:lnSpc>
              <a:buNone/>
            </a:pPr>
            <a:endParaRPr lang="el-GR" altLang="zh-CN" sz="2800" dirty="0" smtClean="0"/>
          </a:p>
          <a:p>
            <a:pPr marL="0" indent="0" algn="just">
              <a:lnSpc>
                <a:spcPct val="110000"/>
              </a:lnSpc>
              <a:buNone/>
            </a:pPr>
            <a:endParaRPr lang="el-GR" altLang="zh-CN" sz="2800" dirty="0" smtClean="0"/>
          </a:p>
          <a:p>
            <a:pPr marL="0" indent="0" algn="just">
              <a:lnSpc>
                <a:spcPct val="110000"/>
              </a:lnSpc>
              <a:buNone/>
            </a:pPr>
            <a:endParaRPr lang="el-GR" sz="28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Ιστορική Αναδρομή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 algn="just">
              <a:lnSpc>
                <a:spcPct val="110000"/>
              </a:lnSpc>
              <a:buNone/>
              <a:defRPr/>
            </a:pPr>
            <a:r>
              <a:rPr lang="el-GR" sz="3600" dirty="0" smtClean="0">
                <a:cs typeface="Times New Roman" charset="0"/>
              </a:rPr>
              <a:t>Η ιστορική αναδρομή της Ελεγκτικής μέχρι σήμερα</a:t>
            </a:r>
            <a:endParaRPr lang="el-GR" sz="1600" b="1" dirty="0" smtClean="0">
              <a:latin typeface="Calibri" pitchFamily="34" charset="0"/>
            </a:endParaRPr>
          </a:p>
          <a:p>
            <a:pPr marL="0" indent="0" algn="just">
              <a:lnSpc>
                <a:spcPct val="110000"/>
              </a:lnSpc>
              <a:buNone/>
              <a:defRPr/>
            </a:pPr>
            <a:r>
              <a:rPr lang="el-GR" sz="2800" dirty="0" smtClean="0">
                <a:latin typeface="Calibri" pitchFamily="34" charset="0"/>
              </a:rPr>
              <a:t>Στα τέ</a:t>
            </a:r>
            <a:r>
              <a:rPr lang="el-GR" sz="2800" dirty="0" smtClean="0">
                <a:latin typeface="Calibri" pitchFamily="34" charset="0"/>
                <a:cs typeface="Times New Roman" charset="0"/>
              </a:rPr>
              <a:t>λ</a:t>
            </a:r>
            <a:r>
              <a:rPr lang="el-GR" sz="2800" dirty="0" smtClean="0">
                <a:latin typeface="Calibri" pitchFamily="34" charset="0"/>
              </a:rPr>
              <a:t>η</a:t>
            </a:r>
            <a:r>
              <a:rPr lang="el-GR" sz="2800" dirty="0" smtClean="0">
                <a:latin typeface="Calibri" pitchFamily="34" charset="0"/>
                <a:cs typeface="Times New Roman" charset="0"/>
              </a:rPr>
              <a:t> του μεσαίωνα με αρχές της αναγ</a:t>
            </a:r>
            <a:r>
              <a:rPr lang="el-GR" sz="2800" dirty="0" smtClean="0">
                <a:latin typeface="Calibri" pitchFamily="34" charset="0"/>
              </a:rPr>
              <a:t>έ</a:t>
            </a:r>
            <a:r>
              <a:rPr lang="el-GR" sz="2800" dirty="0" smtClean="0">
                <a:latin typeface="Calibri" pitchFamily="34" charset="0"/>
                <a:cs typeface="Times New Roman" charset="0"/>
              </a:rPr>
              <a:t>νν</a:t>
            </a:r>
            <a:r>
              <a:rPr lang="el-GR" sz="2800" dirty="0" smtClean="0">
                <a:latin typeface="Calibri" pitchFamily="34" charset="0"/>
              </a:rPr>
              <a:t>ησης </a:t>
            </a:r>
            <a:r>
              <a:rPr lang="el-GR" sz="2800" dirty="0" smtClean="0">
                <a:latin typeface="Calibri" pitchFamily="34" charset="0"/>
                <a:cs typeface="Times New Roman" charset="0"/>
              </a:rPr>
              <a:t> βρίσκουμε ίχνη σοβαρού έλεγχου στην Πατρίδα της λογιστικής την Ιταλία. </a:t>
            </a:r>
          </a:p>
          <a:p>
            <a:pPr marL="0" indent="0" algn="just">
              <a:lnSpc>
                <a:spcPct val="110000"/>
              </a:lnSpc>
              <a:buNone/>
              <a:defRPr/>
            </a:pPr>
            <a:r>
              <a:rPr lang="el-GR" sz="2800" dirty="0" smtClean="0">
                <a:latin typeface="Calibri" pitchFamily="34" charset="0"/>
                <a:cs typeface="Times New Roman" charset="0"/>
              </a:rPr>
              <a:t>Στις αρχές του 13</a:t>
            </a:r>
            <a:r>
              <a:rPr lang="el-GR" sz="2800" baseline="30000" dirty="0" smtClean="0">
                <a:latin typeface="Calibri" pitchFamily="34" charset="0"/>
                <a:cs typeface="Times New Roman" charset="0"/>
              </a:rPr>
              <a:t>ου</a:t>
            </a:r>
            <a:r>
              <a:rPr lang="el-GR" sz="2800" dirty="0" smtClean="0">
                <a:latin typeface="Calibri" pitchFamily="34" charset="0"/>
                <a:cs typeface="Times New Roman" charset="0"/>
              </a:rPr>
              <a:t>  αιώνα , η Πίζα είχε τον επίσημο ελεγκτή της, ένα διαφορετικό άτομο από το λογιστή ο οποίος είχε αναλάβει την λογιστική παρακολούθηση των συναλλαγών</a:t>
            </a:r>
            <a:r>
              <a:rPr lang="el-GR" sz="2800" dirty="0" smtClean="0">
                <a:latin typeface="Calibri" pitchFamily="34" charset="0"/>
              </a:rPr>
              <a:t>.</a:t>
            </a:r>
          </a:p>
          <a:p>
            <a:pPr marL="0" indent="0" algn="just">
              <a:lnSpc>
                <a:spcPct val="110000"/>
              </a:lnSpc>
              <a:buNone/>
              <a:defRPr/>
            </a:pPr>
            <a:r>
              <a:rPr lang="el-GR" sz="2800" dirty="0" smtClean="0">
                <a:latin typeface="Calibri" pitchFamily="34" charset="0"/>
                <a:cs typeface="Times New Roman" pitchFamily="18" charset="0"/>
              </a:rPr>
              <a:t>Η πρώτη εμφάνιση του όρου “ </a:t>
            </a:r>
            <a:r>
              <a:rPr lang="en-US" sz="2800" dirty="0" smtClean="0">
                <a:latin typeface="Calibri" pitchFamily="34" charset="0"/>
                <a:cs typeface="Times New Roman" pitchFamily="18" charset="0"/>
              </a:rPr>
              <a:t>AUDITOR</a:t>
            </a:r>
            <a:r>
              <a:rPr lang="el-GR" sz="2800" dirty="0" smtClean="0">
                <a:latin typeface="Calibri" pitchFamily="34" charset="0"/>
                <a:cs typeface="Times New Roman" pitchFamily="18" charset="0"/>
              </a:rPr>
              <a:t> – ΕΛΕΓΚΤΗΣ » ανάγεται στο  1285 επί ΕΔΟΥΑΡΔΟΥ  του Α ΄</a:t>
            </a:r>
            <a:endParaRPr lang="el-GR" sz="2800" dirty="0" smtClean="0">
              <a:latin typeface="Calibri" pitchFamily="34" charset="0"/>
            </a:endParaRPr>
          </a:p>
          <a:p>
            <a:pPr marL="0" indent="0" algn="just">
              <a:lnSpc>
                <a:spcPct val="110000"/>
              </a:lnSpc>
              <a:buNone/>
            </a:pPr>
            <a:endParaRPr lang="el-GR" altLang="zh-CN" sz="2800" dirty="0" smtClean="0"/>
          </a:p>
          <a:p>
            <a:pPr marL="0" indent="0" algn="just">
              <a:lnSpc>
                <a:spcPct val="110000"/>
              </a:lnSpc>
              <a:buNone/>
            </a:pPr>
            <a:endParaRPr lang="el-GR" altLang="zh-CN" sz="2800" dirty="0" smtClean="0"/>
          </a:p>
          <a:p>
            <a:pPr algn="just">
              <a:lnSpc>
                <a:spcPct val="80000"/>
              </a:lnSpc>
              <a:buNone/>
            </a:pPr>
            <a:endParaRPr lang="el-GR" altLang="zh-CN" sz="2800" dirty="0" smtClean="0"/>
          </a:p>
          <a:p>
            <a:pPr marL="0" indent="0" algn="just">
              <a:lnSpc>
                <a:spcPct val="110000"/>
              </a:lnSpc>
              <a:buNone/>
            </a:pPr>
            <a:endParaRPr lang="el-GR" altLang="zh-CN" sz="2800" dirty="0" smtClean="0"/>
          </a:p>
          <a:p>
            <a:pPr marL="0" indent="0" algn="just">
              <a:lnSpc>
                <a:spcPct val="110000"/>
              </a:lnSpc>
              <a:buNone/>
            </a:pPr>
            <a:endParaRPr lang="el-GR" sz="28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457200" y="-82827"/>
            <a:ext cx="8229600" cy="952500"/>
          </a:xfrm>
        </p:spPr>
        <p:txBody>
          <a:bodyPr>
            <a:normAutofit/>
          </a:bodyPr>
          <a:lstStyle/>
          <a:p>
            <a:r>
              <a:rPr lang="el-GR" dirty="0" smtClean="0"/>
              <a:t>Ιστορική Αναδρομή</a:t>
            </a:r>
            <a:endParaRPr lang="el-GR" dirty="0"/>
          </a:p>
        </p:txBody>
      </p:sp>
      <p:sp>
        <p:nvSpPr>
          <p:cNvPr id="12" name="Content Placeholder 11"/>
          <p:cNvSpPr>
            <a:spLocks noGrp="1"/>
          </p:cNvSpPr>
          <p:nvPr>
            <p:ph idx="1"/>
          </p:nvPr>
        </p:nvSpPr>
        <p:spPr>
          <a:xfrm>
            <a:off x="539552" y="841276"/>
            <a:ext cx="8147248" cy="4573691"/>
          </a:xfrm>
        </p:spPr>
        <p:txBody>
          <a:bodyPr>
            <a:noAutofit/>
          </a:bodyPr>
          <a:lstStyle/>
          <a:p>
            <a:pPr algn="just">
              <a:lnSpc>
                <a:spcPct val="60000"/>
              </a:lnSpc>
              <a:buNone/>
              <a:defRPr/>
            </a:pPr>
            <a:endParaRPr lang="en-US" sz="2600" dirty="0" smtClean="0">
              <a:latin typeface="+mj-lt"/>
              <a:cs typeface="Times New Roman" charset="0"/>
            </a:endParaRPr>
          </a:p>
          <a:p>
            <a:pPr algn="just">
              <a:lnSpc>
                <a:spcPct val="60000"/>
              </a:lnSpc>
              <a:buNone/>
              <a:defRPr/>
            </a:pPr>
            <a:r>
              <a:rPr lang="el-GR" sz="2600" dirty="0" smtClean="0">
                <a:cs typeface="Times New Roman" charset="0"/>
              </a:rPr>
              <a:t>Η ιστορική αναδρομή της Ελεγκτικής μέχρι σήμερα</a:t>
            </a:r>
            <a:r>
              <a:rPr lang="el-GR" sz="2600" dirty="0" smtClean="0"/>
              <a:t> </a:t>
            </a:r>
            <a:r>
              <a:rPr lang="el-GR" sz="1600" b="1" dirty="0" smtClean="0">
                <a:latin typeface="Calibri" pitchFamily="34" charset="0"/>
              </a:rPr>
              <a:t>	</a:t>
            </a:r>
            <a:endParaRPr lang="el-GR" sz="1600" dirty="0" smtClean="0">
              <a:latin typeface="Calibri" pitchFamily="34" charset="0"/>
              <a:cs typeface="Times New Roman" charset="0"/>
            </a:endParaRPr>
          </a:p>
          <a:p>
            <a:pPr marL="0" indent="0" algn="just">
              <a:lnSpc>
                <a:spcPct val="90000"/>
              </a:lnSpc>
              <a:spcBef>
                <a:spcPct val="50000"/>
              </a:spcBef>
              <a:buFont typeface="Wingdings" pitchFamily="2" charset="2"/>
              <a:buNone/>
              <a:defRPr/>
            </a:pPr>
            <a:r>
              <a:rPr lang="el-GR" sz="2000" dirty="0" smtClean="0"/>
              <a:t>Στη</a:t>
            </a:r>
            <a:r>
              <a:rPr lang="el-GR" sz="2000" dirty="0" smtClean="0">
                <a:cs typeface="Times New Roman" pitchFamily="18" charset="0"/>
              </a:rPr>
              <a:t>ν Γαλλία  στα τέλη του  17</a:t>
            </a:r>
            <a:r>
              <a:rPr lang="el-GR" sz="2000" baseline="30000" dirty="0" smtClean="0">
                <a:cs typeface="Times New Roman" pitchFamily="18" charset="0"/>
              </a:rPr>
              <a:t>ου</a:t>
            </a:r>
            <a:r>
              <a:rPr lang="el-GR" sz="2000" dirty="0" smtClean="0">
                <a:cs typeface="Times New Roman" pitchFamily="18" charset="0"/>
              </a:rPr>
              <a:t>  αιώνα , επί  « </a:t>
            </a:r>
            <a:r>
              <a:rPr lang="en-US" sz="2000" dirty="0" err="1" smtClean="0">
                <a:cs typeface="Times New Roman" pitchFamily="18" charset="0"/>
              </a:rPr>
              <a:t>Coldert</a:t>
            </a:r>
            <a:r>
              <a:rPr lang="el-GR" sz="2000" dirty="0" smtClean="0">
                <a:cs typeface="Times New Roman" pitchFamily="18" charset="0"/>
              </a:rPr>
              <a:t> » υπήρχε στο ελεγκτικό συνέδριο του Παρισιού ένας ελεγκτής με καθήκον την επαλήθευση όλων των λογαριασμών και των υπολοίπων . Για πολλά χρόνια , η δουλειά αυτή είχε αναλάβει ο πολύ γνωστός </a:t>
            </a:r>
            <a:r>
              <a:rPr lang="el-GR" sz="2000" dirty="0" err="1" smtClean="0">
                <a:cs typeface="Times New Roman" pitchFamily="18" charset="0"/>
              </a:rPr>
              <a:t>αριθμητολόγος</a:t>
            </a:r>
            <a:r>
              <a:rPr lang="el-GR" sz="2000" dirty="0" smtClean="0">
                <a:cs typeface="Times New Roman" pitchFamily="18" charset="0"/>
              </a:rPr>
              <a:t> </a:t>
            </a:r>
            <a:r>
              <a:rPr lang="en-US" sz="2000" dirty="0" smtClean="0">
                <a:cs typeface="Times New Roman" pitchFamily="18" charset="0"/>
              </a:rPr>
              <a:t>Bertrand</a:t>
            </a:r>
            <a:r>
              <a:rPr lang="el-GR" sz="2000" dirty="0" smtClean="0">
                <a:cs typeface="Times New Roman" pitchFamily="18" charset="0"/>
              </a:rPr>
              <a:t> – </a:t>
            </a:r>
            <a:r>
              <a:rPr lang="en-US" sz="2000" dirty="0" smtClean="0">
                <a:cs typeface="Times New Roman" pitchFamily="18" charset="0"/>
              </a:rPr>
              <a:t>Francois </a:t>
            </a:r>
            <a:r>
              <a:rPr lang="en-US" sz="2000" dirty="0" err="1" smtClean="0">
                <a:cs typeface="Times New Roman" pitchFamily="18" charset="0"/>
              </a:rPr>
              <a:t>Bareme</a:t>
            </a:r>
            <a:r>
              <a:rPr lang="el-GR" sz="2000" dirty="0" smtClean="0">
                <a:cs typeface="Times New Roman" pitchFamily="18" charset="0"/>
              </a:rPr>
              <a:t> ( 1640 1703 ) που έγραψε και έργο σχετικά με τη διπλ</a:t>
            </a:r>
            <a:r>
              <a:rPr lang="el-GR" sz="2000" dirty="0" smtClean="0"/>
              <a:t>ογραφι</a:t>
            </a:r>
            <a:r>
              <a:rPr lang="el-GR" sz="2000" dirty="0" smtClean="0">
                <a:cs typeface="Times New Roman" pitchFamily="18" charset="0"/>
              </a:rPr>
              <a:t>κή λογιστική μέθοδο . Τον ίδιο καιρό ήταν γνωστοί στα δικαστήρια και οι λογιστικοί έλεγχοι και οι πραγματοσύνες. </a:t>
            </a:r>
          </a:p>
          <a:p>
            <a:pPr marL="0" indent="0" algn="just">
              <a:lnSpc>
                <a:spcPct val="90000"/>
              </a:lnSpc>
              <a:spcBef>
                <a:spcPct val="50000"/>
              </a:spcBef>
              <a:buFont typeface="Wingdings" pitchFamily="2" charset="2"/>
              <a:buNone/>
              <a:defRPr/>
            </a:pPr>
            <a:endParaRPr lang="el-GR" sz="2000" dirty="0" smtClean="0">
              <a:cs typeface="Times New Roman" pitchFamily="18" charset="0"/>
            </a:endParaRPr>
          </a:p>
          <a:p>
            <a:pPr marL="0" indent="0" algn="just">
              <a:lnSpc>
                <a:spcPct val="90000"/>
              </a:lnSpc>
              <a:spcBef>
                <a:spcPct val="50000"/>
              </a:spcBef>
              <a:buFont typeface="Wingdings" pitchFamily="2" charset="2"/>
              <a:buNone/>
              <a:defRPr/>
            </a:pPr>
            <a:r>
              <a:rPr lang="el-GR" sz="2000" dirty="0" smtClean="0">
                <a:cs typeface="Times New Roman" pitchFamily="18" charset="0"/>
              </a:rPr>
              <a:t>Η πρώτη   ένωση   επαγγελματικών    ελεγκτών      δημιουργήθηκε το  1581 στη Βενετία με τον τίτλο   « </a:t>
            </a:r>
            <a:r>
              <a:rPr lang="en-US" sz="2000" dirty="0" err="1" smtClean="0">
                <a:cs typeface="Times New Roman" pitchFamily="18" charset="0"/>
              </a:rPr>
              <a:t>Coliegio</a:t>
            </a:r>
            <a:r>
              <a:rPr lang="en-US" sz="2000" dirty="0" smtClean="0">
                <a:cs typeface="Times New Roman" pitchFamily="18" charset="0"/>
              </a:rPr>
              <a:t> </a:t>
            </a:r>
            <a:r>
              <a:rPr lang="en-US" sz="2000" dirty="0" err="1" smtClean="0">
                <a:cs typeface="Times New Roman" pitchFamily="18" charset="0"/>
              </a:rPr>
              <a:t>dei</a:t>
            </a:r>
            <a:r>
              <a:rPr lang="en-US" sz="2000" dirty="0" smtClean="0">
                <a:cs typeface="Times New Roman" pitchFamily="18" charset="0"/>
              </a:rPr>
              <a:t> </a:t>
            </a:r>
            <a:r>
              <a:rPr lang="en-US" sz="2000" dirty="0" err="1" smtClean="0">
                <a:cs typeface="Times New Roman" pitchFamily="18" charset="0"/>
              </a:rPr>
              <a:t>Rexomati</a:t>
            </a:r>
            <a:r>
              <a:rPr lang="el-GR" sz="2000" dirty="0" smtClean="0">
                <a:cs typeface="Times New Roman" pitchFamily="18" charset="0"/>
              </a:rPr>
              <a:t> ». Ήταν κρατικός θεσμός που απόχτησε γρήγορα μεγάλη επιρροή και ρύθμιζε με πολύ αυστηρό τρόπο τις δραστηριότητες των μελών του .Παρόμοιοι θεσμοί ιδρύθηκαν στο Μιλάνο και τη   Μπολόνια ως λεγόμενοι « </a:t>
            </a:r>
            <a:r>
              <a:rPr lang="en-US" sz="2000" dirty="0" smtClean="0">
                <a:cs typeface="Times New Roman" pitchFamily="18" charset="0"/>
              </a:rPr>
              <a:t>Academia </a:t>
            </a:r>
            <a:r>
              <a:rPr lang="en-US" sz="2000" dirty="0" err="1" smtClean="0">
                <a:cs typeface="Times New Roman" pitchFamily="18" charset="0"/>
              </a:rPr>
              <a:t>dei</a:t>
            </a:r>
            <a:r>
              <a:rPr lang="en-US" sz="2000" dirty="0" smtClean="0">
                <a:cs typeface="Times New Roman" pitchFamily="18" charset="0"/>
              </a:rPr>
              <a:t> </a:t>
            </a:r>
            <a:r>
              <a:rPr lang="en-US" sz="2000" dirty="0" err="1" smtClean="0">
                <a:cs typeface="Times New Roman" pitchFamily="18" charset="0"/>
              </a:rPr>
              <a:t>Regionieri</a:t>
            </a:r>
            <a:r>
              <a:rPr lang="el-GR" sz="2000" dirty="0" smtClean="0">
                <a:cs typeface="Times New Roman" pitchFamily="18" charset="0"/>
              </a:rPr>
              <a:t> » το 1658 </a:t>
            </a:r>
            <a:endParaRPr lang="el-GR" sz="20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13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2998921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7187"/>
            <a:ext cx="8229600" cy="952500"/>
          </a:xfrm>
        </p:spPr>
        <p:txBody>
          <a:bodyPr/>
          <a:lstStyle/>
          <a:p>
            <a:r>
              <a:rPr lang="el-GR" dirty="0" smtClean="0"/>
              <a:t>Ιστορική Αναδρομή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57300"/>
            <a:ext cx="8229600" cy="3771636"/>
          </a:xfrm>
        </p:spPr>
        <p:txBody>
          <a:bodyPr>
            <a:noAutofit/>
          </a:bodyPr>
          <a:lstStyle/>
          <a:p>
            <a:pPr algn="just">
              <a:lnSpc>
                <a:spcPct val="60000"/>
              </a:lnSpc>
              <a:buNone/>
              <a:defRPr/>
            </a:pPr>
            <a:r>
              <a:rPr lang="el-GR" sz="2600" dirty="0" smtClean="0">
                <a:cs typeface="Times New Roman" charset="0"/>
              </a:rPr>
              <a:t>Η ιστορική αναδρομή της Ελεγκτικής μέχρι σήμερα</a:t>
            </a:r>
            <a:endParaRPr lang="el-GR" sz="2600" dirty="0" smtClean="0">
              <a:latin typeface="+mj-lt"/>
            </a:endParaRPr>
          </a:p>
          <a:p>
            <a:pPr algn="just">
              <a:lnSpc>
                <a:spcPct val="60000"/>
              </a:lnSpc>
              <a:buNone/>
              <a:defRPr/>
            </a:pPr>
            <a:endParaRPr lang="el-GR" sz="1600" dirty="0" smtClean="0">
              <a:effectLst>
                <a:outerShdw blurRad="38100" dist="38100" dir="2700000" algn="tl">
                  <a:srgbClr val="000000"/>
                </a:outerShdw>
              </a:effectLst>
              <a:latin typeface="Calibri" pitchFamily="34" charset="0"/>
            </a:endParaRPr>
          </a:p>
          <a:p>
            <a:pPr marL="0" indent="0" algn="just">
              <a:lnSpc>
                <a:spcPct val="90000"/>
              </a:lnSpc>
              <a:spcBef>
                <a:spcPct val="50000"/>
              </a:spcBef>
              <a:buFont typeface="Wingdings" pitchFamily="2" charset="2"/>
              <a:buNone/>
              <a:defRPr/>
            </a:pPr>
            <a:r>
              <a:rPr lang="el-GR" sz="2000" dirty="0" smtClean="0">
                <a:latin typeface="Calibri" pitchFamily="34" charset="0"/>
              </a:rPr>
              <a:t>Σ</a:t>
            </a:r>
            <a:r>
              <a:rPr lang="el-GR" sz="2000" dirty="0" smtClean="0">
                <a:latin typeface="Calibri" pitchFamily="34" charset="0"/>
                <a:cs typeface="Times New Roman" pitchFamily="18" charset="0"/>
              </a:rPr>
              <a:t>την Αγγλία  ξεκίνησε ο Λογιστικός έλεγχος και οι πρώτοι Ορκωτοί Λογιστές « </a:t>
            </a:r>
            <a:r>
              <a:rPr lang="en-US" sz="2000" dirty="0" err="1" smtClean="0">
                <a:latin typeface="Calibri" pitchFamily="34" charset="0"/>
                <a:cs typeface="Times New Roman" pitchFamily="18" charset="0"/>
              </a:rPr>
              <a:t>Charterat</a:t>
            </a:r>
            <a:r>
              <a:rPr lang="en-US" sz="2000" dirty="0" smtClean="0">
                <a:latin typeface="Calibri" pitchFamily="34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Calibri" pitchFamily="34" charset="0"/>
                <a:cs typeface="Times New Roman" pitchFamily="18" charset="0"/>
              </a:rPr>
              <a:t>Accountans</a:t>
            </a:r>
            <a:r>
              <a:rPr lang="el-GR" sz="2000" dirty="0" smtClean="0">
                <a:latin typeface="Calibri" pitchFamily="34" charset="0"/>
                <a:cs typeface="Times New Roman" pitchFamily="18" charset="0"/>
              </a:rPr>
              <a:t> » </a:t>
            </a:r>
            <a:r>
              <a:rPr lang="el-GR" sz="2000" dirty="0" smtClean="0">
                <a:latin typeface="Calibri" pitchFamily="34" charset="0"/>
              </a:rPr>
              <a:t>σ</a:t>
            </a:r>
            <a:r>
              <a:rPr lang="el-GR" sz="2000" dirty="0" smtClean="0">
                <a:latin typeface="Calibri" pitchFamily="34" charset="0"/>
                <a:cs typeface="Times New Roman" pitchFamily="18" charset="0"/>
              </a:rPr>
              <a:t>τις αρχές</a:t>
            </a:r>
            <a:r>
              <a:rPr lang="el-GR" sz="2000" dirty="0" smtClean="0">
                <a:latin typeface="Calibri" pitchFamily="34" charset="0"/>
              </a:rPr>
              <a:t> τ</a:t>
            </a:r>
            <a:r>
              <a:rPr lang="el-GR" sz="2000" dirty="0" smtClean="0">
                <a:latin typeface="Calibri" pitchFamily="34" charset="0"/>
                <a:cs typeface="Times New Roman" pitchFamily="18" charset="0"/>
              </a:rPr>
              <a:t>ου 1</a:t>
            </a:r>
            <a:r>
              <a:rPr lang="el-GR" sz="2000" dirty="0" smtClean="0">
                <a:latin typeface="Calibri" pitchFamily="34" charset="0"/>
              </a:rPr>
              <a:t>9ου </a:t>
            </a:r>
            <a:r>
              <a:rPr lang="el-GR" sz="2000" dirty="0" smtClean="0">
                <a:latin typeface="Calibri" pitchFamily="34" charset="0"/>
                <a:cs typeface="Times New Roman" pitchFamily="18" charset="0"/>
              </a:rPr>
              <a:t>αιώνα</a:t>
            </a:r>
            <a:r>
              <a:rPr lang="el-GR" sz="2000" dirty="0" smtClean="0">
                <a:latin typeface="Calibri" pitchFamily="34" charset="0"/>
              </a:rPr>
              <a:t>. Ο</a:t>
            </a:r>
            <a:r>
              <a:rPr lang="el-GR" sz="2000" dirty="0" smtClean="0">
                <a:latin typeface="Calibri" pitchFamily="34" charset="0"/>
                <a:cs typeface="Times New Roman" pitchFamily="18" charset="0"/>
              </a:rPr>
              <a:t> έλεγχος</a:t>
            </a:r>
            <a:r>
              <a:rPr lang="el-GR" sz="2000" dirty="0" smtClean="0">
                <a:latin typeface="Calibri" pitchFamily="34" charset="0"/>
              </a:rPr>
              <a:t> από ειδικούς Ελεγκτές </a:t>
            </a:r>
            <a:r>
              <a:rPr lang="el-GR" sz="2000" dirty="0" smtClean="0">
                <a:latin typeface="Calibri" pitchFamily="34" charset="0"/>
                <a:cs typeface="Times New Roman" pitchFamily="18" charset="0"/>
              </a:rPr>
              <a:t>απ</a:t>
            </a:r>
            <a:r>
              <a:rPr lang="el-GR" sz="2000" dirty="0" smtClean="0">
                <a:latin typeface="Calibri" pitchFamily="34" charset="0"/>
              </a:rPr>
              <a:t>έκ</a:t>
            </a:r>
            <a:r>
              <a:rPr lang="el-GR" sz="2000" dirty="0" smtClean="0">
                <a:latin typeface="Calibri" pitchFamily="34" charset="0"/>
                <a:cs typeface="Times New Roman" pitchFamily="18" charset="0"/>
              </a:rPr>
              <a:t>τησε μεγάλη σπουδαιότητα .</a:t>
            </a:r>
          </a:p>
          <a:p>
            <a:pPr marL="0" indent="0" algn="just">
              <a:lnSpc>
                <a:spcPct val="90000"/>
              </a:lnSpc>
              <a:spcBef>
                <a:spcPct val="50000"/>
              </a:spcBef>
              <a:buFont typeface="Wingdings" pitchFamily="2" charset="2"/>
              <a:buNone/>
              <a:defRPr/>
            </a:pPr>
            <a:r>
              <a:rPr lang="el-GR" sz="2000" dirty="0" smtClean="0">
                <a:latin typeface="Calibri" pitchFamily="34" charset="0"/>
                <a:cs typeface="Times New Roman" pitchFamily="18" charset="0"/>
              </a:rPr>
              <a:t>Οι κρίσεις του 1825 και 1836 και η ανάπτυξη της βιομηχανίας του 19</a:t>
            </a:r>
            <a:r>
              <a:rPr lang="el-GR" sz="2000" baseline="30000" dirty="0" smtClean="0">
                <a:latin typeface="Calibri" pitchFamily="34" charset="0"/>
                <a:cs typeface="Times New Roman" pitchFamily="18" charset="0"/>
              </a:rPr>
              <a:t>ου    </a:t>
            </a:r>
            <a:r>
              <a:rPr lang="el-GR" sz="2000" dirty="0" smtClean="0">
                <a:latin typeface="Calibri" pitchFamily="34" charset="0"/>
                <a:cs typeface="Times New Roman" pitchFamily="18" charset="0"/>
              </a:rPr>
              <a:t>αιώνα, βοήθησαν σημαντικά στην ανάπτυξη του επαγγέλματος . Σταθμός επίσης στην ιστορία αυτών των ελεγκτών αποτέλεσε και ο νόμος για την συγχώνευση των σιδηροδρομικών εταιρειών , του 1845 που όριζε ότι πρέπει κάθε χρόνο ο ισολογισμός τους να θεωρείται από τους ελεγκτές . </a:t>
            </a:r>
            <a:r>
              <a:rPr lang="el-GR" sz="2000" dirty="0" smtClean="0">
                <a:latin typeface="Calibri" pitchFamily="34" charset="0"/>
              </a:rPr>
              <a:t>Ακολούθησε </a:t>
            </a:r>
            <a:r>
              <a:rPr lang="el-GR" sz="2000" dirty="0" smtClean="0">
                <a:latin typeface="Calibri" pitchFamily="34" charset="0"/>
                <a:cs typeface="Times New Roman" pitchFamily="18" charset="0"/>
              </a:rPr>
              <a:t> ο χρυσός αιώνας των ελεγκτών στην Αγγλία , λόγ</a:t>
            </a:r>
            <a:r>
              <a:rPr lang="el-GR" sz="2000" dirty="0" smtClean="0">
                <a:latin typeface="Calibri" pitchFamily="34" charset="0"/>
              </a:rPr>
              <a:t>ω του</a:t>
            </a:r>
            <a:r>
              <a:rPr lang="el-GR" sz="2000" dirty="0" smtClean="0">
                <a:latin typeface="Calibri" pitchFamily="34" charset="0"/>
                <a:cs typeface="Times New Roman" pitchFamily="18" charset="0"/>
              </a:rPr>
              <a:t> αυξημένο</a:t>
            </a:r>
            <a:r>
              <a:rPr lang="el-GR" sz="2000" dirty="0" smtClean="0">
                <a:latin typeface="Calibri" pitchFamily="34" charset="0"/>
              </a:rPr>
              <a:t>υ</a:t>
            </a:r>
            <a:r>
              <a:rPr lang="el-GR" sz="2000" dirty="0" smtClean="0">
                <a:latin typeface="Calibri" pitchFamily="34" charset="0"/>
                <a:cs typeface="Times New Roman" pitchFamily="18" charset="0"/>
              </a:rPr>
              <a:t> αριθμ</a:t>
            </a:r>
            <a:r>
              <a:rPr lang="el-GR" sz="2000" dirty="0" smtClean="0">
                <a:latin typeface="Calibri" pitchFamily="34" charset="0"/>
              </a:rPr>
              <a:t>ού</a:t>
            </a:r>
            <a:r>
              <a:rPr lang="el-GR" sz="2000" dirty="0" smtClean="0">
                <a:latin typeface="Calibri" pitchFamily="34" charset="0"/>
                <a:cs typeface="Times New Roman" pitchFamily="18" charset="0"/>
              </a:rPr>
              <a:t> των εταιρειών που κατέφευγαν στις υπηρεσίες των  ελεγκτών</a:t>
            </a:r>
            <a:r>
              <a:rPr lang="el-GR" sz="2000" dirty="0" smtClean="0">
                <a:latin typeface="Calibri" pitchFamily="34" charset="0"/>
              </a:rPr>
              <a:t> και του </a:t>
            </a:r>
            <a:r>
              <a:rPr lang="el-GR" sz="2000" dirty="0" smtClean="0">
                <a:latin typeface="Calibri" pitchFamily="34" charset="0"/>
                <a:cs typeface="Times New Roman" pitchFamily="18" charset="0"/>
              </a:rPr>
              <a:t>αξιοσημείωτ</a:t>
            </a:r>
            <a:r>
              <a:rPr lang="el-GR" sz="2000" dirty="0" smtClean="0">
                <a:latin typeface="Calibri" pitchFamily="34" charset="0"/>
              </a:rPr>
              <a:t>ου</a:t>
            </a:r>
            <a:r>
              <a:rPr lang="el-GR" sz="2000" dirty="0" smtClean="0">
                <a:latin typeface="Calibri" pitchFamily="34" charset="0"/>
                <a:cs typeface="Times New Roman" pitchFamily="18" charset="0"/>
              </a:rPr>
              <a:t> τρόπο</a:t>
            </a:r>
            <a:r>
              <a:rPr lang="el-GR" sz="2000" dirty="0" smtClean="0">
                <a:latin typeface="Calibri" pitchFamily="34" charset="0"/>
              </a:rPr>
              <a:t>υ</a:t>
            </a:r>
            <a:r>
              <a:rPr lang="el-GR" sz="2000" dirty="0" smtClean="0">
                <a:latin typeface="Calibri" pitchFamily="34" charset="0"/>
                <a:cs typeface="Times New Roman" pitchFamily="18" charset="0"/>
              </a:rPr>
              <a:t> που αυτοί εκπλήρωναν την αποστολή τους .</a:t>
            </a:r>
          </a:p>
          <a:p>
            <a:pPr algn="just">
              <a:lnSpc>
                <a:spcPct val="80000"/>
              </a:lnSpc>
              <a:buNone/>
            </a:pPr>
            <a:endParaRPr lang="en-GB" sz="16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14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4076666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7187"/>
            <a:ext cx="8229600" cy="952500"/>
          </a:xfrm>
        </p:spPr>
        <p:txBody>
          <a:bodyPr/>
          <a:lstStyle/>
          <a:p>
            <a:r>
              <a:rPr lang="el-GR" dirty="0" smtClean="0"/>
              <a:t>Ιστορική Αναδρομή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3285"/>
            <a:ext cx="8229600" cy="4191852"/>
          </a:xfrm>
        </p:spPr>
        <p:txBody>
          <a:bodyPr>
            <a:noAutofit/>
          </a:bodyPr>
          <a:lstStyle/>
          <a:p>
            <a:pPr marL="0" indent="0" algn="just">
              <a:lnSpc>
                <a:spcPct val="90000"/>
              </a:lnSpc>
              <a:spcBef>
                <a:spcPct val="50000"/>
              </a:spcBef>
              <a:buFont typeface="Wingdings" pitchFamily="2" charset="2"/>
              <a:buNone/>
              <a:defRPr/>
            </a:pPr>
            <a:r>
              <a:rPr lang="el-GR" sz="2800" dirty="0" smtClean="0">
                <a:cs typeface="Times New Roman" charset="0"/>
              </a:rPr>
              <a:t>Η ιστορική αναδρομή της Ελεγκτικής μέχρι σήμερα</a:t>
            </a:r>
            <a:endParaRPr lang="el-GR" sz="2800" dirty="0" smtClean="0">
              <a:cs typeface="Times New Roman" pitchFamily="18" charset="0"/>
            </a:endParaRPr>
          </a:p>
          <a:p>
            <a:pPr marL="0" indent="0" algn="just">
              <a:lnSpc>
                <a:spcPct val="90000"/>
              </a:lnSpc>
              <a:spcBef>
                <a:spcPct val="50000"/>
              </a:spcBef>
              <a:buFont typeface="Wingdings" pitchFamily="2" charset="2"/>
              <a:buNone/>
              <a:defRPr/>
            </a:pPr>
            <a:r>
              <a:rPr lang="el-GR" sz="2000" dirty="0" smtClean="0">
                <a:cs typeface="Times New Roman" pitchFamily="18" charset="0"/>
              </a:rPr>
              <a:t>Άλλες χώρες με προηγμένο</a:t>
            </a:r>
            <a:r>
              <a:rPr lang="el-GR" sz="2000" dirty="0" smtClean="0"/>
              <a:t> </a:t>
            </a:r>
            <a:r>
              <a:rPr lang="el-GR" sz="2000" dirty="0" smtClean="0">
                <a:cs typeface="Times New Roman" pitchFamily="18" charset="0"/>
              </a:rPr>
              <a:t>το θεσμό του ελέγχου είναι οι Η.Π.Α , ΚΑΝΑΔΑΣ , ΟΛΛΑΝΔΙΑ , ΓΕΡΜΑΝΙΑ </a:t>
            </a:r>
          </a:p>
          <a:p>
            <a:pPr marL="0" indent="0" algn="just">
              <a:lnSpc>
                <a:spcPct val="90000"/>
              </a:lnSpc>
              <a:spcBef>
                <a:spcPct val="50000"/>
              </a:spcBef>
              <a:buFont typeface="Wingdings" pitchFamily="2" charset="2"/>
              <a:buNone/>
              <a:defRPr/>
            </a:pPr>
            <a:r>
              <a:rPr lang="el-GR" sz="2000" dirty="0" smtClean="0"/>
              <a:t>Σ</a:t>
            </a:r>
            <a:r>
              <a:rPr lang="el-GR" sz="2000" dirty="0" smtClean="0">
                <a:cs typeface="Times New Roman" pitchFamily="18" charset="0"/>
              </a:rPr>
              <a:t>το πρώτο ήμισυ του 20 ου αιώνα η κατεύθυνση της ελεγκτικής εργασίας  στράφηκε </a:t>
            </a:r>
            <a:r>
              <a:rPr lang="el-GR" sz="2000" dirty="0" smtClean="0"/>
              <a:t>σ</a:t>
            </a:r>
            <a:r>
              <a:rPr lang="el-GR" sz="2000" dirty="0" smtClean="0">
                <a:cs typeface="Times New Roman" pitchFamily="18" charset="0"/>
              </a:rPr>
              <a:t>την ανίχνευση δόλιων πράξεων</a:t>
            </a:r>
            <a:r>
              <a:rPr lang="el-GR" sz="2000" dirty="0" smtClean="0"/>
              <a:t>. Οι </a:t>
            </a:r>
            <a:r>
              <a:rPr lang="el-GR" sz="2000" dirty="0" smtClean="0">
                <a:cs typeface="Times New Roman" pitchFamily="18" charset="0"/>
              </a:rPr>
              <a:t>σημαντικότερες εξελίξεις της κατά τον 20</a:t>
            </a:r>
            <a:r>
              <a:rPr lang="el-GR" sz="2000" baseline="30000" dirty="0" smtClean="0">
                <a:cs typeface="Times New Roman" pitchFamily="18" charset="0"/>
              </a:rPr>
              <a:t>ο</a:t>
            </a:r>
            <a:r>
              <a:rPr lang="el-GR" sz="2000" dirty="0" smtClean="0">
                <a:cs typeface="Times New Roman" pitchFamily="18" charset="0"/>
              </a:rPr>
              <a:t> αιώνα</a:t>
            </a:r>
            <a:r>
              <a:rPr lang="el-GR" sz="2000" dirty="0" smtClean="0"/>
              <a:t> είναι</a:t>
            </a:r>
            <a:r>
              <a:rPr lang="el-GR" sz="2000" dirty="0" smtClean="0">
                <a:cs typeface="Times New Roman" pitchFamily="18" charset="0"/>
              </a:rPr>
              <a:t>:</a:t>
            </a:r>
          </a:p>
          <a:p>
            <a:pPr marL="457200" indent="-457200" algn="just">
              <a:lnSpc>
                <a:spcPct val="90000"/>
              </a:lnSpc>
              <a:spcBef>
                <a:spcPct val="50000"/>
              </a:spcBef>
              <a:buFont typeface="Wingdings" pitchFamily="2" charset="2"/>
              <a:buNone/>
              <a:defRPr/>
            </a:pPr>
            <a:r>
              <a:rPr lang="el-GR" sz="2000" dirty="0" smtClean="0">
                <a:cs typeface="Times New Roman" pitchFamily="18" charset="0"/>
              </a:rPr>
              <a:t> </a:t>
            </a:r>
            <a:r>
              <a:rPr lang="el-GR" sz="2000" dirty="0" smtClean="0"/>
              <a:t> 1. </a:t>
            </a:r>
            <a:r>
              <a:rPr lang="el-GR" sz="2000" dirty="0" smtClean="0">
                <a:cs typeface="Times New Roman" pitchFamily="18" charset="0"/>
              </a:rPr>
              <a:t>Η αυξημένη ευθύνη των ελεγκτών έναντι τρίτων</a:t>
            </a:r>
            <a:r>
              <a:rPr lang="el-GR" sz="2000" dirty="0" smtClean="0"/>
              <a:t>, π.χ. </a:t>
            </a:r>
            <a:r>
              <a:rPr lang="el-GR" sz="2000" dirty="0" smtClean="0">
                <a:cs typeface="Times New Roman" pitchFamily="18" charset="0"/>
              </a:rPr>
              <a:t>δημόσιες υπηρεσίες ,</a:t>
            </a:r>
            <a:r>
              <a:rPr lang="el-GR" sz="2000" dirty="0" smtClean="0"/>
              <a:t> </a:t>
            </a:r>
            <a:r>
              <a:rPr lang="el-GR" sz="2000" dirty="0" smtClean="0">
                <a:cs typeface="Times New Roman" pitchFamily="18" charset="0"/>
              </a:rPr>
              <a:t>χρηματιστήρια</a:t>
            </a:r>
            <a:r>
              <a:rPr lang="el-GR" sz="2000" dirty="0" smtClean="0"/>
              <a:t>, </a:t>
            </a:r>
            <a:r>
              <a:rPr lang="el-GR" sz="2000" dirty="0" smtClean="0">
                <a:cs typeface="Times New Roman" pitchFamily="18" charset="0"/>
              </a:rPr>
              <a:t>επενδυτ</a:t>
            </a:r>
            <a:r>
              <a:rPr lang="el-GR" sz="2000" dirty="0" smtClean="0"/>
              <a:t>ές</a:t>
            </a:r>
            <a:r>
              <a:rPr lang="el-GR" sz="2000" dirty="0" smtClean="0">
                <a:cs typeface="Times New Roman" pitchFamily="18" charset="0"/>
              </a:rPr>
              <a:t> </a:t>
            </a:r>
          </a:p>
          <a:p>
            <a:pPr marL="457200" indent="-457200" algn="just">
              <a:lnSpc>
                <a:spcPct val="90000"/>
              </a:lnSpc>
              <a:spcBef>
                <a:spcPct val="50000"/>
              </a:spcBef>
              <a:buFont typeface="Wingdings" pitchFamily="2" charset="2"/>
              <a:buNone/>
              <a:defRPr/>
            </a:pPr>
            <a:r>
              <a:rPr lang="el-GR" sz="2000" dirty="0" smtClean="0">
                <a:cs typeface="Times New Roman" pitchFamily="18" charset="0"/>
              </a:rPr>
              <a:t>  </a:t>
            </a:r>
            <a:r>
              <a:rPr lang="el-GR" sz="2000" dirty="0" smtClean="0"/>
              <a:t>2. </a:t>
            </a:r>
            <a:r>
              <a:rPr lang="el-GR" sz="2000" dirty="0" smtClean="0">
                <a:cs typeface="Times New Roman" pitchFamily="18" charset="0"/>
              </a:rPr>
              <a:t>Η </a:t>
            </a:r>
            <a:r>
              <a:rPr lang="el-GR" sz="2000" dirty="0" smtClean="0"/>
              <a:t>υιοθέτηση των </a:t>
            </a:r>
            <a:r>
              <a:rPr lang="el-GR" sz="2000" dirty="0" smtClean="0">
                <a:cs typeface="Times New Roman" pitchFamily="18" charset="0"/>
              </a:rPr>
              <a:t>δειγματοληπτικών μεθόδων , </a:t>
            </a:r>
            <a:r>
              <a:rPr lang="el-GR" sz="2000" dirty="0" smtClean="0"/>
              <a:t>π.χ. </a:t>
            </a:r>
            <a:r>
              <a:rPr lang="el-GR" sz="2000" dirty="0" smtClean="0">
                <a:cs typeface="Times New Roman" pitchFamily="18" charset="0"/>
              </a:rPr>
              <a:t>στατιστικής δειγματοληψίας</a:t>
            </a:r>
            <a:r>
              <a:rPr lang="el-GR" sz="2000" dirty="0" smtClean="0"/>
              <a:t>, αντί </a:t>
            </a:r>
            <a:r>
              <a:rPr lang="el-GR" sz="2000" dirty="0" smtClean="0">
                <a:cs typeface="Times New Roman" pitchFamily="18" charset="0"/>
              </a:rPr>
              <a:t>τη</a:t>
            </a:r>
            <a:r>
              <a:rPr lang="el-GR" sz="2000" dirty="0" smtClean="0"/>
              <a:t>ς</a:t>
            </a:r>
            <a:r>
              <a:rPr lang="el-GR" sz="2000" dirty="0" smtClean="0">
                <a:cs typeface="Times New Roman" pitchFamily="18" charset="0"/>
              </a:rPr>
              <a:t> λεπτομερειακή</a:t>
            </a:r>
            <a:r>
              <a:rPr lang="el-GR" sz="2000" dirty="0" smtClean="0"/>
              <a:t>ς</a:t>
            </a:r>
            <a:r>
              <a:rPr lang="el-GR" sz="2000" dirty="0" smtClean="0">
                <a:cs typeface="Times New Roman" pitchFamily="18" charset="0"/>
              </a:rPr>
              <a:t> εξέταση</a:t>
            </a:r>
            <a:r>
              <a:rPr lang="el-GR" sz="2000" dirty="0" smtClean="0"/>
              <a:t>ς</a:t>
            </a:r>
            <a:r>
              <a:rPr lang="el-GR" sz="2000" dirty="0" smtClean="0">
                <a:cs typeface="Times New Roman" pitchFamily="18" charset="0"/>
              </a:rPr>
              <a:t> όλων των συναλλακτικών πράξεων</a:t>
            </a:r>
            <a:r>
              <a:rPr lang="el-GR" sz="2000" dirty="0" smtClean="0"/>
              <a:t>. </a:t>
            </a:r>
          </a:p>
          <a:p>
            <a:pPr marL="457200" indent="-457200" algn="just">
              <a:lnSpc>
                <a:spcPct val="90000"/>
              </a:lnSpc>
              <a:spcBef>
                <a:spcPct val="50000"/>
              </a:spcBef>
              <a:buFont typeface="Wingdings" pitchFamily="2" charset="2"/>
              <a:buNone/>
              <a:defRPr/>
            </a:pPr>
            <a:r>
              <a:rPr lang="el-GR" sz="2000" dirty="0" smtClean="0"/>
              <a:t>  3. </a:t>
            </a:r>
            <a:r>
              <a:rPr lang="el-GR" sz="2000" dirty="0" smtClean="0">
                <a:cs typeface="Times New Roman" pitchFamily="18" charset="0"/>
              </a:rPr>
              <a:t>Η αναγνώριση τ</a:t>
            </a:r>
            <a:r>
              <a:rPr lang="el-GR" sz="2000" dirty="0" smtClean="0"/>
              <a:t>ης σημασίας </a:t>
            </a:r>
            <a:r>
              <a:rPr lang="el-GR" sz="2000" dirty="0" smtClean="0">
                <a:cs typeface="Times New Roman" pitchFamily="18" charset="0"/>
              </a:rPr>
              <a:t>συστήματος εσωτερικού ελέγχου</a:t>
            </a:r>
            <a:r>
              <a:rPr lang="el-GR" sz="2000" dirty="0" smtClean="0"/>
              <a:t>. </a:t>
            </a:r>
          </a:p>
          <a:p>
            <a:pPr marL="457200" indent="-457200" algn="just">
              <a:lnSpc>
                <a:spcPct val="90000"/>
              </a:lnSpc>
              <a:spcBef>
                <a:spcPct val="50000"/>
              </a:spcBef>
              <a:buFont typeface="Wingdings" pitchFamily="2" charset="2"/>
              <a:buNone/>
              <a:defRPr/>
            </a:pPr>
            <a:r>
              <a:rPr lang="el-GR" sz="2000" dirty="0" smtClean="0">
                <a:cs typeface="Times New Roman" pitchFamily="18" charset="0"/>
              </a:rPr>
              <a:t>  </a:t>
            </a:r>
            <a:r>
              <a:rPr lang="el-GR" sz="2000" dirty="0" smtClean="0"/>
              <a:t>4. </a:t>
            </a:r>
            <a:r>
              <a:rPr lang="el-GR" sz="2000" dirty="0" smtClean="0">
                <a:cs typeface="Times New Roman" pitchFamily="18" charset="0"/>
              </a:rPr>
              <a:t>Η ανάπτυξη </a:t>
            </a:r>
            <a:r>
              <a:rPr lang="el-GR" sz="2000" dirty="0" smtClean="0"/>
              <a:t>της τεχνολογίας στην καταγραφή </a:t>
            </a:r>
            <a:r>
              <a:rPr lang="el-GR" sz="2000" dirty="0" smtClean="0">
                <a:cs typeface="Times New Roman" pitchFamily="18" charset="0"/>
              </a:rPr>
              <a:t>των λογιστικών δεδομένων</a:t>
            </a:r>
            <a:r>
              <a:rPr lang="el-GR" sz="2000" dirty="0" smtClean="0"/>
              <a:t>. </a:t>
            </a:r>
          </a:p>
          <a:p>
            <a:pPr marL="514350" indent="-514350" algn="just">
              <a:buNone/>
            </a:pPr>
            <a:endParaRPr lang="el-GR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15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976956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Ιστορική Αναδρομή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defRPr/>
            </a:pPr>
            <a:r>
              <a:rPr lang="el-GR" sz="3100" dirty="0" smtClean="0">
                <a:latin typeface="+mj-lt"/>
              </a:rPr>
              <a:t>Ιστορική Εξέλιξη Ελέγχου Χ.Κ.</a:t>
            </a:r>
            <a:endParaRPr lang="el-GR" sz="2400" dirty="0" smtClean="0"/>
          </a:p>
          <a:p>
            <a:pPr>
              <a:defRPr/>
            </a:pPr>
            <a:r>
              <a:rPr lang="el-GR" sz="2400" dirty="0" smtClean="0"/>
              <a:t>Αρχαιότατη επαγγελματική ενασχόληση</a:t>
            </a:r>
          </a:p>
          <a:p>
            <a:pPr lvl="1">
              <a:defRPr/>
            </a:pPr>
            <a:r>
              <a:rPr lang="el-GR" sz="2000" dirty="0" smtClean="0"/>
              <a:t>Αρχαία Αίγυπτος, Μεσοποταμία, Ελλάδα</a:t>
            </a:r>
          </a:p>
          <a:p>
            <a:pPr lvl="1">
              <a:defRPr/>
            </a:pPr>
            <a:r>
              <a:rPr lang="el-GR" sz="2000" dirty="0" smtClean="0"/>
              <a:t>Ρωμαϊκή αυτοκρατορία (</a:t>
            </a:r>
            <a:r>
              <a:rPr lang="en-US" sz="2000" dirty="0" err="1" smtClean="0"/>
              <a:t>audire</a:t>
            </a:r>
            <a:r>
              <a:rPr lang="en-US" sz="2000" dirty="0" smtClean="0"/>
              <a:t> </a:t>
            </a:r>
            <a:r>
              <a:rPr lang="en-US" sz="2000" dirty="0" smtClean="0">
                <a:sym typeface="Wingdings 3" pitchFamily="18" charset="2"/>
              </a:rPr>
              <a:t> auditing)</a:t>
            </a:r>
          </a:p>
          <a:p>
            <a:pPr lvl="1">
              <a:defRPr/>
            </a:pPr>
            <a:r>
              <a:rPr lang="el-GR" sz="2000" dirty="0" smtClean="0">
                <a:sym typeface="Wingdings 3" pitchFamily="18" charset="2"/>
              </a:rPr>
              <a:t>Μ. Βρετανία / βιομηχανική επανάσταση</a:t>
            </a:r>
          </a:p>
          <a:p>
            <a:pPr lvl="1">
              <a:defRPr/>
            </a:pPr>
            <a:r>
              <a:rPr lang="el-GR" sz="2000" dirty="0" smtClean="0">
                <a:sym typeface="Wingdings 3" pitchFamily="18" charset="2"/>
              </a:rPr>
              <a:t>Αποικίες </a:t>
            </a:r>
            <a:r>
              <a:rPr lang="en-US" sz="2000" dirty="0" smtClean="0">
                <a:sym typeface="Wingdings 3" pitchFamily="18" charset="2"/>
              </a:rPr>
              <a:t> </a:t>
            </a:r>
            <a:r>
              <a:rPr lang="el-GR" sz="2000" dirty="0" smtClean="0">
                <a:sym typeface="Wingdings 3" pitchFamily="18" charset="2"/>
              </a:rPr>
              <a:t>εξάπλωση / δημιουργία «επαγγέλματος»</a:t>
            </a:r>
          </a:p>
          <a:p>
            <a:pPr lvl="1">
              <a:defRPr/>
            </a:pPr>
            <a:r>
              <a:rPr lang="el-GR" sz="2000" dirty="0" smtClean="0">
                <a:sym typeface="Wingdings 3" pitchFamily="18" charset="2"/>
              </a:rPr>
              <a:t>Νέα οικονομία / παγκοσμιοποίηση</a:t>
            </a:r>
            <a:endParaRPr lang="en-US" sz="2000" dirty="0" smtClean="0">
              <a:sym typeface="Wingdings 3" pitchFamily="18" charset="2"/>
            </a:endParaRPr>
          </a:p>
          <a:p>
            <a:pPr>
              <a:buClr>
                <a:schemeClr val="bg1">
                  <a:lumMod val="75000"/>
                </a:schemeClr>
              </a:buClr>
              <a:defRPr/>
            </a:pPr>
            <a:endParaRPr lang="el-GR" sz="2400" dirty="0" smtClean="0"/>
          </a:p>
          <a:p>
            <a:pPr>
              <a:defRPr/>
            </a:pPr>
            <a:r>
              <a:rPr lang="el-GR" sz="2400" dirty="0" smtClean="0"/>
              <a:t>Εξέλιξη ελεγκτικής τεχνολογίας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16</a:t>
            </a:fld>
            <a:endParaRPr lang="el-GR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6660232" y="4729708"/>
            <a:ext cx="2133600" cy="304271"/>
          </a:xfrm>
        </p:spPr>
        <p:txBody>
          <a:bodyPr/>
          <a:lstStyle/>
          <a:p>
            <a:fld id="{53C4726A-630D-4CB4-B088-BAB00F4188E9}" type="slidenum">
              <a:rPr lang="el-GR" smtClean="0"/>
              <a:pPr/>
              <a:t>17</a:t>
            </a:fld>
            <a:endParaRPr lang="el-GR" dirty="0"/>
          </a:p>
        </p:txBody>
      </p:sp>
      <p:sp>
        <p:nvSpPr>
          <p:cNvPr id="8" name="7 - Δεξιό βέλος"/>
          <p:cNvSpPr/>
          <p:nvPr/>
        </p:nvSpPr>
        <p:spPr>
          <a:xfrm>
            <a:off x="683568" y="1633364"/>
            <a:ext cx="7848872" cy="7200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 Box 10"/>
          <p:cNvSpPr txBox="1">
            <a:spLocks noGrp="1" noChangeArrowheads="1"/>
          </p:cNvSpPr>
          <p:nvPr>
            <p:ph idx="1"/>
          </p:nvPr>
        </p:nvSpPr>
        <p:spPr bwMode="auto">
          <a:xfrm>
            <a:off x="899592" y="409228"/>
            <a:ext cx="946448" cy="6586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ct val="50000"/>
              </a:spcBef>
              <a:buNone/>
            </a:pPr>
            <a:r>
              <a:rPr lang="el-GR" sz="1600" dirty="0" smtClean="0">
                <a:latin typeface="Arial" charset="0"/>
              </a:rPr>
              <a:t>Αρχαίοι</a:t>
            </a:r>
          </a:p>
          <a:p>
            <a:pPr algn="ctr">
              <a:lnSpc>
                <a:spcPct val="90000"/>
              </a:lnSpc>
              <a:spcBef>
                <a:spcPct val="50000"/>
              </a:spcBef>
              <a:buNone/>
            </a:pPr>
            <a:r>
              <a:rPr lang="el-GR" sz="1600" dirty="0" smtClean="0">
                <a:latin typeface="Arial" charset="0"/>
              </a:rPr>
              <a:t>χρόνοι</a:t>
            </a:r>
            <a:endParaRPr lang="el-GR" sz="1600" dirty="0">
              <a:latin typeface="Arial" charset="0"/>
            </a:endParaRPr>
          </a:p>
        </p:txBody>
      </p:sp>
      <p:sp>
        <p:nvSpPr>
          <p:cNvPr id="10" name="Text Box 4"/>
          <p:cNvSpPr txBox="1">
            <a:spLocks noChangeArrowheads="1"/>
          </p:cNvSpPr>
          <p:nvPr/>
        </p:nvSpPr>
        <p:spPr bwMode="auto">
          <a:xfrm>
            <a:off x="2267744" y="481236"/>
            <a:ext cx="936462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l-GR" sz="1600" dirty="0">
                <a:latin typeface="Arial" charset="0"/>
              </a:rPr>
              <a:t>20</a:t>
            </a:r>
            <a:r>
              <a:rPr lang="el-GR" sz="1600" baseline="30000" dirty="0">
                <a:latin typeface="Arial" charset="0"/>
              </a:rPr>
              <a:t>ος</a:t>
            </a:r>
            <a:r>
              <a:rPr lang="el-GR" sz="1600" dirty="0">
                <a:latin typeface="Arial" charset="0"/>
              </a:rPr>
              <a:t> αιώνας</a:t>
            </a:r>
          </a:p>
        </p:txBody>
      </p:sp>
      <p:sp>
        <p:nvSpPr>
          <p:cNvPr id="11" name="Text Box 25"/>
          <p:cNvSpPr txBox="1">
            <a:spLocks noChangeArrowheads="1"/>
          </p:cNvSpPr>
          <p:nvPr/>
        </p:nvSpPr>
        <p:spPr bwMode="auto">
          <a:xfrm>
            <a:off x="3779912" y="481236"/>
            <a:ext cx="1007888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l-GR" sz="1600" dirty="0">
                <a:latin typeface="Arial" charset="0"/>
              </a:rPr>
              <a:t>δεκαετία 1970</a:t>
            </a:r>
          </a:p>
        </p:txBody>
      </p:sp>
      <p:sp>
        <p:nvSpPr>
          <p:cNvPr id="12" name="Text Box 6"/>
          <p:cNvSpPr txBox="1">
            <a:spLocks noChangeArrowheads="1"/>
          </p:cNvSpPr>
          <p:nvPr/>
        </p:nvSpPr>
        <p:spPr bwMode="auto">
          <a:xfrm>
            <a:off x="5436096" y="481236"/>
            <a:ext cx="1007888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l-GR" sz="1600" dirty="0">
                <a:latin typeface="Arial" charset="0"/>
              </a:rPr>
              <a:t>δεκαετία 1980</a:t>
            </a:r>
          </a:p>
        </p:txBody>
      </p:sp>
      <p:sp>
        <p:nvSpPr>
          <p:cNvPr id="13" name="Text Box 8"/>
          <p:cNvSpPr txBox="1">
            <a:spLocks noChangeArrowheads="1"/>
          </p:cNvSpPr>
          <p:nvPr/>
        </p:nvSpPr>
        <p:spPr bwMode="auto">
          <a:xfrm>
            <a:off x="7092280" y="481236"/>
            <a:ext cx="1080900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l-GR" sz="1600" dirty="0">
                <a:latin typeface="Arial" charset="0"/>
              </a:rPr>
              <a:t>δεκαετία 1990</a:t>
            </a:r>
          </a:p>
        </p:txBody>
      </p:sp>
      <p:sp>
        <p:nvSpPr>
          <p:cNvPr id="14" name="Text Box 14"/>
          <p:cNvSpPr txBox="1">
            <a:spLocks noChangeArrowheads="1"/>
          </p:cNvSpPr>
          <p:nvPr/>
        </p:nvSpPr>
        <p:spPr bwMode="auto">
          <a:xfrm>
            <a:off x="539552" y="1921396"/>
            <a:ext cx="1368187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l-GR" sz="1400" dirty="0">
                <a:latin typeface="Arial" charset="0"/>
              </a:rPr>
              <a:t>ταύτιση ιδιοκτησίας και διοίκησης</a:t>
            </a:r>
          </a:p>
        </p:txBody>
      </p:sp>
      <p:sp>
        <p:nvSpPr>
          <p:cNvPr id="15" name="Text Box 11"/>
          <p:cNvSpPr txBox="1">
            <a:spLocks noChangeArrowheads="1"/>
          </p:cNvSpPr>
          <p:nvPr/>
        </p:nvSpPr>
        <p:spPr bwMode="auto">
          <a:xfrm>
            <a:off x="2123728" y="1777380"/>
            <a:ext cx="1582463" cy="1155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l-GR" sz="1400" dirty="0">
                <a:latin typeface="Arial" charset="0"/>
              </a:rPr>
              <a:t>αύξηση αριθμού μεγάλων πολυμετοχικών ανωνύμων εταιρειών</a:t>
            </a:r>
          </a:p>
        </p:txBody>
      </p:sp>
      <p:sp>
        <p:nvSpPr>
          <p:cNvPr id="16" name="Text Box 12"/>
          <p:cNvSpPr txBox="1">
            <a:spLocks noChangeArrowheads="1"/>
          </p:cNvSpPr>
          <p:nvPr/>
        </p:nvSpPr>
        <p:spPr bwMode="auto">
          <a:xfrm>
            <a:off x="4932040" y="1777380"/>
            <a:ext cx="2015775" cy="1155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l-GR" sz="1400" dirty="0">
                <a:latin typeface="Arial" charset="0"/>
              </a:rPr>
              <a:t>συστηματική εισαγωγή της έννοιας του ελεγκτικού κινδύνου στην ελεγκτική μεθοδολογία</a:t>
            </a:r>
          </a:p>
        </p:txBody>
      </p:sp>
      <p:sp>
        <p:nvSpPr>
          <p:cNvPr id="17" name="Text Box 13"/>
          <p:cNvSpPr txBox="1">
            <a:spLocks noChangeArrowheads="1"/>
          </p:cNvSpPr>
          <p:nvPr/>
        </p:nvSpPr>
        <p:spPr bwMode="auto">
          <a:xfrm>
            <a:off x="7056800" y="1777380"/>
            <a:ext cx="2087200" cy="1155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l-GR" sz="1400" dirty="0">
                <a:latin typeface="Arial" charset="0"/>
              </a:rPr>
              <a:t>Συστηματική εισαγωγή της έννοιας του επιχειρηματικού κινδύνου στην ελεγκτική μεθοδολογία</a:t>
            </a:r>
          </a:p>
        </p:txBody>
      </p:sp>
      <p:sp>
        <p:nvSpPr>
          <p:cNvPr id="18" name="Text Box 15"/>
          <p:cNvSpPr txBox="1">
            <a:spLocks noChangeArrowheads="1"/>
          </p:cNvSpPr>
          <p:nvPr/>
        </p:nvSpPr>
        <p:spPr bwMode="auto">
          <a:xfrm>
            <a:off x="1188838" y="3021013"/>
            <a:ext cx="6552062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l-GR" sz="1600" dirty="0">
                <a:latin typeface="Arial" charset="0"/>
              </a:rPr>
              <a:t>ελεγκτική μεθοδολογία</a:t>
            </a:r>
          </a:p>
        </p:txBody>
      </p:sp>
      <p:sp>
        <p:nvSpPr>
          <p:cNvPr id="19" name="Text Box 20"/>
          <p:cNvSpPr txBox="1">
            <a:spLocks noChangeArrowheads="1"/>
          </p:cNvSpPr>
          <p:nvPr/>
        </p:nvSpPr>
        <p:spPr bwMode="auto">
          <a:xfrm>
            <a:off x="179512" y="4441676"/>
            <a:ext cx="1187244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l-GR" sz="1600" b="1" dirty="0">
                <a:latin typeface="Arial" charset="0"/>
              </a:rPr>
              <a:t>Στάδιο Ι</a:t>
            </a:r>
            <a:r>
              <a:rPr lang="el-GR" sz="1400" dirty="0">
                <a:latin typeface="Arial" charset="0"/>
              </a:rPr>
              <a:t> καθολικός έλεγχος</a:t>
            </a:r>
          </a:p>
        </p:txBody>
      </p:sp>
      <p:sp>
        <p:nvSpPr>
          <p:cNvPr id="20" name="Text Box 21"/>
          <p:cNvSpPr txBox="1">
            <a:spLocks noChangeArrowheads="1"/>
          </p:cNvSpPr>
          <p:nvPr/>
        </p:nvSpPr>
        <p:spPr bwMode="auto">
          <a:xfrm>
            <a:off x="1763688" y="4369668"/>
            <a:ext cx="1187244" cy="800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l-GR" sz="1600" b="1" dirty="0">
                <a:latin typeface="Arial" charset="0"/>
              </a:rPr>
              <a:t>Στάδιο ΙΙ</a:t>
            </a:r>
            <a:r>
              <a:rPr lang="el-GR" dirty="0">
                <a:latin typeface="Arial" charset="0"/>
              </a:rPr>
              <a:t> </a:t>
            </a:r>
            <a:r>
              <a:rPr lang="el-GR" sz="1400" dirty="0">
                <a:latin typeface="Arial" charset="0"/>
              </a:rPr>
              <a:t>έλεγχος συστημάτων</a:t>
            </a:r>
          </a:p>
        </p:txBody>
      </p:sp>
      <p:sp>
        <p:nvSpPr>
          <p:cNvPr id="21" name="Text Box 24"/>
          <p:cNvSpPr txBox="1">
            <a:spLocks noChangeArrowheads="1"/>
          </p:cNvSpPr>
          <p:nvPr/>
        </p:nvSpPr>
        <p:spPr bwMode="auto">
          <a:xfrm>
            <a:off x="3347864" y="4369668"/>
            <a:ext cx="10809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l-GR" sz="1600" b="1" dirty="0">
                <a:latin typeface="Arial" charset="0"/>
              </a:rPr>
              <a:t>Στάδιο ΙΙΙ</a:t>
            </a:r>
            <a:r>
              <a:rPr lang="el-GR" dirty="0">
                <a:latin typeface="Arial" charset="0"/>
              </a:rPr>
              <a:t> </a:t>
            </a:r>
            <a:r>
              <a:rPr lang="el-GR" sz="1400" dirty="0">
                <a:latin typeface="Arial" charset="0"/>
              </a:rPr>
              <a:t>έλεγχος λογιστικών γεγονότων</a:t>
            </a:r>
          </a:p>
        </p:txBody>
      </p:sp>
      <p:sp>
        <p:nvSpPr>
          <p:cNvPr id="22" name="Text Box 22"/>
          <p:cNvSpPr txBox="1">
            <a:spLocks noChangeArrowheads="1"/>
          </p:cNvSpPr>
          <p:nvPr/>
        </p:nvSpPr>
        <p:spPr bwMode="auto">
          <a:xfrm>
            <a:off x="4788024" y="4369668"/>
            <a:ext cx="1187244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l-GR" sz="1600" b="1" dirty="0">
                <a:latin typeface="Arial" charset="0"/>
              </a:rPr>
              <a:t>Στάδιο Ι</a:t>
            </a:r>
            <a:r>
              <a:rPr lang="en-US" sz="1600" b="1" dirty="0">
                <a:latin typeface="Arial" charset="0"/>
              </a:rPr>
              <a:t>V</a:t>
            </a:r>
            <a:r>
              <a:rPr lang="el-GR" dirty="0">
                <a:latin typeface="Arial" charset="0"/>
              </a:rPr>
              <a:t> </a:t>
            </a:r>
            <a:r>
              <a:rPr lang="el-GR" sz="1400" dirty="0">
                <a:latin typeface="Arial" charset="0"/>
              </a:rPr>
              <a:t>μοντέλο ελεγκτικού κινδύνου</a:t>
            </a:r>
          </a:p>
        </p:txBody>
      </p:sp>
      <p:sp>
        <p:nvSpPr>
          <p:cNvPr id="23" name="Text Box 23"/>
          <p:cNvSpPr txBox="1">
            <a:spLocks noChangeArrowheads="1"/>
          </p:cNvSpPr>
          <p:nvPr/>
        </p:nvSpPr>
        <p:spPr bwMode="auto">
          <a:xfrm>
            <a:off x="6660232" y="4369668"/>
            <a:ext cx="1568178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l-GR" sz="1600" b="1" dirty="0">
                <a:latin typeface="Arial" charset="0"/>
              </a:rPr>
              <a:t>Στάδιο </a:t>
            </a:r>
            <a:r>
              <a:rPr lang="en-US" sz="1600" b="1" dirty="0">
                <a:latin typeface="Arial" charset="0"/>
              </a:rPr>
              <a:t>V</a:t>
            </a:r>
            <a:r>
              <a:rPr lang="el-GR" dirty="0">
                <a:latin typeface="Arial" charset="0"/>
              </a:rPr>
              <a:t> </a:t>
            </a:r>
            <a:r>
              <a:rPr lang="el-GR" sz="1400" dirty="0">
                <a:latin typeface="Arial" charset="0"/>
              </a:rPr>
              <a:t>μοντέλο επιχειρηματικού κινδύνου</a:t>
            </a:r>
          </a:p>
        </p:txBody>
      </p:sp>
      <p:sp>
        <p:nvSpPr>
          <p:cNvPr id="27" name="26 - Βέλος προς τα κάτω"/>
          <p:cNvSpPr/>
          <p:nvPr/>
        </p:nvSpPr>
        <p:spPr>
          <a:xfrm>
            <a:off x="755576" y="3505572"/>
            <a:ext cx="45719" cy="86409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28 - Βέλος προς τα κάτω"/>
          <p:cNvSpPr/>
          <p:nvPr/>
        </p:nvSpPr>
        <p:spPr>
          <a:xfrm>
            <a:off x="2339752" y="3505572"/>
            <a:ext cx="45719" cy="86409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29 - Βέλος προς τα κάτω"/>
          <p:cNvSpPr/>
          <p:nvPr/>
        </p:nvSpPr>
        <p:spPr>
          <a:xfrm>
            <a:off x="3851920" y="3505572"/>
            <a:ext cx="45719" cy="86409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30 - Βέλος προς τα κάτω"/>
          <p:cNvSpPr/>
          <p:nvPr/>
        </p:nvSpPr>
        <p:spPr>
          <a:xfrm>
            <a:off x="5292080" y="3505572"/>
            <a:ext cx="45719" cy="86409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31 - Βέλος προς τα κάτω"/>
          <p:cNvSpPr/>
          <p:nvPr/>
        </p:nvSpPr>
        <p:spPr>
          <a:xfrm>
            <a:off x="7380312" y="3505572"/>
            <a:ext cx="45719" cy="86409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35 - Πλαίσιο"/>
          <p:cNvSpPr/>
          <p:nvPr/>
        </p:nvSpPr>
        <p:spPr>
          <a:xfrm>
            <a:off x="4283968" y="985292"/>
            <a:ext cx="45719" cy="648072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7" name="36 - Πλαίσιο"/>
          <p:cNvSpPr/>
          <p:nvPr/>
        </p:nvSpPr>
        <p:spPr>
          <a:xfrm>
            <a:off x="2699792" y="985292"/>
            <a:ext cx="45719" cy="648072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8" name="37 - Πλαίσιο"/>
          <p:cNvSpPr/>
          <p:nvPr/>
        </p:nvSpPr>
        <p:spPr>
          <a:xfrm>
            <a:off x="1331640" y="985292"/>
            <a:ext cx="45719" cy="648072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9" name="38 - Πλαίσιο"/>
          <p:cNvSpPr/>
          <p:nvPr/>
        </p:nvSpPr>
        <p:spPr>
          <a:xfrm>
            <a:off x="6012160" y="985292"/>
            <a:ext cx="45719" cy="648072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0" name="39 - Πλαίσιο"/>
          <p:cNvSpPr/>
          <p:nvPr/>
        </p:nvSpPr>
        <p:spPr>
          <a:xfrm>
            <a:off x="7668344" y="985292"/>
            <a:ext cx="45719" cy="648072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Βιβλιογραφία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201316"/>
            <a:ext cx="8240150" cy="3952006"/>
          </a:xfrm>
        </p:spPr>
        <p:txBody>
          <a:bodyPr>
            <a:noAutofit/>
          </a:bodyPr>
          <a:lstStyle/>
          <a:p>
            <a:pPr fontAlgn="base">
              <a:lnSpc>
                <a:spcPct val="80000"/>
              </a:lnSpc>
              <a:buNone/>
            </a:pPr>
            <a:r>
              <a:rPr lang="el-GR" sz="1400" dirty="0" smtClean="0"/>
              <a:t>ΕΛΛΗΝΙΚΗ</a:t>
            </a:r>
          </a:p>
          <a:p>
            <a:pPr fontAlgn="base">
              <a:lnSpc>
                <a:spcPct val="80000"/>
              </a:lnSpc>
              <a:buNone/>
            </a:pPr>
            <a:r>
              <a:rPr lang="el-GR" sz="1400" dirty="0" err="1" smtClean="0"/>
              <a:t>Αισιοπούλου</a:t>
            </a:r>
            <a:r>
              <a:rPr lang="el-GR" sz="1400" dirty="0" smtClean="0"/>
              <a:t> Κ. (1980) «Το Σύστημα Εσωτερικού Ελέγχου» Αθήνα</a:t>
            </a:r>
          </a:p>
          <a:p>
            <a:pPr fontAlgn="base">
              <a:lnSpc>
                <a:spcPct val="80000"/>
              </a:lnSpc>
              <a:buNone/>
            </a:pPr>
            <a:r>
              <a:rPr lang="el-GR" sz="1400" dirty="0" err="1" smtClean="0"/>
              <a:t>Γρηγοράκου</a:t>
            </a:r>
            <a:r>
              <a:rPr lang="el-GR" sz="1400" dirty="0" smtClean="0"/>
              <a:t> Θ. (1989) «Γενικές Αρχές Ελεγκτικής» Αθήνα</a:t>
            </a:r>
          </a:p>
          <a:p>
            <a:pPr fontAlgn="base">
              <a:lnSpc>
                <a:spcPct val="80000"/>
              </a:lnSpc>
              <a:buNone/>
            </a:pPr>
            <a:r>
              <a:rPr lang="el-GR" sz="1400" dirty="0" smtClean="0"/>
              <a:t>Καζαντζής Χρήστος,  (2006) Ελεγκτική &amp; Εσωτερικός Έλεγχος, Εκδόσεις </a:t>
            </a:r>
            <a:r>
              <a:rPr lang="el-GR" sz="1400" dirty="0" err="1" smtClean="0"/>
              <a:t>Business</a:t>
            </a:r>
            <a:r>
              <a:rPr lang="el-GR" sz="1400" dirty="0" smtClean="0"/>
              <a:t> </a:t>
            </a:r>
            <a:r>
              <a:rPr lang="el-GR" sz="1400" dirty="0" err="1" smtClean="0"/>
              <a:t>plus</a:t>
            </a:r>
            <a:endParaRPr lang="el-GR" sz="1400" dirty="0" smtClean="0"/>
          </a:p>
          <a:p>
            <a:pPr fontAlgn="base">
              <a:lnSpc>
                <a:spcPct val="80000"/>
              </a:lnSpc>
              <a:buNone/>
            </a:pPr>
            <a:r>
              <a:rPr lang="el-GR" sz="1400" dirty="0" err="1" smtClean="0"/>
              <a:t>Κάντζος</a:t>
            </a:r>
            <a:r>
              <a:rPr lang="el-GR" sz="1400" dirty="0" smtClean="0"/>
              <a:t> Κωνσταντίνος, </a:t>
            </a:r>
            <a:r>
              <a:rPr lang="el-GR" sz="1400" dirty="0" err="1" smtClean="0"/>
              <a:t>Χονδράκη</a:t>
            </a:r>
            <a:r>
              <a:rPr lang="el-GR" sz="1400" dirty="0" smtClean="0"/>
              <a:t> Αθηνά (2006)  «Ελεγκτική - Θεωρία και πρακτική» Εκδόσεις </a:t>
            </a:r>
            <a:r>
              <a:rPr lang="el-GR" sz="1400" dirty="0" err="1" smtClean="0"/>
              <a:t>Σταμούλη</a:t>
            </a:r>
            <a:r>
              <a:rPr lang="el-GR" sz="1400" dirty="0" smtClean="0"/>
              <a:t>, Αθήνα</a:t>
            </a:r>
          </a:p>
          <a:p>
            <a:pPr fontAlgn="base">
              <a:lnSpc>
                <a:spcPct val="80000"/>
              </a:lnSpc>
              <a:buNone/>
            </a:pPr>
            <a:r>
              <a:rPr lang="el-GR" sz="1400" dirty="0" err="1" smtClean="0"/>
              <a:t>Κάντζου</a:t>
            </a:r>
            <a:r>
              <a:rPr lang="el-GR" sz="1400" dirty="0" smtClean="0"/>
              <a:t> Κ. (1998) «Ελεγκτική- Θεωρία και Πρακτική» Αθήνα</a:t>
            </a:r>
          </a:p>
          <a:p>
            <a:pPr fontAlgn="base">
              <a:lnSpc>
                <a:spcPct val="80000"/>
              </a:lnSpc>
              <a:buNone/>
            </a:pPr>
            <a:r>
              <a:rPr lang="el-GR" sz="1400" dirty="0" smtClean="0"/>
              <a:t>Καραγιάννη Δ. (1980) «Παραδείγματα εφαρμογής και Ανάλυσης του Γ.Λ.Σ.» Αθήνα</a:t>
            </a:r>
          </a:p>
          <a:p>
            <a:pPr fontAlgn="base">
              <a:lnSpc>
                <a:spcPct val="80000"/>
              </a:lnSpc>
              <a:buNone/>
            </a:pPr>
            <a:r>
              <a:rPr lang="el-GR" sz="1400" dirty="0" err="1" smtClean="0"/>
              <a:t>Καραμάνης</a:t>
            </a:r>
            <a:r>
              <a:rPr lang="el-GR" sz="1400" dirty="0" smtClean="0"/>
              <a:t> Κωνσταντίνος, (2008) «Σύγχρονη Ελεγκτική» Εκδόσεις ΟΠΑ, Αθήνα</a:t>
            </a:r>
          </a:p>
          <a:p>
            <a:pPr fontAlgn="base">
              <a:lnSpc>
                <a:spcPct val="80000"/>
              </a:lnSpc>
              <a:buNone/>
            </a:pPr>
            <a:r>
              <a:rPr lang="el-GR" sz="1400" dirty="0" err="1" smtClean="0"/>
              <a:t>Νεγκάκης</a:t>
            </a:r>
            <a:r>
              <a:rPr lang="el-GR" sz="1400" dirty="0" smtClean="0"/>
              <a:t> Χρ.,</a:t>
            </a:r>
            <a:r>
              <a:rPr lang="en-US" sz="1400" smtClean="0"/>
              <a:t> </a:t>
            </a:r>
            <a:r>
              <a:rPr lang="el-GR" sz="1400" smtClean="0"/>
              <a:t>Ταχυνάκης</a:t>
            </a:r>
            <a:r>
              <a:rPr lang="el-GR" sz="1400" dirty="0" smtClean="0"/>
              <a:t> Παν., (2012)  «Σύγχρονα Θέματα Ελεγκτικής και Εσωτερικού Ελέγχου» , Εκδόσεις Α. Κοντού</a:t>
            </a:r>
          </a:p>
          <a:p>
            <a:pPr fontAlgn="base">
              <a:lnSpc>
                <a:spcPct val="80000"/>
              </a:lnSpc>
              <a:buNone/>
            </a:pPr>
            <a:r>
              <a:rPr lang="el-GR" sz="1400" dirty="0" smtClean="0"/>
              <a:t>Παπά Α. (1990) «Ελεγκτική» Αθήνα</a:t>
            </a:r>
          </a:p>
          <a:p>
            <a:pPr fontAlgn="base">
              <a:lnSpc>
                <a:spcPct val="80000"/>
              </a:lnSpc>
              <a:buNone/>
            </a:pPr>
            <a:r>
              <a:rPr lang="el-GR" sz="1400" dirty="0" smtClean="0"/>
              <a:t>Παπαδάτου Θεοδώρα, (2005) «Εσωτερικός και εξωτερικός έλεγχος ανωνύμων εταιρειών», Εκδόσεις </a:t>
            </a:r>
            <a:r>
              <a:rPr lang="el-GR" sz="1400" dirty="0" err="1" smtClean="0"/>
              <a:t>Σάκουλα</a:t>
            </a:r>
            <a:r>
              <a:rPr lang="el-GR" sz="1400" dirty="0" smtClean="0"/>
              <a:t>, Αθήνα</a:t>
            </a:r>
          </a:p>
          <a:p>
            <a:pPr marL="447675" indent="-447675" algn="just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</a:pPr>
            <a:endParaRPr lang="el-GR" sz="1400" dirty="0">
              <a:solidFill>
                <a:prstClr val="white">
                  <a:lumMod val="50000"/>
                </a:prstClr>
              </a:solidFill>
              <a:ea typeface="Arial Unicode MS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91388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952500"/>
          </a:xfrm>
        </p:spPr>
        <p:txBody>
          <a:bodyPr/>
          <a:lstStyle/>
          <a:p>
            <a:r>
              <a:rPr lang="el-GR" dirty="0" smtClean="0"/>
              <a:t>Βιβλιογραφία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67544" y="769268"/>
            <a:ext cx="8240150" cy="3952006"/>
          </a:xfrm>
        </p:spPr>
        <p:txBody>
          <a:bodyPr>
            <a:noAutofit/>
          </a:bodyPr>
          <a:lstStyle/>
          <a:p>
            <a:pPr fontAlgn="base">
              <a:lnSpc>
                <a:spcPct val="80000"/>
              </a:lnSpc>
              <a:buNone/>
            </a:pPr>
            <a:r>
              <a:rPr lang="el-GR" sz="1400" dirty="0" smtClean="0"/>
              <a:t>ΕΛΛΗΝΙΚΗ</a:t>
            </a:r>
          </a:p>
          <a:p>
            <a:pPr fontAlgn="base">
              <a:lnSpc>
                <a:spcPct val="80000"/>
              </a:lnSpc>
              <a:buNone/>
            </a:pPr>
            <a:r>
              <a:rPr lang="el-GR" sz="1400" dirty="0" smtClean="0"/>
              <a:t>Παπαδοπούλου Ε. (1982) «Φοροδιαφυγή-</a:t>
            </a:r>
            <a:r>
              <a:rPr lang="el-GR" sz="1400" dirty="0" err="1" smtClean="0"/>
              <a:t>Φορολογικ</a:t>
            </a:r>
            <a:r>
              <a:rPr lang="el-GR" sz="1400" dirty="0" smtClean="0"/>
              <a:t>ή Λογιστική- Ελεγκτική» Αθήνα</a:t>
            </a:r>
          </a:p>
          <a:p>
            <a:pPr fontAlgn="base">
              <a:lnSpc>
                <a:spcPct val="80000"/>
              </a:lnSpc>
              <a:buNone/>
            </a:pPr>
            <a:r>
              <a:rPr lang="el-GR" sz="1400" dirty="0" err="1" smtClean="0"/>
              <a:t>Σακκκέλη</a:t>
            </a:r>
            <a:r>
              <a:rPr lang="el-GR" sz="1400" dirty="0" smtClean="0"/>
              <a:t> Ε. (1987) «Λογιστική και Ελεγκτική των Εμπορικών Τραπεζών» , Εκδόσεις</a:t>
            </a:r>
            <a:r>
              <a:rPr lang="en-US" sz="1400" smtClean="0"/>
              <a:t> </a:t>
            </a:r>
            <a:r>
              <a:rPr lang="el-GR" sz="1400" smtClean="0"/>
              <a:t>Βρύκους</a:t>
            </a:r>
            <a:r>
              <a:rPr lang="el-GR" sz="1400" dirty="0" smtClean="0"/>
              <a:t>, Αθήνα</a:t>
            </a:r>
          </a:p>
          <a:p>
            <a:pPr fontAlgn="base">
              <a:lnSpc>
                <a:spcPct val="80000"/>
              </a:lnSpc>
              <a:buNone/>
            </a:pPr>
            <a:r>
              <a:rPr lang="el-GR" sz="1400" dirty="0" smtClean="0"/>
              <a:t>Σκόρδου Β. (1987)«Φορολογική Ελεγκτική» Αθήνα</a:t>
            </a:r>
          </a:p>
          <a:p>
            <a:pPr fontAlgn="base">
              <a:lnSpc>
                <a:spcPct val="80000"/>
              </a:lnSpc>
              <a:buNone/>
            </a:pPr>
            <a:r>
              <a:rPr lang="el-GR" sz="1400" dirty="0" smtClean="0"/>
              <a:t>Τερζάκη Γ. (1985) «Φορολογική Ελεγκτική» Αθήνα</a:t>
            </a:r>
          </a:p>
          <a:p>
            <a:pPr fontAlgn="base">
              <a:lnSpc>
                <a:spcPct val="80000"/>
              </a:lnSpc>
              <a:buNone/>
            </a:pPr>
            <a:r>
              <a:rPr lang="el-GR" sz="1400" dirty="0" err="1" smtClean="0"/>
              <a:t>Τσακλάγκανου</a:t>
            </a:r>
            <a:r>
              <a:rPr lang="el-GR" sz="1400" dirty="0" smtClean="0"/>
              <a:t> Α. (1994) «Ελεγκτική» Θεσσαλονίκη</a:t>
            </a:r>
          </a:p>
          <a:p>
            <a:pPr fontAlgn="base">
              <a:lnSpc>
                <a:spcPct val="80000"/>
              </a:lnSpc>
              <a:buNone/>
            </a:pPr>
            <a:r>
              <a:rPr lang="el-GR" sz="1400" dirty="0" smtClean="0"/>
              <a:t>Φίλιου Β. (1984) «Η Κοινωνικοοικονομική Λογιστική» , Εκδόσεις ΚΕΠΕ, Αθήνα</a:t>
            </a:r>
            <a:endParaRPr lang="en-US" sz="1400" dirty="0" smtClean="0"/>
          </a:p>
          <a:p>
            <a:pPr fontAlgn="base">
              <a:lnSpc>
                <a:spcPct val="80000"/>
              </a:lnSpc>
              <a:buNone/>
            </a:pPr>
            <a:r>
              <a:rPr lang="el-GR" sz="1400" dirty="0" smtClean="0"/>
              <a:t>ΞΕΝΗ</a:t>
            </a:r>
          </a:p>
          <a:p>
            <a:pPr fontAlgn="base">
              <a:lnSpc>
                <a:spcPct val="80000"/>
              </a:lnSpc>
              <a:buNone/>
            </a:pPr>
            <a:r>
              <a:rPr lang="el-GR" sz="1400" dirty="0" smtClean="0"/>
              <a:t> </a:t>
            </a:r>
            <a:r>
              <a:rPr lang="en-US" sz="1400" dirty="0" smtClean="0"/>
              <a:t>James van Horne “Fundamentals of Financial Management”  N.Y. 1980</a:t>
            </a:r>
          </a:p>
          <a:p>
            <a:pPr fontAlgn="base">
              <a:lnSpc>
                <a:spcPct val="80000"/>
              </a:lnSpc>
              <a:buNone/>
            </a:pPr>
            <a:r>
              <a:rPr lang="en-US" sz="1400" dirty="0" err="1" smtClean="0"/>
              <a:t>Meigs</a:t>
            </a:r>
            <a:r>
              <a:rPr lang="en-US" sz="1400" dirty="0" smtClean="0"/>
              <a:t> </a:t>
            </a:r>
            <a:r>
              <a:rPr lang="en-US" sz="1400" dirty="0" err="1" smtClean="0"/>
              <a:t>W.,Larsen</a:t>
            </a:r>
            <a:r>
              <a:rPr lang="en-US" sz="1400" dirty="0" smtClean="0"/>
              <a:t> J., </a:t>
            </a:r>
            <a:r>
              <a:rPr lang="en-US" sz="1400" dirty="0" err="1" smtClean="0"/>
              <a:t>Meigs</a:t>
            </a:r>
            <a:r>
              <a:rPr lang="en-US" sz="1400" dirty="0" smtClean="0"/>
              <a:t> R. , “Principles of Auditing” N.Y. 1985</a:t>
            </a:r>
          </a:p>
          <a:p>
            <a:pPr fontAlgn="base">
              <a:lnSpc>
                <a:spcPct val="80000"/>
              </a:lnSpc>
              <a:buNone/>
            </a:pPr>
            <a:r>
              <a:rPr lang="en-US" sz="1400" dirty="0" smtClean="0"/>
              <a:t>Miller m., Bailey L., “GAAS-Guide” N.Y. 1985</a:t>
            </a:r>
          </a:p>
          <a:p>
            <a:pPr fontAlgn="base">
              <a:lnSpc>
                <a:spcPct val="80000"/>
              </a:lnSpc>
              <a:buNone/>
            </a:pPr>
            <a:r>
              <a:rPr lang="en-US" sz="1400" dirty="0" err="1" smtClean="0"/>
              <a:t>Ricchiute</a:t>
            </a:r>
            <a:r>
              <a:rPr lang="en-US" sz="1400" dirty="0" smtClean="0"/>
              <a:t> D., “Auditing” N.Y. 1989</a:t>
            </a:r>
          </a:p>
          <a:p>
            <a:pPr fontAlgn="base">
              <a:lnSpc>
                <a:spcPct val="80000"/>
              </a:lnSpc>
              <a:buNone/>
            </a:pPr>
            <a:r>
              <a:rPr lang="en-US" sz="1400" dirty="0" smtClean="0"/>
              <a:t>Sawyer L.B., “The Practice of Modern Internal Auditing” N.Y. 1973</a:t>
            </a:r>
          </a:p>
          <a:p>
            <a:pPr fontAlgn="base">
              <a:lnSpc>
                <a:spcPct val="80000"/>
              </a:lnSpc>
              <a:buNone/>
            </a:pPr>
            <a:r>
              <a:rPr lang="en-US" sz="1400" dirty="0" smtClean="0"/>
              <a:t>Taylor D., </a:t>
            </a:r>
            <a:r>
              <a:rPr lang="en-US" sz="1400" dirty="0" err="1" smtClean="0"/>
              <a:t>Glezen</a:t>
            </a:r>
            <a:r>
              <a:rPr lang="en-US" sz="1400" dirty="0" smtClean="0"/>
              <a:t> G., “Auditing” N.Y. 1985</a:t>
            </a:r>
          </a:p>
          <a:p>
            <a:pPr fontAlgn="base">
              <a:lnSpc>
                <a:spcPct val="80000"/>
              </a:lnSpc>
              <a:buNone/>
            </a:pPr>
            <a:r>
              <a:rPr lang="en-US" sz="1400" dirty="0" smtClean="0"/>
              <a:t>Wallace W.A. “Auditing” N.Y. 1986</a:t>
            </a:r>
            <a:r>
              <a:rPr lang="el-GR" sz="1400" dirty="0" smtClean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xmlns="" val="4191388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1345332"/>
            <a:ext cx="7776864" cy="2702345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/>
              <a:t>Λογιστικής και Χρηματοοικονομικής</a:t>
            </a:r>
          </a:p>
          <a:p>
            <a:pPr algn="l"/>
            <a:r>
              <a:rPr lang="el-GR" sz="3000" b="1" dirty="0" smtClean="0"/>
              <a:t>Ελεγκτική</a:t>
            </a:r>
          </a:p>
          <a:p>
            <a:pPr algn="l"/>
            <a:r>
              <a:rPr lang="el-GR" sz="2800" b="1" dirty="0" smtClean="0"/>
              <a:t>Ενότητα 1:</a:t>
            </a:r>
            <a:r>
              <a:rPr lang="en-US" sz="2800" dirty="0" smtClean="0"/>
              <a:t> </a:t>
            </a:r>
            <a:r>
              <a:rPr lang="el-GR" sz="2800" dirty="0" smtClean="0"/>
              <a:t>Ιστορική Αναδρομή</a:t>
            </a:r>
            <a:endParaRPr lang="en-US" sz="2800" dirty="0" smtClean="0"/>
          </a:p>
          <a:p>
            <a:pPr algn="l"/>
            <a:r>
              <a:rPr lang="el-GR" sz="2800" dirty="0" smtClean="0"/>
              <a:t>Διακομιχάλης Μιχαήλ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/>
              <a:t>Αναπληρωτής Καθηγητής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/>
              <a:t>Πρέβεζα,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3547"/>
            <a:ext cx="7452320" cy="1023697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948264" y="3547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100" y="5474677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>
                <a:solidFill>
                  <a:schemeClr val="bg1"/>
                </a:solidFill>
              </a:rPr>
              <a:t>ΔΙΑΤΑΡΑΧΕΣ ΦΩΝΗΣ</a:t>
            </a:r>
            <a:r>
              <a:rPr lang="el-GR" sz="1200" dirty="0">
                <a:solidFill>
                  <a:schemeClr val="bg1"/>
                </a:solidFill>
              </a:rPr>
              <a:t>, Ενότητα 0, 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pPr/>
              <a:t>20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/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348176" y="2259034"/>
            <a:ext cx="7938137" cy="1200327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Διακομιχάλης Μ. (2015). Ελεγκτική. ΤΕΙ Ηπείρου. Διαθέσιμο από:</a:t>
            </a:r>
          </a:p>
          <a:p>
            <a:pPr algn="just"/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hlinkClick r:id="rId5"/>
              </a:rPr>
              <a:t>http://oc-web.ioa.teiep.gr/OpenClass/courses/LOGO125/</a:t>
            </a:r>
            <a:endParaRPr lang="el-GR" sz="2400" dirty="0" smtClean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44220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/>
              <a:t>Σημείωμα Αδειοδότησης</a:t>
            </a:r>
          </a:p>
        </p:txBody>
      </p:sp>
      <p:sp>
        <p:nvSpPr>
          <p:cNvPr id="2" name="Rectangle 1"/>
          <p:cNvSpPr/>
          <p:nvPr/>
        </p:nvSpPr>
        <p:spPr>
          <a:xfrm>
            <a:off x="434604" y="1253192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0223" y="5010467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590667" y="4950343"/>
            <a:ext cx="657544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34604" y="3865352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παρέχει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pic>
        <p:nvPicPr>
          <p:cNvPr id="13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6727" y="3217540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9771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619672" y="1756275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47664" y="3325078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 smtClean="0"/>
              <a:t>Επεξεργασία: Βαφειάδης Νικόλαος</a:t>
            </a:r>
          </a:p>
          <a:p>
            <a:pPr algn="r"/>
            <a:r>
              <a:rPr lang="el-GR" sz="2900" smtClean="0"/>
              <a:t>Πρέβεζα, 2015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8101" y="4423057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22700" y="4630237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1792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100" y="5474677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>
                <a:solidFill>
                  <a:schemeClr val="bg1"/>
                </a:solidFill>
              </a:rPr>
              <a:t>ΔΙΑΤΑΡΑΧΕΣ ΦΩΝΗΣ</a:t>
            </a:r>
            <a:r>
              <a:rPr lang="el-GR" sz="1200" dirty="0">
                <a:solidFill>
                  <a:schemeClr val="bg1"/>
                </a:solidFill>
              </a:rPr>
              <a:t>, Ενότητα 0, 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pPr/>
              <a:t>23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2317212" y="2411595"/>
            <a:ext cx="4572000" cy="938716"/>
          </a:xfrm>
          <a:prstGeom prst="rect">
            <a:avLst/>
          </a:prstGeom>
        </p:spPr>
        <p:txBody>
          <a:bodyPr lIns="91436" tIns="45719" rIns="91436" bIns="45719">
            <a:spAutoFit/>
          </a:bodyPr>
          <a:lstStyle/>
          <a:p>
            <a:pPr algn="ctr"/>
            <a:r>
              <a:rPr lang="el-GR" sz="5500" b="1" dirty="0"/>
              <a:t>Σημειώματα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09739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100" y="5474677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>
                <a:solidFill>
                  <a:schemeClr val="bg1"/>
                </a:solidFill>
              </a:rPr>
              <a:t>ΔΙΑΤΑΡΑΧΕΣ ΦΩΝΗΣ</a:t>
            </a:r>
            <a:r>
              <a:rPr lang="el-GR" sz="1200" dirty="0">
                <a:solidFill>
                  <a:schemeClr val="bg1"/>
                </a:solidFill>
              </a:rPr>
              <a:t>, Ενότητα 0, 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pPr/>
              <a:t>24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 smtClean="0"/>
              <a:t>Διατήρηση Σημειωμάτων</a:t>
            </a:r>
            <a:endParaRPr lang="el-GR" dirty="0"/>
          </a:p>
        </p:txBody>
      </p:sp>
      <p:sp>
        <p:nvSpPr>
          <p:cNvPr id="168" name="Rectangle 167"/>
          <p:cNvSpPr/>
          <p:nvPr/>
        </p:nvSpPr>
        <p:spPr>
          <a:xfrm>
            <a:off x="618101" y="1587284"/>
            <a:ext cx="7765365" cy="409342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Οποιαδήποτε  αναπαραγωγή ή διασκευή του υλικού θα πρέπει  να συμπεριλαμβάνει: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Αναφοράς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 Σημείωμα Αδειοδότησης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τη Δήλωση Διατήρησης Σημειωμάτων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Χρήσης Έργων Τρίτων (εφόσον υπάρχει) 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μαζί με τους συνοδευόμενους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υπερσυνδέσμους</a:t>
            </a: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576997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4777713"/>
            <a:ext cx="3240360" cy="6426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Άδειες Χρήσης</a:t>
            </a:r>
            <a:endParaRPr lang="el-GR" dirty="0"/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Το παρόν εκπαιδευτικό υλικό υπόκειται σε άδειες χρήσης </a:t>
            </a:r>
            <a:r>
              <a:rPr lang="el-GR" sz="2800" dirty="0" err="1"/>
              <a:t>Creative</a:t>
            </a:r>
            <a:r>
              <a:rPr lang="el-GR" sz="2800" dirty="0"/>
              <a:t> </a:t>
            </a:r>
            <a:r>
              <a:rPr lang="el-GR" sz="2800" dirty="0" err="1"/>
              <a:t>Commons</a:t>
            </a:r>
            <a:r>
              <a:rPr lang="el-GR" sz="2800" dirty="0"/>
              <a:t>. </a:t>
            </a:r>
          </a:p>
          <a:p>
            <a:r>
              <a:rPr lang="el-GR" sz="2800" dirty="0"/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sz="2800" dirty="0" smtClean="0"/>
          </a:p>
        </p:txBody>
      </p:sp>
      <p:pic>
        <p:nvPicPr>
          <p:cNvPr id="5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5" y="4117640"/>
            <a:ext cx="1581685" cy="461161"/>
          </a:xfrm>
          <a:prstGeom prst="rect">
            <a:avLst/>
          </a:prstGeom>
        </p:spPr>
      </p:pic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17307"/>
            <a:ext cx="8229600" cy="3771636"/>
          </a:xfrm>
        </p:spPr>
        <p:txBody>
          <a:bodyPr>
            <a:noAutofit/>
          </a:bodyPr>
          <a:lstStyle/>
          <a:p>
            <a:pPr marL="342886" indent="-342886" algn="just"/>
            <a:r>
              <a:rPr lang="el-GR" altLang="el-GR" sz="2000" dirty="0"/>
              <a:t>Το έργο υλοποιείται στο πλαίσιο του Επιχειρησιακού Προγράμματος «</a:t>
            </a:r>
            <a:r>
              <a:rPr lang="el-GR" altLang="el-GR" sz="2000" b="1" dirty="0"/>
              <a:t>Εκπαίδευση και Δια Βίου Μάθηση</a:t>
            </a:r>
            <a:r>
              <a:rPr lang="el-GR" altLang="el-GR" sz="2000" dirty="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86" indent="-342886" algn="just"/>
            <a:r>
              <a:rPr lang="el-GR" altLang="el-GR" sz="2000" dirty="0"/>
              <a:t>Το έργο «</a:t>
            </a:r>
            <a:r>
              <a:rPr lang="el-GR" altLang="el-GR" sz="2000" b="1" dirty="0"/>
              <a:t>Ανοικτά Ακαδημαϊκά Μαθήματα στο TEI Ηπείρου</a:t>
            </a:r>
            <a:r>
              <a:rPr lang="el-GR" altLang="el-GR" sz="2000" dirty="0"/>
              <a:t>» έχει χρηματοδοτήσει μόνο τη αναδιαμόρφωση του εκπαιδευτικού υλικού.</a:t>
            </a:r>
          </a:p>
          <a:p>
            <a:pPr marL="342886" indent="-342886" algn="just"/>
            <a:r>
              <a:rPr lang="el-GR" altLang="el-GR" sz="2000" dirty="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4212553"/>
            <a:ext cx="6480048" cy="1285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Σκοποί  ενότητας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/>
            <a:r>
              <a:rPr lang="el-GR" dirty="0" smtClean="0"/>
              <a:t>Η ιστορική αναδρομή της ελεγκτικής μέχρι σήμερα και</a:t>
            </a:r>
          </a:p>
          <a:p>
            <a:pPr marL="0"/>
            <a:r>
              <a:rPr lang="el-GR" dirty="0" smtClean="0"/>
              <a:t>Η αποσαφήνιση όρων  της ελεγκτικής</a:t>
            </a:r>
            <a:endParaRPr lang="el-G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2061497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Ιστορική Αναδρομή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algn="ctr">
              <a:buNone/>
            </a:pPr>
            <a:r>
              <a:rPr lang="el-GR" sz="2800" b="1" dirty="0" smtClean="0">
                <a:latin typeface="Calibri" pitchFamily="34" charset="0"/>
              </a:rPr>
              <a:t>ΑΠΟΣΑΦΗΝΙΣΗ </a:t>
            </a:r>
            <a:r>
              <a:rPr lang="el-GR" sz="2800" b="1" dirty="0" smtClean="0"/>
              <a:t>ΟΡΩΝ</a:t>
            </a:r>
          </a:p>
          <a:p>
            <a:pPr>
              <a:buClr>
                <a:schemeClr val="bg1">
                  <a:lumMod val="75000"/>
                </a:schemeClr>
              </a:buClr>
              <a:buNone/>
              <a:defRPr/>
            </a:pPr>
            <a:r>
              <a:rPr lang="el-GR" sz="2400" dirty="0" smtClean="0">
                <a:latin typeface="Calibri" pitchFamily="34" charset="0"/>
              </a:rPr>
              <a:t>.   Ορκωτός ελεγκτής / λογιστής </a:t>
            </a:r>
          </a:p>
          <a:p>
            <a:pPr>
              <a:buClr>
                <a:schemeClr val="bg1">
                  <a:lumMod val="75000"/>
                </a:schemeClr>
              </a:buClr>
              <a:buNone/>
              <a:defRPr/>
            </a:pPr>
            <a:r>
              <a:rPr lang="el-GR" sz="2400" dirty="0" smtClean="0">
                <a:latin typeface="Calibri" pitchFamily="34" charset="0"/>
              </a:rPr>
              <a:t>.   (</a:t>
            </a:r>
            <a:r>
              <a:rPr lang="en-US" sz="2400" dirty="0" smtClean="0">
                <a:latin typeface="Calibri" pitchFamily="34" charset="0"/>
              </a:rPr>
              <a:t>certified/chartered auditor / accountant)</a:t>
            </a:r>
            <a:endParaRPr lang="el-GR" sz="2400" dirty="0" smtClean="0">
              <a:latin typeface="Calibri" pitchFamily="34" charset="0"/>
            </a:endParaRPr>
          </a:p>
          <a:p>
            <a:pPr>
              <a:buClr>
                <a:schemeClr val="bg1">
                  <a:lumMod val="75000"/>
                </a:schemeClr>
              </a:buClr>
              <a:buNone/>
              <a:defRPr/>
            </a:pPr>
            <a:endParaRPr lang="en-US" sz="2400" dirty="0" smtClean="0">
              <a:latin typeface="Calibri" pitchFamily="34" charset="0"/>
            </a:endParaRPr>
          </a:p>
          <a:p>
            <a:pPr>
              <a:buClr>
                <a:schemeClr val="bg1">
                  <a:lumMod val="75000"/>
                </a:schemeClr>
              </a:buClr>
              <a:buNone/>
              <a:defRPr/>
            </a:pPr>
            <a:r>
              <a:rPr lang="el-GR" sz="2400" dirty="0" smtClean="0">
                <a:latin typeface="Calibri" pitchFamily="34" charset="0"/>
              </a:rPr>
              <a:t>.   Λογιστικό / ελεγκτικό επάγγελμα</a:t>
            </a:r>
          </a:p>
          <a:p>
            <a:pPr>
              <a:buClr>
                <a:schemeClr val="bg1">
                  <a:lumMod val="75000"/>
                </a:schemeClr>
              </a:buClr>
              <a:buNone/>
              <a:defRPr/>
            </a:pPr>
            <a:r>
              <a:rPr lang="el-GR" sz="2400" dirty="0" smtClean="0">
                <a:latin typeface="Calibri" pitchFamily="34" charset="0"/>
              </a:rPr>
              <a:t>.   (</a:t>
            </a:r>
            <a:r>
              <a:rPr lang="en-US" sz="2400" dirty="0" smtClean="0">
                <a:latin typeface="Calibri" pitchFamily="34" charset="0"/>
              </a:rPr>
              <a:t>accounting / auditing profession</a:t>
            </a:r>
            <a:r>
              <a:rPr lang="el-GR" sz="2400" dirty="0" smtClean="0">
                <a:latin typeface="Calibri" pitchFamily="34" charset="0"/>
              </a:rPr>
              <a:t> ή </a:t>
            </a:r>
            <a:r>
              <a:rPr lang="en-US" sz="2400" dirty="0" smtClean="0">
                <a:latin typeface="Calibri" pitchFamily="34" charset="0"/>
              </a:rPr>
              <a:t>accountancy profession</a:t>
            </a:r>
            <a:r>
              <a:rPr lang="el-GR" sz="2400" dirty="0" smtClean="0">
                <a:latin typeface="Calibri" pitchFamily="34" charset="0"/>
              </a:rPr>
              <a:t>)</a:t>
            </a:r>
            <a:endParaRPr lang="en-GB" sz="2400" dirty="0" smtClean="0">
              <a:latin typeface="Calibri" pitchFamily="34" charset="0"/>
            </a:endParaRPr>
          </a:p>
          <a:p>
            <a:pPr marL="0" indent="0" algn="ctr">
              <a:buNone/>
            </a:pPr>
            <a:endParaRPr lang="el-GR" sz="2800" b="1" dirty="0" smtClean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499955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Ιστορική Αναδρομή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el-GR" dirty="0" smtClean="0">
                <a:latin typeface="+mj-lt"/>
              </a:rPr>
              <a:t>Το </a:t>
            </a:r>
            <a:r>
              <a:rPr lang="en-GB" dirty="0" smtClean="0">
                <a:latin typeface="+mj-lt"/>
              </a:rPr>
              <a:t>P</a:t>
            </a:r>
            <a:r>
              <a:rPr lang="en-US" dirty="0" err="1" smtClean="0">
                <a:latin typeface="+mj-lt"/>
              </a:rPr>
              <a:t>rofile</a:t>
            </a:r>
            <a:r>
              <a:rPr lang="en-GB" dirty="0" smtClean="0">
                <a:latin typeface="+mj-lt"/>
              </a:rPr>
              <a:t> </a:t>
            </a:r>
            <a:r>
              <a:rPr lang="el-GR" dirty="0" smtClean="0">
                <a:latin typeface="+mj-lt"/>
              </a:rPr>
              <a:t>του Ελεγκτή και της Ελεγκτικής</a:t>
            </a:r>
          </a:p>
          <a:p>
            <a:pPr>
              <a:defRPr/>
            </a:pPr>
            <a:r>
              <a:rPr lang="el-GR" sz="2800" dirty="0" smtClean="0">
                <a:latin typeface="Calibri" pitchFamily="34" charset="0"/>
              </a:rPr>
              <a:t>Πλημμυρίδα διαφόρων ελέγχων και ελεγκτών</a:t>
            </a:r>
            <a:endParaRPr lang="en-US" sz="2800" dirty="0" smtClean="0">
              <a:latin typeface="Calibri" pitchFamily="34" charset="0"/>
            </a:endParaRPr>
          </a:p>
          <a:p>
            <a:pPr marL="0" lvl="1" indent="0">
              <a:buClr>
                <a:schemeClr val="bg1">
                  <a:lumMod val="75000"/>
                </a:schemeClr>
              </a:buClr>
              <a:buNone/>
              <a:defRPr/>
            </a:pPr>
            <a:r>
              <a:rPr lang="el-GR" dirty="0" smtClean="0">
                <a:latin typeface="Calibri" pitchFamily="34" charset="0"/>
              </a:rPr>
              <a:t>Μας αφορούν μόνο οι έλεγχοι χρηματοοικονομικών πληροφοριών</a:t>
            </a:r>
          </a:p>
          <a:p>
            <a:pPr>
              <a:defRPr/>
            </a:pPr>
            <a:r>
              <a:rPr lang="el-GR" sz="2800" dirty="0" smtClean="0">
                <a:latin typeface="Calibri" pitchFamily="34" charset="0"/>
              </a:rPr>
              <a:t>Κοσμοπολίτικα χαρακτηριστικά</a:t>
            </a:r>
          </a:p>
          <a:p>
            <a:pPr>
              <a:defRPr/>
            </a:pPr>
            <a:r>
              <a:rPr lang="el-GR" sz="2800" dirty="0" smtClean="0">
                <a:latin typeface="Calibri" pitchFamily="34" charset="0"/>
              </a:rPr>
              <a:t>Δυναμισμός</a:t>
            </a:r>
          </a:p>
          <a:p>
            <a:pPr>
              <a:defRPr/>
            </a:pPr>
            <a:r>
              <a:rPr lang="el-GR" sz="2800" dirty="0" smtClean="0">
                <a:latin typeface="Calibri" pitchFamily="34" charset="0"/>
              </a:rPr>
              <a:t>Επαγγελματική διέξοδος</a:t>
            </a:r>
          </a:p>
          <a:p>
            <a:pPr>
              <a:defRPr/>
            </a:pPr>
            <a:r>
              <a:rPr lang="el-GR" sz="2800" dirty="0" smtClean="0">
                <a:latin typeface="Calibri" pitchFamily="34" charset="0"/>
              </a:rPr>
              <a:t>Αίσθηση δικαιοσύνης (?) </a:t>
            </a:r>
          </a:p>
          <a:p>
            <a:pPr marL="0" indent="0">
              <a:lnSpc>
                <a:spcPct val="90000"/>
              </a:lnSpc>
              <a:buNone/>
            </a:pPr>
            <a:endParaRPr lang="el-GR" dirty="0">
              <a:latin typeface="+mj-lt"/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Ιστορική Αναδρομή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l-GR" sz="2800" dirty="0" smtClean="0">
                <a:latin typeface="+mj-lt"/>
              </a:rPr>
              <a:t>Ο Ορκωτός Ελεγκτής / Λογιστής</a:t>
            </a:r>
          </a:p>
          <a:p>
            <a:pPr>
              <a:buClr>
                <a:schemeClr val="bg1">
                  <a:lumMod val="75000"/>
                </a:schemeClr>
              </a:buClr>
              <a:buNone/>
              <a:defRPr/>
            </a:pPr>
            <a:r>
              <a:rPr lang="el-GR" sz="2800" dirty="0" smtClean="0">
                <a:latin typeface="Calibri" pitchFamily="34" charset="0"/>
              </a:rPr>
              <a:t>- Επάγγελμα με ρίζες στην αρχαιότητα</a:t>
            </a:r>
          </a:p>
          <a:p>
            <a:pPr>
              <a:buClr>
                <a:schemeClr val="bg1">
                  <a:lumMod val="75000"/>
                </a:schemeClr>
              </a:buClr>
              <a:buNone/>
              <a:defRPr/>
            </a:pPr>
            <a:r>
              <a:rPr lang="el-GR" sz="2800" dirty="0" smtClean="0">
                <a:latin typeface="Calibri" pitchFamily="34" charset="0"/>
              </a:rPr>
              <a:t>- Πιστοποιημένος επαγγελματίας αυξημένων προσόντων</a:t>
            </a:r>
          </a:p>
          <a:p>
            <a:pPr>
              <a:buClr>
                <a:schemeClr val="bg1">
                  <a:lumMod val="75000"/>
                </a:schemeClr>
              </a:buClr>
              <a:buNone/>
              <a:defRPr/>
            </a:pPr>
            <a:r>
              <a:rPr lang="el-GR" sz="2800" dirty="0" smtClean="0">
                <a:latin typeface="Calibri" pitchFamily="34" charset="0"/>
              </a:rPr>
              <a:t>- Γνώσεις υψηλού επιπέδου στη διοίκηση των επιχειρήσεων</a:t>
            </a:r>
          </a:p>
          <a:p>
            <a:pPr>
              <a:buClr>
                <a:schemeClr val="bg1">
                  <a:lumMod val="75000"/>
                </a:schemeClr>
              </a:buClr>
              <a:buNone/>
              <a:defRPr/>
            </a:pPr>
            <a:r>
              <a:rPr lang="el-GR" sz="2800" dirty="0" smtClean="0">
                <a:latin typeface="Calibri" pitchFamily="34" charset="0"/>
              </a:rPr>
              <a:t>- Μοχλός στη λειτουργία των αγορών</a:t>
            </a:r>
          </a:p>
          <a:p>
            <a:pPr>
              <a:buClr>
                <a:schemeClr val="bg1">
                  <a:lumMod val="75000"/>
                </a:schemeClr>
              </a:buClr>
              <a:buNone/>
              <a:defRPr/>
            </a:pPr>
            <a:r>
              <a:rPr lang="el-GR" sz="2800" dirty="0" smtClean="0">
                <a:latin typeface="Calibri" pitchFamily="34" charset="0"/>
              </a:rPr>
              <a:t>- Δυναμικό επάγγελμα / κοσμοπολίτικα χαρακτηριστικά</a:t>
            </a:r>
            <a:endParaRPr lang="en-GB" sz="2800" dirty="0" smtClean="0">
              <a:latin typeface="Calibri" pitchFamily="34" charset="0"/>
            </a:endParaRPr>
          </a:p>
          <a:p>
            <a:pPr marL="0" indent="0">
              <a:buNone/>
            </a:pPr>
            <a:endParaRPr lang="el-GR" sz="2800" dirty="0">
              <a:latin typeface="+mj-lt"/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Ιστορική Αναδρομή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333500"/>
            <a:ext cx="8229600" cy="3972272"/>
          </a:xfrm>
        </p:spPr>
        <p:txBody>
          <a:bodyPr>
            <a:noAutofit/>
          </a:bodyPr>
          <a:lstStyle/>
          <a:p>
            <a:pPr marL="0" indent="0" algn="just">
              <a:lnSpc>
                <a:spcPct val="90000"/>
              </a:lnSpc>
              <a:buNone/>
              <a:defRPr/>
            </a:pPr>
            <a:r>
              <a:rPr lang="el-GR" altLang="zh-CN" sz="2800" dirty="0" smtClean="0"/>
              <a:t> </a:t>
            </a:r>
            <a:r>
              <a:rPr lang="el-GR" sz="2600" dirty="0" smtClean="0">
                <a:cs typeface="Times New Roman" charset="0"/>
              </a:rPr>
              <a:t>Η ιστορική αναδρομή της Ελεγκτικής μέχρι σήμερα</a:t>
            </a:r>
            <a:r>
              <a:rPr lang="el-GR" sz="2600" dirty="0" smtClean="0"/>
              <a:t> </a:t>
            </a:r>
            <a:endParaRPr lang="el-GR" sz="1200" b="1" dirty="0" smtClean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marL="0" indent="0" algn="just">
              <a:lnSpc>
                <a:spcPct val="90000"/>
              </a:lnSpc>
              <a:buNone/>
              <a:defRPr/>
            </a:pPr>
            <a:r>
              <a:rPr lang="el-GR" sz="2000" dirty="0" smtClean="0">
                <a:cs typeface="Times New Roman" charset="0"/>
              </a:rPr>
              <a:t>Τα πρώτα ίχνη ύπαρξη</a:t>
            </a:r>
            <a:r>
              <a:rPr lang="el-GR" sz="2000" dirty="0" smtClean="0"/>
              <a:t>ς</a:t>
            </a:r>
            <a:r>
              <a:rPr lang="el-GR" sz="2000" dirty="0" smtClean="0">
                <a:cs typeface="Times New Roman" charset="0"/>
              </a:rPr>
              <a:t> Λογιστών και Ελεγκτών βρίσκονται στους Νινευίτες της Βαβυλώνας γύρω στα 3.000 π.</a:t>
            </a:r>
            <a:r>
              <a:rPr lang="en-US" sz="2000" dirty="0" smtClean="0">
                <a:cs typeface="Times New Roman" charset="0"/>
              </a:rPr>
              <a:t>X</a:t>
            </a:r>
            <a:r>
              <a:rPr lang="el-GR" sz="2000" dirty="0" smtClean="0">
                <a:cs typeface="Times New Roman" charset="0"/>
              </a:rPr>
              <a:t>. όπου υπήρχαν εμπορικοί νόμοι και λογιστικές εκθέσεις. </a:t>
            </a:r>
          </a:p>
          <a:p>
            <a:pPr marL="0" indent="0" algn="just">
              <a:lnSpc>
                <a:spcPct val="90000"/>
              </a:lnSpc>
              <a:buNone/>
              <a:defRPr/>
            </a:pPr>
            <a:r>
              <a:rPr lang="el-GR" sz="2000" dirty="0" smtClean="0">
                <a:cs typeface="Times New Roman" charset="0"/>
              </a:rPr>
              <a:t>Στην Αρχαία Αίγυπτο τ</a:t>
            </a:r>
            <a:r>
              <a:rPr lang="el-GR" sz="2000" dirty="0" smtClean="0"/>
              <a:t>ω</a:t>
            </a:r>
            <a:r>
              <a:rPr lang="el-GR" sz="2000" dirty="0" smtClean="0">
                <a:cs typeface="Times New Roman" charset="0"/>
              </a:rPr>
              <a:t>ν Φαραώ ο έλεγχος των συγκομιδών </a:t>
            </a:r>
            <a:r>
              <a:rPr lang="el-GR" sz="2000" dirty="0" smtClean="0"/>
              <a:t>ήταν </a:t>
            </a:r>
            <a:r>
              <a:rPr lang="el-GR" sz="2000" dirty="0" smtClean="0">
                <a:cs typeface="Times New Roman" charset="0"/>
              </a:rPr>
              <a:t>η κυριότερη φορολογητέα ύλη</a:t>
            </a:r>
            <a:r>
              <a:rPr lang="el-GR" sz="2000" dirty="0" smtClean="0"/>
              <a:t>, </a:t>
            </a:r>
            <a:r>
              <a:rPr lang="el-GR" sz="2000" dirty="0" smtClean="0">
                <a:cs typeface="Times New Roman" charset="0"/>
              </a:rPr>
              <a:t>το κράτος δημιούργησε τους « ΕΠΙΣΤΑΤΕΣ » για τα σιτηρά</a:t>
            </a:r>
            <a:r>
              <a:rPr lang="el-GR" sz="2000" dirty="0" smtClean="0"/>
              <a:t>, οι οποίοι</a:t>
            </a:r>
            <a:r>
              <a:rPr lang="el-GR" sz="2000" dirty="0" smtClean="0">
                <a:cs typeface="Times New Roman" charset="0"/>
              </a:rPr>
              <a:t> έφταναν στα υψηλότερα αξιώματα του κράτους</a:t>
            </a:r>
            <a:r>
              <a:rPr lang="el-GR" sz="2000" dirty="0" smtClean="0"/>
              <a:t>. </a:t>
            </a:r>
            <a:r>
              <a:rPr lang="el-GR" sz="2000" dirty="0" smtClean="0">
                <a:cs typeface="Times New Roman" charset="0"/>
              </a:rPr>
              <a:t>  </a:t>
            </a:r>
          </a:p>
          <a:p>
            <a:pPr marL="0" indent="0" algn="just">
              <a:lnSpc>
                <a:spcPct val="90000"/>
              </a:lnSpc>
              <a:buNone/>
              <a:defRPr/>
            </a:pPr>
            <a:r>
              <a:rPr lang="el-GR" sz="2000" dirty="0" smtClean="0">
                <a:cs typeface="Times New Roman" charset="0"/>
              </a:rPr>
              <a:t>Στο κράτος των Αθηνών πριν από το 3.000 π.χ. είχε δημιουργηθεί </a:t>
            </a:r>
            <a:r>
              <a:rPr lang="el-GR" sz="2000" dirty="0" smtClean="0"/>
              <a:t>το</a:t>
            </a:r>
            <a:r>
              <a:rPr lang="el-GR" sz="2000" dirty="0" smtClean="0">
                <a:cs typeface="Times New Roman" charset="0"/>
              </a:rPr>
              <a:t> σώμα των  «ΛΟΓΙΣΤΩΝ » </a:t>
            </a:r>
            <a:r>
              <a:rPr lang="el-GR" sz="2000" dirty="0" smtClean="0"/>
              <a:t> </a:t>
            </a:r>
            <a:r>
              <a:rPr lang="el-GR" sz="2000" dirty="0" smtClean="0">
                <a:cs typeface="Times New Roman" charset="0"/>
              </a:rPr>
              <a:t> για την επιτήρηση των οικονομικών του κράτους </a:t>
            </a:r>
            <a:r>
              <a:rPr lang="el-GR" sz="2000" dirty="0" smtClean="0"/>
              <a:t> οι οποίοι </a:t>
            </a:r>
            <a:r>
              <a:rPr lang="el-GR" sz="2000" dirty="0" smtClean="0">
                <a:cs typeface="Times New Roman" charset="0"/>
              </a:rPr>
              <a:t>έλεγχαν τους λογαριασμούς </a:t>
            </a:r>
            <a:r>
              <a:rPr lang="el-GR" sz="2000" dirty="0" smtClean="0"/>
              <a:t>των </a:t>
            </a:r>
            <a:r>
              <a:rPr lang="el-GR" sz="2000" dirty="0" smtClean="0">
                <a:cs typeface="Times New Roman" charset="0"/>
              </a:rPr>
              <a:t>δι</a:t>
            </a:r>
            <a:r>
              <a:rPr lang="el-GR" sz="2000" dirty="0" smtClean="0"/>
              <a:t>α</a:t>
            </a:r>
            <a:r>
              <a:rPr lang="el-GR" sz="2000" dirty="0" smtClean="0">
                <a:cs typeface="Times New Roman" charset="0"/>
              </a:rPr>
              <a:t>φ</a:t>
            </a:r>
            <a:r>
              <a:rPr lang="el-GR" sz="2000" dirty="0" smtClean="0"/>
              <a:t>ό</a:t>
            </a:r>
            <a:r>
              <a:rPr lang="el-GR" sz="2000" dirty="0" smtClean="0">
                <a:cs typeface="Times New Roman" charset="0"/>
              </a:rPr>
              <a:t>ρ</a:t>
            </a:r>
            <a:r>
              <a:rPr lang="el-GR" sz="2000" dirty="0" smtClean="0"/>
              <a:t>ων</a:t>
            </a:r>
            <a:r>
              <a:rPr lang="el-GR" sz="2000" dirty="0" smtClean="0">
                <a:cs typeface="Times New Roman" charset="0"/>
              </a:rPr>
              <a:t> </a:t>
            </a:r>
            <a:r>
              <a:rPr lang="el-GR" sz="2000" dirty="0" smtClean="0">
                <a:cs typeface="Times New Roman" charset="0"/>
              </a:rPr>
              <a:t>τιμίων</a:t>
            </a:r>
            <a:r>
              <a:rPr lang="el-GR" sz="2000" dirty="0" smtClean="0"/>
              <a:t> </a:t>
            </a:r>
            <a:r>
              <a:rPr lang="el-GR" sz="2000" dirty="0" smtClean="0">
                <a:cs typeface="Times New Roman" charset="0"/>
              </a:rPr>
              <a:t>και οδηγούσαν στην δικαιοσύνη όσους παρανομούσαν</a:t>
            </a:r>
            <a:r>
              <a:rPr lang="el-GR" sz="2000" dirty="0" smtClean="0"/>
              <a:t>.  Δ</a:t>
            </a:r>
            <a:r>
              <a:rPr lang="el-GR" sz="2000" dirty="0" smtClean="0">
                <a:cs typeface="Times New Roman" charset="0"/>
              </a:rPr>
              <a:t>ηλαδή επρόκειτο για σώμα ελεγκτών.</a:t>
            </a:r>
          </a:p>
          <a:p>
            <a:pPr marL="0" indent="0" algn="just">
              <a:lnSpc>
                <a:spcPct val="90000"/>
              </a:lnSpc>
              <a:buNone/>
            </a:pPr>
            <a:endParaRPr lang="el-GR" sz="12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2&quot; unique_id=&quot;10086&quot;&gt;&lt;object type=&quot;3&quot; unique_id=&quot;10087&quot;&gt;&lt;property id=&quot;20148&quot; value=&quot;5&quot;/&gt;&lt;property id=&quot;20300&quot; value=&quot;Slide 1 - &amp;quot;Τίτλος Μαθήματος&amp;quot;&quot;/&gt;&lt;property id=&quot;20307&quot; value=&quot;256&quot;/&gt;&lt;/object&gt;&lt;object type=&quot;3&quot; unique_id=&quot;10088&quot;&gt;&lt;property id=&quot;20148&quot; value=&quot;5&quot;/&gt;&lt;property id=&quot;20300&quot; value=&quot;Slide 2&quot;/&gt;&lt;property id=&quot;20307&quot; value=&quot;289&quot;/&gt;&lt;/object&gt;&lt;object type=&quot;3&quot; unique_id=&quot;10089&quot;&gt;&lt;property id=&quot;20148&quot; value=&quot;5&quot;/&gt;&lt;property id=&quot;20300&quot; value=&quot;Slide 3 - &amp;quot;Άδειες Χρήσης&amp;quot;&quot;/&gt;&lt;property id=&quot;20307&quot; value=&quot;257&quot;/&gt;&lt;/object&gt;&lt;object type=&quot;3&quot; unique_id=&quot;10090&quot;&gt;&lt;property id=&quot;20148&quot; value=&quot;5&quot;/&gt;&lt;property id=&quot;20300&quot; value=&quot;Slide 4 - &amp;quot;Χρηματοδότηση&amp;quot;&quot;/&gt;&lt;property id=&quot;20307&quot; value=&quot;259&quot;/&gt;&lt;/object&gt;&lt;object type=&quot;3&quot; unique_id=&quot;10091&quot;&gt;&lt;property id=&quot;20148&quot; value=&quot;5&quot;/&gt;&lt;property id=&quot;20300&quot; value=&quot;Slide 5 - &amp;quot;Σκοποί  ενότητας&amp;quot;&quot;/&gt;&lt;property id=&quot;20307&quot; value=&quot;261&quot;/&gt;&lt;/object&gt;&lt;object type=&quot;3&quot; unique_id=&quot;10092&quot;&gt;&lt;property id=&quot;20148&quot; value=&quot;5&quot;/&gt;&lt;property id=&quot;20300&quot; value=&quot;Slide 6 - &amp;quot;Περιεχόμενα ενότητας&amp;quot;&quot;/&gt;&lt;property id=&quot;20307&quot; value=&quot;262&quot;/&gt;&lt;/object&gt;&lt;object type=&quot;3&quot; unique_id=&quot;10093&quot;&gt;&lt;property id=&quot;20148&quot; value=&quot;5&quot;/&gt;&lt;property id=&quot;20300&quot; value=&quot;Slide 7 - &amp;quot;Χρήση Διατάξεων&amp;quot;&quot;/&gt;&lt;property id=&quot;20307&quot; value=&quot;264&quot;/&gt;&lt;/object&gt;&lt;object type=&quot;3&quot; unique_id=&quot;10094&quot;&gt;&lt;property id=&quot;20148&quot; value=&quot;5&quot;/&gt;&lt;property id=&quot;20300&quot; value=&quot;Slide 8 - &amp;quot;Διαφάνεια Τίτλου&amp;quot;&quot;/&gt;&lt;property id=&quot;20307&quot; value=&quot;266&quot;/&gt;&lt;/object&gt;&lt;object type=&quot;3&quot; unique_id=&quot;10095&quot;&gt;&lt;property id=&quot;20148&quot; value=&quot;5&quot;/&gt;&lt;property id=&quot;20300&quot; value=&quot;Slide 9 - &amp;quot;Τίτλος και περιεχόμενο 1&amp;quot;&quot;/&gt;&lt;property id=&quot;20307&quot; value=&quot;265&quot;/&gt;&lt;/object&gt;&lt;object type=&quot;3&quot; unique_id=&quot;10096&quot;&gt;&lt;property id=&quot;20148&quot; value=&quot;5&quot;/&gt;&lt;property id=&quot;20300&quot; value=&quot;Slide 10 - &amp;quot;Τίτλος και περιεχόμενο 2&amp;quot;&quot;/&gt;&lt;property id=&quot;20307&quot; value=&quot;274&quot;/&gt;&lt;/object&gt;&lt;object type=&quot;3&quot; unique_id=&quot;10097&quot;&gt;&lt;property id=&quot;20148&quot; value=&quot;5&quot;/&gt;&lt;property id=&quot;20300&quot; value=&quot;Slide 11 - &amp;quot;Κεφαλίδα Ενότητας&amp;quot;&quot;/&gt;&lt;property id=&quot;20307&quot; value=&quot;267&quot;/&gt;&lt;/object&gt;&lt;object type=&quot;3&quot; unique_id=&quot;10098&quot;&gt;&lt;property id=&quot;20148&quot; value=&quot;5&quot;/&gt;&lt;property id=&quot;20300&quot; value=&quot;Slide 12 - &amp;quot;Δύο περιεχόμενα 1 &amp;quot;&quot;/&gt;&lt;property id=&quot;20307&quot; value=&quot;288&quot;/&gt;&lt;/object&gt;&lt;object type=&quot;3&quot; unique_id=&quot;10099&quot;&gt;&lt;property id=&quot;20148&quot; value=&quot;5&quot;/&gt;&lt;property id=&quot;20300&quot; value=&quot;Slide 13 - &amp;quot;Δύο περιεχόμενα 2 &amp;quot;&quot;/&gt;&lt;property id=&quot;20307&quot; value=&quot;277&quot;/&gt;&lt;/object&gt;&lt;object type=&quot;3&quot; unique_id=&quot;10100&quot;&gt;&lt;property id=&quot;20148&quot; value=&quot;5&quot;/&gt;&lt;property id=&quot;20300&quot; value=&quot;Slide 14 - &amp;quot;Σύγκριση 1&amp;quot;&quot;/&gt;&lt;property id=&quot;20307&quot; value=&quot;269&quot;/&gt;&lt;/object&gt;&lt;object type=&quot;3&quot; unique_id=&quot;10101&quot;&gt;&lt;property id=&quot;20148&quot; value=&quot;5&quot;/&gt;&lt;property id=&quot;20300&quot; value=&quot;Slide 15 - &amp;quot;Σύγκριση 2&amp;quot;&quot;/&gt;&lt;property id=&quot;20307&quot; value=&quot;278&quot;/&gt;&lt;/object&gt;&lt;object type=&quot;3&quot; unique_id=&quot;10102&quot;&gt;&lt;property id=&quot;20148&quot; value=&quot;5&quot;/&gt;&lt;property id=&quot;20300&quot; value=&quot;Slide 16 - &amp;quot;Μόνο Τίτλος&amp;quot;&quot;/&gt;&lt;property id=&quot;20307&quot; value=&quot;270&quot;/&gt;&lt;/object&gt;&lt;object type=&quot;3&quot; unique_id=&quot;10103&quot;&gt;&lt;property id=&quot;20148&quot; value=&quot;5&quot;/&gt;&lt;property id=&quot;20300&quot; value=&quot;Slide 17 - &amp;quot;Περιεχόμενο με λεζάντα 1&amp;quot;&quot;/&gt;&lt;property id=&quot;20307&quot; value=&quot;272&quot;/&gt;&lt;/object&gt;&lt;object type=&quot;3&quot; unique_id=&quot;10104&quot;&gt;&lt;property id=&quot;20148&quot; value=&quot;5&quot;/&gt;&lt;property id=&quot;20300&quot; value=&quot;Slide 18 - &amp;quot;Περιεχόμενο με λεζάντα 2&amp;quot;&quot;/&gt;&lt;property id=&quot;20307&quot; value=&quot;279&quot;/&gt;&lt;/object&gt;&lt;object type=&quot;3&quot; unique_id=&quot;10105&quot;&gt;&lt;property id=&quot;20148&quot; value=&quot;5&quot;/&gt;&lt;property id=&quot;20300&quot; value=&quot;Slide 19 - &amp;quot;Εικόνα με λεζάντα&amp;quot;&quot;/&gt;&lt;property id=&quot;20307&quot; value=&quot;273&quot;/&gt;&lt;/object&gt;&lt;object type=&quot;3&quot; unique_id=&quot;10106&quot;&gt;&lt;property id=&quot;20148&quot; value=&quot;5&quot;/&gt;&lt;property id=&quot;20300&quot; value=&quot;Slide 20 - &amp;quot;Οδηγίες&amp;quot;&quot;/&gt;&lt;property id=&quot;20307&quot; value=&quot;281&quot;/&gt;&lt;/object&gt;&lt;object type=&quot;3&quot; unique_id=&quot;10107&quot;&gt;&lt;property id=&quot;20148&quot; value=&quot;5&quot;/&gt;&lt;property id=&quot;20300&quot; value=&quot;Slide 21 - &amp;quot;Οδηγίες (1 από 4)&amp;quot;&quot;/&gt;&lt;property id=&quot;20307&quot; value=&quot;284&quot;/&gt;&lt;/object&gt;&lt;object type=&quot;3&quot; unique_id=&quot;10108&quot;&gt;&lt;property id=&quot;20148&quot; value=&quot;5&quot;/&gt;&lt;property id=&quot;20300&quot; value=&quot;Slide 22 - &amp;quot;Οδηγίες (2 από 4) &amp;quot;&quot;/&gt;&lt;property id=&quot;20307&quot; value=&quot;282&quot;/&gt;&lt;/object&gt;&lt;object type=&quot;3&quot; unique_id=&quot;10109&quot;&gt;&lt;property id=&quot;20148&quot; value=&quot;5&quot;/&gt;&lt;property id=&quot;20300&quot; value=&quot;Slide 23 - &amp;quot;Οδηγίες (3 από 4)&amp;quot;&quot;/&gt;&lt;property id=&quot;20307&quot; value=&quot;283&quot;/&gt;&lt;/object&gt;&lt;object type=&quot;3&quot; unique_id=&quot;10110&quot;&gt;&lt;property id=&quot;20148&quot; value=&quot;5&quot;/&gt;&lt;property id=&quot;20300&quot; value=&quot;Slide 24 - &amp;quot;Οδηγίες (4 από 4)&amp;quot;&quot;/&gt;&lt;property id=&quot;20307&quot; value=&quot;285&quot;/&gt;&lt;/object&gt;&lt;object type=&quot;3&quot; unique_id=&quot;10111&quot;&gt;&lt;property id=&quot;20148&quot; value=&quot;5&quot;/&gt;&lt;property id=&quot;20300&quot; value=&quot;Slide 25 - &amp;quot;Βασικές Οδηγίες Προσβασιμότητας&amp;quot;&quot;/&gt;&lt;property id=&quot;20307&quot; value=&quot;286&quot;/&gt;&lt;/object&gt;&lt;object type=&quot;3&quot; unique_id=&quot;10112&quot;&gt;&lt;property id=&quot;20148&quot; value=&quot;5&quot;/&gt;&lt;property id=&quot;20300&quot; value=&quot;Slide 32 - &amp;quot;Τέλος Ενότητας&amp;quot;&quot;/&gt;&lt;property id=&quot;20307&quot; value=&quot;280&quot;/&gt;&lt;/object&gt;&lt;object type=&quot;3&quot; unique_id=&quot;10757&quot;&gt;&lt;property id=&quot;20148&quot; value=&quot;5&quot;/&gt;&lt;property id=&quot;20300&quot; value=&quot;Slide 26 - &amp;quot;Βιβλιογραφία&amp;quot;&quot;/&gt;&lt;property id=&quot;20307&quot; value=&quot;290&quot;/&gt;&lt;/object&gt;&lt;object type=&quot;3&quot; unique_id=&quot;10758&quot;&gt;&lt;property id=&quot;20148&quot; value=&quot;5&quot;/&gt;&lt;property id=&quot;20300&quot; value=&quot;Slide 27 - &amp;quot;Σημείωμα Αναφοράς&amp;quot;&quot;/&gt;&lt;property id=&quot;20307&quot; value=&quot;291&quot;/&gt;&lt;/object&gt;&lt;object type=&quot;3&quot; unique_id=&quot;10759&quot;&gt;&lt;property id=&quot;20148&quot; value=&quot;5&quot;/&gt;&lt;property id=&quot;20300&quot; value=&quot;Slide 28 - &amp;quot;Σημείωμα Αδειοδότησης&amp;quot;&quot;/&gt;&lt;property id=&quot;20307&quot; value=&quot;292&quot;/&gt;&lt;/object&gt;&lt;object type=&quot;3&quot; unique_id=&quot;10760&quot;&gt;&lt;property id=&quot;20148&quot; value=&quot;5&quot;/&gt;&lt;property id=&quot;20300&quot; value=&quot;Slide 29&quot;/&gt;&lt;property id=&quot;20307&quot; value=&quot;293&quot;/&gt;&lt;/object&gt;&lt;object type=&quot;3&quot; unique_id=&quot;10761&quot;&gt;&lt;property id=&quot;20148&quot; value=&quot;5&quot;/&gt;&lt;property id=&quot;20300&quot; value=&quot;Slide 30&quot;/&gt;&lt;property id=&quot;20307&quot; value=&quot;294&quot;/&gt;&lt;/object&gt;&lt;object type=&quot;3&quot; unique_id=&quot;10762&quot;&gt;&lt;property id=&quot;20148&quot; value=&quot;5&quot;/&gt;&lt;property id=&quot;20300&quot; value=&quot;Slide 31 - &amp;quot;Διατήρηση Σημειωμάτων&amp;quot;&quot;/&gt;&lt;property id=&quot;20307&quot; value=&quot;295&quot;/&gt;&lt;/object&gt;&lt;/object&gt;&lt;object type=&quot;8&quot; unique_id=&quot;1014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1329</TotalTime>
  <Words>1093</Words>
  <Application>Microsoft Office PowerPoint</Application>
  <PresentationFormat>Προβολή στην οθόνη (16:10)</PresentationFormat>
  <Paragraphs>220</Paragraphs>
  <Slides>25</Slides>
  <Notes>23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25</vt:i4>
      </vt:variant>
    </vt:vector>
  </HeadingPairs>
  <TitlesOfParts>
    <vt:vector size="26" baseType="lpstr">
      <vt:lpstr>Θέμα του Office</vt:lpstr>
      <vt:lpstr>Ελεγκτική</vt:lpstr>
      <vt:lpstr>Διαφάνεια 2</vt:lpstr>
      <vt:lpstr>Άδειες Χρήσης</vt:lpstr>
      <vt:lpstr>Χρηματοδότηση</vt:lpstr>
      <vt:lpstr>Σκοποί  ενότητας</vt:lpstr>
      <vt:lpstr>Ιστορική Αναδρομή</vt:lpstr>
      <vt:lpstr>Ιστορική Αναδρομή</vt:lpstr>
      <vt:lpstr>Ιστορική Αναδρομή</vt:lpstr>
      <vt:lpstr>Ιστορική Αναδρομή</vt:lpstr>
      <vt:lpstr>Ιστορική Αναδρομή</vt:lpstr>
      <vt:lpstr>Ιστορική Αναδρομή</vt:lpstr>
      <vt:lpstr>Ιστορική Αναδρομή</vt:lpstr>
      <vt:lpstr>Ιστορική Αναδρομή</vt:lpstr>
      <vt:lpstr>Ιστορική Αναδρομή</vt:lpstr>
      <vt:lpstr>Ιστορική Αναδρομή</vt:lpstr>
      <vt:lpstr>Ιστορική Αναδρομή</vt:lpstr>
      <vt:lpstr>Διαφάνεια 17</vt:lpstr>
      <vt:lpstr>Βιβλιογραφία</vt:lpstr>
      <vt:lpstr>Βιβλιογραφία</vt:lpstr>
      <vt:lpstr>Σημείωμα Αναφοράς</vt:lpstr>
      <vt:lpstr>Σημείωμα Αδειοδότησης</vt:lpstr>
      <vt:lpstr>Διαφάνεια 22</vt:lpstr>
      <vt:lpstr>Διαφάνεια 23</vt:lpstr>
      <vt:lpstr>Διατήρηση Σημειωμάτων</vt:lpstr>
      <vt:lpstr>Τέλος Ενότητας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Afroditi</cp:lastModifiedBy>
  <cp:revision>184</cp:revision>
  <dcterms:created xsi:type="dcterms:W3CDTF">2012-09-06T09:03:05Z</dcterms:created>
  <dcterms:modified xsi:type="dcterms:W3CDTF">2015-11-02T17:29:55Z</dcterms:modified>
</cp:coreProperties>
</file>