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9" r:id="rId5"/>
    <p:sldId id="275" r:id="rId6"/>
    <p:sldId id="276" r:id="rId7"/>
    <p:sldId id="270" r:id="rId8"/>
    <p:sldId id="271" r:id="rId9"/>
    <p:sldId id="278" r:id="rId10"/>
    <p:sldId id="279" r:id="rId11"/>
    <p:sldId id="277" r:id="rId12"/>
    <p:sldId id="282" r:id="rId13"/>
    <p:sldId id="280" r:id="rId14"/>
    <p:sldId id="281" r:id="rId15"/>
    <p:sldId id="272" r:id="rId16"/>
    <p:sldId id="283" r:id="rId17"/>
    <p:sldId id="260" r:id="rId18"/>
    <p:sldId id="262" r:id="rId19"/>
    <p:sldId id="263" r:id="rId20"/>
    <p:sldId id="284" r:id="rId21"/>
    <p:sldId id="264" r:id="rId22"/>
    <p:sldId id="285" r:id="rId23"/>
    <p:sldId id="265" r:id="rId24"/>
    <p:sldId id="266" r:id="rId25"/>
    <p:sldId id="267" r:id="rId26"/>
    <p:sldId id="268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8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31D4-8299-4F6D-941C-CB4A0436652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AFEAB-D7DB-4020-BFE0-C2A162E49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93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Αρχές Ιατρικής Γενετικής </a:t>
            </a:r>
            <a:r>
              <a:rPr lang="en-US" baseline="0" dirty="0" smtClean="0"/>
              <a:t>T. D. </a:t>
            </a:r>
            <a:r>
              <a:rPr lang="en-US" baseline="0" dirty="0" err="1" smtClean="0"/>
              <a:t>Gelehrter</a:t>
            </a:r>
            <a:r>
              <a:rPr lang="en-US" baseline="0" dirty="0" smtClean="0"/>
              <a:t>,  F. S. Collins, D Ginsburg 2003</a:t>
            </a:r>
            <a:r>
              <a:rPr lang="el-GR" baseline="0" dirty="0" smtClean="0"/>
              <a:t>Εκδόσεις Π.Χ. Πασχαλίδη.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dirty="0" smtClean="0"/>
              <a:t>Βασικές αρχές κυτταρικής</a:t>
            </a:r>
            <a:r>
              <a:rPr lang="el-GR" baseline="0" dirty="0" smtClean="0"/>
              <a:t>  Βιολογίας </a:t>
            </a:r>
            <a:r>
              <a:rPr lang="en-US" baseline="0" dirty="0" smtClean="0"/>
              <a:t> B. </a:t>
            </a:r>
            <a:r>
              <a:rPr lang="el-GR" baseline="0" dirty="0" smtClean="0"/>
              <a:t> </a:t>
            </a:r>
            <a:r>
              <a:rPr lang="en-US" baseline="0" dirty="0" smtClean="0"/>
              <a:t>Alberts, D.  Bray, K. Hopkin, A.  Johnson, J. Lewis, M. Raff,  K. Roberts,  P. Walter</a:t>
            </a:r>
            <a:r>
              <a:rPr lang="el-GR" baseline="0" dirty="0" smtClean="0"/>
              <a:t> 2006  Εκδόσεις Π.Χ. </a:t>
            </a:r>
            <a:r>
              <a:rPr lang="el-GR" baseline="0" smtClean="0"/>
              <a:t>Πασχαλίδης Α.Ε.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FEAB-D7DB-4020-BFE0-C2A162E4922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77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FEAB-D7DB-4020-BFE0-C2A162E4922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45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13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59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09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64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13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9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22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60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1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21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7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0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61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DB88-9C6F-4D2E-8655-89B64C2932C3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60318C-615E-4666-BD36-C0BDE66B6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28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Γενετική </a:t>
            </a:r>
            <a:br>
              <a:rPr lang="el-GR" dirty="0" smtClean="0"/>
            </a:br>
            <a:r>
              <a:rPr lang="el-GR" dirty="0" smtClean="0"/>
              <a:t>Βασικές έννοιες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Γρίβα Ευαγγελία</a:t>
            </a:r>
          </a:p>
          <a:p>
            <a:r>
              <a:rPr lang="el-GR" altLang="el-GR" dirty="0"/>
              <a:t>Παιδίατρος – </a:t>
            </a:r>
            <a:r>
              <a:rPr lang="el-GR" altLang="el-GR" dirty="0" err="1"/>
              <a:t>Νεογνολόγος</a:t>
            </a:r>
            <a:endParaRPr lang="el-GR" altLang="el-GR" dirty="0"/>
          </a:p>
          <a:p>
            <a:r>
              <a:rPr lang="el-GR" altLang="el-GR" dirty="0"/>
              <a:t>Καθηγήτρια ΤΕΙ Ηπείρου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46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34820" name="Picture 4" descr="Mitosi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59026"/>
            <a:ext cx="9144000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38916" name="Picture 4" descr="mitosis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486026"/>
            <a:ext cx="9144000" cy="275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Καρυότυπος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2000" dirty="0" smtClean="0"/>
              <a:t>καλείται η </a:t>
            </a:r>
            <a:r>
              <a:rPr lang="el-GR" altLang="el-GR" sz="2000" dirty="0" err="1" smtClean="0"/>
              <a:t>απεικόνηση</a:t>
            </a:r>
            <a:r>
              <a:rPr lang="el-GR" altLang="el-GR" sz="2000" dirty="0" smtClean="0"/>
              <a:t> των χρωμοσωμάτων στη φάση της </a:t>
            </a:r>
            <a:r>
              <a:rPr lang="el-GR" altLang="el-GR" sz="2000" dirty="0" err="1" smtClean="0"/>
              <a:t>μετάφασης</a:t>
            </a:r>
            <a:r>
              <a:rPr lang="el-GR" altLang="el-GR" sz="2000" dirty="0" smtClean="0"/>
              <a:t> όπου φαίνεται ο αριθμός και το μέγεθος των χρωμοσωμάτων</a:t>
            </a:r>
            <a:endParaRPr lang="el-GR" altLang="el-GR" sz="2000" dirty="0"/>
          </a:p>
        </p:txBody>
      </p:sp>
      <p:pic>
        <p:nvPicPr>
          <p:cNvPr id="4096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052" y="2461088"/>
            <a:ext cx="9375560" cy="3989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0964" name="Picture 4" descr="mitosis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81301"/>
            <a:ext cx="9144000" cy="278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3012" name="Picture 4" descr="mitosis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516189"/>
            <a:ext cx="9144000" cy="2693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altLang="el-GR" dirty="0"/>
              <a:t>Εκτός από τα γονίδια, το </a:t>
            </a:r>
            <a:r>
              <a:rPr lang="en-US" altLang="el-GR" dirty="0"/>
              <a:t>D</a:t>
            </a:r>
            <a:r>
              <a:rPr lang="el-GR" altLang="el-GR" dirty="0"/>
              <a:t>ΝΑ ενός χρωμοσώματος περιέχει πολλές </a:t>
            </a:r>
            <a:r>
              <a:rPr lang="el-GR" altLang="el-GR" dirty="0">
                <a:solidFill>
                  <a:schemeClr val="accent1"/>
                </a:solidFill>
              </a:rPr>
              <a:t>αφετηρίες αντιγραφής</a:t>
            </a:r>
            <a:r>
              <a:rPr lang="el-GR" altLang="el-GR" dirty="0"/>
              <a:t>, ένα </a:t>
            </a:r>
            <a:r>
              <a:rPr lang="el-GR" altLang="el-GR" dirty="0" err="1">
                <a:solidFill>
                  <a:schemeClr val="tx2"/>
                </a:solidFill>
              </a:rPr>
              <a:t>κεντρομερίδιο</a:t>
            </a:r>
            <a:r>
              <a:rPr lang="el-GR" altLang="el-GR" dirty="0">
                <a:solidFill>
                  <a:schemeClr val="tx2"/>
                </a:solidFill>
              </a:rPr>
              <a:t> </a:t>
            </a:r>
            <a:r>
              <a:rPr lang="el-GR" altLang="el-GR" dirty="0"/>
              <a:t>και δύο</a:t>
            </a:r>
            <a:r>
              <a:rPr lang="el-GR" altLang="el-GR" dirty="0">
                <a:solidFill>
                  <a:schemeClr val="hlink"/>
                </a:solidFill>
              </a:rPr>
              <a:t> </a:t>
            </a:r>
            <a:r>
              <a:rPr lang="el-GR" altLang="el-GR" dirty="0" err="1">
                <a:solidFill>
                  <a:schemeClr val="hlink"/>
                </a:solidFill>
              </a:rPr>
              <a:t>τελομερίδια</a:t>
            </a:r>
            <a:r>
              <a:rPr lang="el-GR" altLang="el-GR" dirty="0"/>
              <a:t>. Οι αλληλουχίες αυτές εξασφαλίζουν ότι το χρωμόσωμα μπορεί να αντιγράφεται αποτελεσματικά και να μεταβιβάζεται στα θυγατρικά</a:t>
            </a:r>
            <a:br>
              <a:rPr lang="el-GR" altLang="el-GR" dirty="0"/>
            </a:br>
            <a:r>
              <a:rPr lang="el-GR" altLang="el-GR" dirty="0"/>
              <a:t>κύτταρα.</a:t>
            </a:r>
          </a:p>
        </p:txBody>
      </p:sp>
    </p:spTree>
    <p:extLst>
      <p:ext uri="{BB962C8B-B14F-4D97-AF65-F5344CB8AC3E}">
        <p14:creationId xmlns:p14="http://schemas.microsoft.com/office/powerpoint/2010/main" val="17917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461056" y="3080378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sz="2800" dirty="0"/>
              <a:t>Τα άκρα των χρωμοσωμάτων </a:t>
            </a:r>
            <a:r>
              <a:rPr lang="el-GR" altLang="el-GR" sz="2800" dirty="0">
                <a:solidFill>
                  <a:srgbClr val="CC3300"/>
                </a:solidFill>
              </a:rPr>
              <a:t>(</a:t>
            </a:r>
            <a:r>
              <a:rPr lang="el-GR" altLang="el-GR" sz="2800" dirty="0" err="1">
                <a:solidFill>
                  <a:srgbClr val="CC3300"/>
                </a:solidFill>
              </a:rPr>
              <a:t>τελομερή</a:t>
            </a:r>
            <a:r>
              <a:rPr lang="el-GR" altLang="el-GR" sz="2800" dirty="0"/>
              <a:t>) αποτελούνται από επαναλαμβανόμενες ομάδες </a:t>
            </a:r>
            <a:r>
              <a:rPr lang="el-GR" altLang="el-GR" sz="2800" dirty="0" err="1"/>
              <a:t>εξανουκλεοτιδικών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(Τ</a:t>
            </a:r>
            <a:r>
              <a:rPr lang="en-US" altLang="el-GR" sz="2800" dirty="0" smtClean="0"/>
              <a:t>TAGGG)</a:t>
            </a:r>
            <a:r>
              <a:rPr lang="el-GR" altLang="el-GR" sz="2800" dirty="0" smtClean="0"/>
              <a:t>αλληλουχιών </a:t>
            </a:r>
            <a:r>
              <a:rPr lang="el-GR" altLang="el-GR" sz="2800" dirty="0"/>
              <a:t>που </a:t>
            </a:r>
            <a:r>
              <a:rPr lang="el-GR" altLang="el-GR" sz="2800" dirty="0">
                <a:solidFill>
                  <a:srgbClr val="CC3300"/>
                </a:solidFill>
              </a:rPr>
              <a:t>προστατεύουν </a:t>
            </a:r>
            <a:r>
              <a:rPr lang="el-GR" altLang="el-GR" sz="2800" dirty="0"/>
              <a:t> τα ελεύθερα άκρα των χρωμοσωμάτων</a:t>
            </a:r>
            <a:r>
              <a:rPr lang="el-GR" altLang="el-GR" sz="2800" dirty="0" smtClean="0"/>
              <a:t>.</a:t>
            </a:r>
          </a:p>
          <a:p>
            <a:r>
              <a:rPr lang="el-GR" altLang="el-GR" sz="2800" dirty="0" err="1" smtClean="0"/>
              <a:t>Κεντρομερίδιο</a:t>
            </a:r>
            <a:r>
              <a:rPr lang="el-GR" altLang="el-GR" sz="2800" dirty="0" smtClean="0"/>
              <a:t> η κεντρική περίσφιξη ενός χρωμοσώματος στην οποία βρίσκεται προσαρτημένος ο </a:t>
            </a:r>
            <a:r>
              <a:rPr lang="el-GR" altLang="el-GR" sz="2800" dirty="0" err="1" smtClean="0"/>
              <a:t>κινητοχώρος</a:t>
            </a:r>
            <a:endParaRPr lang="el-GR" altLang="el-GR" sz="2800" dirty="0"/>
          </a:p>
          <a:p>
            <a:r>
              <a:rPr lang="el-GR" altLang="el-GR" sz="2800" dirty="0"/>
              <a:t>Ειδικές αλληλουχίες νουκλεοτιδίων στη περιοχή των </a:t>
            </a:r>
            <a:r>
              <a:rPr lang="el-GR" altLang="el-GR" sz="2800" dirty="0" err="1">
                <a:solidFill>
                  <a:schemeClr val="folHlink"/>
                </a:solidFill>
              </a:rPr>
              <a:t>κεντρομεριδίων</a:t>
            </a:r>
            <a:r>
              <a:rPr lang="el-GR" altLang="el-GR" sz="2800" dirty="0"/>
              <a:t> </a:t>
            </a:r>
            <a:r>
              <a:rPr lang="el-GR" altLang="el-GR" sz="2800" dirty="0">
                <a:solidFill>
                  <a:schemeClr val="folHlink"/>
                </a:solidFill>
              </a:rPr>
              <a:t>επιτρέπουν την κίνηση</a:t>
            </a:r>
            <a:r>
              <a:rPr lang="el-GR" altLang="el-GR" sz="2800" dirty="0"/>
              <a:t> των χρωμοσωμάτων με τη βοήθεια των </a:t>
            </a:r>
            <a:r>
              <a:rPr lang="el-GR" altLang="el-GR" sz="2800" dirty="0" err="1"/>
              <a:t>μικροσωληνίσκων</a:t>
            </a:r>
            <a:r>
              <a:rPr lang="el-GR" altLang="el-GR" sz="2800" dirty="0"/>
              <a:t> στην κυτταρική διαίρεση.</a:t>
            </a:r>
          </a:p>
        </p:txBody>
      </p:sp>
      <p:pic>
        <p:nvPicPr>
          <p:cNvPr id="5" name="Picture 4" descr="διπλή έλικα χρωμόσωμα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6" b="84935"/>
          <a:stretch/>
        </p:blipFill>
        <p:spPr>
          <a:xfrm>
            <a:off x="2335885" y="0"/>
            <a:ext cx="7520229" cy="28382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χρωμοσώματα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>
                <a:solidFill>
                  <a:schemeClr val="accent2"/>
                </a:solidFill>
              </a:rPr>
              <a:t>Όλο το </a:t>
            </a:r>
            <a:r>
              <a:rPr lang="en-US" altLang="el-GR" sz="2400" dirty="0">
                <a:solidFill>
                  <a:schemeClr val="accent2"/>
                </a:solidFill>
              </a:rPr>
              <a:t>D</a:t>
            </a:r>
            <a:r>
              <a:rPr lang="el-GR" altLang="el-GR" sz="2400" dirty="0">
                <a:solidFill>
                  <a:schemeClr val="accent2"/>
                </a:solidFill>
              </a:rPr>
              <a:t>ΝΑ</a:t>
            </a:r>
            <a:r>
              <a:rPr lang="el-GR" altLang="el-GR" sz="2400" dirty="0"/>
              <a:t> του κυττάρου με εξαίρεση το </a:t>
            </a:r>
            <a:r>
              <a:rPr lang="el-GR" altLang="el-GR" sz="2400" dirty="0" err="1"/>
              <a:t>μιτοχονδριακό</a:t>
            </a:r>
            <a:r>
              <a:rPr lang="el-GR" altLang="el-GR" sz="2400" dirty="0"/>
              <a:t> </a:t>
            </a:r>
            <a:r>
              <a:rPr lang="en-US" altLang="el-GR" sz="2400" dirty="0"/>
              <a:t>DNA</a:t>
            </a:r>
            <a:r>
              <a:rPr lang="el-GR" altLang="el-GR" sz="2400" dirty="0"/>
              <a:t> βρίσκεται στα </a:t>
            </a:r>
            <a:r>
              <a:rPr lang="el-GR" altLang="el-GR" sz="2400" dirty="0" smtClean="0">
                <a:solidFill>
                  <a:schemeClr val="accent2"/>
                </a:solidFill>
              </a:rPr>
              <a:t>χρωμοσώματα</a:t>
            </a:r>
            <a:r>
              <a:rPr lang="el-GR" altLang="el-GR" sz="2400" dirty="0"/>
              <a:t>.</a:t>
            </a:r>
          </a:p>
          <a:p>
            <a:r>
              <a:rPr lang="el-GR" altLang="el-GR" sz="2400" dirty="0"/>
              <a:t>Το </a:t>
            </a:r>
            <a:r>
              <a:rPr lang="el-GR" altLang="el-GR" sz="2400" dirty="0" err="1">
                <a:solidFill>
                  <a:schemeClr val="folHlink"/>
                </a:solidFill>
              </a:rPr>
              <a:t>μιτοχονδριακό</a:t>
            </a:r>
            <a:r>
              <a:rPr lang="el-GR" altLang="el-GR" sz="2400" dirty="0">
                <a:solidFill>
                  <a:schemeClr val="folHlink"/>
                </a:solidFill>
              </a:rPr>
              <a:t> </a:t>
            </a:r>
            <a:r>
              <a:rPr lang="en-US" altLang="el-GR" sz="2400" dirty="0">
                <a:solidFill>
                  <a:schemeClr val="folHlink"/>
                </a:solidFill>
              </a:rPr>
              <a:t>DNA</a:t>
            </a:r>
            <a:r>
              <a:rPr lang="en-US" altLang="el-GR" sz="2400" dirty="0"/>
              <a:t> </a:t>
            </a:r>
            <a:r>
              <a:rPr lang="el-GR" altLang="el-GR" sz="2400" dirty="0"/>
              <a:t>είναι ένα δίκλωνο </a:t>
            </a:r>
            <a:r>
              <a:rPr lang="el-GR" altLang="el-GR" sz="2400" dirty="0">
                <a:solidFill>
                  <a:schemeClr val="folHlink"/>
                </a:solidFill>
              </a:rPr>
              <a:t>κυκλικό </a:t>
            </a:r>
            <a:r>
              <a:rPr lang="el-GR" altLang="el-GR" sz="2400" dirty="0" smtClean="0">
                <a:solidFill>
                  <a:schemeClr val="folHlink"/>
                </a:solidFill>
              </a:rPr>
              <a:t>μόριο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μητρικό) .</a:t>
            </a:r>
          </a:p>
          <a:p>
            <a:endParaRPr lang="el-GR" altLang="el-GR" sz="2400" dirty="0" smtClean="0"/>
          </a:p>
          <a:p>
            <a:endParaRPr lang="el-GR" altLang="el-GR" sz="2400" dirty="0"/>
          </a:p>
          <a:p>
            <a:pPr marL="0" indent="0">
              <a:buNone/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6418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548680"/>
            <a:ext cx="7211144" cy="2194520"/>
          </a:xfrm>
        </p:spPr>
        <p:txBody>
          <a:bodyPr>
            <a:normAutofit/>
          </a:bodyPr>
          <a:lstStyle/>
          <a:p>
            <a:pPr algn="ctr"/>
            <a:r>
              <a:rPr lang="el-GR" altLang="el-GR" sz="4000" dirty="0"/>
              <a:t>Μετάλλαξη αποκαλείται μια </a:t>
            </a:r>
            <a:r>
              <a:rPr lang="el-GR" altLang="el-GR" sz="4000" dirty="0">
                <a:solidFill>
                  <a:srgbClr val="CC3300"/>
                </a:solidFill>
              </a:rPr>
              <a:t>μόνιμη αλλαγή</a:t>
            </a:r>
            <a:r>
              <a:rPr lang="el-GR" altLang="el-GR" sz="4000" dirty="0"/>
              <a:t> στο </a:t>
            </a:r>
            <a:r>
              <a:rPr lang="en-US" altLang="el-GR" sz="4000" dirty="0"/>
              <a:t>DNA</a:t>
            </a:r>
            <a:r>
              <a:rPr lang="el-GR" altLang="el-GR" sz="5400" dirty="0"/>
              <a:t/>
            </a:r>
            <a:br>
              <a:rPr lang="el-GR" altLang="el-GR" sz="5400" dirty="0"/>
            </a:br>
            <a:endParaRPr lang="el-GR" altLang="el-GR" sz="5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87688" y="2564905"/>
            <a:ext cx="6923112" cy="3566021"/>
          </a:xfrm>
        </p:spPr>
        <p:txBody>
          <a:bodyPr/>
          <a:lstStyle/>
          <a:p>
            <a:r>
              <a:rPr lang="el-GR" altLang="el-GR" sz="2400" dirty="0"/>
              <a:t>Τοπική </a:t>
            </a:r>
            <a:r>
              <a:rPr lang="el-GR" altLang="el-GR" sz="2400" dirty="0">
                <a:solidFill>
                  <a:schemeClr val="folHlink"/>
                </a:solidFill>
              </a:rPr>
              <a:t>αλλαγή βάσεων</a:t>
            </a:r>
            <a:r>
              <a:rPr lang="el-GR" altLang="el-GR" sz="2400" dirty="0"/>
              <a:t> π.χ. Δρεπανοκυτταρική αναιμία</a:t>
            </a:r>
          </a:p>
          <a:p>
            <a:r>
              <a:rPr lang="el-GR" altLang="el-GR" sz="2400" dirty="0">
                <a:solidFill>
                  <a:schemeClr val="hlink"/>
                </a:solidFill>
              </a:rPr>
              <a:t>Ελλείματα</a:t>
            </a:r>
            <a:r>
              <a:rPr lang="el-GR" altLang="el-GR" sz="2400" dirty="0"/>
              <a:t> (απώλεια βάσεων) π.χ. κυστική </a:t>
            </a:r>
            <a:r>
              <a:rPr lang="el-GR" altLang="el-GR" sz="2400" dirty="0" err="1"/>
              <a:t>ίνωση</a:t>
            </a:r>
            <a:r>
              <a:rPr lang="el-GR" altLang="el-GR" sz="2400" dirty="0"/>
              <a:t>  (απώλεια ενός </a:t>
            </a:r>
            <a:r>
              <a:rPr lang="el-GR" altLang="el-GR" sz="2400" dirty="0" err="1"/>
              <a:t>κωδικονίου</a:t>
            </a:r>
            <a:r>
              <a:rPr lang="el-GR" altLang="el-GR" sz="2400" dirty="0"/>
              <a:t> )</a:t>
            </a:r>
          </a:p>
          <a:p>
            <a:r>
              <a:rPr lang="el-GR" altLang="el-GR" sz="2400" dirty="0">
                <a:solidFill>
                  <a:schemeClr val="accent1"/>
                </a:solidFill>
              </a:rPr>
              <a:t>Ένθεση</a:t>
            </a:r>
            <a:r>
              <a:rPr lang="el-GR" altLang="el-GR" sz="2400" dirty="0"/>
              <a:t> (προσθήκη βάσεων</a:t>
            </a:r>
            <a:r>
              <a:rPr lang="el-GR" altLang="el-GR" dirty="0"/>
              <a:t>)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973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466416" y="2133600"/>
            <a:ext cx="6878057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>
                <a:solidFill>
                  <a:schemeClr val="accent1"/>
                </a:solidFill>
              </a:rPr>
              <a:t>Διπλασιασμοί</a:t>
            </a:r>
            <a:r>
              <a:rPr lang="el-GR" altLang="el-GR" sz="2400" dirty="0"/>
              <a:t> περιοχών του </a:t>
            </a:r>
            <a:r>
              <a:rPr lang="en-US" altLang="el-GR" sz="2400" dirty="0"/>
              <a:t>DNA</a:t>
            </a: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>
                <a:solidFill>
                  <a:schemeClr val="folHlink"/>
                </a:solidFill>
              </a:rPr>
              <a:t>Λάθη στη συρραφή του </a:t>
            </a:r>
            <a:r>
              <a:rPr lang="en-US" altLang="el-GR" sz="2400" dirty="0">
                <a:solidFill>
                  <a:schemeClr val="folHlink"/>
                </a:solidFill>
              </a:rPr>
              <a:t>mRNA</a:t>
            </a:r>
          </a:p>
          <a:p>
            <a:pPr>
              <a:lnSpc>
                <a:spcPct val="90000"/>
              </a:lnSpc>
            </a:pPr>
            <a:r>
              <a:rPr lang="el-GR" altLang="el-GR" sz="2400" dirty="0" err="1">
                <a:solidFill>
                  <a:srgbClr val="CC3300"/>
                </a:solidFill>
              </a:rPr>
              <a:t>Ενδομετάθεση</a:t>
            </a:r>
            <a:r>
              <a:rPr lang="el-GR" altLang="el-GR" sz="2400" dirty="0"/>
              <a:t>  </a:t>
            </a:r>
            <a:r>
              <a:rPr lang="en-US" altLang="el-GR" sz="2400" dirty="0"/>
              <a:t>(transposition) </a:t>
            </a:r>
            <a:r>
              <a:rPr lang="el-GR" altLang="el-GR" sz="2400" dirty="0"/>
              <a:t>Μετακίνηση ενός μικρού ή μεγάλου τμήματος </a:t>
            </a:r>
            <a:r>
              <a:rPr lang="en-US" altLang="el-GR" sz="2400" dirty="0"/>
              <a:t>DNA </a:t>
            </a:r>
            <a:r>
              <a:rPr lang="el-GR" altLang="el-GR" sz="2400" dirty="0"/>
              <a:t>από μια θέση σε μια άλλη.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Τα </a:t>
            </a:r>
            <a:r>
              <a:rPr lang="el-GR" altLang="el-GR" sz="2400" dirty="0" err="1"/>
              <a:t>τρινουκλεοτίδια</a:t>
            </a:r>
            <a:r>
              <a:rPr lang="el-GR" altLang="el-GR" sz="2400" dirty="0"/>
              <a:t>  ή επαναλαμβανόμενες </a:t>
            </a:r>
            <a:r>
              <a:rPr lang="el-GR" altLang="el-GR" sz="2400" dirty="0">
                <a:solidFill>
                  <a:schemeClr val="accent2"/>
                </a:solidFill>
              </a:rPr>
              <a:t>αλληλουχίες </a:t>
            </a:r>
            <a:r>
              <a:rPr lang="el-GR" altLang="el-GR" sz="2400" dirty="0" err="1">
                <a:solidFill>
                  <a:schemeClr val="accent2"/>
                </a:solidFill>
              </a:rPr>
              <a:t>τρινουκλεοτιδίων</a:t>
            </a:r>
            <a:r>
              <a:rPr lang="el-GR" altLang="el-GR" sz="2400" dirty="0"/>
              <a:t> σχετίζονται με γενετικά νοσήματα του </a:t>
            </a:r>
            <a:r>
              <a:rPr lang="el-GR" altLang="el-GR" sz="2400" dirty="0">
                <a:solidFill>
                  <a:schemeClr val="accent2"/>
                </a:solidFill>
              </a:rPr>
              <a:t>νευρικού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28142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71814" y="1772817"/>
            <a:ext cx="7292975" cy="474704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dirty="0"/>
              <a:t> </a:t>
            </a:r>
            <a:r>
              <a:rPr lang="el-GR" altLang="el-GR" sz="2800" b="1" dirty="0"/>
              <a:t>Γονίδια </a:t>
            </a:r>
            <a:r>
              <a:rPr lang="en-US" altLang="el-GR" sz="2800" dirty="0"/>
              <a:t>:</a:t>
            </a:r>
            <a:r>
              <a:rPr lang="el-GR" altLang="el-GR" dirty="0"/>
              <a:t> </a:t>
            </a:r>
          </a:p>
          <a:p>
            <a:pPr marL="0" indent="0">
              <a:buNone/>
            </a:pPr>
            <a:r>
              <a:rPr lang="el-GR" altLang="el-GR" sz="2400" dirty="0"/>
              <a:t>Τα πληροφοριακά γενετικά στοιχεία τα οποία καθορίζουν </a:t>
            </a:r>
          </a:p>
          <a:p>
            <a:r>
              <a:rPr lang="el-GR" altLang="el-GR" sz="2400" dirty="0"/>
              <a:t>τα </a:t>
            </a:r>
            <a:r>
              <a:rPr lang="el-GR" altLang="el-GR" sz="2400" u="sng" dirty="0"/>
              <a:t>χαρακτηριστικά ενός είδους</a:t>
            </a:r>
            <a:r>
              <a:rPr lang="el-GR" altLang="el-GR" sz="2400" dirty="0"/>
              <a:t> στο σύνολο του αλλά και </a:t>
            </a:r>
          </a:p>
          <a:p>
            <a:r>
              <a:rPr lang="el-GR" altLang="el-GR" sz="2400" dirty="0"/>
              <a:t>τα </a:t>
            </a:r>
            <a:r>
              <a:rPr lang="el-GR" altLang="el-GR" sz="2400" u="sng" dirty="0"/>
              <a:t>χαρακτηριστικά των επιμέρους οργανισμών</a:t>
            </a:r>
            <a:r>
              <a:rPr lang="el-GR" altLang="el-GR" sz="2400" dirty="0"/>
              <a:t> που ανήκουν στο είδος αυτό</a:t>
            </a:r>
            <a:r>
              <a:rPr lang="en-US" altLang="el-GR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400" dirty="0">
                <a:solidFill>
                  <a:srgbClr val="CC3300"/>
                </a:solidFill>
              </a:rPr>
              <a:t>  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71814" y="260350"/>
            <a:ext cx="1879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/>
              <a:t>Βασικές έννοιες</a:t>
            </a:r>
          </a:p>
        </p:txBody>
      </p:sp>
    </p:spTree>
    <p:extLst>
      <p:ext uri="{BB962C8B-B14F-4D97-AF65-F5344CB8AC3E}">
        <p14:creationId xmlns:p14="http://schemas.microsoft.com/office/powerpoint/2010/main" val="452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καρυότυπος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49952" y="204919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 smtClean="0"/>
              <a:t>χρωμοσωμική</a:t>
            </a:r>
            <a:r>
              <a:rPr lang="el-GR" dirty="0" smtClean="0"/>
              <a:t> σύσταση ενός ατόμου όπου αποκαλύπτεται </a:t>
            </a:r>
          </a:p>
          <a:p>
            <a:r>
              <a:rPr lang="el-GR" dirty="0" smtClean="0"/>
              <a:t>ο αριθμός των χρωμοσωμάτων</a:t>
            </a:r>
          </a:p>
          <a:p>
            <a:r>
              <a:rPr lang="el-GR" dirty="0" smtClean="0"/>
              <a:t>Η σύνθεση των φυλετικών χρωμοσωμάτων και</a:t>
            </a:r>
          </a:p>
          <a:p>
            <a:r>
              <a:rPr lang="el-GR" dirty="0" smtClean="0"/>
              <a:t>Οποιαδήποτε ανωμαλία στην μορφολογία των χρωμοσωμάτων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Κατασκευή φυσικών χαρτών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618541" y="2032821"/>
            <a:ext cx="7652068" cy="246653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u="sng" dirty="0"/>
              <a:t>1</a:t>
            </a:r>
            <a:r>
              <a:rPr lang="el-GR" altLang="el-GR" sz="2800" u="sng" baseline="30000" dirty="0"/>
              <a:t>η</a:t>
            </a:r>
            <a:r>
              <a:rPr lang="el-GR" altLang="el-GR" u="sng" dirty="0"/>
              <a:t> </a:t>
            </a:r>
            <a:r>
              <a:rPr lang="el-GR" altLang="el-GR" sz="2800" i="1" u="sng" dirty="0"/>
              <a:t>Τεχνική </a:t>
            </a:r>
            <a:r>
              <a:rPr lang="el-GR" altLang="el-GR" sz="2800" u="sng" dirty="0"/>
              <a:t> </a:t>
            </a:r>
            <a:r>
              <a:rPr lang="el-GR" altLang="el-GR" sz="2800" dirty="0"/>
              <a:t>Οι διαφορές πρόσληψης των χρωστικών οδηγούν στον σχηματισμό ζωνών στα χρωμοσώματα. Για κάθε χρωμόσωμα υπάρχει συγκεκριμένο </a:t>
            </a:r>
            <a:r>
              <a:rPr lang="el-GR" altLang="el-GR" sz="2800" u="sng" dirty="0"/>
              <a:t>πρότυπο ζωνών </a:t>
            </a:r>
            <a:r>
              <a:rPr lang="el-GR" altLang="el-GR" sz="2800" dirty="0"/>
              <a:t>. Γνωστό ως </a:t>
            </a:r>
            <a:r>
              <a:rPr lang="el-GR" altLang="el-GR" sz="2800" dirty="0" err="1">
                <a:solidFill>
                  <a:srgbClr val="CC3300"/>
                </a:solidFill>
              </a:rPr>
              <a:t>Ιδιόγραμμα</a:t>
            </a:r>
            <a:endParaRPr lang="el-GR" altLang="el-GR" sz="2800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el-GR" altLang="el-GR" sz="2800" dirty="0" smtClean="0"/>
              <a:t>.</a:t>
            </a:r>
            <a:endParaRPr lang="el-GR" altLang="el-GR" sz="2800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252" r="75040" b="1299"/>
          <a:stretch/>
        </p:blipFill>
        <p:spPr>
          <a:xfrm>
            <a:off x="10421400" y="1905000"/>
            <a:ext cx="270436" cy="32746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u="sng" dirty="0"/>
              <a:t>2</a:t>
            </a:r>
            <a:r>
              <a:rPr lang="el-GR" altLang="el-GR" sz="2400" u="sng" baseline="30000" dirty="0"/>
              <a:t>η </a:t>
            </a:r>
            <a:r>
              <a:rPr lang="el-GR" altLang="el-GR" sz="2400" i="1" u="sng" dirty="0"/>
              <a:t>Τεχνική  </a:t>
            </a:r>
            <a:r>
              <a:rPr lang="el-GR" altLang="el-GR" sz="2400" dirty="0"/>
              <a:t>Η </a:t>
            </a:r>
            <a:r>
              <a:rPr lang="el-GR" altLang="el-GR" sz="2400" dirty="0">
                <a:solidFill>
                  <a:srgbClr val="FF0000"/>
                </a:solidFill>
              </a:rPr>
              <a:t>φθορίζουσα </a:t>
            </a:r>
            <a:r>
              <a:rPr lang="en-US" altLang="el-GR" sz="2400" dirty="0">
                <a:solidFill>
                  <a:srgbClr val="FF0000"/>
                </a:solidFill>
              </a:rPr>
              <a:t>in situ</a:t>
            </a:r>
            <a:r>
              <a:rPr lang="el-GR" altLang="el-GR" sz="2400" dirty="0">
                <a:solidFill>
                  <a:srgbClr val="FF0000"/>
                </a:solidFill>
              </a:rPr>
              <a:t> υβριδοποίηση (</a:t>
            </a:r>
            <a:r>
              <a:rPr lang="en-US" altLang="el-GR" sz="2400" dirty="0">
                <a:solidFill>
                  <a:srgbClr val="FF0000"/>
                </a:solidFill>
              </a:rPr>
              <a:t>FISH) </a:t>
            </a:r>
            <a:r>
              <a:rPr lang="el-GR" altLang="el-GR" sz="2400" dirty="0"/>
              <a:t>Συγκεκριμένες αλληλουχίες</a:t>
            </a:r>
            <a:r>
              <a:rPr lang="en-US" altLang="el-GR" sz="2400" dirty="0"/>
              <a:t> DNA </a:t>
            </a:r>
            <a:r>
              <a:rPr lang="el-GR" altLang="el-GR" sz="2400" dirty="0"/>
              <a:t>(μοριακοί ανιχνευτές) σημαίνονται με φθορίζουσα χρωστική και υβριδοποιούνται με </a:t>
            </a:r>
            <a:r>
              <a:rPr lang="el-GR" altLang="el-GR" sz="2400" dirty="0" err="1"/>
              <a:t>μεταφασικά</a:t>
            </a:r>
            <a:r>
              <a:rPr lang="el-GR" altLang="el-GR" sz="2400" dirty="0"/>
              <a:t> χρωμοσώματα.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8640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665" y="7322"/>
            <a:ext cx="7366273" cy="1143000"/>
          </a:xfrm>
        </p:spPr>
        <p:txBody>
          <a:bodyPr>
            <a:normAutofit fontScale="90000"/>
          </a:bodyPr>
          <a:lstStyle/>
          <a:p>
            <a:r>
              <a:rPr lang="en-US" altLang="el-GR" sz="2000" dirty="0"/>
              <a:t>In situ </a:t>
            </a:r>
            <a:r>
              <a:rPr lang="el-GR" altLang="el-GR" sz="2000" dirty="0"/>
              <a:t>υβριδοποίηση μη καλλιεργημένου </a:t>
            </a:r>
            <a:r>
              <a:rPr lang="el-GR" altLang="el-GR" sz="2000" dirty="0" err="1"/>
              <a:t>αμνιοκυττάρου</a:t>
            </a:r>
            <a:r>
              <a:rPr lang="el-GR" altLang="el-GR" sz="2000" dirty="0"/>
              <a:t> με τον ειδικό για το χρωμόσωμα 21ανιχνευτή </a:t>
            </a:r>
            <a:r>
              <a:rPr lang="en-US" altLang="el-GR" sz="2000" dirty="0"/>
              <a:t>DNA. </a:t>
            </a:r>
            <a:r>
              <a:rPr lang="el-GR" altLang="el-GR" sz="2000" dirty="0"/>
              <a:t>Τρία σήματα αντιστοιχούν σε τρία χρωμοσώματα 21 (</a:t>
            </a:r>
            <a:r>
              <a:rPr lang="el-GR" altLang="el-GR" sz="2000" b="1" dirty="0"/>
              <a:t> </a:t>
            </a:r>
            <a:r>
              <a:rPr lang="el-GR" altLang="el-GR" sz="2000" b="1" dirty="0" err="1"/>
              <a:t>Τρισωμία</a:t>
            </a:r>
            <a:r>
              <a:rPr lang="el-GR" altLang="el-GR" sz="2000" b="1" dirty="0"/>
              <a:t> 21 </a:t>
            </a:r>
            <a:r>
              <a:rPr lang="el-GR" altLang="el-GR" sz="2000" dirty="0"/>
              <a:t>)</a:t>
            </a:r>
          </a:p>
        </p:txBody>
      </p:sp>
      <p:pic>
        <p:nvPicPr>
          <p:cNvPr id="128003" name="Picture 3" descr="κα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04914"/>
            <a:ext cx="9144000" cy="5653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Η φθορίζουσα </a:t>
            </a:r>
            <a:r>
              <a:rPr lang="en-US" altLang="el-GR" sz="2400" dirty="0"/>
              <a:t>in situ</a:t>
            </a:r>
            <a:r>
              <a:rPr lang="el-GR" altLang="el-GR" sz="2400" dirty="0"/>
              <a:t> υβριδοποίηση μπορεί να χρησιμοποιηθεί για την ταυτοποίηση ολοκλήρου του χρωμοσώματος ,με τη χρησιμοποίηση πολλών μοριακών ανιχνευτών  Η τεχνική αυτή λέγεται </a:t>
            </a:r>
            <a:r>
              <a:rPr lang="el-GR" altLang="el-GR" sz="2400" dirty="0">
                <a:solidFill>
                  <a:srgbClr val="CC3300"/>
                </a:solidFill>
              </a:rPr>
              <a:t>μοριακή χρώση των χρωμοσωμάτων ( </a:t>
            </a:r>
            <a:r>
              <a:rPr lang="en-US" altLang="el-GR" sz="2400" dirty="0">
                <a:solidFill>
                  <a:srgbClr val="CC3300"/>
                </a:solidFill>
              </a:rPr>
              <a:t>chromosome painting</a:t>
            </a:r>
            <a:r>
              <a:rPr lang="en-US" altLang="el-GR" sz="2400" dirty="0"/>
              <a:t>)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2374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φθορ καρυο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0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524000" y="28636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/>
              <a:t>Ταυτόχρονη υβριδοποίηση με πολλούς ανιχνευτές</a:t>
            </a:r>
            <a:r>
              <a:rPr lang="en-US" altLang="el-GR"/>
              <a:t>DNA. </a:t>
            </a:r>
            <a:r>
              <a:rPr lang="el-GR" altLang="el-GR"/>
              <a:t>Τα διαφορετικά χρωμοσώματα αναγνωρίζονται από διαφορετικά χρώματα. Μετάθεση ανάμεσα στο 6 και 7</a:t>
            </a:r>
          </a:p>
        </p:txBody>
      </p:sp>
    </p:spTree>
    <p:extLst>
      <p:ext uri="{BB962C8B-B14F-4D97-AF65-F5344CB8AC3E}">
        <p14:creationId xmlns:p14="http://schemas.microsoft.com/office/powerpoint/2010/main" val="13719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Γενετικές ασθένειες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71665" y="2133600"/>
            <a:ext cx="7596337" cy="3777622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1. </a:t>
            </a:r>
            <a:r>
              <a:rPr lang="el-GR" altLang="el-GR" sz="2400" dirty="0" err="1"/>
              <a:t>Μονογονιδιακά</a:t>
            </a:r>
            <a:r>
              <a:rPr lang="el-GR" altLang="el-GR" sz="2400" dirty="0"/>
              <a:t> Νοσήματα</a:t>
            </a:r>
          </a:p>
          <a:p>
            <a:r>
              <a:rPr lang="el-GR" altLang="el-GR" sz="2400" dirty="0"/>
              <a:t>2. </a:t>
            </a:r>
            <a:r>
              <a:rPr lang="el-GR" altLang="el-GR" sz="2400" dirty="0" err="1"/>
              <a:t>Χρωμοσωμικές</a:t>
            </a:r>
            <a:r>
              <a:rPr lang="el-GR" altLang="el-GR" sz="2400" dirty="0"/>
              <a:t> ανωμαλίες</a:t>
            </a:r>
          </a:p>
          <a:p>
            <a:r>
              <a:rPr lang="el-GR" altLang="el-GR" sz="2400" dirty="0"/>
              <a:t>3. </a:t>
            </a:r>
            <a:r>
              <a:rPr lang="el-GR" altLang="el-GR" sz="2400" dirty="0" err="1"/>
              <a:t>Πολυπαραγοντικά</a:t>
            </a:r>
            <a:r>
              <a:rPr lang="el-GR" altLang="el-GR" sz="2400" dirty="0"/>
              <a:t> νοσήματα</a:t>
            </a:r>
          </a:p>
          <a:p>
            <a:r>
              <a:rPr lang="el-GR" altLang="el-GR" sz="2400" dirty="0"/>
              <a:t>4. Γενετικές ανωμαλίες των σωματικών κυττάρων</a:t>
            </a:r>
          </a:p>
          <a:p>
            <a:r>
              <a:rPr lang="el-GR" altLang="el-GR" sz="2400" dirty="0"/>
              <a:t>5. </a:t>
            </a:r>
            <a:r>
              <a:rPr lang="el-GR" altLang="el-GR" sz="2400" dirty="0" err="1"/>
              <a:t>Μιτοχονδριακά</a:t>
            </a:r>
            <a:r>
              <a:rPr lang="el-GR" altLang="el-GR" sz="2400" dirty="0"/>
              <a:t> νοσήματα.</a:t>
            </a:r>
          </a:p>
        </p:txBody>
      </p:sp>
    </p:spTree>
    <p:extLst>
      <p:ext uri="{BB962C8B-B14F-4D97-AF65-F5344CB8AC3E}">
        <p14:creationId xmlns:p14="http://schemas.microsoft.com/office/powerpoint/2010/main" val="13836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dirty="0">
                <a:solidFill>
                  <a:srgbClr val="CC3300"/>
                </a:solidFill>
              </a:rPr>
              <a:t>   </a:t>
            </a:r>
            <a:r>
              <a:rPr lang="el-GR" altLang="el-GR" sz="3600" dirty="0">
                <a:solidFill>
                  <a:srgbClr val="CC3300"/>
                </a:solidFill>
              </a:rPr>
              <a:t>	Οι γενετικές πληροφορίες αποτελούνται κυρίως από οδηγίες για την </a:t>
            </a:r>
            <a:r>
              <a:rPr lang="el-GR" altLang="el-GR" sz="3600" u="sng" dirty="0">
                <a:solidFill>
                  <a:srgbClr val="CC3300"/>
                </a:solidFill>
              </a:rPr>
              <a:t>κατασκευή πρωτεϊνών</a:t>
            </a:r>
            <a:endParaRPr lang="en-US" altLang="el-GR" sz="3600" u="sng" dirty="0">
              <a:solidFill>
                <a:srgbClr val="CC3300"/>
              </a:solidFill>
            </a:endParaRPr>
          </a:p>
          <a:p>
            <a:endParaRPr lang="el-GR" altLang="el-GR" sz="3600" dirty="0"/>
          </a:p>
        </p:txBody>
      </p:sp>
    </p:spTree>
    <p:extLst>
      <p:ext uri="{BB962C8B-B14F-4D97-AF65-F5344CB8AC3E}">
        <p14:creationId xmlns:p14="http://schemas.microsoft.com/office/powerpoint/2010/main" val="40868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ΑL 6 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1400" y="0"/>
            <a:ext cx="5816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24969" y="355353"/>
            <a:ext cx="356393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dirty="0"/>
              <a:t>Το </a:t>
            </a:r>
            <a:r>
              <a:rPr lang="en-US" altLang="el-GR" dirty="0"/>
              <a:t>DNA</a:t>
            </a:r>
            <a:r>
              <a:rPr lang="el-GR" altLang="el-GR" dirty="0"/>
              <a:t> συντίθεται από </a:t>
            </a:r>
            <a:r>
              <a:rPr lang="el-GR" altLang="el-GR" b="1" dirty="0"/>
              <a:t>4 είδη νουκλεοτιδίων , </a:t>
            </a:r>
            <a:r>
              <a:rPr lang="el-GR" altLang="el-GR" dirty="0"/>
              <a:t>τα οποία </a:t>
            </a:r>
            <a:r>
              <a:rPr lang="el-GR" altLang="el-GR" dirty="0" smtClean="0"/>
              <a:t>συνδέονται μεταξύ τους. και σχηματίζουν </a:t>
            </a:r>
            <a:r>
              <a:rPr lang="el-GR" altLang="el-GR" dirty="0" err="1" smtClean="0"/>
              <a:t>πολυνουκλεοτιδικές</a:t>
            </a:r>
            <a:r>
              <a:rPr lang="el-GR" altLang="el-GR" dirty="0" smtClean="0"/>
              <a:t> αλυσίδες.</a:t>
            </a:r>
            <a:r>
              <a:rPr lang="el-GR" altLang="el-GR" dirty="0"/>
              <a:t> με ένα </a:t>
            </a:r>
            <a:r>
              <a:rPr lang="el-GR" altLang="el-GR" dirty="0" err="1"/>
              <a:t>σακχαροφωσφορικό</a:t>
            </a:r>
            <a:r>
              <a:rPr lang="el-GR" altLang="el-GR" dirty="0"/>
              <a:t> σκελετό από τον οποίο προβάλλουν </a:t>
            </a:r>
            <a:r>
              <a:rPr lang="el-GR" altLang="el-GR" b="1" dirty="0"/>
              <a:t>οι βάσεις.</a:t>
            </a:r>
            <a:r>
              <a:rPr lang="el-GR" altLang="el-GR" b="1" dirty="0" smtClean="0"/>
              <a:t>  </a:t>
            </a:r>
          </a:p>
          <a:p>
            <a:endParaRPr lang="el-GR" altLang="el-GR" dirty="0"/>
          </a:p>
          <a:p>
            <a:r>
              <a:rPr lang="el-GR" altLang="el-GR" dirty="0" smtClean="0"/>
              <a:t>Ένα </a:t>
            </a:r>
            <a:r>
              <a:rPr lang="el-GR" altLang="el-GR" dirty="0">
                <a:solidFill>
                  <a:schemeClr val="accent2"/>
                </a:solidFill>
              </a:rPr>
              <a:t>μόριο</a:t>
            </a:r>
            <a:r>
              <a:rPr lang="en-US" altLang="el-GR" dirty="0">
                <a:solidFill>
                  <a:schemeClr val="accent2"/>
                </a:solidFill>
              </a:rPr>
              <a:t>D</a:t>
            </a:r>
            <a:r>
              <a:rPr lang="el-GR" altLang="el-GR" dirty="0">
                <a:solidFill>
                  <a:schemeClr val="accent2"/>
                </a:solidFill>
              </a:rPr>
              <a:t>ΝΑ</a:t>
            </a:r>
            <a:r>
              <a:rPr lang="el-GR" altLang="el-GR" dirty="0"/>
              <a:t> έχει τη μορφή μιας </a:t>
            </a:r>
            <a:r>
              <a:rPr lang="el-GR" altLang="el-GR" dirty="0" smtClean="0">
                <a:solidFill>
                  <a:schemeClr val="hlink"/>
                </a:solidFill>
              </a:rPr>
              <a:t>διπλής έλικας </a:t>
            </a:r>
            <a:r>
              <a:rPr lang="el-GR" altLang="el-GR" dirty="0" smtClean="0"/>
              <a:t>που  αποτελείται από </a:t>
            </a:r>
            <a:r>
              <a:rPr lang="el-GR" altLang="el-GR" dirty="0"/>
              <a:t>δύο </a:t>
            </a:r>
          </a:p>
          <a:p>
            <a:r>
              <a:rPr lang="el-GR" altLang="el-GR" b="1" dirty="0">
                <a:solidFill>
                  <a:schemeClr val="accent1"/>
                </a:solidFill>
              </a:rPr>
              <a:t>συμπληρωματικούς </a:t>
            </a:r>
            <a:r>
              <a:rPr lang="el-GR" altLang="el-GR" dirty="0"/>
              <a:t>κλώνους </a:t>
            </a:r>
            <a:r>
              <a:rPr lang="el-GR" altLang="el-GR" dirty="0" smtClean="0"/>
              <a:t>νουκλεοτιδίων</a:t>
            </a:r>
          </a:p>
          <a:p>
            <a:pPr>
              <a:buFontTx/>
              <a:buChar char="•"/>
            </a:pPr>
            <a:endParaRPr lang="el-GR" alt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el-GR" altLang="el-G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l-GR" altLang="el-GR" b="1" dirty="0" smtClean="0"/>
              <a:t>Τα </a:t>
            </a:r>
            <a:r>
              <a:rPr lang="el-GR" altLang="el-GR" b="1" dirty="0"/>
              <a:t>γονίδια αποτελούν διακριτές περιοχές του </a:t>
            </a:r>
            <a:r>
              <a:rPr lang="en-US" altLang="el-GR" b="1" dirty="0"/>
              <a:t>DNA</a:t>
            </a:r>
            <a:r>
              <a:rPr lang="el-GR" altLang="el-GR" b="1" dirty="0"/>
              <a:t> και το </a:t>
            </a:r>
            <a:r>
              <a:rPr lang="el-GR" altLang="el-GR" b="1" dirty="0">
                <a:solidFill>
                  <a:schemeClr val="hlink"/>
                </a:solidFill>
              </a:rPr>
              <a:t>μέγεθος</a:t>
            </a:r>
            <a:r>
              <a:rPr lang="el-GR" altLang="el-GR" b="1" dirty="0"/>
              <a:t> ποικίλει από λίγα </a:t>
            </a:r>
            <a:r>
              <a:rPr lang="el-GR" altLang="el-GR" b="1" dirty="0" err="1"/>
              <a:t>νουκλεοτίδια</a:t>
            </a:r>
            <a:r>
              <a:rPr lang="el-GR" altLang="el-GR" b="1" dirty="0"/>
              <a:t> έως εκατοντάδες </a:t>
            </a:r>
            <a:r>
              <a:rPr lang="el-GR" altLang="el-GR" b="1" dirty="0" err="1"/>
              <a:t>κιλοβάσεις</a:t>
            </a:r>
            <a:endParaRPr lang="el-GR" altLang="el-GR" b="1" dirty="0"/>
          </a:p>
          <a:p>
            <a:r>
              <a:rPr lang="el-GR" altLang="el-GR" b="1" dirty="0"/>
              <a:t>( </a:t>
            </a:r>
            <a:r>
              <a:rPr lang="en-US" altLang="el-GR" b="1" dirty="0"/>
              <a:t>1kb~ 1000</a:t>
            </a:r>
            <a:r>
              <a:rPr lang="el-GR" altLang="el-GR" b="1" dirty="0"/>
              <a:t>ζεύγη βάσεων)</a:t>
            </a:r>
          </a:p>
          <a:p>
            <a:endParaRPr lang="el-GR" altLang="el-GR" b="1" dirty="0"/>
          </a:p>
          <a:p>
            <a:endParaRPr lang="el-GR" altLang="el-GR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21512" name="Picture 8" descr="AL 6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562" y="-142504"/>
            <a:ext cx="8027987" cy="686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47243" y="1960406"/>
            <a:ext cx="3269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dirty="0"/>
              <a:t>Εκτός από τα γονίδια, το </a:t>
            </a:r>
            <a:r>
              <a:rPr lang="en-US" altLang="el-GR" dirty="0"/>
              <a:t>D</a:t>
            </a:r>
            <a:r>
              <a:rPr lang="el-GR" altLang="el-GR" dirty="0"/>
              <a:t>ΝΑ ενός χρωμοσώματος περιέχει πολλές </a:t>
            </a:r>
            <a:r>
              <a:rPr lang="el-GR" altLang="el-GR" dirty="0">
                <a:solidFill>
                  <a:schemeClr val="accent1"/>
                </a:solidFill>
              </a:rPr>
              <a:t>αφετηρίες αντιγραφής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8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107524" name="Picture 4" descr="okt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263" y="0"/>
            <a:ext cx="66627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862940" y="1928945"/>
            <a:ext cx="44334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altLang="el-GR" dirty="0"/>
              <a:t>Τα περισσότερα γονίδια αποτελούνται από    διακριτές περιοχές αλληλουχιών ,</a:t>
            </a:r>
          </a:p>
          <a:p>
            <a:r>
              <a:rPr lang="el-GR" altLang="el-GR" dirty="0"/>
              <a:t>τα </a:t>
            </a:r>
            <a:r>
              <a:rPr lang="el-GR" altLang="el-GR" dirty="0" err="1">
                <a:solidFill>
                  <a:srgbClr val="CC3300"/>
                </a:solidFill>
              </a:rPr>
              <a:t>εξόνια</a:t>
            </a:r>
            <a:r>
              <a:rPr lang="el-GR" altLang="el-GR" dirty="0">
                <a:solidFill>
                  <a:srgbClr val="CC3300"/>
                </a:solidFill>
              </a:rPr>
              <a:t> (κωδικοποίηση πρωτεϊνών )</a:t>
            </a:r>
          </a:p>
          <a:p>
            <a:r>
              <a:rPr lang="el-GR" altLang="el-GR" dirty="0"/>
              <a:t>τα </a:t>
            </a:r>
            <a:r>
              <a:rPr lang="el-GR" altLang="el-GR" dirty="0" err="1">
                <a:solidFill>
                  <a:schemeClr val="folHlink"/>
                </a:solidFill>
              </a:rPr>
              <a:t>ιντρόνια</a:t>
            </a:r>
            <a:r>
              <a:rPr lang="el-GR" altLang="el-GR" dirty="0">
                <a:solidFill>
                  <a:schemeClr val="folHlink"/>
                </a:solidFill>
              </a:rPr>
              <a:t> (μη κωδικοποιούσες περιοχές</a:t>
            </a:r>
            <a:r>
              <a:rPr lang="el-GR" altLang="el-GR" dirty="0" smtClean="0">
                <a:solidFill>
                  <a:schemeClr val="folHlink"/>
                </a:solidFill>
              </a:rPr>
              <a:t>)</a:t>
            </a:r>
          </a:p>
          <a:p>
            <a:endParaRPr lang="el-GR" altLang="el-GR" dirty="0">
              <a:solidFill>
                <a:schemeClr val="folHlink"/>
              </a:solidFill>
            </a:endParaRPr>
          </a:p>
          <a:p>
            <a:endParaRPr lang="el-GR" altLang="el-GR" dirty="0" smtClean="0">
              <a:solidFill>
                <a:schemeClr val="folHlink"/>
              </a:solidFill>
            </a:endParaRPr>
          </a:p>
          <a:p>
            <a:endParaRPr lang="el-GR" altLang="el-GR" dirty="0">
              <a:solidFill>
                <a:schemeClr val="folHlink"/>
              </a:solidFill>
            </a:endParaRPr>
          </a:p>
          <a:p>
            <a:endParaRPr lang="el-GR" altLang="el-GR" dirty="0" smtClean="0">
              <a:solidFill>
                <a:schemeClr val="folHlink"/>
              </a:solidFill>
            </a:endParaRPr>
          </a:p>
          <a:p>
            <a:r>
              <a:rPr lang="el-GR" altLang="el-GR" dirty="0" smtClean="0">
                <a:solidFill>
                  <a:srgbClr val="CC3300"/>
                </a:solidFill>
              </a:rPr>
              <a:t> </a:t>
            </a:r>
            <a:r>
              <a:rPr lang="el-GR" altLang="el-GR" dirty="0">
                <a:solidFill>
                  <a:srgbClr val="CC3300"/>
                </a:solidFill>
              </a:rPr>
              <a:t>Οι γενετικές πληροφορίες αποτελούνται κυρίως από οδηγίες για την </a:t>
            </a:r>
            <a:r>
              <a:rPr lang="el-GR" altLang="el-GR" u="sng" dirty="0">
                <a:solidFill>
                  <a:srgbClr val="CC3300"/>
                </a:solidFill>
              </a:rPr>
              <a:t>κατασκευή πρωτεϊνών</a:t>
            </a:r>
            <a:endParaRPr lang="el-GR" altLang="el-GR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διπλή έλικα χρωμόσωμα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4288" y="-10815"/>
            <a:ext cx="328771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196935" y="117693"/>
            <a:ext cx="609204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dirty="0"/>
              <a:t>Στις πρωτεΐνες που διασυνδέονται με το </a:t>
            </a:r>
            <a:r>
              <a:rPr lang="en-US" altLang="el-GR" dirty="0"/>
              <a:t>D</a:t>
            </a:r>
            <a:r>
              <a:rPr lang="el-GR" altLang="el-GR" dirty="0"/>
              <a:t>ΝΑ περιλαμβάνονται οι </a:t>
            </a:r>
            <a:r>
              <a:rPr lang="el-GR" altLang="el-GR" dirty="0" err="1">
                <a:solidFill>
                  <a:schemeClr val="folHlink"/>
                </a:solidFill>
              </a:rPr>
              <a:t>ιστόνες</a:t>
            </a:r>
            <a:r>
              <a:rPr lang="el-GR" altLang="el-GR" dirty="0"/>
              <a:t>, οι οποίες συσκευάζουν το </a:t>
            </a:r>
            <a:r>
              <a:rPr lang="en-US" altLang="el-GR" dirty="0"/>
              <a:t>D</a:t>
            </a:r>
            <a:r>
              <a:rPr lang="el-GR" altLang="el-GR" dirty="0"/>
              <a:t>ΝΑ σε μια επαναληπτική σειρά σωματιδίων από </a:t>
            </a:r>
            <a:r>
              <a:rPr lang="en-US" altLang="el-GR" dirty="0">
                <a:solidFill>
                  <a:schemeClr val="hlink"/>
                </a:solidFill>
              </a:rPr>
              <a:t>D</a:t>
            </a:r>
            <a:r>
              <a:rPr lang="el-GR" altLang="el-GR" dirty="0">
                <a:solidFill>
                  <a:schemeClr val="hlink"/>
                </a:solidFill>
              </a:rPr>
              <a:t>ΝΑ και πρωτεΐνες</a:t>
            </a:r>
            <a:r>
              <a:rPr lang="el-GR" altLang="el-GR" dirty="0"/>
              <a:t>. Τα σωματίδια αυτά είναι γνωστά ως </a:t>
            </a:r>
            <a:r>
              <a:rPr lang="el-GR" altLang="el-GR" dirty="0" err="1">
                <a:solidFill>
                  <a:schemeClr val="hlink"/>
                </a:solidFill>
              </a:rPr>
              <a:t>νουκλεοσωμάτια</a:t>
            </a:r>
            <a:r>
              <a:rPr lang="el-GR" altLang="el-GR" dirty="0" smtClean="0">
                <a:solidFill>
                  <a:schemeClr val="hlink"/>
                </a:solidFill>
              </a:rPr>
              <a:t>.</a:t>
            </a:r>
          </a:p>
          <a:p>
            <a:r>
              <a:rPr lang="el-GR" altLang="el-GR" dirty="0" smtClean="0"/>
              <a:t>Τα </a:t>
            </a:r>
            <a:r>
              <a:rPr lang="el-GR" altLang="el-GR" dirty="0" err="1" smtClean="0"/>
              <a:t>νουκλεοσωμάτια</a:t>
            </a:r>
            <a:r>
              <a:rPr lang="el-GR" altLang="el-GR" dirty="0" smtClean="0"/>
              <a:t> συσκευάζονται από κοινού, με τη συμβολή μορίων της </a:t>
            </a:r>
            <a:r>
              <a:rPr lang="el-GR" altLang="el-GR" dirty="0" err="1" smtClean="0"/>
              <a:t>ιστόνης</a:t>
            </a:r>
            <a:r>
              <a:rPr lang="el-GR" altLang="el-GR" dirty="0" smtClean="0"/>
              <a:t> Η1, για να σχηματίσουν</a:t>
            </a:r>
            <a:br>
              <a:rPr lang="el-GR" altLang="el-GR" dirty="0" smtClean="0"/>
            </a:br>
            <a:r>
              <a:rPr lang="el-GR" altLang="el-GR" dirty="0" smtClean="0"/>
              <a:t>μια ίνα διαμέτρου 30 </a:t>
            </a:r>
            <a:r>
              <a:rPr lang="en-US" altLang="el-GR" dirty="0" smtClean="0"/>
              <a:t>nm</a:t>
            </a:r>
            <a:r>
              <a:rPr lang="el-GR" altLang="el-GR" dirty="0" smtClean="0"/>
              <a:t>. </a:t>
            </a:r>
            <a:r>
              <a:rPr lang="el-GR" altLang="el-GR" b="1" dirty="0" smtClean="0"/>
              <a:t>Ίνα χρωματίνης</a:t>
            </a:r>
          </a:p>
          <a:p>
            <a:endParaRPr lang="el-GR" altLang="el-GR" dirty="0"/>
          </a:p>
          <a:p>
            <a:pPr marL="609600" indent="-609600"/>
            <a:r>
              <a:rPr lang="el-GR" altLang="el-GR" dirty="0" smtClean="0"/>
              <a:t>Η </a:t>
            </a:r>
            <a:r>
              <a:rPr lang="el-GR" altLang="el-GR" dirty="0"/>
              <a:t>ίνα αυτή μπορεί να </a:t>
            </a:r>
            <a:r>
              <a:rPr lang="el-GR" altLang="el-GR" dirty="0" err="1"/>
              <a:t>περιστραφεί</a:t>
            </a:r>
            <a:r>
              <a:rPr lang="el-GR" altLang="el-GR" dirty="0"/>
              <a:t> και να διπλωθεί ακόμα </a:t>
            </a:r>
            <a:r>
              <a:rPr lang="el-GR" altLang="el-GR" dirty="0" smtClean="0"/>
              <a:t>περισσότερο</a:t>
            </a:r>
            <a:r>
              <a:rPr lang="el-GR" altLang="el-GR" dirty="0">
                <a:solidFill>
                  <a:schemeClr val="hlink"/>
                </a:solidFill>
              </a:rPr>
              <a:t> </a:t>
            </a:r>
            <a:r>
              <a:rPr lang="el-GR" altLang="el-GR" dirty="0" smtClean="0"/>
              <a:t>και να σχηματίσει ένα </a:t>
            </a:r>
            <a:r>
              <a:rPr lang="el-GR" altLang="el-GR" b="1" dirty="0" smtClean="0"/>
              <a:t>χρωμόσωμα</a:t>
            </a:r>
          </a:p>
          <a:p>
            <a:pPr marL="609600" indent="-609600"/>
            <a:r>
              <a:rPr lang="el-GR" altLang="el-GR" dirty="0" smtClean="0"/>
              <a:t>Το </a:t>
            </a:r>
            <a:r>
              <a:rPr lang="el-GR" altLang="el-GR" dirty="0"/>
              <a:t>γενετικό υλικό ενός </a:t>
            </a:r>
            <a:r>
              <a:rPr lang="el-GR" altLang="el-GR" dirty="0" err="1"/>
              <a:t>ευκαρυωτικού</a:t>
            </a:r>
            <a:r>
              <a:rPr lang="el-GR" altLang="el-GR" dirty="0"/>
              <a:t> κυττάρου εμπεριέχεται σε ένα ή περισσότερα χρωμοσώματα. </a:t>
            </a:r>
            <a:r>
              <a:rPr lang="el-GR" altLang="el-GR" dirty="0" smtClean="0"/>
              <a:t>(</a:t>
            </a:r>
            <a:r>
              <a:rPr lang="el-GR" altLang="el-GR" b="1" dirty="0" smtClean="0"/>
              <a:t>άνθρωπος 46 χρωμοσώματα</a:t>
            </a:r>
            <a:r>
              <a:rPr lang="el-GR" altLang="el-GR" dirty="0" smtClean="0"/>
              <a:t>)</a:t>
            </a:r>
          </a:p>
          <a:p>
            <a:pPr marL="609600" indent="-609600"/>
            <a:r>
              <a:rPr lang="el-GR" altLang="el-GR" b="1" dirty="0" smtClean="0"/>
              <a:t>23 ζεύγη ομολόγων χρωμοσωμάτων </a:t>
            </a:r>
            <a:r>
              <a:rPr lang="el-GR" altLang="el-GR" dirty="0" smtClean="0"/>
              <a:t>Τα ομόλογα χρωμοσώματα καθορίζουν τις ίδιες ιδιότητες με διαφορετικό ενδεχομένως τρόπο</a:t>
            </a:r>
            <a:endParaRPr lang="el-GR" altLang="el-GR" dirty="0"/>
          </a:p>
          <a:p>
            <a:pPr marL="609600" indent="-609600"/>
            <a:r>
              <a:rPr lang="el-GR" altLang="el-GR" dirty="0"/>
              <a:t>Κάθε χρωμόσωμα σχηματίζεται από ένα εξαιρετικά μακρύ μόριο </a:t>
            </a:r>
            <a:r>
              <a:rPr lang="en-US" altLang="el-GR" dirty="0"/>
              <a:t>D</a:t>
            </a:r>
            <a:r>
              <a:rPr lang="el-GR" altLang="el-GR" dirty="0"/>
              <a:t>ΝΑ το οποίο περιέχει πολλά γονίδια</a:t>
            </a:r>
            <a:r>
              <a:rPr lang="el-GR" altLang="el-GR" dirty="0" smtClean="0"/>
              <a:t>.</a:t>
            </a:r>
          </a:p>
          <a:p>
            <a:pPr marL="609600" indent="-609600"/>
            <a:r>
              <a:rPr lang="el-GR" altLang="el-GR" b="1" dirty="0" smtClean="0"/>
              <a:t>Υπάρχουν 2 γονίδια που καθορίζουν κάθε  ιδιότητά μας</a:t>
            </a:r>
            <a:r>
              <a:rPr lang="el-GR" altLang="el-GR" dirty="0" smtClean="0"/>
              <a:t> και βρίσκονται στα ομόλογα χρωμοσώματα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50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21" y="1781299"/>
            <a:ext cx="4405745" cy="4129923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l-GR" altLang="el-GR" dirty="0"/>
              <a:t>Τα χρωμοσώματα των </a:t>
            </a:r>
            <a:r>
              <a:rPr lang="el-GR" altLang="el-GR" dirty="0" err="1"/>
              <a:t>ευκαρυωτικών</a:t>
            </a:r>
            <a:r>
              <a:rPr lang="el-GR" altLang="el-GR" dirty="0"/>
              <a:t> κυττάρων αποτελούνται από </a:t>
            </a:r>
            <a:r>
              <a:rPr lang="en-US" altLang="el-GR" b="1" dirty="0"/>
              <a:t>D</a:t>
            </a:r>
            <a:r>
              <a:rPr lang="el-GR" altLang="el-GR" b="1" dirty="0"/>
              <a:t>ΝΑ </a:t>
            </a:r>
            <a:r>
              <a:rPr lang="el-GR" altLang="el-GR" dirty="0"/>
              <a:t>το οποίο συνδέεται ισχυρά με μια σχεδόν ισοβαρή ποσότητα εξειδικευμένων </a:t>
            </a:r>
            <a:r>
              <a:rPr lang="el-GR" altLang="el-GR" b="1" dirty="0"/>
              <a:t>πρωτεϊνών.</a:t>
            </a:r>
            <a:r>
              <a:rPr lang="el-GR" altLang="el-GR" dirty="0"/>
              <a:t> Οι πρωτεΐνες αυτές αναδιπλώνουν το </a:t>
            </a:r>
            <a:r>
              <a:rPr lang="en-US" altLang="el-GR" dirty="0"/>
              <a:t>D</a:t>
            </a:r>
            <a:r>
              <a:rPr lang="el-GR" altLang="el-GR" dirty="0"/>
              <a:t>ΝΑ σε μια πιο συμπαγή μορφή έτσι ώστε να μπορεί να χωρέσει στον πυρήνα ενός κυττάρου. Το </a:t>
            </a:r>
            <a:r>
              <a:rPr lang="el-GR" altLang="el-GR" dirty="0" err="1">
                <a:solidFill>
                  <a:schemeClr val="tx2"/>
                </a:solidFill>
              </a:rPr>
              <a:t>σύμπλοκο</a:t>
            </a:r>
            <a:r>
              <a:rPr lang="el-GR" altLang="el-GR" dirty="0">
                <a:solidFill>
                  <a:schemeClr val="tx2"/>
                </a:solidFill>
              </a:rPr>
              <a:t> του </a:t>
            </a:r>
            <a:r>
              <a:rPr lang="en-US" altLang="el-GR" dirty="0">
                <a:solidFill>
                  <a:schemeClr val="tx2"/>
                </a:solidFill>
              </a:rPr>
              <a:t>D</a:t>
            </a:r>
            <a:r>
              <a:rPr lang="el-GR" altLang="el-GR" dirty="0">
                <a:solidFill>
                  <a:schemeClr val="tx2"/>
                </a:solidFill>
              </a:rPr>
              <a:t>ΝΑ </a:t>
            </a:r>
            <a:r>
              <a:rPr lang="el-GR" altLang="el-GR" dirty="0"/>
              <a:t>και των</a:t>
            </a:r>
            <a:r>
              <a:rPr lang="el-GR" altLang="el-GR" dirty="0">
                <a:solidFill>
                  <a:schemeClr val="tx2"/>
                </a:solidFill>
              </a:rPr>
              <a:t> </a:t>
            </a:r>
            <a:r>
              <a:rPr lang="el-GR" altLang="el-GR" dirty="0">
                <a:solidFill>
                  <a:schemeClr val="accent1"/>
                </a:solidFill>
              </a:rPr>
              <a:t>πρωτεϊνών</a:t>
            </a:r>
            <a:r>
              <a:rPr lang="el-GR" altLang="el-GR" dirty="0"/>
              <a:t> ενός χρωμοσώματος αποκαλείται </a:t>
            </a:r>
            <a:r>
              <a:rPr lang="el-GR" altLang="el-GR" b="1" dirty="0" smtClean="0">
                <a:solidFill>
                  <a:schemeClr val="hlink"/>
                </a:solidFill>
              </a:rPr>
              <a:t>χρωματίνη</a:t>
            </a:r>
          </a:p>
          <a:p>
            <a:pPr marL="0" indent="0">
              <a:buNone/>
            </a:pPr>
            <a:r>
              <a:rPr lang="el-GR" altLang="el-GR" b="1" dirty="0" smtClean="0"/>
              <a:t>.</a:t>
            </a:r>
            <a:endParaRPr lang="el-GR" altLang="el-GR" b="1" dirty="0"/>
          </a:p>
        </p:txBody>
      </p:sp>
      <p:pic>
        <p:nvPicPr>
          <p:cNvPr id="4" name="Picture 4" descr="mitos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8438" y="-106878"/>
            <a:ext cx="6913562" cy="6862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16388" name="Picture 4" descr="MITOSI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0"/>
            <a:ext cx="54165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741</Words>
  <Application>Microsoft Office PowerPoint</Application>
  <PresentationFormat>Ευρεία οθόνη</PresentationFormat>
  <Paragraphs>78</Paragraphs>
  <Slides>26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Wisp</vt:lpstr>
      <vt:lpstr>Γενετική  Βασικές έννοιες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Καρυότυπος καλείται η απεικόνηση των χρωμοσωμάτων στη φάση της μετάφασης όπου φαίνεται ο αριθμός και το μέγεθος των χρωμοσωμάτων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χρωμοσώματα</vt:lpstr>
      <vt:lpstr>Μετάλλαξη αποκαλείται μια μόνιμη αλλαγή στο DNA </vt:lpstr>
      <vt:lpstr>Παρουσίαση του PowerPoint</vt:lpstr>
      <vt:lpstr>καρυότυπος</vt:lpstr>
      <vt:lpstr>Κατασκευή φυσικών χαρτών</vt:lpstr>
      <vt:lpstr>Παρουσίαση του PowerPoint</vt:lpstr>
      <vt:lpstr>In situ υβριδοποίηση μη καλλιεργημένου αμνιοκυττάρου με τον ειδικό για το χρωμόσωμα 21ανιχνευτή DNA. Τρία σήματα αντιστοιχούν σε τρία χρωμοσώματα 21 ( Τρισωμία 21 )</vt:lpstr>
      <vt:lpstr>Παρουσίαση του PowerPoint</vt:lpstr>
      <vt:lpstr>Παρουσίαση του PowerPoint</vt:lpstr>
      <vt:lpstr>Γενετικές ασθένειες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Γενετική  Βασικές έννοιες</dc:title>
  <dc:creator>Evangelia Griva</dc:creator>
  <cp:lastModifiedBy>Evangelia Griva</cp:lastModifiedBy>
  <cp:revision>21</cp:revision>
  <dcterms:created xsi:type="dcterms:W3CDTF">2015-08-01T08:24:01Z</dcterms:created>
  <dcterms:modified xsi:type="dcterms:W3CDTF">2015-09-28T07:30:16Z</dcterms:modified>
</cp:coreProperties>
</file>