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9" r:id="rId3"/>
    <p:sldId id="257" r:id="rId4"/>
    <p:sldId id="259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391" r:id="rId35"/>
    <p:sldId id="291" r:id="rId36"/>
    <p:sldId id="292" r:id="rId37"/>
    <p:sldId id="293" r:id="rId38"/>
    <p:sldId id="280" r:id="rId39"/>
  </p:sldIdLst>
  <p:sldSz cx="9144000" cy="5715000" type="screen16x10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5293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861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031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371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000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3292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6781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9971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93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935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1468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6298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175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3949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850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558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634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6688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4911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519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2600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9582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838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0171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4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01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52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78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86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Αδιέξοδο (2/2)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7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Αδιέξοδο</a:t>
            </a:r>
            <a:r>
              <a:rPr lang="el-GR" sz="2800" b="1" baseline="-25000" dirty="0" smtClean="0"/>
              <a:t>2/2</a:t>
            </a:r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Αλγόριθμος του τραπεζίτη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Είναι γνωστός και ως άρνηση ανάθεσης πόρων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Δεν </a:t>
            </a:r>
            <a:r>
              <a:rPr lang="el-GR" sz="2200" dirty="0"/>
              <a:t>επιτρέπει την ικανοποίηση </a:t>
            </a:r>
            <a:r>
              <a:rPr lang="el-GR" sz="2200" dirty="0" smtClean="0"/>
              <a:t>αυξημένων απαιτήσεων </a:t>
            </a:r>
            <a:r>
              <a:rPr lang="el-GR" sz="2200" dirty="0"/>
              <a:t>για πόρους σε μια διεργασία αν αυτή </a:t>
            </a:r>
            <a:r>
              <a:rPr lang="el-GR" sz="2200" dirty="0" smtClean="0"/>
              <a:t>η εκχώρηση </a:t>
            </a:r>
            <a:r>
              <a:rPr lang="el-GR" sz="2200" dirty="0"/>
              <a:t>πόρων μπορεί να οδηγήσει σε αδιέξοδο.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Κατάσταση </a:t>
            </a:r>
            <a:r>
              <a:rPr lang="el-GR" sz="2200" dirty="0"/>
              <a:t>του συστήματος: είναι η </a:t>
            </a:r>
            <a:r>
              <a:rPr lang="el-GR" sz="2200" dirty="0" smtClean="0"/>
              <a:t>τρέχουσα ανάθεση </a:t>
            </a:r>
            <a:r>
              <a:rPr lang="el-GR" sz="2200" dirty="0"/>
              <a:t>πόρων στις διεργασίες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Ασφαλής </a:t>
            </a:r>
            <a:r>
              <a:rPr lang="el-GR" sz="2200" dirty="0"/>
              <a:t>κατάσταση: υπάρχει μια </a:t>
            </a:r>
            <a:r>
              <a:rPr lang="el-GR" sz="2200" dirty="0" smtClean="0"/>
              <a:t>τουλάχιστον ακολουθία </a:t>
            </a:r>
            <a:r>
              <a:rPr lang="el-GR" sz="2200" dirty="0"/>
              <a:t>εκτέλεσης των διεργασιών που </a:t>
            </a:r>
            <a:r>
              <a:rPr lang="el-GR" sz="2200" dirty="0" smtClean="0"/>
              <a:t>μπορεί να </a:t>
            </a:r>
            <a:r>
              <a:rPr lang="el-GR" sz="2200" dirty="0"/>
              <a:t>εκτελεστεί μέχρι το τέλος (δηλαδή δεν οδηγεί </a:t>
            </a:r>
            <a:r>
              <a:rPr lang="el-GR" sz="2200" dirty="0" smtClean="0"/>
              <a:t>σε αδιέξοδο</a:t>
            </a:r>
            <a:r>
              <a:rPr lang="el-GR" sz="2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Μη </a:t>
            </a:r>
            <a:r>
              <a:rPr lang="el-GR" sz="2200" dirty="0"/>
              <a:t>ασφαλής κατάσταση: είναι η κατάσταση </a:t>
            </a:r>
            <a:r>
              <a:rPr lang="el-GR" sz="2200" dirty="0" smtClean="0"/>
              <a:t>που δεν </a:t>
            </a:r>
            <a:r>
              <a:rPr lang="el-GR" sz="2200" dirty="0"/>
              <a:t>είναι ασφαλής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02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Ασφαλής κατάσταση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Όταν μια διεργασία απαιτεί ένα διαθέσιμο πόρο, </a:t>
            </a:r>
            <a:r>
              <a:rPr lang="el-GR" sz="2400" dirty="0" smtClean="0"/>
              <a:t>το σύστημα </a:t>
            </a:r>
            <a:r>
              <a:rPr lang="el-GR" sz="2400" dirty="0"/>
              <a:t>πρέπει να αποφασίσει αν η άμεση </a:t>
            </a:r>
            <a:r>
              <a:rPr lang="el-GR" sz="2400" dirty="0" smtClean="0"/>
              <a:t>ανάθεση του </a:t>
            </a:r>
            <a:r>
              <a:rPr lang="el-GR" sz="2400" dirty="0"/>
              <a:t>πόρου θα το διατηρήσει σε ασφαλή κατάσταση.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σύστημα είναι σε ασφαλή κατάσταση αν </a:t>
            </a:r>
            <a:r>
              <a:rPr lang="el-GR" sz="2400" dirty="0" smtClean="0"/>
              <a:t>υπάρχει μια </a:t>
            </a:r>
            <a:r>
              <a:rPr lang="el-GR" sz="2400" dirty="0"/>
              <a:t>ασφαλής ακολουθία για όλες τις διεργασίες.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ακολουθία &lt;P1, P2, …, </a:t>
            </a:r>
            <a:r>
              <a:rPr lang="el-GR" sz="2400" dirty="0" err="1"/>
              <a:t>Pn</a:t>
            </a:r>
            <a:r>
              <a:rPr lang="el-GR" sz="2400" dirty="0"/>
              <a:t>&gt; είναι ασφαλής </a:t>
            </a:r>
            <a:r>
              <a:rPr lang="el-GR" sz="2400" dirty="0" smtClean="0"/>
              <a:t>αν για </a:t>
            </a:r>
            <a:r>
              <a:rPr lang="el-GR" sz="2400" dirty="0"/>
              <a:t>κάθε </a:t>
            </a:r>
            <a:r>
              <a:rPr lang="el-GR" sz="2400" dirty="0" err="1"/>
              <a:t>Pi</a:t>
            </a:r>
            <a:r>
              <a:rPr lang="el-GR" sz="2400" dirty="0"/>
              <a:t> , οι πόροι που η </a:t>
            </a:r>
            <a:r>
              <a:rPr lang="el-GR" sz="2400" dirty="0" err="1"/>
              <a:t>Pi</a:t>
            </a:r>
            <a:r>
              <a:rPr lang="el-GR" sz="2400" dirty="0"/>
              <a:t> μπορεί ακόμη </a:t>
            </a:r>
            <a:r>
              <a:rPr lang="el-GR" sz="2400" dirty="0" smtClean="0"/>
              <a:t>να απαιτήσει </a:t>
            </a:r>
            <a:r>
              <a:rPr lang="el-GR" sz="2400" dirty="0"/>
              <a:t>μπορούν να ικανοποιηθούν από </a:t>
            </a:r>
            <a:r>
              <a:rPr lang="el-GR" sz="2400" dirty="0" smtClean="0"/>
              <a:t>τους τρέχοντες </a:t>
            </a:r>
            <a:r>
              <a:rPr lang="el-GR" sz="2400" dirty="0"/>
              <a:t>διαθέσιμους πόρους συν τους πόρους </a:t>
            </a:r>
            <a:r>
              <a:rPr lang="el-GR" sz="2400" dirty="0" smtClean="0"/>
              <a:t>που δεσμεύονται </a:t>
            </a:r>
            <a:r>
              <a:rPr lang="el-GR" sz="2400" dirty="0"/>
              <a:t>από όλες τις διεργασίες </a:t>
            </a:r>
            <a:r>
              <a:rPr lang="el-GR" sz="2400" dirty="0" err="1"/>
              <a:t>Pj</a:t>
            </a:r>
            <a:r>
              <a:rPr lang="el-GR" sz="2400" dirty="0"/>
              <a:t>, με j &lt; i.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8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Ασφαλής κατάσταση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Αν οι ανάγκες σε πόρους της </a:t>
            </a:r>
            <a:r>
              <a:rPr lang="el-GR" sz="2400" dirty="0" err="1"/>
              <a:t>Pi</a:t>
            </a:r>
            <a:r>
              <a:rPr lang="el-GR" sz="2400" dirty="0"/>
              <a:t> δεν είναι άμεσα διαθέσιμοι, τότε η </a:t>
            </a:r>
            <a:r>
              <a:rPr lang="el-GR" sz="2400" dirty="0" err="1"/>
              <a:t>Pi</a:t>
            </a:r>
            <a:r>
              <a:rPr lang="el-GR" sz="2400" dirty="0"/>
              <a:t> μπορεί να περιμένει μέχρις ότου να τελειώσουν όλες οι </a:t>
            </a:r>
            <a:r>
              <a:rPr lang="el-GR" sz="2400" dirty="0" err="1"/>
              <a:t>Pj</a:t>
            </a:r>
            <a:r>
              <a:rPr lang="el-GR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Όταν τελειώνει η </a:t>
            </a:r>
            <a:r>
              <a:rPr lang="el-GR" sz="2400" dirty="0" err="1"/>
              <a:t>Pj</a:t>
            </a:r>
            <a:r>
              <a:rPr lang="el-GR" sz="2400" dirty="0"/>
              <a:t> η </a:t>
            </a:r>
            <a:r>
              <a:rPr lang="el-GR" sz="2400" dirty="0" err="1"/>
              <a:t>Pi</a:t>
            </a:r>
            <a:r>
              <a:rPr lang="el-GR" sz="2400" dirty="0"/>
              <a:t> μπορεί να αποκτήσει τους πόρους που χρειάζεται , να εκτελεστεί, να επιστρέψει τους πόρους που της ανατέθηκαν και να τερματιστεί.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Όταν τερματίσει η </a:t>
            </a:r>
            <a:r>
              <a:rPr lang="el-GR" sz="2400" dirty="0" err="1"/>
              <a:t>Pi</a:t>
            </a:r>
            <a:r>
              <a:rPr lang="el-GR" sz="2400" dirty="0"/>
              <a:t>, η Pi+1 μπορεί να αποκτήσει τους πόρους που χρειάζεται </a:t>
            </a:r>
            <a:r>
              <a:rPr lang="el-GR" sz="2400" dirty="0" err="1"/>
              <a:t>κ.ο.κ.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8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Βασικά γεγονότα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Αν το σύστημα είναι σε ασφαλή κατάσταση </a:t>
            </a:r>
            <a:r>
              <a:rPr lang="el-GR" sz="2800" dirty="0" smtClean="0"/>
              <a:t>δεν υπάρχει </a:t>
            </a:r>
            <a:r>
              <a:rPr lang="el-GR" sz="2800" dirty="0"/>
              <a:t>αδιέξοδο.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Αν </a:t>
            </a:r>
            <a:r>
              <a:rPr lang="el-GR" sz="2800" dirty="0"/>
              <a:t>το σύστημα δεν είναι σε ασφαλή </a:t>
            </a:r>
            <a:r>
              <a:rPr lang="el-GR" sz="2800" dirty="0" smtClean="0"/>
              <a:t>κατάσταση υπάρχει </a:t>
            </a:r>
            <a:r>
              <a:rPr lang="el-GR" sz="2800" dirty="0"/>
              <a:t>πιθανότητα αδιεξόδου (το αδιέξοδο δεν </a:t>
            </a:r>
            <a:r>
              <a:rPr lang="el-GR" sz="2800" dirty="0" smtClean="0"/>
              <a:t>θα συμβεί </a:t>
            </a:r>
            <a:r>
              <a:rPr lang="el-GR" sz="2800" dirty="0"/>
              <a:t>σίγουρα, απλώς είναι πιθανό)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Αποφυγή </a:t>
            </a:r>
            <a:r>
              <a:rPr lang="el-GR" sz="2800" dirty="0"/>
              <a:t>αδιεξόδου : εξασφάλιση ότι το </a:t>
            </a:r>
            <a:r>
              <a:rPr lang="el-GR" sz="2800" dirty="0" smtClean="0"/>
              <a:t>σύστημα δεν </a:t>
            </a:r>
            <a:r>
              <a:rPr lang="el-GR" sz="2800" dirty="0"/>
              <a:t>θα εισέλθει ποτέ σε μη ασφαλή κατάσταση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19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Παραδοχές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Πολλαπλά στιγμιότυπα των πόρων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Κάθε </a:t>
            </a:r>
            <a:r>
              <a:rPr lang="el-GR" sz="1800" dirty="0"/>
              <a:t>διεργασία πρέπει εκ των προτέρων να διεκδικεί </a:t>
            </a:r>
            <a:r>
              <a:rPr lang="el-GR" sz="1800" dirty="0" smtClean="0"/>
              <a:t>τη μέγιστη </a:t>
            </a:r>
            <a:r>
              <a:rPr lang="el-GR" sz="1800" dirty="0"/>
              <a:t>χρήση των πόρων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Όταν </a:t>
            </a:r>
            <a:r>
              <a:rPr lang="el-GR" sz="1800" dirty="0"/>
              <a:t>μια διεργασία απαιτεί έναν πόρο ίσως χρειαστεί </a:t>
            </a:r>
            <a:r>
              <a:rPr lang="el-GR" sz="1800" dirty="0" smtClean="0"/>
              <a:t>να περιμένει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Όταν </a:t>
            </a:r>
            <a:r>
              <a:rPr lang="el-GR" sz="1800" dirty="0"/>
              <a:t>μια διεργασία λάβει όλους τους πόρους πρέπει να </a:t>
            </a:r>
            <a:r>
              <a:rPr lang="el-GR" sz="1800" dirty="0" smtClean="0"/>
              <a:t>τους επιστρέψει </a:t>
            </a:r>
            <a:r>
              <a:rPr lang="el-GR" sz="1800" dirty="0"/>
              <a:t>σε πεπερασμένο χρονικό διάστημα.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μέγιστη απαίτηση για πόρους πρέπει να δηλώνεται εκ </a:t>
            </a:r>
            <a:r>
              <a:rPr lang="el-GR" sz="1800" dirty="0" smtClean="0"/>
              <a:t>των προτέρων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Οι </a:t>
            </a:r>
            <a:r>
              <a:rPr lang="el-GR" sz="1800" dirty="0"/>
              <a:t>σημαντικές διεργασίες πρέπει να είναι ανεξάρτητες </a:t>
            </a:r>
            <a:r>
              <a:rPr lang="el-GR" sz="1800" dirty="0" smtClean="0"/>
              <a:t>και δεν </a:t>
            </a:r>
            <a:r>
              <a:rPr lang="el-GR" sz="1800" dirty="0"/>
              <a:t>υπόκεινται σε απαιτήσεις συγχρονισμού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Πρέπει </a:t>
            </a:r>
            <a:r>
              <a:rPr lang="el-GR" sz="1800" dirty="0"/>
              <a:t>να υπάρχει ένας σταθερός αριθμός πόρων </a:t>
            </a:r>
            <a:r>
              <a:rPr lang="el-GR" sz="1800" dirty="0" smtClean="0"/>
              <a:t>προς ανάθεση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Καμιά </a:t>
            </a:r>
            <a:r>
              <a:rPr lang="el-GR" sz="1800" dirty="0"/>
              <a:t>διεργασία δεν μπορεί να περιέλθει σε </a:t>
            </a:r>
            <a:r>
              <a:rPr lang="el-GR" sz="1800" dirty="0" smtClean="0"/>
              <a:t>κατάσταση εξόδου </a:t>
            </a:r>
            <a:r>
              <a:rPr lang="el-GR" sz="1800" dirty="0"/>
              <a:t>(</a:t>
            </a:r>
            <a:r>
              <a:rPr lang="el-GR" sz="1800" dirty="0" err="1"/>
              <a:t>exit</a:t>
            </a:r>
            <a:r>
              <a:rPr lang="el-GR" sz="1800" dirty="0"/>
              <a:t>) ενώ δεσμεύει πόρους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85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Δομές δεδομένων του αλγορίθμου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n = </a:t>
            </a:r>
            <a:r>
              <a:rPr lang="el-GR" sz="1800" dirty="0"/>
              <a:t>το πλήθος των διεργασιών,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m </a:t>
            </a:r>
            <a:r>
              <a:rPr lang="en-US" sz="1800" dirty="0"/>
              <a:t>= </a:t>
            </a:r>
            <a:r>
              <a:rPr lang="el-GR" sz="1800" dirty="0"/>
              <a:t>το πλήθος τύπων πόρων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Available</a:t>
            </a:r>
            <a:r>
              <a:rPr lang="en-US" sz="1800" dirty="0"/>
              <a:t>: </a:t>
            </a:r>
            <a:r>
              <a:rPr lang="el-GR" sz="1800" dirty="0" smtClean="0"/>
              <a:t>Διάνυσμα </a:t>
            </a:r>
            <a:r>
              <a:rPr lang="el-GR" sz="1800" dirty="0"/>
              <a:t>μήκους </a:t>
            </a:r>
            <a:r>
              <a:rPr lang="en-US" sz="1800" dirty="0"/>
              <a:t>m. </a:t>
            </a:r>
            <a:r>
              <a:rPr lang="el-GR" sz="1800" dirty="0"/>
              <a:t>Αν </a:t>
            </a:r>
            <a:r>
              <a:rPr lang="en-US" sz="1800" dirty="0"/>
              <a:t>available [j ] = k</a:t>
            </a:r>
            <a:r>
              <a:rPr lang="en-US" sz="1800" dirty="0" smtClean="0"/>
              <a:t>,</a:t>
            </a:r>
            <a:r>
              <a:rPr lang="el-GR" sz="1800" dirty="0" smtClean="0"/>
              <a:t> υπάρχουν </a:t>
            </a:r>
            <a:r>
              <a:rPr lang="en-US" sz="1800" dirty="0"/>
              <a:t>k </a:t>
            </a:r>
            <a:r>
              <a:rPr lang="el-GR" sz="1800" dirty="0"/>
              <a:t>στιγμιότυπα του τύπου πόρου </a:t>
            </a:r>
            <a:r>
              <a:rPr lang="en-US" sz="1800" dirty="0" err="1"/>
              <a:t>Rj</a:t>
            </a:r>
            <a:r>
              <a:rPr lang="en-US" sz="1800" dirty="0"/>
              <a:t> </a:t>
            </a:r>
            <a:r>
              <a:rPr lang="el-GR" sz="1800" dirty="0"/>
              <a:t>διαθέσιμα.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Max</a:t>
            </a:r>
            <a:r>
              <a:rPr lang="en-US" sz="1800" dirty="0"/>
              <a:t>: n x m </a:t>
            </a:r>
            <a:r>
              <a:rPr lang="el-GR" sz="1800" dirty="0"/>
              <a:t>πίνακας. Αν </a:t>
            </a:r>
            <a:r>
              <a:rPr lang="en-US" sz="1800" dirty="0"/>
              <a:t>Max [</a:t>
            </a:r>
            <a:r>
              <a:rPr lang="en-US" sz="1800" dirty="0" err="1"/>
              <a:t>i,j</a:t>
            </a:r>
            <a:r>
              <a:rPr lang="en-US" sz="1800" dirty="0"/>
              <a:t> ] = k, </a:t>
            </a:r>
            <a:r>
              <a:rPr lang="el-GR" sz="1800" dirty="0"/>
              <a:t>τότε η διεργασία </a:t>
            </a:r>
            <a:r>
              <a:rPr lang="en-US" sz="1800" dirty="0" smtClean="0"/>
              <a:t>Pi</a:t>
            </a:r>
            <a:r>
              <a:rPr lang="el-GR" sz="1800" dirty="0" smtClean="0"/>
              <a:t> μπορεί </a:t>
            </a:r>
            <a:r>
              <a:rPr lang="el-GR" sz="1800" dirty="0"/>
              <a:t>να απαιτήσει κατά μέγιστο </a:t>
            </a:r>
            <a:r>
              <a:rPr lang="en-US" sz="1800" dirty="0"/>
              <a:t>k </a:t>
            </a:r>
            <a:r>
              <a:rPr lang="el-GR" sz="1800" dirty="0"/>
              <a:t>στιγμιότυπα του </a:t>
            </a:r>
            <a:r>
              <a:rPr lang="el-GR" sz="1800" dirty="0" smtClean="0"/>
              <a:t>τύπου πόρου </a:t>
            </a:r>
            <a:r>
              <a:rPr lang="en-US" sz="1800" dirty="0" err="1"/>
              <a:t>Rj</a:t>
            </a:r>
            <a:r>
              <a:rPr lang="en-US" sz="1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Allocation</a:t>
            </a:r>
            <a:r>
              <a:rPr lang="en-US" sz="1800" dirty="0"/>
              <a:t>: n x m </a:t>
            </a:r>
            <a:r>
              <a:rPr lang="el-GR" sz="1800" dirty="0"/>
              <a:t>πίνακας. Αν </a:t>
            </a:r>
            <a:r>
              <a:rPr lang="en-US" sz="1800" dirty="0"/>
              <a:t>Allocation[</a:t>
            </a:r>
            <a:r>
              <a:rPr lang="en-US" sz="1800" dirty="0" err="1"/>
              <a:t>i</a:t>
            </a:r>
            <a:r>
              <a:rPr lang="en-US" sz="1800" dirty="0"/>
              <a:t>, j ] = k </a:t>
            </a:r>
            <a:r>
              <a:rPr lang="el-GR" sz="1800" dirty="0"/>
              <a:t>τότε </a:t>
            </a:r>
            <a:r>
              <a:rPr lang="el-GR" sz="1800" dirty="0" smtClean="0"/>
              <a:t>στη διεργασία </a:t>
            </a:r>
            <a:r>
              <a:rPr lang="en-US" sz="1800" dirty="0"/>
              <a:t>Pi </a:t>
            </a:r>
            <a:r>
              <a:rPr lang="el-GR" sz="1800" dirty="0"/>
              <a:t>εκχωρούνται </a:t>
            </a:r>
            <a:r>
              <a:rPr lang="en-US" sz="1800" dirty="0"/>
              <a:t>k </a:t>
            </a:r>
            <a:r>
              <a:rPr lang="el-GR" sz="1800" dirty="0"/>
              <a:t>στιγμιότυπα του πόρου </a:t>
            </a:r>
            <a:r>
              <a:rPr lang="en-US" sz="1800" dirty="0" err="1"/>
              <a:t>Rj</a:t>
            </a:r>
            <a:r>
              <a:rPr lang="en-US" sz="1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Need</a:t>
            </a:r>
            <a:r>
              <a:rPr lang="en-US" sz="1800" dirty="0"/>
              <a:t>: n x m </a:t>
            </a:r>
            <a:r>
              <a:rPr lang="el-GR" sz="1800" dirty="0"/>
              <a:t>πίνακας. Αν </a:t>
            </a:r>
            <a:r>
              <a:rPr lang="en-US" sz="1800" dirty="0"/>
              <a:t>Need[</a:t>
            </a:r>
            <a:r>
              <a:rPr lang="en-US" sz="1800" dirty="0" err="1"/>
              <a:t>i</a:t>
            </a:r>
            <a:r>
              <a:rPr lang="en-US" sz="1800" dirty="0"/>
              <a:t>, j ] = k, </a:t>
            </a:r>
            <a:r>
              <a:rPr lang="el-GR" sz="1800" dirty="0"/>
              <a:t>τότε η διεργασία </a:t>
            </a:r>
            <a:r>
              <a:rPr lang="en-US" sz="1800" dirty="0" smtClean="0"/>
              <a:t>Pi</a:t>
            </a:r>
            <a:r>
              <a:rPr lang="el-GR" sz="1800" dirty="0" smtClean="0"/>
              <a:t> μπορεί </a:t>
            </a:r>
            <a:r>
              <a:rPr lang="el-GR" sz="1800" dirty="0"/>
              <a:t>να χρειαστεί </a:t>
            </a:r>
            <a:r>
              <a:rPr lang="en-US" sz="1800" dirty="0"/>
              <a:t>k </a:t>
            </a:r>
            <a:r>
              <a:rPr lang="el-GR" sz="1800" dirty="0"/>
              <a:t>επιπλέον στιγμιότυπα του πόρου </a:t>
            </a:r>
            <a:r>
              <a:rPr lang="en-US" sz="1800" dirty="0" err="1" smtClean="0"/>
              <a:t>Rj</a:t>
            </a:r>
            <a:r>
              <a:rPr lang="el-GR" sz="1800" dirty="0" smtClean="0"/>
              <a:t> για </a:t>
            </a:r>
            <a:r>
              <a:rPr lang="el-GR" sz="1800" dirty="0"/>
              <a:t>να ολοκληρωθεί.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Need </a:t>
            </a:r>
            <a:r>
              <a:rPr lang="en-US" sz="1800" dirty="0"/>
              <a:t>[</a:t>
            </a:r>
            <a:r>
              <a:rPr lang="en-US" sz="1800" dirty="0" err="1"/>
              <a:t>i,j</a:t>
            </a:r>
            <a:r>
              <a:rPr lang="en-US" sz="1800" dirty="0"/>
              <a:t>] = Max[</a:t>
            </a:r>
            <a:r>
              <a:rPr lang="en-US" sz="1800" dirty="0" err="1"/>
              <a:t>i,j</a:t>
            </a:r>
            <a:r>
              <a:rPr lang="en-US" sz="1800" dirty="0"/>
              <a:t>] – Allocation [</a:t>
            </a:r>
            <a:r>
              <a:rPr lang="en-US" sz="1800" dirty="0" err="1"/>
              <a:t>i,j</a:t>
            </a:r>
            <a:r>
              <a:rPr lang="en-US" sz="1800" dirty="0"/>
              <a:t>]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1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Αλγόριθμος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Ψάξε στον πίνακα </a:t>
            </a:r>
            <a:r>
              <a:rPr lang="el-GR" sz="1800" dirty="0" err="1"/>
              <a:t>Need</a:t>
            </a:r>
            <a:r>
              <a:rPr lang="el-GR" sz="1800" dirty="0"/>
              <a:t> για μια γραμμή i όπου όλες </a:t>
            </a:r>
            <a:r>
              <a:rPr lang="el-GR" sz="1800" dirty="0" smtClean="0"/>
              <a:t>οι απαιτήσεις </a:t>
            </a:r>
            <a:r>
              <a:rPr lang="el-GR" sz="1800" dirty="0"/>
              <a:t>είναι μικρότερες ή ίσες από τους </a:t>
            </a:r>
            <a:r>
              <a:rPr lang="el-GR" sz="1800" dirty="0" smtClean="0"/>
              <a:t>διαθέσιμους πόρους</a:t>
            </a:r>
            <a:r>
              <a:rPr lang="el-GR" sz="1800" dirty="0"/>
              <a:t>, </a:t>
            </a:r>
            <a:r>
              <a:rPr lang="el-GR" sz="1800" dirty="0" err="1"/>
              <a:t>δλδ</a:t>
            </a:r>
            <a:r>
              <a:rPr lang="el-GR" sz="1800" dirty="0"/>
              <a:t>. </a:t>
            </a:r>
            <a:r>
              <a:rPr lang="el-GR" sz="1800" dirty="0" err="1"/>
              <a:t>Need</a:t>
            </a:r>
            <a:r>
              <a:rPr lang="el-GR" sz="1800" dirty="0"/>
              <a:t>[</a:t>
            </a:r>
            <a:r>
              <a:rPr lang="el-GR" sz="1800" dirty="0" err="1"/>
              <a:t>i,j</a:t>
            </a:r>
            <a:r>
              <a:rPr lang="el-GR" sz="1800" dirty="0"/>
              <a:t>] ≤ </a:t>
            </a:r>
            <a:r>
              <a:rPr lang="el-GR" sz="1800" dirty="0" err="1"/>
              <a:t>Available</a:t>
            </a:r>
            <a:r>
              <a:rPr lang="el-GR" sz="1800" dirty="0"/>
              <a:t>[j] ∀j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δεν υπάρχει τέτοια γραμμή τότε τερμάτισε. Η κατάσταση </a:t>
            </a:r>
            <a:r>
              <a:rPr lang="el-GR" sz="1800" dirty="0" smtClean="0"/>
              <a:t>είναι ανασφαλής</a:t>
            </a:r>
            <a:r>
              <a:rPr lang="el-GR" sz="18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• Υπέθεσε ότι η διεργασία της γραμμής i ζητά όλους </a:t>
            </a:r>
            <a:r>
              <a:rPr lang="el-GR" sz="1800" dirty="0" smtClean="0"/>
              <a:t>τους πόρους </a:t>
            </a:r>
            <a:r>
              <a:rPr lang="el-GR" sz="1800" dirty="0"/>
              <a:t>και τερματίζει.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Σημείωσε </a:t>
            </a:r>
            <a:r>
              <a:rPr lang="el-GR" sz="1800" dirty="0"/>
              <a:t>τη διεργασία ως ολοκληρωμένη.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Πρόσθεσε </a:t>
            </a:r>
            <a:r>
              <a:rPr lang="el-GR" sz="1800" dirty="0"/>
              <a:t>τους πόρους που κατείχε στους διαθέσιμους, </a:t>
            </a:r>
            <a:r>
              <a:rPr lang="el-GR" sz="1800" dirty="0" err="1"/>
              <a:t>δλδ</a:t>
            </a:r>
            <a:r>
              <a:rPr lang="el-GR" sz="1800" dirty="0" smtClean="0"/>
              <a:t>. </a:t>
            </a:r>
            <a:r>
              <a:rPr lang="el-GR" sz="1800" dirty="0" err="1" smtClean="0"/>
              <a:t>Available</a:t>
            </a:r>
            <a:r>
              <a:rPr lang="el-GR" sz="1800" dirty="0" smtClean="0"/>
              <a:t>[j</a:t>
            </a:r>
            <a:r>
              <a:rPr lang="el-GR" sz="1800" dirty="0"/>
              <a:t>] = </a:t>
            </a:r>
            <a:r>
              <a:rPr lang="el-GR" sz="1800" dirty="0" err="1"/>
              <a:t>Available</a:t>
            </a:r>
            <a:r>
              <a:rPr lang="el-GR" sz="1800" dirty="0"/>
              <a:t>[j] + </a:t>
            </a:r>
            <a:r>
              <a:rPr lang="el-GR" sz="1800" dirty="0" err="1"/>
              <a:t>Allocation</a:t>
            </a:r>
            <a:r>
              <a:rPr lang="el-GR" sz="1800" dirty="0"/>
              <a:t>[</a:t>
            </a:r>
            <a:r>
              <a:rPr lang="el-GR" sz="1800" dirty="0" err="1"/>
              <a:t>i,j</a:t>
            </a:r>
            <a:r>
              <a:rPr lang="el-GR" sz="1800" dirty="0"/>
              <a:t>] ∀j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• Επανέλαβε τα παραπάνω μέχρι να σημειωθούν όλες </a:t>
            </a:r>
            <a:r>
              <a:rPr lang="el-GR" sz="1800" dirty="0" smtClean="0"/>
              <a:t>οι διεργασίες </a:t>
            </a:r>
            <a:r>
              <a:rPr lang="el-GR" sz="1800" dirty="0"/>
              <a:t>ως ολοκληρωμένες.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Σε </a:t>
            </a:r>
            <a:r>
              <a:rPr lang="el-GR" sz="1800" dirty="0"/>
              <a:t>αυτή την περίπτωση η κατάσταση είναι ασφαλής.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60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Εφαρμογή του αλγορίθμου για καθορισμό </a:t>
            </a:r>
            <a:r>
              <a:rPr lang="el-GR" sz="1800" dirty="0" smtClean="0"/>
              <a:t>μιας ασφαλούς </a:t>
            </a:r>
            <a:r>
              <a:rPr lang="el-GR" sz="1800" dirty="0"/>
              <a:t>κατάστασης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Υπάρχουν </a:t>
            </a:r>
            <a:r>
              <a:rPr lang="el-GR" sz="1800" dirty="0"/>
              <a:t>3 τύποι πόρων με πλήθος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R(1</a:t>
            </a:r>
            <a:r>
              <a:rPr lang="el-GR" sz="1800" dirty="0"/>
              <a:t>) = 9, R(2) = 3, R(3) = 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Είναι </a:t>
            </a:r>
            <a:r>
              <a:rPr lang="el-GR" sz="1800" dirty="0"/>
              <a:t>η παρακάτω κατάσταση ασφαλής;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001516"/>
            <a:ext cx="720255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57300"/>
            <a:ext cx="7391953" cy="44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4.3. Ανίχνευση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Ο αλγόριθμος του τραπεζίτη είναι απαισιόδοξος : </a:t>
            </a:r>
            <a:r>
              <a:rPr lang="el-GR" sz="2000" dirty="0" smtClean="0"/>
              <a:t>πάντοτε υποθέτει </a:t>
            </a:r>
            <a:r>
              <a:rPr lang="el-GR" sz="2000" dirty="0"/>
              <a:t>ότι μια διεργασία δεν θα απελευθερώσει </a:t>
            </a:r>
            <a:r>
              <a:rPr lang="el-GR" sz="2000" dirty="0" smtClean="0"/>
              <a:t>τους πόρους </a:t>
            </a:r>
            <a:r>
              <a:rPr lang="el-GR" sz="2000" dirty="0"/>
              <a:t>που κατέχει μέχρι να αποκτήσει όλους τους </a:t>
            </a:r>
            <a:r>
              <a:rPr lang="el-GR" sz="2000" dirty="0" smtClean="0"/>
              <a:t>πόρους που </a:t>
            </a:r>
            <a:r>
              <a:rPr lang="el-GR" sz="2000" dirty="0"/>
              <a:t>χρειάζεται.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Συνέπειες </a:t>
            </a:r>
            <a:r>
              <a:rPr lang="el-GR" sz="2000" dirty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Μικρό </a:t>
            </a:r>
            <a:r>
              <a:rPr lang="el-GR" sz="2000" dirty="0"/>
              <a:t>ποσοστό παραλληλίας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Πολύπλοκοι </a:t>
            </a:r>
            <a:r>
              <a:rPr lang="el-GR" sz="2000" dirty="0"/>
              <a:t>έλεγχοι για κάθε απαίτηση εκχώρησης </a:t>
            </a:r>
            <a:r>
              <a:rPr lang="el-GR" sz="2000" dirty="0" smtClean="0"/>
              <a:t>πόρου (</a:t>
            </a:r>
            <a:r>
              <a:rPr lang="el-GR" sz="2000" dirty="0"/>
              <a:t>πολυπλοκότητα O(n^2))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στρατηγικές ανίχνευσης αδιεξόδου δεν οριοθετούν </a:t>
            </a:r>
            <a:r>
              <a:rPr lang="el-GR" sz="2000" dirty="0" smtClean="0"/>
              <a:t>την πρόσβαση </a:t>
            </a:r>
            <a:r>
              <a:rPr lang="el-GR" sz="2000" dirty="0"/>
              <a:t>σε πόρους και δεν περιορίζουν τις ενέργειες </a:t>
            </a:r>
            <a:r>
              <a:rPr lang="el-GR" sz="2000" dirty="0" smtClean="0"/>
              <a:t>των διεργασιών</a:t>
            </a:r>
            <a:r>
              <a:rPr lang="el-GR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απαιτούμενοι πόροι εκχωρούνται στις διεργασίες, </a:t>
            </a:r>
            <a:r>
              <a:rPr lang="el-GR" sz="2000" dirty="0" smtClean="0"/>
              <a:t>όποτε αυτό </a:t>
            </a:r>
            <a:r>
              <a:rPr lang="el-GR" sz="2000" dirty="0"/>
              <a:t>είναι δυνατό.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5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7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Αδιέξοδο</a:t>
            </a:r>
            <a:r>
              <a:rPr lang="el-GR" sz="2800" baseline="-25000" dirty="0" smtClean="0"/>
              <a:t>2/2</a:t>
            </a:r>
            <a:endParaRPr lang="el-GR" sz="2800" baseline="-25000" dirty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ΛΣ και ανίχνευση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Περιοδικά το ΛΣ εφαρμόζει έναν </a:t>
            </a:r>
            <a:r>
              <a:rPr lang="el-GR" sz="2400" dirty="0" smtClean="0"/>
              <a:t>αλγόριθμο ανίχνευσης </a:t>
            </a:r>
            <a:r>
              <a:rPr lang="el-GR" sz="2400" dirty="0"/>
              <a:t>αδιεξόδου που δίνει τη δυνατότητα </a:t>
            </a:r>
            <a:r>
              <a:rPr lang="el-GR" sz="2400" dirty="0" smtClean="0"/>
              <a:t>να εντοπισθεί </a:t>
            </a:r>
            <a:r>
              <a:rPr lang="el-GR" sz="2400" dirty="0"/>
              <a:t>η συνθήκη της κυκλικής αναμονής </a:t>
            </a:r>
            <a:r>
              <a:rPr lang="el-GR" sz="2400" dirty="0" smtClean="0"/>
              <a:t>στο </a:t>
            </a:r>
            <a:r>
              <a:rPr lang="el-GR" sz="2400" dirty="0" err="1" smtClean="0"/>
              <a:t>γράφο</a:t>
            </a:r>
            <a:r>
              <a:rPr lang="el-GR" sz="2400" dirty="0" smtClean="0"/>
              <a:t> </a:t>
            </a:r>
            <a:r>
              <a:rPr lang="el-GR" sz="2400" dirty="0"/>
              <a:t>εκχώρησης πόρων.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πότε και πόσο συχνά καλείται ο </a:t>
            </a:r>
            <a:r>
              <a:rPr lang="el-GR" sz="2400" dirty="0" smtClean="0"/>
              <a:t>αλγόριθμος εξαρτάται </a:t>
            </a:r>
            <a:r>
              <a:rPr lang="el-GR" sz="2400" dirty="0"/>
              <a:t>από: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Πόσο </a:t>
            </a:r>
            <a:r>
              <a:rPr lang="el-GR" sz="2400" dirty="0"/>
              <a:t>συχνά συνηθίζεται να συμβαίνει </a:t>
            </a:r>
            <a:r>
              <a:rPr lang="el-GR" sz="2400" dirty="0" smtClean="0"/>
              <a:t>αδιέξοδο </a:t>
            </a: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l-GR" sz="2400" dirty="0"/>
              <a:t>πλήθος των διεργασιών που πρέπει </a:t>
            </a:r>
            <a:r>
              <a:rPr lang="el-GR" sz="2400" dirty="0" smtClean="0"/>
              <a:t>να επιστρέψουν </a:t>
            </a:r>
            <a:r>
              <a:rPr lang="el-GR" sz="2400" dirty="0"/>
              <a:t>σε προηγούμενη κατάσταση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6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Αλγόριθμος ανίχνευσης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609600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 = </a:t>
            </a:r>
            <a:r>
              <a:rPr lang="el-GR" sz="2000" dirty="0"/>
              <a:t>το πλήθος των διεργασιών,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m </a:t>
            </a:r>
            <a:r>
              <a:rPr lang="en-US" sz="2000" dirty="0"/>
              <a:t>= </a:t>
            </a:r>
            <a:r>
              <a:rPr lang="el-GR" sz="2000" dirty="0"/>
              <a:t>το πλήθος τύπων πόρων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Available</a:t>
            </a:r>
            <a:r>
              <a:rPr lang="en-US" sz="2000" dirty="0"/>
              <a:t>: </a:t>
            </a:r>
            <a:r>
              <a:rPr lang="el-GR" sz="2000" dirty="0" smtClean="0"/>
              <a:t>Διάνυσμα </a:t>
            </a:r>
            <a:r>
              <a:rPr lang="el-GR" sz="2000" dirty="0"/>
              <a:t>μήκους </a:t>
            </a:r>
            <a:r>
              <a:rPr lang="en-US" sz="2000" dirty="0"/>
              <a:t>m. </a:t>
            </a:r>
            <a:r>
              <a:rPr lang="el-GR" sz="2000" dirty="0"/>
              <a:t>Αν </a:t>
            </a:r>
            <a:r>
              <a:rPr lang="en-US" sz="2000" dirty="0"/>
              <a:t>available [j ] = k</a:t>
            </a:r>
            <a:r>
              <a:rPr lang="en-US" sz="2000" dirty="0" smtClean="0"/>
              <a:t>,</a:t>
            </a:r>
            <a:r>
              <a:rPr lang="el-GR" sz="2000" dirty="0" smtClean="0"/>
              <a:t> υπάρχουν </a:t>
            </a:r>
            <a:r>
              <a:rPr lang="en-US" sz="2000" dirty="0"/>
              <a:t>k </a:t>
            </a:r>
            <a:r>
              <a:rPr lang="el-GR" sz="2000" dirty="0"/>
              <a:t>στιγμιότυπα του τύπου πόρου </a:t>
            </a:r>
            <a:r>
              <a:rPr lang="en-US" sz="2000" dirty="0" err="1"/>
              <a:t>Rj</a:t>
            </a:r>
            <a:r>
              <a:rPr lang="en-US" sz="2000" dirty="0"/>
              <a:t> </a:t>
            </a:r>
            <a:r>
              <a:rPr lang="el-GR" sz="2000" dirty="0"/>
              <a:t>διαθέσιμα.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Allocation</a:t>
            </a:r>
            <a:r>
              <a:rPr lang="en-US" sz="2000" dirty="0"/>
              <a:t>: n x m </a:t>
            </a:r>
            <a:r>
              <a:rPr lang="el-GR" sz="2000" dirty="0"/>
              <a:t>πίνακας. Αν </a:t>
            </a:r>
            <a:r>
              <a:rPr lang="en-US" sz="2000" dirty="0"/>
              <a:t>Allocation[</a:t>
            </a:r>
            <a:r>
              <a:rPr lang="en-US" sz="2000" dirty="0" err="1"/>
              <a:t>i</a:t>
            </a:r>
            <a:r>
              <a:rPr lang="en-US" sz="2000" dirty="0"/>
              <a:t>, j ] = k </a:t>
            </a:r>
            <a:r>
              <a:rPr lang="el-GR" sz="2000" dirty="0"/>
              <a:t>τότε </a:t>
            </a:r>
            <a:r>
              <a:rPr lang="el-GR" sz="2000" dirty="0" smtClean="0"/>
              <a:t>στη διεργασία </a:t>
            </a:r>
            <a:r>
              <a:rPr lang="en-US" sz="2000" dirty="0"/>
              <a:t>Pi </a:t>
            </a:r>
            <a:r>
              <a:rPr lang="el-GR" sz="2000" dirty="0"/>
              <a:t>εκχωρούνται </a:t>
            </a:r>
            <a:r>
              <a:rPr lang="en-US" sz="2000" dirty="0"/>
              <a:t>k </a:t>
            </a:r>
            <a:r>
              <a:rPr lang="el-GR" sz="2000" dirty="0"/>
              <a:t>στιγμιότυπα του πόρου </a:t>
            </a:r>
            <a:r>
              <a:rPr lang="en-US" sz="2000" dirty="0" err="1"/>
              <a:t>Rj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Need</a:t>
            </a:r>
            <a:r>
              <a:rPr lang="en-US" sz="2000" dirty="0"/>
              <a:t>: n x m </a:t>
            </a:r>
            <a:r>
              <a:rPr lang="el-GR" sz="2000" dirty="0"/>
              <a:t>πίνακας. Αν </a:t>
            </a:r>
            <a:r>
              <a:rPr lang="en-US" sz="2000" dirty="0"/>
              <a:t>Need[</a:t>
            </a:r>
            <a:r>
              <a:rPr lang="en-US" sz="2000" dirty="0" err="1"/>
              <a:t>i</a:t>
            </a:r>
            <a:r>
              <a:rPr lang="en-US" sz="2000" dirty="0"/>
              <a:t>, j ] = k, </a:t>
            </a:r>
            <a:r>
              <a:rPr lang="el-GR" sz="2000" dirty="0"/>
              <a:t>τότε η διεργασία </a:t>
            </a:r>
            <a:r>
              <a:rPr lang="en-US" sz="2000" dirty="0" smtClean="0"/>
              <a:t>Pi</a:t>
            </a:r>
            <a:r>
              <a:rPr lang="el-GR" sz="2000" dirty="0" smtClean="0"/>
              <a:t> απαιτεί </a:t>
            </a:r>
            <a:r>
              <a:rPr lang="en-US" sz="2000" dirty="0"/>
              <a:t>k </a:t>
            </a:r>
            <a:r>
              <a:rPr lang="el-GR" sz="2000" dirty="0"/>
              <a:t>επιπλέον στιγμιότυπα του πόρου </a:t>
            </a:r>
            <a:r>
              <a:rPr lang="en-US" sz="2000" dirty="0" err="1"/>
              <a:t>Rj</a:t>
            </a:r>
            <a:r>
              <a:rPr lang="en-US" sz="2000" dirty="0"/>
              <a:t> </a:t>
            </a:r>
            <a:r>
              <a:rPr lang="el-GR" sz="2000" dirty="0"/>
              <a:t>για </a:t>
            </a:r>
            <a:r>
              <a:rPr lang="el-GR" sz="2000" dirty="0" smtClean="0"/>
              <a:t>να ολοκληρωθεί</a:t>
            </a:r>
            <a:r>
              <a:rPr lang="el-GR" sz="20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164" y="2137420"/>
            <a:ext cx="239160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Αλγόριθμος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Ψάξε στον πίνακα </a:t>
            </a:r>
            <a:r>
              <a:rPr lang="el-GR" sz="1800" dirty="0" err="1"/>
              <a:t>Need</a:t>
            </a:r>
            <a:r>
              <a:rPr lang="el-GR" sz="1800" dirty="0"/>
              <a:t> για μια γραμμή i όπου όλες </a:t>
            </a:r>
            <a:r>
              <a:rPr lang="el-GR" sz="1800" dirty="0" smtClean="0"/>
              <a:t>οι απαιτήσεις </a:t>
            </a:r>
            <a:r>
              <a:rPr lang="el-GR" sz="1800" dirty="0"/>
              <a:t>είναι μικρότερες ή ίσες από τους </a:t>
            </a:r>
            <a:r>
              <a:rPr lang="el-GR" sz="1800" dirty="0" smtClean="0"/>
              <a:t>διαθέσιμους πόρους</a:t>
            </a:r>
            <a:r>
              <a:rPr lang="el-GR" sz="1800" dirty="0"/>
              <a:t>, </a:t>
            </a:r>
            <a:r>
              <a:rPr lang="el-GR" sz="1800" dirty="0" err="1"/>
              <a:t>δλδ</a:t>
            </a:r>
            <a:r>
              <a:rPr lang="el-GR" sz="1800" dirty="0"/>
              <a:t>. </a:t>
            </a:r>
            <a:r>
              <a:rPr lang="el-GR" sz="1800" dirty="0" err="1"/>
              <a:t>Need</a:t>
            </a:r>
            <a:r>
              <a:rPr lang="el-GR" sz="1800" dirty="0"/>
              <a:t>[</a:t>
            </a:r>
            <a:r>
              <a:rPr lang="el-GR" sz="1800" dirty="0" err="1"/>
              <a:t>i,j</a:t>
            </a:r>
            <a:r>
              <a:rPr lang="el-GR" sz="1800" dirty="0"/>
              <a:t>] ≤ </a:t>
            </a:r>
            <a:r>
              <a:rPr lang="el-GR" sz="1800" dirty="0" err="1"/>
              <a:t>Available</a:t>
            </a:r>
            <a:r>
              <a:rPr lang="el-GR" sz="1800" dirty="0"/>
              <a:t>[j] ∀j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Αν </a:t>
            </a:r>
            <a:r>
              <a:rPr lang="el-GR" sz="1600" dirty="0"/>
              <a:t>δεν υπάρχει τέτοια γραμμή τότε τερμάτισε. Οι διεργασίες που </a:t>
            </a:r>
            <a:r>
              <a:rPr lang="el-GR" sz="1600" dirty="0" smtClean="0"/>
              <a:t>δεν έχουν </a:t>
            </a:r>
            <a:r>
              <a:rPr lang="el-GR" sz="1600" dirty="0"/>
              <a:t>σημειωθεί βρίσκονται σε αδιέξοδο.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διεργασία της γραμμής i αποκτά όλους τους πόρους </a:t>
            </a:r>
            <a:r>
              <a:rPr lang="el-GR" sz="1800" dirty="0" smtClean="0"/>
              <a:t>που απαιτεί </a:t>
            </a:r>
            <a:r>
              <a:rPr lang="el-GR" sz="1800" dirty="0"/>
              <a:t>και τερματίζει.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Σημείωσε </a:t>
            </a:r>
            <a:r>
              <a:rPr lang="el-GR" sz="1600" dirty="0"/>
              <a:t>τη διεργασία ως ολοκληρωμένη.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Πρόσθεσε </a:t>
            </a:r>
            <a:r>
              <a:rPr lang="el-GR" sz="1600" dirty="0"/>
              <a:t>τους πόρους που κατείχε στους διαθέσιμους, </a:t>
            </a:r>
            <a:r>
              <a:rPr lang="el-GR" sz="1600" dirty="0" err="1"/>
              <a:t>δλδ</a:t>
            </a:r>
            <a:r>
              <a:rPr lang="el-GR" sz="16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/>
              <a:t>Available</a:t>
            </a:r>
            <a:r>
              <a:rPr lang="el-GR" sz="1800" dirty="0"/>
              <a:t>[j] = </a:t>
            </a:r>
            <a:r>
              <a:rPr lang="el-GR" sz="1800" dirty="0" err="1"/>
              <a:t>Available</a:t>
            </a:r>
            <a:r>
              <a:rPr lang="el-GR" sz="1800" dirty="0"/>
              <a:t>[j] + </a:t>
            </a:r>
            <a:r>
              <a:rPr lang="el-GR" sz="1800" dirty="0" err="1"/>
              <a:t>Allocation</a:t>
            </a:r>
            <a:r>
              <a:rPr lang="el-GR" sz="1800" dirty="0"/>
              <a:t>[</a:t>
            </a:r>
            <a:r>
              <a:rPr lang="el-GR" sz="1800" dirty="0" err="1"/>
              <a:t>i,j</a:t>
            </a:r>
            <a:r>
              <a:rPr lang="el-GR" sz="1800" dirty="0"/>
              <a:t>] ∀j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Επανέλαβε </a:t>
            </a:r>
            <a:r>
              <a:rPr lang="el-GR" sz="1800" dirty="0"/>
              <a:t>τα παραπάνω μέχρι να σημειωθούν όλες </a:t>
            </a:r>
            <a:r>
              <a:rPr lang="el-GR" sz="1800" dirty="0" smtClean="0"/>
              <a:t>οι διεργασίες </a:t>
            </a:r>
            <a:r>
              <a:rPr lang="el-GR" sz="1800" dirty="0"/>
              <a:t>ως ολοκληρωμένες.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Σε </a:t>
            </a:r>
            <a:r>
              <a:rPr lang="el-GR" sz="1600" dirty="0"/>
              <a:t>αυτή την περίπτωση δεν υπάρχει αδιέξοδο κατά την </a:t>
            </a:r>
            <a:r>
              <a:rPr lang="el-GR" sz="1600" dirty="0" smtClean="0"/>
              <a:t>τρέχουσα χρονική </a:t>
            </a:r>
            <a:r>
              <a:rPr lang="el-GR" sz="1600" dirty="0"/>
              <a:t>στιγμή.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86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ΛΣ και ανίχνευση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Στην πράξη, τα περισσότερα Λ.Σ. εθελοτυφλούν </a:t>
            </a:r>
            <a:r>
              <a:rPr lang="el-GR" sz="2000" dirty="0" smtClean="0"/>
              <a:t>και αντιμετωπίζουν </a:t>
            </a:r>
            <a:r>
              <a:rPr lang="el-GR" sz="2000" dirty="0"/>
              <a:t>το πρόβλημα με </a:t>
            </a:r>
            <a:r>
              <a:rPr lang="el-GR" sz="2000" dirty="0" smtClean="0"/>
              <a:t>συνδυασμό τεχνικών</a:t>
            </a:r>
            <a:r>
              <a:rPr lang="el-GR" sz="2000" dirty="0"/>
              <a:t>, όπως: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–Διακοπή </a:t>
            </a:r>
            <a:r>
              <a:rPr lang="el-GR" sz="2000" dirty="0"/>
              <a:t>κατοχής και αναμονής: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Όταν </a:t>
            </a:r>
            <a:r>
              <a:rPr lang="el-GR" sz="2000" dirty="0"/>
              <a:t>μια διεργασία δεν μπορεί να αποκτήσει </a:t>
            </a:r>
            <a:r>
              <a:rPr lang="el-GR" sz="2000" dirty="0" smtClean="0"/>
              <a:t>έναν πόρο</a:t>
            </a:r>
            <a:r>
              <a:rPr lang="el-GR" sz="2000" dirty="0"/>
              <a:t>, τότε δεν μπορεί να ολοκληρωθεί </a:t>
            </a:r>
            <a:r>
              <a:rPr lang="el-GR" sz="2000" dirty="0" smtClean="0"/>
              <a:t>και αποτυγχάνει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Όρια </a:t>
            </a:r>
            <a:r>
              <a:rPr lang="el-GR" sz="2000" dirty="0"/>
              <a:t>(</a:t>
            </a:r>
            <a:r>
              <a:rPr lang="el-GR" sz="2000" dirty="0" err="1"/>
              <a:t>Quotas</a:t>
            </a:r>
            <a:r>
              <a:rPr lang="el-GR" sz="20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Υψηλής απόδοσης </a:t>
            </a:r>
            <a:r>
              <a:rPr lang="el-GR" sz="2000" dirty="0"/>
              <a:t>τεχνικές προγραμματισμού: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Απαίτηση </a:t>
            </a:r>
            <a:r>
              <a:rPr lang="el-GR" sz="2000" dirty="0"/>
              <a:t>χρήσης </a:t>
            </a:r>
            <a:r>
              <a:rPr lang="el-GR" sz="2000" dirty="0" err="1"/>
              <a:t>σημαφόρων</a:t>
            </a:r>
            <a:r>
              <a:rPr lang="el-GR" sz="2000" dirty="0"/>
              <a:t> με </a:t>
            </a:r>
            <a:r>
              <a:rPr lang="el-GR" sz="2000" dirty="0" smtClean="0"/>
              <a:t>καθορισμένη προτεραιότητα</a:t>
            </a:r>
            <a:r>
              <a:rPr lang="el-GR" sz="20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3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Στρατηγικές όταν ανιχνευθεί αδιέξοδο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Τερματισμός διεργασίας &amp; </a:t>
            </a:r>
            <a:r>
              <a:rPr lang="el-GR" sz="2400" dirty="0" err="1"/>
              <a:t>προεκχώρηση</a:t>
            </a:r>
            <a:r>
              <a:rPr lang="el-GR" sz="2400" dirty="0"/>
              <a:t> πόρων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Διακοπή </a:t>
            </a:r>
            <a:r>
              <a:rPr lang="el-GR" sz="1800" dirty="0"/>
              <a:t>όλων των διεργασιών που περιήλθαν σε αδιέξοδο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Διαδοχική </a:t>
            </a:r>
            <a:r>
              <a:rPr lang="el-GR" sz="1800" dirty="0"/>
              <a:t>διακοπή όλων των διεργασιών που </a:t>
            </a:r>
            <a:r>
              <a:rPr lang="el-GR" sz="1800" dirty="0" smtClean="0"/>
              <a:t>βρίσκονται σε </a:t>
            </a:r>
            <a:r>
              <a:rPr lang="el-GR" sz="1800" dirty="0"/>
              <a:t>αδιέξοδο ώστε να μην υπάρχει πλέον αδιέξοδο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Δημιουργία </a:t>
            </a:r>
            <a:r>
              <a:rPr lang="el-GR" sz="1800" dirty="0"/>
              <a:t>αντιγράφου ασφαλείας για κάθε </a:t>
            </a:r>
            <a:r>
              <a:rPr lang="el-GR" sz="1800" dirty="0" smtClean="0"/>
              <a:t>διεργασία μέσω </a:t>
            </a:r>
            <a:r>
              <a:rPr lang="el-GR" sz="1800" dirty="0"/>
              <a:t>περιοδικών σημείων ελέγχου. Οι διεργασίες </a:t>
            </a:r>
            <a:r>
              <a:rPr lang="el-GR" sz="1800" dirty="0" smtClean="0"/>
              <a:t>που βρίσκονται </a:t>
            </a:r>
            <a:r>
              <a:rPr lang="el-GR" sz="1800" dirty="0"/>
              <a:t>σε αδιέξοδο επιστρέφουν σε </a:t>
            </a:r>
            <a:r>
              <a:rPr lang="el-GR" sz="1800" dirty="0" smtClean="0"/>
              <a:t>κάποιο προηγούμενο </a:t>
            </a:r>
            <a:r>
              <a:rPr lang="el-GR" sz="1800" dirty="0"/>
              <a:t>σημείο ελέγχου και συνεχίζουν από εκεί.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Οι </a:t>
            </a:r>
            <a:r>
              <a:rPr lang="el-GR" sz="1800" dirty="0"/>
              <a:t>πόροι που οδήγησαν στο αδιέξοδο αποδεσμεύονται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αρχικό αδιέξοδο μπορεί να ξανασυμβεί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Διαδοχική </a:t>
            </a:r>
            <a:r>
              <a:rPr lang="el-GR" sz="1800" dirty="0" err="1"/>
              <a:t>προεκχώρηση</a:t>
            </a:r>
            <a:r>
              <a:rPr lang="el-GR" sz="1800" dirty="0"/>
              <a:t> πόρων έως ότου δεν θα </a:t>
            </a:r>
            <a:r>
              <a:rPr lang="el-GR" sz="1800" dirty="0" smtClean="0"/>
              <a:t>υπάρχει αδιέξοδο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8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Στρατηγικές όταν ανιχνευθεί αδιέξοδο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Κριτήρια επιλογής των διεργασιών που </a:t>
            </a:r>
            <a:r>
              <a:rPr lang="el-GR" sz="2400" dirty="0" smtClean="0"/>
              <a:t>βρίσκονται σε </a:t>
            </a:r>
            <a:r>
              <a:rPr lang="el-GR" sz="2400" dirty="0"/>
              <a:t>αδιέξοδο και θα τερματιστούν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Επιλέγεται </a:t>
            </a:r>
            <a:r>
              <a:rPr lang="el-GR" sz="2400" dirty="0"/>
              <a:t>η διεργασία που έχει 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καταναλώσει </a:t>
            </a:r>
            <a:r>
              <a:rPr lang="el-GR" sz="2000" dirty="0"/>
              <a:t>το μικρότερο ποσό χρόνου </a:t>
            </a:r>
            <a:r>
              <a:rPr lang="el-GR" sz="2000" dirty="0" smtClean="0"/>
              <a:t>επεξεργασίας μέχρι </a:t>
            </a:r>
            <a:r>
              <a:rPr lang="el-GR" sz="2000" dirty="0"/>
              <a:t>την τρέχουσα στιγμή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παράγει </a:t>
            </a:r>
            <a:r>
              <a:rPr lang="el-GR" sz="2000" dirty="0"/>
              <a:t>το μικρότερο πλήθος γραμμών εξόδου </a:t>
            </a:r>
            <a:r>
              <a:rPr lang="el-GR" sz="2000" dirty="0" smtClean="0"/>
              <a:t>ποσό μέχρι </a:t>
            </a:r>
            <a:r>
              <a:rPr lang="el-GR" sz="2000" dirty="0"/>
              <a:t>την τρέχουσα στιγμή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τον </a:t>
            </a:r>
            <a:r>
              <a:rPr lang="el-GR" sz="2000" dirty="0"/>
              <a:t>μεγαλύτερο εκτιμώμενο χρόνο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μικρότερο πλήθος πόρων που της έχουν εκχωρηθεί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000" dirty="0" smtClean="0"/>
              <a:t>τη </a:t>
            </a:r>
            <a:r>
              <a:rPr lang="el-GR" sz="2000" dirty="0"/>
              <a:t>μικρότερη προτεραιότητα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81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Συνδυασμένη ανίχνευση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Ο συνδυασμός των τριών προσεγγίσεων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Πρόληψης</a:t>
            </a:r>
            <a:r>
              <a:rPr lang="el-GR" sz="2000" dirty="0"/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Αποφυγής</a:t>
            </a:r>
            <a:r>
              <a:rPr lang="el-GR" sz="2000" dirty="0"/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Ανίχνευσης</a:t>
            </a:r>
            <a:endParaRPr lang="el-GR" sz="2000" dirty="0"/>
          </a:p>
          <a:p>
            <a:pPr marL="457200" lvl="1" indent="0">
              <a:buNone/>
            </a:pPr>
            <a:r>
              <a:rPr lang="el-GR" sz="2000" dirty="0"/>
              <a:t>επιτρέπει τη χρήση της βέλτιστης </a:t>
            </a:r>
            <a:r>
              <a:rPr lang="el-GR" sz="2000" dirty="0" smtClean="0"/>
              <a:t>προσέγγισης για </a:t>
            </a:r>
            <a:r>
              <a:rPr lang="el-GR" sz="2000" dirty="0"/>
              <a:t>κάθε πόρο του συστήματος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Μια </a:t>
            </a:r>
            <a:r>
              <a:rPr lang="el-GR" sz="2400" dirty="0"/>
              <a:t>κατά το δυνατόν βέλτιστη </a:t>
            </a:r>
            <a:r>
              <a:rPr lang="el-GR" sz="2400" dirty="0" smtClean="0"/>
              <a:t>προσέγγιση περιλαμβάνει</a:t>
            </a:r>
            <a:r>
              <a:rPr lang="el-GR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Διαμοίραση </a:t>
            </a:r>
            <a:r>
              <a:rPr lang="el-GR" sz="2000" dirty="0"/>
              <a:t>των πόρων σε ιεραρχικά </a:t>
            </a:r>
            <a:r>
              <a:rPr lang="el-GR" sz="2000" dirty="0" smtClean="0"/>
              <a:t>διατεταγμένες κλάσεις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Χρήση </a:t>
            </a:r>
            <a:r>
              <a:rPr lang="el-GR" sz="2000" dirty="0"/>
              <a:t>των πλέον κατάλληλων τεχνικών για τη </a:t>
            </a:r>
            <a:r>
              <a:rPr lang="el-GR" sz="2000" dirty="0" smtClean="0"/>
              <a:t>διαχείριση αδιεξόδων </a:t>
            </a:r>
            <a:r>
              <a:rPr lang="el-GR" sz="2000" dirty="0"/>
              <a:t>μέσα σε κάθε κλάση.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8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5. Πρόβλημα συνδαιτυμόνων φιλοσόφων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402832" cy="382825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 smtClean="0"/>
              <a:t>Πέντε </a:t>
            </a:r>
            <a:r>
              <a:rPr lang="el-GR" sz="1800" dirty="0"/>
              <a:t>φιλόσοφοι κάθονται γύρω </a:t>
            </a:r>
            <a:r>
              <a:rPr lang="el-GR" sz="1800" dirty="0" smtClean="0"/>
              <a:t>από ένα </a:t>
            </a:r>
            <a:r>
              <a:rPr lang="el-GR" sz="1800" dirty="0"/>
              <a:t>κυκλικό τραπέζι. </a:t>
            </a:r>
            <a:r>
              <a:rPr lang="el-GR" sz="1800" dirty="0" smtClean="0"/>
              <a:t>Κάθε φιλόσοφος </a:t>
            </a:r>
            <a:r>
              <a:rPr lang="el-GR" sz="1800" dirty="0"/>
              <a:t>καταναλώνει το </a:t>
            </a:r>
            <a:r>
              <a:rPr lang="el-GR" sz="1800" dirty="0" smtClean="0"/>
              <a:t>χρόνο του </a:t>
            </a:r>
            <a:r>
              <a:rPr lang="el-GR" sz="1800" dirty="0"/>
              <a:t>διαδοχικά σκεπτόμενος </a:t>
            </a:r>
            <a:r>
              <a:rPr lang="el-GR" sz="1800" dirty="0" smtClean="0"/>
              <a:t>και τρώγοντας</a:t>
            </a:r>
            <a:r>
              <a:rPr lang="el-GR" sz="1800" dirty="0"/>
              <a:t>. Στο κέντρο </a:t>
            </a:r>
            <a:r>
              <a:rPr lang="el-GR" sz="1800" dirty="0" smtClean="0"/>
              <a:t>του τραπεζιού υπάρχει </a:t>
            </a:r>
            <a:r>
              <a:rPr lang="el-GR" sz="1800" dirty="0"/>
              <a:t>ένα μεγάλο </a:t>
            </a:r>
            <a:r>
              <a:rPr lang="el-GR" sz="1800" dirty="0" smtClean="0"/>
              <a:t>πιάτο με </a:t>
            </a:r>
            <a:r>
              <a:rPr lang="el-GR" sz="1800" dirty="0" err="1"/>
              <a:t>spaghetti</a:t>
            </a:r>
            <a:r>
              <a:rPr lang="el-GR" sz="1800" dirty="0"/>
              <a:t>. Κάθε </a:t>
            </a:r>
            <a:r>
              <a:rPr lang="el-GR" sz="1800" dirty="0" smtClean="0"/>
              <a:t>φιλόσοφος χρειάζεται </a:t>
            </a:r>
            <a:r>
              <a:rPr lang="el-GR" sz="1800" dirty="0"/>
              <a:t>δύο </a:t>
            </a:r>
            <a:r>
              <a:rPr lang="el-GR" sz="1800" dirty="0" err="1"/>
              <a:t>πηρούνια</a:t>
            </a:r>
            <a:r>
              <a:rPr lang="el-GR" sz="1800" dirty="0"/>
              <a:t> </a:t>
            </a:r>
            <a:r>
              <a:rPr lang="el-GR" sz="1800" dirty="0" smtClean="0"/>
              <a:t>για </a:t>
            </a:r>
            <a:r>
              <a:rPr lang="el-GR" sz="1800" dirty="0"/>
              <a:t>να </a:t>
            </a:r>
            <a:r>
              <a:rPr lang="el-GR" sz="1800" dirty="0" smtClean="0"/>
              <a:t>φάει λίγο </a:t>
            </a:r>
            <a:r>
              <a:rPr lang="el-GR" sz="1800" dirty="0" err="1"/>
              <a:t>spaghetti</a:t>
            </a:r>
            <a:r>
              <a:rPr lang="el-GR" sz="1800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 smtClean="0"/>
              <a:t>Υπάρχει </a:t>
            </a:r>
            <a:r>
              <a:rPr lang="el-GR" sz="1800" dirty="0"/>
              <a:t>ένα </a:t>
            </a:r>
            <a:r>
              <a:rPr lang="el-GR" sz="1800" dirty="0" err="1"/>
              <a:t>πηρούνι</a:t>
            </a:r>
            <a:r>
              <a:rPr lang="el-GR" sz="1800" dirty="0"/>
              <a:t> ανάμεσα </a:t>
            </a:r>
            <a:r>
              <a:rPr lang="el-GR" sz="1800" dirty="0" smtClean="0"/>
              <a:t>σε κάθε </a:t>
            </a:r>
            <a:r>
              <a:rPr lang="el-GR" sz="1800" dirty="0"/>
              <a:t>ζεύγος φιλοσόφων και </a:t>
            </a:r>
            <a:r>
              <a:rPr lang="el-GR" sz="1800" dirty="0" smtClean="0"/>
              <a:t>όλοι συμφωνούν </a:t>
            </a:r>
            <a:r>
              <a:rPr lang="el-GR" sz="1800" dirty="0"/>
              <a:t>ότι θα </a:t>
            </a:r>
            <a:r>
              <a:rPr lang="el-GR" sz="1800" dirty="0" smtClean="0"/>
              <a:t>χρησιμοποιούν μόνον </a:t>
            </a:r>
            <a:r>
              <a:rPr lang="el-GR" sz="1800" dirty="0"/>
              <a:t>τα </a:t>
            </a:r>
            <a:r>
              <a:rPr lang="el-GR" sz="1800" dirty="0" err="1"/>
              <a:t>πηρούνια</a:t>
            </a:r>
            <a:r>
              <a:rPr lang="el-GR" sz="1800" dirty="0"/>
              <a:t> που </a:t>
            </a:r>
            <a:r>
              <a:rPr lang="el-GR" sz="1800" dirty="0" smtClean="0"/>
              <a:t>βρίσκονται δεξιά </a:t>
            </a:r>
            <a:r>
              <a:rPr lang="el-GR" sz="1800" dirty="0"/>
              <a:t>και αριστερά από τον καθένα.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417340"/>
            <a:ext cx="3312368" cy="33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Πρόβλημα </a:t>
            </a:r>
            <a:r>
              <a:rPr lang="el-GR" sz="3600" dirty="0"/>
              <a:t>συνδαιτυμόνων φιλοσόφων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/>
              <a:t>Κάθε φιλόσοφος είναι μια διεργασία και κάθε </a:t>
            </a:r>
            <a:r>
              <a:rPr lang="el-GR" sz="1800" dirty="0" err="1"/>
              <a:t>πηρούνι</a:t>
            </a:r>
            <a:r>
              <a:rPr lang="el-GR" sz="1800" dirty="0"/>
              <a:t> </a:t>
            </a:r>
            <a:r>
              <a:rPr lang="el-GR" sz="1800" dirty="0" smtClean="0"/>
              <a:t>είναι ένας </a:t>
            </a:r>
            <a:r>
              <a:rPr lang="el-GR" sz="1800" dirty="0"/>
              <a:t>διαμοιραζόμενος πόρος με ενέργειες δέσμευσης </a:t>
            </a:r>
            <a:r>
              <a:rPr lang="el-GR" sz="1800" dirty="0" smtClean="0"/>
              <a:t>και απελευθέρωσης</a:t>
            </a:r>
            <a:r>
              <a:rPr lang="el-GR" sz="1800" dirty="0"/>
              <a:t>. Αν ένας φιλόσοφος πεινάσει, πρέπει </a:t>
            </a:r>
            <a:r>
              <a:rPr lang="el-GR" sz="1800" dirty="0" smtClean="0"/>
              <a:t>πρώτα να </a:t>
            </a:r>
            <a:r>
              <a:rPr lang="el-GR" sz="1800" dirty="0"/>
              <a:t>πάρει τα </a:t>
            </a:r>
            <a:r>
              <a:rPr lang="el-GR" sz="1800" dirty="0" err="1"/>
              <a:t>πηρούνια</a:t>
            </a:r>
            <a:r>
              <a:rPr lang="el-GR" sz="1800" dirty="0"/>
              <a:t> δεξιά και αριστερά του για </a:t>
            </a:r>
            <a:r>
              <a:rPr lang="el-GR" sz="1800" dirty="0" smtClean="0"/>
              <a:t>να μπορέσει </a:t>
            </a:r>
            <a:r>
              <a:rPr lang="el-GR" sz="1800" dirty="0"/>
              <a:t>να ξεκινήσει να τρώει.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πρόβλημα αυτό είναι ένα πρότυπο που </a:t>
            </a:r>
            <a:r>
              <a:rPr lang="el-GR" sz="1800" dirty="0" smtClean="0"/>
              <a:t>χρησιμοποιείται για </a:t>
            </a:r>
            <a:r>
              <a:rPr lang="el-GR" sz="1800" dirty="0"/>
              <a:t>την αποτίμηση μεθόδων σχετικών με το </a:t>
            </a:r>
            <a:r>
              <a:rPr lang="el-GR" sz="1800" dirty="0" smtClean="0"/>
              <a:t>συγχρονισμό ταυτόχρονων </a:t>
            </a:r>
            <a:r>
              <a:rPr lang="el-GR" sz="1800" dirty="0"/>
              <a:t>διεργασιών.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 smtClean="0"/>
              <a:t>Καταδεικνύει </a:t>
            </a:r>
            <a:r>
              <a:rPr lang="el-GR" sz="1800" dirty="0"/>
              <a:t>τη δυσκολία της εκχώρησης πόρων </a:t>
            </a:r>
            <a:r>
              <a:rPr lang="el-GR" sz="1800" dirty="0" smtClean="0"/>
              <a:t>μεταξύ διεργασιών </a:t>
            </a:r>
            <a:r>
              <a:rPr lang="el-GR" sz="1800" dirty="0"/>
              <a:t>χωρίς αδιέξοδα και παρατεταμένες στερήσεις.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 smtClean="0"/>
              <a:t>Στόχος </a:t>
            </a:r>
            <a:r>
              <a:rPr lang="el-GR" sz="1800" dirty="0"/>
              <a:t>είναι η ανάπτυξη ενός πρωτοκόλλου απόκτησης </a:t>
            </a:r>
            <a:r>
              <a:rPr lang="el-GR" sz="1800" dirty="0" smtClean="0"/>
              <a:t>των </a:t>
            </a:r>
            <a:r>
              <a:rPr lang="el-GR" sz="1800" dirty="0" err="1" smtClean="0"/>
              <a:t>πηρουνιών</a:t>
            </a:r>
            <a:r>
              <a:rPr lang="el-GR" sz="1800" dirty="0" smtClean="0"/>
              <a:t> </a:t>
            </a:r>
            <a:r>
              <a:rPr lang="el-GR" sz="1800" dirty="0"/>
              <a:t>που θα εξασφαλίζει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την </a:t>
            </a:r>
            <a:r>
              <a:rPr lang="el-GR" sz="1600" dirty="0"/>
              <a:t>απαλλαγή από αδιέξοδα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τη </a:t>
            </a:r>
            <a:r>
              <a:rPr lang="el-GR" sz="1600" dirty="0"/>
              <a:t>δικαιοσύνη: κανένας φιλόσοφος δεν πρέπει να υποφέρει </a:t>
            </a:r>
            <a:r>
              <a:rPr lang="el-GR" sz="1600" dirty="0" smtClean="0"/>
              <a:t>από παρατεταμένη </a:t>
            </a:r>
            <a:r>
              <a:rPr lang="el-GR" sz="1600" dirty="0"/>
              <a:t>στέρηση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το </a:t>
            </a:r>
            <a:r>
              <a:rPr lang="el-GR" sz="1600" dirty="0"/>
              <a:t>μέγιστο δυνατό συγχρονισμό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24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Πρόβλημα </a:t>
            </a:r>
            <a:r>
              <a:rPr lang="el-GR" sz="3600" dirty="0"/>
              <a:t>συνδαιτυμόνων φιλοσόφων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82825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 smtClean="0"/>
              <a:t>Δεν </a:t>
            </a:r>
            <a:r>
              <a:rPr lang="el-GR" sz="1800" dirty="0"/>
              <a:t>υπάρχει συμμετρική λύση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800" dirty="0" smtClean="0"/>
              <a:t>Λύσεις</a:t>
            </a:r>
            <a:endParaRPr lang="el-GR" sz="18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1600" dirty="0" smtClean="0"/>
              <a:t>Προσθήκη </a:t>
            </a:r>
            <a:r>
              <a:rPr lang="el-GR" sz="1600" dirty="0"/>
              <a:t>ενός ακόμη </a:t>
            </a:r>
            <a:r>
              <a:rPr lang="el-GR" sz="1600" dirty="0" err="1"/>
              <a:t>πηρουνιού</a:t>
            </a:r>
            <a:endParaRPr lang="el-GR" sz="16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1600" dirty="0" smtClean="0"/>
              <a:t>Μέγιστος </a:t>
            </a:r>
            <a:r>
              <a:rPr lang="el-GR" sz="1600" dirty="0"/>
              <a:t>αριθμός 4 φιλοσόφων στο τραπέζι (κυκλική αναμονή)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1600" dirty="0" smtClean="0"/>
              <a:t>Να </a:t>
            </a:r>
            <a:r>
              <a:rPr lang="el-GR" sz="1600" dirty="0"/>
              <a:t>εκτελείται διαφορετική αλληλουχία ενεργειών για </a:t>
            </a:r>
            <a:r>
              <a:rPr lang="el-GR" sz="1600" dirty="0" smtClean="0"/>
              <a:t>τους φιλοσόφους </a:t>
            </a:r>
            <a:r>
              <a:rPr lang="el-GR" sz="1600" dirty="0"/>
              <a:t>με άρτιο και περιττό αύξοντα αριθμό δηλαδή </a:t>
            </a:r>
            <a:r>
              <a:rPr lang="el-GR" sz="1600" dirty="0" smtClean="0"/>
              <a:t>δημιουργία δύο </a:t>
            </a:r>
            <a:r>
              <a:rPr lang="el-GR" sz="1600" dirty="0"/>
              <a:t>ομάδων φιλοσόφων. Η μία ομάδα (περιττός α/α) θα </a:t>
            </a:r>
            <a:r>
              <a:rPr lang="el-GR" sz="1600" dirty="0" smtClean="0"/>
              <a:t>αποκτά πρώτα </a:t>
            </a:r>
            <a:r>
              <a:rPr lang="el-GR" sz="1600" dirty="0"/>
              <a:t>το δεξιό και μετά το αριστερό </a:t>
            </a:r>
            <a:r>
              <a:rPr lang="el-GR" sz="1600" dirty="0" err="1"/>
              <a:t>πηρούνι</a:t>
            </a:r>
            <a:r>
              <a:rPr lang="el-GR" sz="1600" dirty="0"/>
              <a:t> και η άλλη </a:t>
            </a:r>
            <a:r>
              <a:rPr lang="el-GR" sz="1600" dirty="0" smtClean="0"/>
              <a:t>ομάδα (</a:t>
            </a:r>
            <a:r>
              <a:rPr lang="el-GR" sz="1600" dirty="0"/>
              <a:t>άρτιος α/α) πρώτα το αριστερό και μετά το δεξιό </a:t>
            </a:r>
            <a:r>
              <a:rPr lang="el-GR" sz="1600" dirty="0" err="1"/>
              <a:t>πηρούνι</a:t>
            </a:r>
            <a:r>
              <a:rPr lang="el-GR" sz="1600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1600" dirty="0" smtClean="0"/>
              <a:t>Ένας </a:t>
            </a:r>
            <a:r>
              <a:rPr lang="el-GR" sz="1600" dirty="0"/>
              <a:t>φιλόσοφος επιτρέπεται να αποκτήσει τα </a:t>
            </a:r>
            <a:r>
              <a:rPr lang="el-GR" sz="1600" dirty="0" err="1"/>
              <a:t>πηρούνια</a:t>
            </a:r>
            <a:r>
              <a:rPr lang="el-GR" sz="1600" dirty="0"/>
              <a:t> μόνον </a:t>
            </a:r>
            <a:r>
              <a:rPr lang="el-GR" sz="1600" dirty="0" smtClean="0"/>
              <a:t>όταν και </a:t>
            </a:r>
            <a:r>
              <a:rPr lang="el-GR" sz="1600" dirty="0"/>
              <a:t>τα δύο είναι διαθέσιμα (κρίσιμο τμήμα) - (κατοχή και αναμονή)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l-GR" sz="1600" dirty="0" smtClean="0"/>
              <a:t>Σχεδιασμός </a:t>
            </a:r>
            <a:r>
              <a:rPr lang="el-GR" sz="1600" dirty="0"/>
              <a:t>του συστήματος έτσι ώστε ένας φιλόσοφος να «κλέψει</a:t>
            </a:r>
            <a:r>
              <a:rPr lang="el-GR" sz="1600" dirty="0" smtClean="0"/>
              <a:t>» ένα </a:t>
            </a:r>
            <a:r>
              <a:rPr lang="el-GR" sz="1600" dirty="0" err="1"/>
              <a:t>πηρούνι</a:t>
            </a:r>
            <a:r>
              <a:rPr lang="el-GR" sz="1600" dirty="0"/>
              <a:t> που δεν είναι γειτονικό του.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39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Πρόβλημα </a:t>
            </a:r>
            <a:r>
              <a:rPr lang="el-GR" sz="3600" dirty="0"/>
              <a:t>συνδαιτυμόνων φιλοσόφων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57300"/>
            <a:ext cx="6480720" cy="44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Πρόβλημα </a:t>
            </a:r>
            <a:r>
              <a:rPr lang="el-GR" sz="3600" dirty="0"/>
              <a:t>συνδαιτυμόνων φιλοσόφων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50942"/>
            <a:ext cx="6048672" cy="46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Πρόβλημα </a:t>
            </a:r>
            <a:r>
              <a:rPr lang="el-GR" sz="3600" dirty="0"/>
              <a:t>συνδαιτυμόνων φιλοσόφων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61824"/>
            <a:ext cx="6696744" cy="46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Πρόβλημα </a:t>
            </a:r>
            <a:r>
              <a:rPr lang="el-GR" sz="3600" dirty="0"/>
              <a:t>συνδαιτυμόνων φιλοσόφων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57300"/>
            <a:ext cx="692925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Αδιέξοδο</a:t>
            </a:r>
            <a:r>
              <a:rPr lang="el-GR" baseline="-25000" dirty="0"/>
              <a:t>2/2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Κυκλική αναμονή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21000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Ύπαρξη κυκλικής αλυσίδα με 2 ή περισσότερες </a:t>
            </a:r>
            <a:r>
              <a:rPr lang="el-GR" sz="2000" dirty="0" smtClean="0"/>
              <a:t>διεργασίες όπου </a:t>
            </a:r>
            <a:r>
              <a:rPr lang="el-GR" sz="2000" dirty="0"/>
              <a:t>κάθε μια διεργασία περιμένει έναν πόρο που </a:t>
            </a:r>
            <a:r>
              <a:rPr lang="el-GR" sz="2000" dirty="0" smtClean="0"/>
              <a:t>κατέχεται από </a:t>
            </a:r>
            <a:r>
              <a:rPr lang="el-GR" sz="2000" dirty="0"/>
              <a:t>άλλη διεργασία της αλυσίδας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Λύση</a:t>
            </a:r>
            <a:endParaRPr lang="el-GR" sz="20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Ορισμός </a:t>
            </a:r>
            <a:r>
              <a:rPr lang="el-GR" sz="1600" dirty="0"/>
              <a:t>μια γραμμικής αρίθμησης των πόρων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Οι </a:t>
            </a:r>
            <a:r>
              <a:rPr lang="el-GR" sz="1600" dirty="0"/>
              <a:t>αιτήσεις για πόρους από τις διεργασίες πρέπει να γίνονται με </a:t>
            </a:r>
            <a:r>
              <a:rPr lang="el-GR" sz="1600" dirty="0" smtClean="0"/>
              <a:t>βάση τη </a:t>
            </a:r>
            <a:r>
              <a:rPr lang="el-GR" sz="1600" dirty="0"/>
              <a:t>σειρά αρίθμησης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ποικιλομορφία των πόρων και των </a:t>
            </a:r>
            <a:r>
              <a:rPr lang="el-GR" sz="1600" dirty="0" smtClean="0"/>
              <a:t>χρήσεων </a:t>
            </a:r>
            <a:r>
              <a:rPr lang="el-GR" sz="1600" dirty="0"/>
              <a:t>τους κάνει </a:t>
            </a:r>
            <a:r>
              <a:rPr lang="el-GR" sz="1600" dirty="0" smtClean="0"/>
              <a:t>δύσκολη την </a:t>
            </a:r>
            <a:r>
              <a:rPr lang="el-GR" sz="1600" dirty="0"/>
              <a:t>εφαρμογή στην πράξη</a:t>
            </a:r>
            <a:endParaRPr lang="el-GR" sz="1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500" y="3934357"/>
            <a:ext cx="3111000" cy="16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4.2. Αποφυγή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Οι πόροι εκχωρούνται με τρόπο που εγγυάται ότι </a:t>
            </a:r>
            <a:r>
              <a:rPr lang="el-GR" sz="2200" dirty="0" smtClean="0"/>
              <a:t>δεν θα </a:t>
            </a:r>
            <a:r>
              <a:rPr lang="el-GR" sz="2200" dirty="0"/>
              <a:t>βρεθεί ποτέ σημείο στο οποίο θα συμβεί αδιέξοδο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αποφυγή του αδιεξόδου επιτρέπει τις τρεις </a:t>
            </a:r>
            <a:r>
              <a:rPr lang="el-GR" sz="2200" dirty="0" smtClean="0"/>
              <a:t>πρώτες απαραίτητες </a:t>
            </a:r>
            <a:r>
              <a:rPr lang="el-GR" sz="2200" dirty="0"/>
              <a:t>συνθήκες αλλά κάνει </a:t>
            </a:r>
            <a:r>
              <a:rPr lang="el-GR" sz="2200" dirty="0" smtClean="0"/>
              <a:t>διακριτικές επιλογές </a:t>
            </a:r>
            <a:r>
              <a:rPr lang="el-GR" sz="2200" dirty="0"/>
              <a:t>ώστε να εξασφαλιστεί ότι δεν θα </a:t>
            </a:r>
            <a:r>
              <a:rPr lang="el-GR" sz="2200" dirty="0" smtClean="0"/>
              <a:t>προκύψει ποτέ </a:t>
            </a:r>
            <a:r>
              <a:rPr lang="el-GR" sz="2200" dirty="0"/>
              <a:t>αδιέξοδο. Έτσι επιτρέπεται </a:t>
            </a:r>
            <a:r>
              <a:rPr lang="el-GR" sz="2200" dirty="0" smtClean="0"/>
              <a:t>μεγαλύτερος συγχρονισμός </a:t>
            </a:r>
            <a:r>
              <a:rPr lang="el-GR" sz="2200" dirty="0"/>
              <a:t>σε σχέση με την πρόληψη.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 smtClean="0"/>
              <a:t>Απαιτείται </a:t>
            </a:r>
            <a:r>
              <a:rPr lang="el-GR" sz="2200" b="1" dirty="0"/>
              <a:t>γνώση των μελλοντικών </a:t>
            </a:r>
            <a:r>
              <a:rPr lang="el-GR" sz="2200" b="1" dirty="0" smtClean="0"/>
              <a:t>απαιτήσεων της </a:t>
            </a:r>
            <a:r>
              <a:rPr lang="el-GR" sz="2200" b="1" dirty="0"/>
              <a:t>διεργασίας.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Προϋποθέτει </a:t>
            </a:r>
            <a:r>
              <a:rPr lang="el-GR" sz="2200" dirty="0"/>
              <a:t>ότι το σύστημα έχει κάποια </a:t>
            </a:r>
            <a:r>
              <a:rPr lang="el-GR" sz="2200" dirty="0" smtClean="0"/>
              <a:t>πρόσθετη και </a:t>
            </a:r>
            <a:r>
              <a:rPr lang="el-GR" sz="2200" dirty="0"/>
              <a:t>εκ των προτέρων διαθέσιμη πληροφόρηση.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Αποφυγή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Λαμβάνεται δυναμικά μια απόφαση σχετικά με το </a:t>
            </a:r>
            <a:r>
              <a:rPr lang="el-GR" sz="2400" dirty="0" smtClean="0"/>
              <a:t>αν η </a:t>
            </a:r>
            <a:r>
              <a:rPr lang="el-GR" sz="2400" dirty="0"/>
              <a:t>ικανοποίηση μιας απαίτησης , σε σχέση με </a:t>
            </a:r>
            <a:r>
              <a:rPr lang="el-GR" sz="2400" dirty="0" smtClean="0"/>
              <a:t>την τρέχουσα </a:t>
            </a:r>
            <a:r>
              <a:rPr lang="el-GR" sz="2400" dirty="0"/>
              <a:t>εκχώρηση πόρων, θα οδηγήσει </a:t>
            </a:r>
            <a:r>
              <a:rPr lang="el-GR" sz="2400" dirty="0" smtClean="0"/>
              <a:t>σε αδιέξοδο</a:t>
            </a:r>
            <a:r>
              <a:rPr lang="el-GR" sz="2400" dirty="0"/>
              <a:t>, που βασίζεται σε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Στο </a:t>
            </a:r>
            <a:r>
              <a:rPr lang="el-GR" sz="2400" dirty="0"/>
              <a:t>συνολικό ποσό των διαθέσιμων πόρων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Στους </a:t>
            </a:r>
            <a:r>
              <a:rPr lang="el-GR" sz="2400" dirty="0"/>
              <a:t>τρέχοντες διαθέσιμους πόρους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Στις </a:t>
            </a:r>
            <a:r>
              <a:rPr lang="el-GR" sz="2400" dirty="0"/>
              <a:t>απαιτήσεις πόρων εκ μέρους των διεργασιών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Στην </a:t>
            </a:r>
            <a:r>
              <a:rPr lang="el-GR" sz="2400" dirty="0"/>
              <a:t>πρόσφατη εκχώρηση πόρων στις διεργασίες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8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Αποφυγή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828256"/>
          </a:xfrm>
        </p:spPr>
        <p:txBody>
          <a:bodyPr>
            <a:noAutofit/>
          </a:bodyPr>
          <a:lstStyle/>
          <a:p>
            <a:r>
              <a:rPr lang="el-GR" sz="2400" dirty="0"/>
              <a:t>Το απλούστερο και πλέον χρήσιμο μοντέλο </a:t>
            </a:r>
            <a:r>
              <a:rPr lang="el-GR" sz="2400" dirty="0" smtClean="0"/>
              <a:t>απαιτεί ότι </a:t>
            </a:r>
            <a:r>
              <a:rPr lang="el-GR" sz="2400" dirty="0"/>
              <a:t>κάθε διεργασία δηλώνει το μέγιστο πλήθος </a:t>
            </a:r>
            <a:r>
              <a:rPr lang="el-GR" sz="2400" dirty="0" smtClean="0"/>
              <a:t>των πόρων </a:t>
            </a:r>
            <a:r>
              <a:rPr lang="el-GR" sz="2400" dirty="0"/>
              <a:t>κάθε τύπου που είναι πιθανόν να χρειαστεί.</a:t>
            </a:r>
          </a:p>
          <a:p>
            <a:r>
              <a:rPr lang="el-GR" sz="2400" dirty="0" smtClean="0"/>
              <a:t>Ο </a:t>
            </a:r>
            <a:r>
              <a:rPr lang="el-GR" sz="2400" dirty="0"/>
              <a:t>αλγόριθμος αποφυγής αδιεξόδου </a:t>
            </a:r>
            <a:r>
              <a:rPr lang="el-GR" sz="2400" dirty="0" smtClean="0"/>
              <a:t>εξετάζει δυναμικά </a:t>
            </a:r>
            <a:r>
              <a:rPr lang="el-GR" sz="2400" dirty="0"/>
              <a:t>την κατάσταση ανάθεσης πόρων για </a:t>
            </a:r>
            <a:r>
              <a:rPr lang="el-GR" sz="2400" dirty="0" smtClean="0"/>
              <a:t>να εξασφαλίσει </a:t>
            </a:r>
            <a:r>
              <a:rPr lang="el-GR" sz="2400" dirty="0"/>
              <a:t>ότι δεν μπορεί να προκύψει </a:t>
            </a:r>
            <a:r>
              <a:rPr lang="el-GR" sz="2400" dirty="0" smtClean="0"/>
              <a:t>κατάσταση κυκλικής </a:t>
            </a:r>
            <a:r>
              <a:rPr lang="el-GR" sz="2400" dirty="0"/>
              <a:t>αναμονής.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κατάσταση ανάθεσης πόρων ορίζεται από </a:t>
            </a:r>
            <a:r>
              <a:rPr lang="el-GR" sz="2400" dirty="0" smtClean="0"/>
              <a:t>το πλήθος </a:t>
            </a:r>
            <a:r>
              <a:rPr lang="el-GR" sz="2400" dirty="0"/>
              <a:t>των διαθέσιμων και εκχωρούμενων </a:t>
            </a:r>
            <a:r>
              <a:rPr lang="el-GR" sz="2400" dirty="0" smtClean="0"/>
              <a:t>πόρων και </a:t>
            </a:r>
            <a:r>
              <a:rPr lang="el-GR" sz="2400" dirty="0"/>
              <a:t>από το μέγιστο πλήθος των απαιτήσεων </a:t>
            </a:r>
            <a:r>
              <a:rPr lang="el-GR" sz="2400" dirty="0" smtClean="0"/>
              <a:t>εκ μέρους </a:t>
            </a:r>
            <a:r>
              <a:rPr lang="el-GR" sz="2400" dirty="0"/>
              <a:t>των διεργασιών.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84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Αποφυγή αδιεξόδου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Προσεγγίσεις αποφυγής αδιεξόδου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Μια </a:t>
            </a:r>
            <a:r>
              <a:rPr lang="el-GR" sz="2400" dirty="0"/>
              <a:t>διεργασία δεν ξεκινά αν οι απαιτήσεις της </a:t>
            </a:r>
            <a:r>
              <a:rPr lang="el-GR" sz="2400" dirty="0" smtClean="0"/>
              <a:t>μπορούν να </a:t>
            </a:r>
            <a:r>
              <a:rPr lang="el-GR" sz="2400" dirty="0"/>
              <a:t>οδηγήσουν σε αδιέξοδο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Δεν </a:t>
            </a:r>
            <a:r>
              <a:rPr lang="el-GR" sz="2400" dirty="0"/>
              <a:t>ικανοποιείται μια αυξημένη απαίτηση για τη </a:t>
            </a:r>
            <a:r>
              <a:rPr lang="el-GR" sz="2400" dirty="0" smtClean="0"/>
              <a:t>χρήση ενός </a:t>
            </a:r>
            <a:r>
              <a:rPr lang="el-GR" sz="2400" dirty="0"/>
              <a:t>πόρου από μια διεργασία αν αυτή η εκχώρηση </a:t>
            </a:r>
            <a:r>
              <a:rPr lang="el-GR" sz="2400" dirty="0" smtClean="0"/>
              <a:t>του πόρου </a:t>
            </a:r>
            <a:r>
              <a:rPr lang="el-GR" sz="2400" dirty="0"/>
              <a:t>μπορεί να οδηγήσει σε αδιέξοδο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Προβλήματα</a:t>
            </a:r>
            <a:endParaRPr lang="el-G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Μικρή </a:t>
            </a:r>
            <a:r>
              <a:rPr lang="el-GR" sz="1800" dirty="0"/>
              <a:t>χρήση πόρων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1800" dirty="0" smtClean="0"/>
              <a:t>Μειωμένη </a:t>
            </a:r>
            <a:r>
              <a:rPr lang="el-GR" sz="1800" dirty="0" err="1"/>
              <a:t>ρυθμοαπόδοση</a:t>
            </a:r>
            <a:r>
              <a:rPr lang="el-GR" sz="1800" dirty="0"/>
              <a:t> (</a:t>
            </a:r>
            <a:r>
              <a:rPr lang="el-GR" sz="1800" dirty="0" err="1"/>
              <a:t>throughput</a:t>
            </a:r>
            <a:r>
              <a:rPr lang="el-GR" sz="1800" dirty="0"/>
              <a:t>) </a:t>
            </a:r>
            <a:r>
              <a:rPr lang="el-GR" sz="1800" dirty="0" smtClean="0"/>
              <a:t>του συστήματος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04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7565</TotalTime>
  <Words>2306</Words>
  <Application>Microsoft Office PowerPoint</Application>
  <PresentationFormat>Προβολή στην οθόνη (16:10)</PresentationFormat>
  <Paragraphs>298</Paragraphs>
  <Slides>38</Slides>
  <Notes>38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4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Κυκλική αναμονή</vt:lpstr>
      <vt:lpstr>4.2. Αποφυγή αδιεξόδου</vt:lpstr>
      <vt:lpstr>Αποφυγή αδιεξόδου</vt:lpstr>
      <vt:lpstr>Αποφυγή αδιεξόδου</vt:lpstr>
      <vt:lpstr>Αποφυγή αδιεξόδου</vt:lpstr>
      <vt:lpstr>Αλγόριθμος του τραπεζίτη</vt:lpstr>
      <vt:lpstr>Ασφαλής κατάσταση</vt:lpstr>
      <vt:lpstr>Ασφαλής κατάσταση</vt:lpstr>
      <vt:lpstr>Βασικά γεγονότα</vt:lpstr>
      <vt:lpstr>Παραδοχές</vt:lpstr>
      <vt:lpstr>Δομές δεδομένων του αλγορίθμου</vt:lpstr>
      <vt:lpstr>Αλγόριθμος</vt:lpstr>
      <vt:lpstr>Παράδειγμα</vt:lpstr>
      <vt:lpstr>Παράδειγμα</vt:lpstr>
      <vt:lpstr>4.3. Ανίχνευση αδιεξόδου</vt:lpstr>
      <vt:lpstr>ΛΣ και ανίχνευση αδιεξόδου</vt:lpstr>
      <vt:lpstr>Αλγόριθμος ανίχνευσης αδιεξόδου</vt:lpstr>
      <vt:lpstr>Αλγόριθμος</vt:lpstr>
      <vt:lpstr>ΛΣ και ανίχνευση αδιεξόδου</vt:lpstr>
      <vt:lpstr>Στρατηγικές όταν ανιχνευθεί αδιέξοδο</vt:lpstr>
      <vt:lpstr>Στρατηγικές όταν ανιχνευθεί αδιέξοδο</vt:lpstr>
      <vt:lpstr>Συνδυασμένη ανίχνευση αδιεξόδου</vt:lpstr>
      <vt:lpstr>5. Πρόβλημα συνδαιτυμόνων φιλοσόφων</vt:lpstr>
      <vt:lpstr>Πρόβλημα συνδαιτυμόνων φιλοσόφων</vt:lpstr>
      <vt:lpstr>Πρόβλημα συνδαιτυμόνων φιλοσόφων</vt:lpstr>
      <vt:lpstr>Πρόβλημα συνδαιτυμόνων φιλοσόφων</vt:lpstr>
      <vt:lpstr>Πρόβλημα συνδαιτυμόνων φιλοσόφων</vt:lpstr>
      <vt:lpstr>Πρόβλημα συνδαιτυμόνων φιλοσόφων</vt:lpstr>
      <vt:lpstr>Πρόβλημα συνδαιτυμόνων φιλοσόφων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331</cp:revision>
  <dcterms:created xsi:type="dcterms:W3CDTF">2012-09-06T09:03:05Z</dcterms:created>
  <dcterms:modified xsi:type="dcterms:W3CDTF">2015-09-18T14:12:04Z</dcterms:modified>
</cp:coreProperties>
</file>