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57" r:id="rId4"/>
    <p:sldId id="259" r:id="rId5"/>
    <p:sldId id="515" r:id="rId6"/>
    <p:sldId id="491" r:id="rId7"/>
    <p:sldId id="492" r:id="rId8"/>
    <p:sldId id="493" r:id="rId9"/>
    <p:sldId id="494" r:id="rId10"/>
    <p:sldId id="495" r:id="rId11"/>
    <p:sldId id="496" r:id="rId12"/>
    <p:sldId id="469" r:id="rId13"/>
    <p:sldId id="470" r:id="rId14"/>
    <p:sldId id="303" r:id="rId15"/>
    <p:sldId id="291" r:id="rId16"/>
    <p:sldId id="292" r:id="rId17"/>
    <p:sldId id="293" r:id="rId18"/>
    <p:sldId id="294" r:id="rId19"/>
    <p:sldId id="295" r:id="rId20"/>
    <p:sldId id="280" r:id="rId21"/>
  </p:sldIdLst>
  <p:sldSz cx="9144000" cy="5715000" type="screen16x10"/>
  <p:notesSz cx="6858000" cy="9144000"/>
  <p:custDataLst>
    <p:tags r:id="rId2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0" autoAdjust="0"/>
    <p:restoredTop sz="99309" autoAdjust="0"/>
  </p:normalViewPr>
  <p:slideViewPr>
    <p:cSldViewPr>
      <p:cViewPr>
        <p:scale>
          <a:sx n="106" d="100"/>
          <a:sy n="106" d="100"/>
        </p:scale>
        <p:origin x="-180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01/02/2016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smtClean="0"/>
              <a:t/>
            </a:r>
            <a:br>
              <a:rPr lang="en-US" sz="4000" smtClean="0"/>
            </a:br>
            <a:r>
              <a:rPr lang="el-GR" sz="4000" smtClean="0"/>
              <a:t>Ενοποιημένες </a:t>
            </a:r>
            <a:r>
              <a:rPr lang="el-GR" sz="4000" dirty="0" smtClean="0"/>
              <a:t>Χρηματοοικονομικές Καταστάσεις</a:t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73525"/>
            <a:ext cx="7488832" cy="72008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Ορισμοί σύμφωνα με την έως 31/12/14 ισχύουσα Ελληνική Νομοθεσία.</a:t>
            </a:r>
          </a:p>
          <a:p>
            <a:r>
              <a:rPr lang="el-GR" sz="2200" dirty="0" smtClean="0"/>
              <a:t>Δρ. 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684419"/>
          </a:xfrm>
        </p:spPr>
        <p:txBody>
          <a:bodyPr>
            <a:noAutofit/>
          </a:bodyPr>
          <a:lstStyle/>
          <a:p>
            <a:r>
              <a:rPr lang="el-GR" sz="2800" dirty="0" smtClean="0"/>
              <a:t>Σχέση μητρικής – θυγατρικής…..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300"/>
            <a:ext cx="9036496" cy="453650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el-GR" sz="2400" dirty="0" smtClean="0"/>
              <a:t>3.</a:t>
            </a:r>
            <a:r>
              <a:rPr lang="el-GR" sz="2400" b="1" dirty="0" smtClean="0"/>
              <a:t>	συμμετέχει στο κεφάλαιο</a:t>
            </a:r>
            <a:r>
              <a:rPr lang="el-GR" sz="2400" dirty="0" smtClean="0"/>
              <a:t> μιας άλλης επιχείρησης και έχει το </a:t>
            </a:r>
            <a:r>
              <a:rPr lang="el-GR" sz="2400" b="1" dirty="0" smtClean="0"/>
              <a:t>δικαίωμα είτε άμεσα είτε έμμεσα, είτε μέσω τρίτων</a:t>
            </a:r>
            <a:r>
              <a:rPr lang="el-GR" sz="2400" dirty="0" smtClean="0"/>
              <a:t> να </a:t>
            </a:r>
            <a:r>
              <a:rPr lang="el-GR" sz="2400" b="1" dirty="0" smtClean="0"/>
              <a:t>διορίζει ή  παύει</a:t>
            </a:r>
            <a:r>
              <a:rPr lang="el-GR" sz="2400" dirty="0" smtClean="0"/>
              <a:t> την πλειοψηφία των μελών του </a:t>
            </a:r>
            <a:r>
              <a:rPr lang="el-GR" sz="2400" b="1" dirty="0" smtClean="0"/>
              <a:t>ΔΣ ή των οργάνων διοίκησης</a:t>
            </a:r>
            <a:r>
              <a:rPr lang="el-GR" sz="2400" dirty="0" smtClean="0"/>
              <a:t> της επιχείρησης αυτής.</a:t>
            </a:r>
          </a:p>
          <a:p>
            <a:pPr>
              <a:lnSpc>
                <a:spcPct val="80000"/>
              </a:lnSpc>
              <a:buNone/>
            </a:pPr>
            <a:r>
              <a:rPr lang="el-GR" sz="2400" dirty="0" smtClean="0"/>
              <a:t>4. ασκεί </a:t>
            </a:r>
            <a:r>
              <a:rPr lang="el-GR" sz="2400" b="1" dirty="0" smtClean="0"/>
              <a:t>δεσπόζουσα επιρροή</a:t>
            </a:r>
            <a:r>
              <a:rPr lang="el-GR" sz="2400" dirty="0" smtClean="0"/>
              <a:t> σε μια άλλη επιχείρησης (θυγατρική). </a:t>
            </a:r>
          </a:p>
          <a:p>
            <a:pPr algn="just">
              <a:lnSpc>
                <a:spcPct val="80000"/>
              </a:lnSpc>
              <a:buNone/>
            </a:pPr>
            <a:r>
              <a:rPr lang="el-GR" sz="2400" i="1" dirty="0" smtClean="0"/>
              <a:t>      </a:t>
            </a:r>
            <a:r>
              <a:rPr lang="el-GR" sz="2400" dirty="0" smtClean="0"/>
              <a:t>Δεσπόζουσα επιρροή υπάρχει όταν η </a:t>
            </a:r>
            <a:r>
              <a:rPr lang="el-GR" sz="2400" b="1" dirty="0" smtClean="0"/>
              <a:t>μητρική </a:t>
            </a:r>
            <a:r>
              <a:rPr lang="el-GR" sz="2400" dirty="0" smtClean="0"/>
              <a:t>επιχείρηση διαθέτει, άμεσα ή έμμεσα, δηλαδή μέσω τρίτων που ενεργούν για λογαριασμό της επιχείρησης αυτής, τουλάχιστον </a:t>
            </a:r>
            <a:r>
              <a:rPr lang="el-GR" sz="2400" b="1" dirty="0" smtClean="0"/>
              <a:t>το 20% του κεφαλαίου</a:t>
            </a:r>
            <a:r>
              <a:rPr lang="el-GR" sz="2400" dirty="0" smtClean="0"/>
              <a:t> ή των </a:t>
            </a:r>
            <a:r>
              <a:rPr lang="el-GR" sz="2400" b="1" dirty="0" smtClean="0"/>
              <a:t>δικαιωμάτων ψήφου</a:t>
            </a:r>
            <a:r>
              <a:rPr lang="el-GR" sz="2400" dirty="0" smtClean="0"/>
              <a:t> της θυγατρικής και </a:t>
            </a:r>
            <a:r>
              <a:rPr lang="el-GR" sz="2400" b="1" dirty="0" smtClean="0"/>
              <a:t>ταυτόχρονα ασκεί κυρίαρχη επιρροή</a:t>
            </a:r>
            <a:r>
              <a:rPr lang="el-GR" sz="2400" dirty="0" smtClean="0"/>
              <a:t> στη διοίκηση ή τη λειτουργία της τελευταίας. </a:t>
            </a:r>
          </a:p>
          <a:p>
            <a:pPr>
              <a:buNone/>
            </a:pPr>
            <a:endParaRPr lang="el-GR" sz="2400" dirty="0" smtClean="0"/>
          </a:p>
          <a:p>
            <a:pPr marL="0">
              <a:buNone/>
            </a:pPr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629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684419"/>
          </a:xfrm>
        </p:spPr>
        <p:txBody>
          <a:bodyPr>
            <a:noAutofit/>
          </a:bodyPr>
          <a:lstStyle/>
          <a:p>
            <a:r>
              <a:rPr lang="el-GR" sz="2800" dirty="0" smtClean="0"/>
              <a:t>Ορισμός Δικαιωμάτων συμμετοχής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300"/>
            <a:ext cx="9036496" cy="453650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96000"/>
              </a:lnSpc>
            </a:pPr>
            <a:r>
              <a:rPr lang="el-GR" sz="2400" dirty="0" smtClean="0"/>
              <a:t>Για την εφαρμογή των παραπάνω περιπτώσεων ορίζεται ότι:</a:t>
            </a:r>
          </a:p>
          <a:p>
            <a:pPr algn="just">
              <a:lnSpc>
                <a:spcPct val="96000"/>
              </a:lnSpc>
              <a:buNone/>
            </a:pPr>
            <a:r>
              <a:rPr lang="el-GR" sz="2400" dirty="0" smtClean="0"/>
              <a:t>α) στα </a:t>
            </a:r>
            <a:r>
              <a:rPr lang="el-GR" sz="2400" b="1" dirty="0" smtClean="0"/>
              <a:t>ποσοστά συμμετοχής</a:t>
            </a:r>
            <a:r>
              <a:rPr lang="el-GR" sz="2400" dirty="0" smtClean="0"/>
              <a:t> ή στα δικαιώματα ψήφου, καθώς και στα δικαιώματα διορισμού ή ανάκλησης που έχει η </a:t>
            </a:r>
            <a:r>
              <a:rPr lang="el-GR" sz="2400" b="1" dirty="0" smtClean="0"/>
              <a:t>μητρική </a:t>
            </a:r>
            <a:r>
              <a:rPr lang="el-GR" sz="2400" dirty="0" smtClean="0"/>
              <a:t>επιχείρηση, πρέπει να </a:t>
            </a:r>
            <a:r>
              <a:rPr lang="el-GR" sz="2400" b="1" dirty="0" smtClean="0"/>
              <a:t>προστίθενται τα ποσοστά</a:t>
            </a:r>
            <a:r>
              <a:rPr lang="el-GR" sz="2400" dirty="0" smtClean="0"/>
              <a:t> συμμετοχής και τα δικαιώματα κάθε άλλης επιχείρησης που είναι </a:t>
            </a:r>
            <a:r>
              <a:rPr lang="el-GR" sz="2400" b="1" dirty="0" smtClean="0"/>
              <a:t>θυγατρική της ή θυγατρική θυγατρικής</a:t>
            </a:r>
            <a:r>
              <a:rPr lang="el-GR" sz="2400" dirty="0" smtClean="0"/>
              <a:t> της.</a:t>
            </a:r>
          </a:p>
          <a:p>
            <a:pPr algn="just">
              <a:lnSpc>
                <a:spcPct val="96000"/>
              </a:lnSpc>
              <a:buNone/>
            </a:pPr>
            <a:r>
              <a:rPr lang="el-GR" sz="2400" dirty="0" smtClean="0"/>
              <a:t>β) Από τα αναφερόμενα ποσοστά συμμετοχής ή δικαιώματα ψήφου πρέπει να </a:t>
            </a:r>
            <a:r>
              <a:rPr lang="el-GR" sz="2400" b="1" dirty="0" smtClean="0"/>
              <a:t>αφαιρούνται </a:t>
            </a:r>
            <a:r>
              <a:rPr lang="el-GR" sz="2400" dirty="0" smtClean="0"/>
              <a:t>εκείνα που απορρέουν από: </a:t>
            </a:r>
          </a:p>
          <a:p>
            <a:pPr algn="just">
              <a:lnSpc>
                <a:spcPct val="96000"/>
              </a:lnSpc>
              <a:buNone/>
            </a:pPr>
            <a:r>
              <a:rPr lang="el-GR" sz="2400" dirty="0" smtClean="0"/>
              <a:t>     -  μετοχές που </a:t>
            </a:r>
            <a:r>
              <a:rPr lang="el-GR" sz="2400" b="1" dirty="0" smtClean="0"/>
              <a:t>κατέχονται για λογαριασμό άλλου προσώπου</a:t>
            </a:r>
            <a:r>
              <a:rPr lang="el-GR" sz="2400" dirty="0" smtClean="0"/>
              <a:t> εκτός του Ομίλου,</a:t>
            </a:r>
          </a:p>
          <a:p>
            <a:pPr algn="just">
              <a:lnSpc>
                <a:spcPct val="96000"/>
              </a:lnSpc>
              <a:buNone/>
            </a:pPr>
            <a:r>
              <a:rPr lang="el-GR" sz="2400" dirty="0" smtClean="0"/>
              <a:t>     - </a:t>
            </a:r>
            <a:r>
              <a:rPr lang="el-GR" sz="2400" b="1" dirty="0" smtClean="0"/>
              <a:t>μετοχές που κατέχονται για εγγύηση</a:t>
            </a:r>
            <a:r>
              <a:rPr lang="el-GR" sz="2400" dirty="0" smtClean="0"/>
              <a:t>, εφόσον τα δικαιώματα αυτά ασκούνται σύμφωνα με τις οδηγίες που έχουν δοθεί, ή κατέχονται για ασφάλεια δανείων υπό τον όρο τα δικαιώματα ψήφου ασκούνται προς όφελος του παρέχοντος την εγγύηση. </a:t>
            </a:r>
          </a:p>
          <a:p>
            <a:pPr algn="just">
              <a:lnSpc>
                <a:spcPct val="96000"/>
              </a:lnSpc>
              <a:buNone/>
            </a:pPr>
            <a:r>
              <a:rPr lang="el-GR" sz="2400" dirty="0" smtClean="0"/>
              <a:t>γ) από το σύνολο του κεφαλαίου ή των δικαιωμάτων ψήφου </a:t>
            </a:r>
            <a:r>
              <a:rPr lang="el-GR" sz="2400" b="1" dirty="0" smtClean="0"/>
              <a:t>αφαιρούνται</a:t>
            </a:r>
            <a:r>
              <a:rPr lang="el-GR" sz="2400" dirty="0" smtClean="0"/>
              <a:t> τα </a:t>
            </a:r>
            <a:r>
              <a:rPr lang="el-GR" sz="2400" b="1" dirty="0" smtClean="0"/>
              <a:t>ποσοστά κεφαλαίου</a:t>
            </a:r>
            <a:r>
              <a:rPr lang="el-GR" sz="2400" dirty="0" smtClean="0"/>
              <a:t> ή τα </a:t>
            </a:r>
            <a:r>
              <a:rPr lang="el-GR" sz="2400" b="1" dirty="0" smtClean="0"/>
              <a:t>δικαιώματα  ψήφου</a:t>
            </a:r>
            <a:r>
              <a:rPr lang="el-GR" sz="2400" dirty="0" smtClean="0"/>
              <a:t> από μετοχές που κατέχονται από την ίδια την επιχείρηση ή από θυγατρικές της. </a:t>
            </a:r>
          </a:p>
          <a:p>
            <a:pPr algn="just">
              <a:lnSpc>
                <a:spcPct val="96000"/>
              </a:lnSpc>
              <a:buNone/>
            </a:pPr>
            <a:endParaRPr lang="el-GR" sz="2400" dirty="0" smtClean="0"/>
          </a:p>
          <a:p>
            <a:pPr marL="0" algn="just">
              <a:lnSpc>
                <a:spcPct val="96000"/>
              </a:lnSpc>
              <a:buNone/>
            </a:pPr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508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72451"/>
          </a:xfrm>
        </p:spPr>
        <p:txBody>
          <a:bodyPr>
            <a:noAutofit/>
          </a:bodyPr>
          <a:lstStyle/>
          <a:p>
            <a:pPr algn="just"/>
            <a:r>
              <a:rPr lang="el-GR" sz="2200" dirty="0" smtClean="0"/>
              <a:t>Περιγραφή του κανονιστικού πλαισίου σύμφωνα με την έως 31/12/14 ισχύουσα Ελληνική Εταιρική Νομοθεσία (άρθρα 90-133) του κ.ν. 2190/1920</a:t>
            </a:r>
            <a:endParaRPr lang="el-G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300"/>
            <a:ext cx="9036496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 sz="2400" b="1" dirty="0" smtClean="0">
              <a:latin typeface="+mj-lt"/>
            </a:endParaRPr>
          </a:p>
          <a:p>
            <a:pPr algn="just"/>
            <a:r>
              <a:rPr lang="el-GR" sz="2400" b="1" dirty="0" smtClean="0">
                <a:latin typeface="+mj-lt"/>
              </a:rPr>
              <a:t>Κάθε μητρική</a:t>
            </a:r>
            <a:r>
              <a:rPr lang="el-GR" sz="2400" dirty="0" smtClean="0">
                <a:latin typeface="+mj-lt"/>
              </a:rPr>
              <a:t> επιχείρηση που διέπεται από το Ελληνικό δίκαιο είναι </a:t>
            </a:r>
            <a:r>
              <a:rPr lang="el-GR" sz="2400" b="1" dirty="0" smtClean="0">
                <a:latin typeface="+mj-lt"/>
              </a:rPr>
              <a:t>υποχρεωμένη</a:t>
            </a:r>
            <a:r>
              <a:rPr lang="el-GR" sz="2400" dirty="0" smtClean="0">
                <a:latin typeface="+mj-lt"/>
              </a:rPr>
              <a:t> να καταρτίζει </a:t>
            </a:r>
            <a:r>
              <a:rPr lang="el-GR" sz="2400" b="1" dirty="0" smtClean="0">
                <a:latin typeface="+mj-lt"/>
              </a:rPr>
              <a:t>ενοποιημένες οικονομικές καταστάσεις</a:t>
            </a:r>
            <a:r>
              <a:rPr lang="el-GR" sz="2400" dirty="0" smtClean="0">
                <a:latin typeface="+mj-lt"/>
              </a:rPr>
              <a:t> και ενοποιημένη έκθεση διαχείρισης. </a:t>
            </a:r>
          </a:p>
          <a:p>
            <a:pPr algn="just">
              <a:buNone/>
            </a:pPr>
            <a:endParaRPr lang="el-GR" sz="2400" dirty="0" smtClean="0">
              <a:latin typeface="+mj-lt"/>
            </a:endParaRPr>
          </a:p>
          <a:p>
            <a:pPr algn="just"/>
            <a:r>
              <a:rPr lang="el-GR" sz="2400" b="1" dirty="0" smtClean="0">
                <a:latin typeface="+mj-lt"/>
              </a:rPr>
              <a:t>Η μητρική και οι θυγατρικές</a:t>
            </a:r>
            <a:r>
              <a:rPr lang="el-GR" sz="2400" dirty="0" smtClean="0">
                <a:latin typeface="+mj-lt"/>
              </a:rPr>
              <a:t> της υπόκεινται σε ενοποίηση όταν είτε η μητρική ή οι θυγατρικές της έχουν την εταιρική μορφή της </a:t>
            </a:r>
            <a:r>
              <a:rPr lang="el-GR" sz="2400" b="1" dirty="0" smtClean="0">
                <a:latin typeface="+mj-lt"/>
              </a:rPr>
              <a:t>ΑΕ, της ΕΠΕ, ή της ΕΕ</a:t>
            </a:r>
            <a:r>
              <a:rPr lang="el-GR" sz="2400" dirty="0" smtClean="0">
                <a:latin typeface="+mj-lt"/>
              </a:rPr>
              <a:t>.</a:t>
            </a:r>
            <a:r>
              <a:rPr lang="en-US" sz="2400" dirty="0" smtClean="0">
                <a:latin typeface="+mj-lt"/>
              </a:rPr>
              <a:t>(</a:t>
            </a:r>
            <a:r>
              <a:rPr lang="el-GR" sz="2400" dirty="0" smtClean="0">
                <a:latin typeface="+mj-lt"/>
              </a:rPr>
              <a:t>μετοχές) </a:t>
            </a:r>
            <a:r>
              <a:rPr lang="en-US" sz="2400" dirty="0" smtClean="0">
                <a:latin typeface="+mj-lt"/>
              </a:rPr>
              <a:t> </a:t>
            </a:r>
            <a:endParaRPr lang="el-GR" sz="1600" dirty="0" smtClean="0">
              <a:latin typeface="+mj-lt"/>
            </a:endParaRPr>
          </a:p>
          <a:p>
            <a:pPr algn="just">
              <a:buNone/>
            </a:pPr>
            <a:endParaRPr lang="el-GR" sz="2400" dirty="0" smtClean="0">
              <a:latin typeface="+mj-lt"/>
            </a:endParaRPr>
          </a:p>
          <a:p>
            <a:pPr marL="0" algn="just">
              <a:buNone/>
            </a:pPr>
            <a:endParaRPr lang="el-GR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444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684419"/>
          </a:xfrm>
        </p:spPr>
        <p:txBody>
          <a:bodyPr>
            <a:noAutofit/>
          </a:bodyPr>
          <a:lstStyle/>
          <a:p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Υποχρέωση για σύνταξη ενοποιημένων οικονομικών καταστάσεων σύμφωνα με την έως 31/12/14 ισχύουσα Ελληνική Εταιρική Νομοθεσία (άρθρα 90-133) του κ.ν. 2190/1920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9348"/>
            <a:ext cx="9036496" cy="4104456"/>
          </a:xfrm>
        </p:spPr>
        <p:txBody>
          <a:bodyPr>
            <a:normAutofit/>
          </a:bodyPr>
          <a:lstStyle/>
          <a:p>
            <a:pPr marL="0">
              <a:lnSpc>
                <a:spcPct val="76000"/>
              </a:lnSpc>
              <a:buNone/>
            </a:pPr>
            <a:r>
              <a:rPr lang="el-GR" sz="2200" b="1" dirty="0" smtClean="0">
                <a:latin typeface="+mj-lt"/>
              </a:rPr>
              <a:t>Υποχρέωση</a:t>
            </a:r>
            <a:r>
              <a:rPr lang="el-GR" sz="2200" dirty="0" smtClean="0">
                <a:latin typeface="+mj-lt"/>
              </a:rPr>
              <a:t> σύνταξη ενοποιημένων οικονομικών καταστάσεων έχει η επιχείρηση  εφόσον: </a:t>
            </a:r>
          </a:p>
          <a:p>
            <a:pPr>
              <a:lnSpc>
                <a:spcPct val="76000"/>
              </a:lnSpc>
              <a:buNone/>
            </a:pPr>
            <a:r>
              <a:rPr lang="el-GR" sz="2200" b="1" dirty="0" smtClean="0">
                <a:latin typeface="+mj-lt"/>
              </a:rPr>
              <a:t>α)</a:t>
            </a:r>
            <a:r>
              <a:rPr lang="el-GR" sz="2200" dirty="0" smtClean="0">
                <a:latin typeface="+mj-lt"/>
              </a:rPr>
              <a:t> Η </a:t>
            </a:r>
            <a:r>
              <a:rPr lang="el-GR" sz="2200" b="1" dirty="0" smtClean="0">
                <a:latin typeface="+mj-lt"/>
              </a:rPr>
              <a:t>επιχείρηση </a:t>
            </a:r>
            <a:r>
              <a:rPr lang="el-GR" sz="2200" dirty="0" smtClean="0">
                <a:latin typeface="+mj-lt"/>
              </a:rPr>
              <a:t>αυτή καθώς και μια ή περισσότερες επιχειρήσεις συνδέονται με </a:t>
            </a:r>
            <a:r>
              <a:rPr lang="el-GR" sz="2200" b="1" dirty="0" smtClean="0">
                <a:latin typeface="+mj-lt"/>
              </a:rPr>
              <a:t>σχέση μητρικής-  θυγατρικής</a:t>
            </a:r>
            <a:r>
              <a:rPr lang="el-GR" sz="2200" dirty="0" smtClean="0">
                <a:latin typeface="+mj-lt"/>
              </a:rPr>
              <a:t> και </a:t>
            </a:r>
          </a:p>
          <a:p>
            <a:pPr>
              <a:lnSpc>
                <a:spcPct val="76000"/>
              </a:lnSpc>
              <a:buNone/>
            </a:pPr>
            <a:r>
              <a:rPr lang="el-GR" sz="2200" b="1" dirty="0" smtClean="0">
                <a:latin typeface="+mj-lt"/>
              </a:rPr>
              <a:t>β)</a:t>
            </a:r>
            <a:r>
              <a:rPr lang="el-GR" sz="2200" dirty="0" smtClean="0">
                <a:latin typeface="+mj-lt"/>
              </a:rPr>
              <a:t> Η επιχείρηση αυτή καθώς μια ή περισσότερες επιχειρήσεις που δεν συνδέονται με σχέση μητρικής – θυγατρικής, </a:t>
            </a:r>
            <a:r>
              <a:rPr lang="el-GR" sz="2200" b="1" dirty="0" smtClean="0">
                <a:latin typeface="+mj-lt"/>
              </a:rPr>
              <a:t>έχουν τεθεί</a:t>
            </a:r>
            <a:r>
              <a:rPr lang="el-GR" sz="2200" dirty="0" smtClean="0">
                <a:latin typeface="+mj-lt"/>
              </a:rPr>
              <a:t> </a:t>
            </a:r>
            <a:r>
              <a:rPr lang="el-GR" sz="2200" b="1" dirty="0" smtClean="0">
                <a:latin typeface="+mj-lt"/>
              </a:rPr>
              <a:t>υπό ενιαία διεύθυνση</a:t>
            </a:r>
            <a:r>
              <a:rPr lang="el-GR" sz="2200" dirty="0" smtClean="0">
                <a:latin typeface="+mj-lt"/>
              </a:rPr>
              <a:t>.  Ενιαία διεύθυνση τεκμαίρεται όταν τα </a:t>
            </a:r>
            <a:r>
              <a:rPr lang="el-GR" sz="2200" b="1" dirty="0" smtClean="0">
                <a:latin typeface="+mj-lt"/>
              </a:rPr>
              <a:t>διοικητικά διαχειριστικά ή εποπτικά όργανα</a:t>
            </a:r>
            <a:r>
              <a:rPr lang="el-GR" sz="2200" dirty="0" smtClean="0">
                <a:latin typeface="+mj-lt"/>
              </a:rPr>
              <a:t> της επιχείρησης είναι </a:t>
            </a:r>
            <a:r>
              <a:rPr lang="el-GR" sz="2200" b="1" dirty="0" smtClean="0">
                <a:latin typeface="+mj-lt"/>
              </a:rPr>
              <a:t>κοινά </a:t>
            </a:r>
            <a:r>
              <a:rPr lang="el-GR" sz="2200" dirty="0" smtClean="0">
                <a:latin typeface="+mj-lt"/>
              </a:rPr>
              <a:t>με αυτά μιας ή περισσοτέρων επιχειρήσεων.</a:t>
            </a:r>
          </a:p>
          <a:p>
            <a:pPr marL="0">
              <a:lnSpc>
                <a:spcPct val="76000"/>
              </a:lnSpc>
              <a:buNone/>
            </a:pPr>
            <a:r>
              <a:rPr lang="el-GR" sz="2200" dirty="0" smtClean="0">
                <a:latin typeface="+mj-lt"/>
              </a:rPr>
              <a:t>Την υποχρέωση κατάρτισης ενοποιημένων οικονομικών καταστάσεων στη μεν </a:t>
            </a:r>
            <a:r>
              <a:rPr lang="el-GR" sz="2200" b="1" dirty="0" smtClean="0">
                <a:latin typeface="+mj-lt"/>
              </a:rPr>
              <a:t>πρώτη</a:t>
            </a:r>
            <a:r>
              <a:rPr lang="el-GR" sz="2200" dirty="0" smtClean="0">
                <a:latin typeface="+mj-lt"/>
              </a:rPr>
              <a:t> περίπτωση έχει η </a:t>
            </a:r>
            <a:r>
              <a:rPr lang="el-GR" sz="2200" b="1" dirty="0" smtClean="0">
                <a:latin typeface="+mj-lt"/>
              </a:rPr>
              <a:t>μητρική</a:t>
            </a:r>
            <a:r>
              <a:rPr lang="el-GR" sz="2200" dirty="0" smtClean="0">
                <a:latin typeface="+mj-lt"/>
              </a:rPr>
              <a:t> επιχείρηση στη δε </a:t>
            </a:r>
            <a:r>
              <a:rPr lang="el-GR" sz="2200" b="1" dirty="0" smtClean="0">
                <a:latin typeface="+mj-lt"/>
              </a:rPr>
              <a:t>δεύτερη περίπτωση</a:t>
            </a:r>
            <a:r>
              <a:rPr lang="el-GR" sz="2200" dirty="0" smtClean="0">
                <a:latin typeface="+mj-lt"/>
              </a:rPr>
              <a:t> έχει  η </a:t>
            </a:r>
            <a:r>
              <a:rPr lang="el-GR" sz="2200" b="1" dirty="0" smtClean="0">
                <a:latin typeface="+mj-lt"/>
              </a:rPr>
              <a:t>μεγαλύτερη</a:t>
            </a:r>
            <a:r>
              <a:rPr lang="el-GR" sz="2200" dirty="0" smtClean="0">
                <a:latin typeface="+mj-lt"/>
              </a:rPr>
              <a:t> από άποψης </a:t>
            </a:r>
            <a:r>
              <a:rPr lang="el-GR" sz="2200" b="1" dirty="0" smtClean="0">
                <a:latin typeface="+mj-lt"/>
              </a:rPr>
              <a:t>ενεργητικού</a:t>
            </a:r>
            <a:r>
              <a:rPr lang="el-GR" sz="2200" dirty="0" smtClean="0">
                <a:latin typeface="+mj-lt"/>
              </a:rPr>
              <a:t> επιχείρηση.</a:t>
            </a:r>
          </a:p>
          <a:p>
            <a:pPr>
              <a:lnSpc>
                <a:spcPct val="76000"/>
              </a:lnSpc>
              <a:buNone/>
            </a:pPr>
            <a:endParaRPr lang="el-GR" sz="2200" dirty="0" smtClean="0">
              <a:latin typeface="+mj-lt"/>
            </a:endParaRPr>
          </a:p>
          <a:p>
            <a:pPr marL="0">
              <a:lnSpc>
                <a:spcPct val="76000"/>
              </a:lnSpc>
              <a:buNone/>
            </a:pPr>
            <a:endParaRPr lang="el-GR" sz="22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111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Γεωργίου Στ. </a:t>
            </a:r>
            <a:r>
              <a:rPr lang="el-GR" sz="1400" dirty="0" err="1" smtClean="0"/>
              <a:t>Αληφαντή</a:t>
            </a:r>
            <a:r>
              <a:rPr lang="el-GR" sz="1400" dirty="0" smtClean="0"/>
              <a:t> (2015): Ενοποιημένες Οικονομικές Καταστάσεις Έκδοση 6η </a:t>
            </a:r>
          </a:p>
          <a:p>
            <a:pPr>
              <a:buNone/>
            </a:pPr>
            <a:r>
              <a:rPr lang="el-GR" sz="1400" dirty="0" err="1" smtClean="0"/>
              <a:t>Γκίνογλου</a:t>
            </a:r>
            <a:r>
              <a:rPr lang="el-GR" sz="1400" dirty="0" smtClean="0"/>
              <a:t> Δ, Π. </a:t>
            </a:r>
            <a:r>
              <a:rPr lang="el-GR" sz="1400" dirty="0" err="1" smtClean="0"/>
              <a:t>Ταχυνάκης</a:t>
            </a:r>
            <a:r>
              <a:rPr lang="el-GR" sz="1400" dirty="0" smtClean="0"/>
              <a:t> (2004): Λογιστική Ενοποιημένων Οικονομικών Καταστάσεων, Διαθέτης (Εκδότης): Μ.ΤΖΩΡΤΖΑΚΗΣ ΚΑΙ ΣΙΑ Ε.Ε. </a:t>
            </a:r>
          </a:p>
          <a:p>
            <a:pPr>
              <a:buNone/>
            </a:pPr>
            <a:r>
              <a:rPr lang="el-GR" sz="1400" dirty="0" err="1" smtClean="0"/>
              <a:t>Κάντζος</a:t>
            </a:r>
            <a:r>
              <a:rPr lang="el-GR" sz="1400" dirty="0" smtClean="0"/>
              <a:t> Κωνσταντίνος (1995): Ενοποιημένες Χρηματοοικονομικές Καταστάσεις, Διαθέτης (Εκδότης): ΝΙΚΗΤΟΠΟΥΛΟΣ Ε ΚΑΙ ΣΙΑ ΟΕ </a:t>
            </a:r>
          </a:p>
          <a:p>
            <a:pPr>
              <a:buNone/>
            </a:pPr>
            <a:r>
              <a:rPr lang="el-GR" sz="1400" dirty="0" err="1" smtClean="0"/>
              <a:t>Σακέλλης</a:t>
            </a:r>
            <a:r>
              <a:rPr lang="el-GR" sz="1400" dirty="0" smtClean="0"/>
              <a:t>, Ε., Πρωτοψάλτης Ν. (1991), Ενοποιημένες Οικονομικές Καταστάσεις, Εκδόσεις Μερακλή. </a:t>
            </a:r>
          </a:p>
          <a:p>
            <a:pPr>
              <a:buNone/>
            </a:pPr>
            <a:r>
              <a:rPr lang="el-GR" sz="1400" smtClean="0"/>
              <a:t>Χύτης </a:t>
            </a:r>
            <a:r>
              <a:rPr lang="el-GR" sz="1400" dirty="0" smtClean="0"/>
              <a:t>Ε.(2013) «Οι Ενοποιημένες  Καταστάσεις σύμφωνα με τον Ν. 2190/1920 το Ε.Γ.Λ.Σ. και τα Διεθνή Λογιστικά Πρότυπα» διδακτικές σημειώσεις για το μάθημα“ Ενοποιημένες Χρηματοοικονομικές Καταστάσεις¨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Ευ. (2015) Ενοποιημένες Χρηματοοικονομικές Καταστάσεις. ΤΕΙ 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smtClean="0"/>
              <a:t>Επεξεργασία: Βαφειάδης </a:t>
            </a:r>
            <a:r>
              <a:rPr lang="el-GR" sz="2900" b="1" dirty="0" smtClean="0"/>
              <a:t>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Λογιστικής και Χρηματοοικονομικής</a:t>
            </a:r>
          </a:p>
          <a:p>
            <a:pPr algn="l"/>
            <a:r>
              <a:rPr lang="el-GR" sz="2800" dirty="0" smtClean="0"/>
              <a:t>Ενοποιημένες Χρηματοοικονομικές Καταστάσεις </a:t>
            </a:r>
            <a:r>
              <a:rPr lang="el-GR" sz="2800" b="1" dirty="0" smtClean="0"/>
              <a:t>Ενότητα 4: Ορισμοί σύμφωνα με την έως 31/12/14 ισχύουσα Ελληνική Νομοθεσία.</a:t>
            </a:r>
            <a:endParaRPr lang="en-US" sz="2800" b="1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algn="just">
              <a:buNone/>
            </a:pPr>
            <a:r>
              <a:rPr lang="el-GR" sz="3000" dirty="0" smtClean="0">
                <a:solidFill>
                  <a:prstClr val="black"/>
                </a:solidFill>
              </a:rPr>
              <a:t>Στην ενότητα αυτή θα δούμε κάποιους ορισμούς βάση της ισχύουσας ελληνικής νομοθεσίας που αφορούν τις συμμετοχές, τις συνδεδεμένες επιχειρήσεις και ποια είναι η σχέση μητρικής και θυγατρικής εταιρείας.</a:t>
            </a:r>
            <a:endParaRPr lang="el-GR" sz="3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168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Ορισμοί σύμφωνα με την έως 31/12/14 ισχύουσα Ελληνική Νομοθεσία.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300"/>
            <a:ext cx="9036496" cy="453650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l-GR" sz="2400" b="1" dirty="0" smtClean="0">
                <a:latin typeface="+mj-lt"/>
              </a:rPr>
              <a:t>Συμμετοχές </a:t>
            </a:r>
            <a:r>
              <a:rPr lang="el-GR" sz="2400" dirty="0" smtClean="0">
                <a:latin typeface="+mj-lt"/>
              </a:rPr>
              <a:t>ορίζονται τα δικαιώματα συμμετοχής στο κεφάλαιο άλλων επιχειρήσεων, οποιασδήποτε νομικής μορφής τα οποία αντιπροσωπεύουν </a:t>
            </a:r>
            <a:r>
              <a:rPr lang="el-GR" sz="2400" b="1" dirty="0" smtClean="0">
                <a:latin typeface="+mj-lt"/>
              </a:rPr>
              <a:t>ποσοστό τουλάχιστον 10%</a:t>
            </a:r>
            <a:r>
              <a:rPr lang="el-GR" sz="2400" dirty="0" smtClean="0">
                <a:latin typeface="+mj-lt"/>
              </a:rPr>
              <a:t> του </a:t>
            </a:r>
            <a:r>
              <a:rPr lang="el-GR" sz="2400" b="1" dirty="0" smtClean="0">
                <a:latin typeface="+mj-lt"/>
              </a:rPr>
              <a:t>κεφαλαίου</a:t>
            </a:r>
            <a:r>
              <a:rPr lang="el-GR" sz="2400" dirty="0" smtClean="0">
                <a:latin typeface="+mj-lt"/>
              </a:rPr>
              <a:t> των επιχειρήσεων αυτών και αποκτώνται με σκοπό τη </a:t>
            </a:r>
            <a:r>
              <a:rPr lang="el-GR" sz="2400" b="1" dirty="0" smtClean="0">
                <a:latin typeface="+mj-lt"/>
              </a:rPr>
              <a:t>διαρκή κατοχή</a:t>
            </a:r>
            <a:r>
              <a:rPr lang="el-GR" sz="2400" dirty="0" smtClean="0">
                <a:latin typeface="+mj-lt"/>
              </a:rPr>
              <a:t> τους.</a:t>
            </a:r>
          </a:p>
          <a:p>
            <a:pPr algn="just">
              <a:lnSpc>
                <a:spcPct val="90000"/>
              </a:lnSpc>
            </a:pPr>
            <a:r>
              <a:rPr lang="el-GR" sz="2400" dirty="0" smtClean="0">
                <a:latin typeface="+mj-lt"/>
              </a:rPr>
              <a:t>Όταν η απόκτηση δικαιωμάτων συμμετοχής στο μετοχικό κεφάλαιο άλλων επιχειρήσεων αντιστοιχεί σε ποσοστό </a:t>
            </a:r>
            <a:r>
              <a:rPr lang="el-GR" sz="2400" b="1" dirty="0" smtClean="0">
                <a:latin typeface="+mj-lt"/>
              </a:rPr>
              <a:t>μικρότερο</a:t>
            </a:r>
            <a:r>
              <a:rPr lang="el-GR" sz="2400" dirty="0" smtClean="0">
                <a:latin typeface="+mj-lt"/>
              </a:rPr>
              <a:t> από </a:t>
            </a:r>
            <a:r>
              <a:rPr lang="el-GR" sz="2400" b="1" dirty="0" smtClean="0">
                <a:latin typeface="+mj-lt"/>
              </a:rPr>
              <a:t>&lt;</a:t>
            </a:r>
            <a:r>
              <a:rPr lang="el-GR" sz="2400" dirty="0" smtClean="0">
                <a:latin typeface="+mj-lt"/>
              </a:rPr>
              <a:t> </a:t>
            </a:r>
            <a:r>
              <a:rPr lang="el-GR" sz="2400" b="1" dirty="0" smtClean="0">
                <a:latin typeface="+mj-lt"/>
              </a:rPr>
              <a:t>10%</a:t>
            </a:r>
            <a:r>
              <a:rPr lang="el-GR" sz="2400" dirty="0" smtClean="0">
                <a:latin typeface="+mj-lt"/>
              </a:rPr>
              <a:t> χαρακτηρίζεται ως απόκτηση </a:t>
            </a:r>
            <a:r>
              <a:rPr lang="el-GR" sz="2400" b="1" dirty="0" smtClean="0">
                <a:latin typeface="+mj-lt"/>
              </a:rPr>
              <a:t>«τίτλων με χαρακτήρα ακινητοποιήσεων», </a:t>
            </a:r>
          </a:p>
          <a:p>
            <a:pPr algn="just">
              <a:lnSpc>
                <a:spcPct val="90000"/>
              </a:lnSpc>
            </a:pPr>
            <a:r>
              <a:rPr lang="el-GR" sz="2400" dirty="0" smtClean="0">
                <a:latin typeface="+mj-lt"/>
              </a:rPr>
              <a:t>ενώ όταν η απόκτηση συμμετοχής σε άλλες επιχειρήσεις</a:t>
            </a:r>
            <a:r>
              <a:rPr lang="el-GR" sz="2400" b="1" dirty="0" smtClean="0">
                <a:latin typeface="+mj-lt"/>
              </a:rPr>
              <a:t> δεν </a:t>
            </a:r>
            <a:r>
              <a:rPr lang="el-GR" sz="2400" dirty="0" smtClean="0">
                <a:latin typeface="+mj-lt"/>
              </a:rPr>
              <a:t>γίνεται με σκοπό τη </a:t>
            </a:r>
            <a:r>
              <a:rPr lang="el-GR" sz="2400" b="1" dirty="0" smtClean="0">
                <a:latin typeface="+mj-lt"/>
              </a:rPr>
              <a:t>διαρκή κατοχής</a:t>
            </a:r>
            <a:r>
              <a:rPr lang="el-GR" sz="2400" dirty="0" smtClean="0">
                <a:latin typeface="+mj-lt"/>
              </a:rPr>
              <a:t> της, τότε χαρακτηρίζεται ως </a:t>
            </a:r>
            <a:r>
              <a:rPr lang="el-GR" sz="2400" b="1" dirty="0" smtClean="0">
                <a:latin typeface="+mj-lt"/>
              </a:rPr>
              <a:t>«χρεόγραφα».</a:t>
            </a:r>
            <a:r>
              <a:rPr lang="el-GR" sz="2400" dirty="0" smtClean="0">
                <a:latin typeface="+mj-lt"/>
              </a:rPr>
              <a:t> </a:t>
            </a:r>
          </a:p>
          <a:p>
            <a:pPr>
              <a:buNone/>
            </a:pPr>
            <a:endParaRPr lang="el-GR" sz="2400" dirty="0" smtClean="0">
              <a:latin typeface="+mj-lt"/>
            </a:endParaRPr>
          </a:p>
          <a:p>
            <a:pPr marL="0">
              <a:buNone/>
            </a:pPr>
            <a:endParaRPr lang="el-GR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56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684419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l-GR" sz="3200" dirty="0" smtClean="0"/>
              <a:t> Συνδεδεμένες επιχειρήσεις   του </a:t>
            </a:r>
            <a:r>
              <a:rPr lang="el-GR" sz="3200" dirty="0" smtClean="0">
                <a:ea typeface="+mn-ea"/>
                <a:cs typeface="+mn-cs"/>
              </a:rPr>
              <a:t>κ.ν </a:t>
            </a:r>
            <a:r>
              <a:rPr lang="el-GR" sz="3200" dirty="0">
                <a:ea typeface="+mn-ea"/>
                <a:cs typeface="+mn-cs"/>
              </a:rPr>
              <a:t>2190/1920</a:t>
            </a:r>
            <a:r>
              <a:rPr lang="el-GR" sz="3200" b="0" dirty="0">
                <a:ea typeface="+mn-ea"/>
                <a:cs typeface="+mn-cs"/>
              </a:rPr>
              <a:t> </a:t>
            </a: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300"/>
            <a:ext cx="9036496" cy="4536504"/>
          </a:xfrm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80000"/>
              </a:lnSpc>
              <a:buNone/>
            </a:pPr>
            <a:r>
              <a:rPr lang="el-GR" sz="2400" dirty="0" smtClean="0">
                <a:latin typeface="+mj-lt"/>
              </a:rPr>
              <a:t>Σύμφωνα με το άρθρο </a:t>
            </a:r>
            <a:r>
              <a:rPr lang="el-GR" sz="2400" b="1" dirty="0" smtClean="0">
                <a:latin typeface="+mj-lt"/>
              </a:rPr>
              <a:t>42.ε παρ.5 του κ.ν 2190/1920</a:t>
            </a:r>
            <a:r>
              <a:rPr lang="el-GR" sz="2400" dirty="0" smtClean="0">
                <a:latin typeface="+mj-lt"/>
              </a:rPr>
              <a:t>  ως </a:t>
            </a:r>
          </a:p>
          <a:p>
            <a:pPr marL="0" algn="just">
              <a:lnSpc>
                <a:spcPct val="80000"/>
              </a:lnSpc>
              <a:buNone/>
            </a:pPr>
            <a:r>
              <a:rPr lang="el-GR" sz="2400" dirty="0" smtClean="0">
                <a:latin typeface="+mj-lt"/>
              </a:rPr>
              <a:t>    </a:t>
            </a:r>
            <a:r>
              <a:rPr lang="el-GR" sz="2400" b="1" dirty="0" smtClean="0">
                <a:latin typeface="+mj-lt"/>
              </a:rPr>
              <a:t>συνδεδεμένες</a:t>
            </a:r>
            <a:r>
              <a:rPr lang="el-GR" sz="2400" dirty="0" smtClean="0">
                <a:latin typeface="+mj-lt"/>
              </a:rPr>
              <a:t> επιχειρήσεις ορίζονται:</a:t>
            </a:r>
          </a:p>
          <a:p>
            <a:pPr algn="just">
              <a:lnSpc>
                <a:spcPct val="80000"/>
              </a:lnSpc>
            </a:pPr>
            <a:r>
              <a:rPr lang="el-GR" sz="2400" b="1" dirty="0" smtClean="0">
                <a:latin typeface="+mj-lt"/>
              </a:rPr>
              <a:t>α)</a:t>
            </a:r>
            <a:r>
              <a:rPr lang="el-GR" sz="2400" dirty="0" smtClean="0">
                <a:latin typeface="+mj-lt"/>
              </a:rPr>
              <a:t> Οι επιχειρήσεις εκείνες μεταξύ των οποίων υπάρχει </a:t>
            </a:r>
            <a:r>
              <a:rPr lang="el-GR" sz="2400" b="1" dirty="0" smtClean="0">
                <a:latin typeface="+mj-lt"/>
              </a:rPr>
              <a:t>σχέση</a:t>
            </a:r>
            <a:r>
              <a:rPr lang="el-GR" sz="2400" dirty="0" smtClean="0">
                <a:latin typeface="+mj-lt"/>
              </a:rPr>
              <a:t> </a:t>
            </a:r>
            <a:r>
              <a:rPr lang="el-GR" sz="2400" b="1" dirty="0" smtClean="0">
                <a:latin typeface="+mj-lt"/>
              </a:rPr>
              <a:t>μητρικής</a:t>
            </a:r>
            <a:r>
              <a:rPr lang="el-GR" sz="2400" dirty="0" smtClean="0">
                <a:solidFill>
                  <a:srgbClr val="0066FF"/>
                </a:solidFill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επιχείρησης</a:t>
            </a:r>
            <a:r>
              <a:rPr lang="el-GR" sz="2400" dirty="0" smtClean="0">
                <a:solidFill>
                  <a:srgbClr val="0066FF"/>
                </a:solidFill>
                <a:latin typeface="+mj-lt"/>
              </a:rPr>
              <a:t> </a:t>
            </a:r>
            <a:r>
              <a:rPr lang="el-GR" sz="2400" b="1" dirty="0" smtClean="0">
                <a:latin typeface="+mj-lt"/>
              </a:rPr>
              <a:t>με θυγατρική.</a:t>
            </a:r>
            <a:r>
              <a:rPr lang="el-GR" sz="2400" dirty="0" smtClean="0">
                <a:latin typeface="+mj-lt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l-GR" sz="2400" b="1" dirty="0" smtClean="0">
                <a:latin typeface="+mj-lt"/>
              </a:rPr>
              <a:t>β) Οι θυγατρικές </a:t>
            </a:r>
            <a:r>
              <a:rPr lang="el-GR" sz="2400" dirty="0" smtClean="0">
                <a:latin typeface="+mj-lt"/>
              </a:rPr>
              <a:t>ή οι </a:t>
            </a:r>
            <a:r>
              <a:rPr lang="el-GR" sz="2400" b="1" dirty="0" smtClean="0">
                <a:latin typeface="+mj-lt"/>
              </a:rPr>
              <a:t>θυγατρικές των θυγατρικών </a:t>
            </a:r>
            <a:r>
              <a:rPr lang="el-GR" sz="2400" dirty="0" smtClean="0">
                <a:latin typeface="+mj-lt"/>
              </a:rPr>
              <a:t>των ανωτέρω επιχειρήσεων </a:t>
            </a:r>
          </a:p>
          <a:p>
            <a:pPr algn="just">
              <a:lnSpc>
                <a:spcPct val="80000"/>
              </a:lnSpc>
            </a:pPr>
            <a:r>
              <a:rPr lang="el-GR" sz="2400" dirty="0" smtClean="0">
                <a:latin typeface="+mj-lt"/>
              </a:rPr>
              <a:t>Οι </a:t>
            </a:r>
            <a:r>
              <a:rPr lang="el-GR" sz="2400" b="1" dirty="0" smtClean="0">
                <a:latin typeface="+mj-lt"/>
              </a:rPr>
              <a:t>θυγατρικές των ανωτέρω</a:t>
            </a:r>
            <a:r>
              <a:rPr lang="el-GR" sz="2400" dirty="0" smtClean="0">
                <a:latin typeface="+mj-lt"/>
              </a:rPr>
              <a:t>  επιχειρήσεων άσχετα αν μεταξύ των θυγατρικών αυτών δεν υπάρχει απ΄ ευθείας δεσμός συμμετοχής</a:t>
            </a:r>
          </a:p>
          <a:p>
            <a:pPr algn="just">
              <a:lnSpc>
                <a:spcPct val="80000"/>
              </a:lnSpc>
            </a:pPr>
            <a:r>
              <a:rPr lang="el-GR" sz="2400" b="1" dirty="0" smtClean="0">
                <a:latin typeface="+mj-lt"/>
              </a:rPr>
              <a:t>γ)</a:t>
            </a:r>
            <a:r>
              <a:rPr lang="el-GR" sz="2400" dirty="0" smtClean="0">
                <a:latin typeface="+mj-lt"/>
              </a:rPr>
              <a:t> Κάθε επιχείρηση που </a:t>
            </a:r>
            <a:r>
              <a:rPr lang="el-GR" sz="2400" b="1" dirty="0" smtClean="0">
                <a:latin typeface="+mj-lt"/>
              </a:rPr>
              <a:t>έχει τεθεί υπό ενιαία διεύθυνση</a:t>
            </a:r>
            <a:r>
              <a:rPr lang="el-GR" sz="2400" dirty="0" smtClean="0">
                <a:latin typeface="+mj-lt"/>
              </a:rPr>
              <a:t>, με μια ή περισσότερες άλλες επιχειρήσεις:</a:t>
            </a:r>
          </a:p>
          <a:p>
            <a:pPr algn="just">
              <a:lnSpc>
                <a:spcPct val="80000"/>
              </a:lnSpc>
              <a:buNone/>
            </a:pPr>
            <a:r>
              <a:rPr lang="el-GR" sz="2400" dirty="0" smtClean="0">
                <a:latin typeface="+mj-lt"/>
              </a:rPr>
              <a:t>     - κατόπιν </a:t>
            </a:r>
            <a:r>
              <a:rPr lang="el-GR" sz="2400" b="1" u="sng" dirty="0" smtClean="0">
                <a:latin typeface="+mj-lt"/>
              </a:rPr>
              <a:t>ειδικής συμβάσεως</a:t>
            </a:r>
            <a:r>
              <a:rPr lang="el-GR" sz="2400" dirty="0" smtClean="0">
                <a:latin typeface="+mj-lt"/>
              </a:rPr>
              <a:t> ή σύμφωνα με </a:t>
            </a:r>
            <a:r>
              <a:rPr lang="el-GR" sz="2400" b="1" u="sng" dirty="0" smtClean="0">
                <a:latin typeface="+mj-lt"/>
              </a:rPr>
              <a:t>όρους του καταστατικού</a:t>
            </a:r>
            <a:r>
              <a:rPr lang="el-GR" sz="2400" dirty="0" smtClean="0">
                <a:latin typeface="+mj-lt"/>
              </a:rPr>
              <a:t> τους,</a:t>
            </a:r>
          </a:p>
          <a:p>
            <a:pPr algn="just">
              <a:lnSpc>
                <a:spcPct val="80000"/>
              </a:lnSpc>
              <a:buNone/>
            </a:pPr>
            <a:r>
              <a:rPr lang="el-GR" sz="2400" dirty="0" smtClean="0">
                <a:latin typeface="+mj-lt"/>
              </a:rPr>
              <a:t>     - καθώς και επιχειρήσεις που έχουν κατά </a:t>
            </a:r>
            <a:r>
              <a:rPr lang="el-GR" sz="2400" b="1" dirty="0" smtClean="0">
                <a:latin typeface="+mj-lt"/>
              </a:rPr>
              <a:t>πλειοψηφία τα ίδια πρόσωπα</a:t>
            </a:r>
            <a:r>
              <a:rPr lang="el-GR" sz="2400" dirty="0" smtClean="0">
                <a:latin typeface="+mj-lt"/>
              </a:rPr>
              <a:t> στα διοικητικά τους συμβούλια</a:t>
            </a:r>
          </a:p>
          <a:p>
            <a:pPr algn="just">
              <a:buNone/>
            </a:pPr>
            <a:endParaRPr lang="el-GR" sz="2400" dirty="0" smtClean="0">
              <a:latin typeface="+mj-lt"/>
            </a:endParaRPr>
          </a:p>
          <a:p>
            <a:pPr marL="0" algn="just">
              <a:buNone/>
            </a:pPr>
            <a:endParaRPr lang="el-GR" sz="20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002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684419"/>
          </a:xfrm>
        </p:spPr>
        <p:txBody>
          <a:bodyPr>
            <a:noAutofit/>
          </a:bodyPr>
          <a:lstStyle/>
          <a:p>
            <a:r>
              <a:rPr lang="el-GR" sz="2800" dirty="0" smtClean="0"/>
              <a:t>Ορισμοί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300"/>
            <a:ext cx="9036496" cy="453650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l-GR" sz="2400" b="1" dirty="0" smtClean="0"/>
              <a:t>Μητρική</a:t>
            </a:r>
            <a:r>
              <a:rPr lang="el-GR" sz="2400" dirty="0" smtClean="0"/>
              <a:t> επιχείρηση ορίζεται μια επιχείρηση που έχει μια ή περισσότερες θυγατρικές. </a:t>
            </a:r>
            <a:endParaRPr lang="el-GR" sz="2400" b="1" dirty="0" smtClean="0"/>
          </a:p>
          <a:p>
            <a:pPr algn="just">
              <a:lnSpc>
                <a:spcPct val="80000"/>
              </a:lnSpc>
            </a:pPr>
            <a:r>
              <a:rPr lang="el-GR" sz="2400" b="1" dirty="0" smtClean="0"/>
              <a:t>Θυγατρική</a:t>
            </a:r>
            <a:r>
              <a:rPr lang="el-GR" sz="2400" dirty="0" smtClean="0"/>
              <a:t> είναι η επιχείρηση που ελέγχεται από μια άλλη μητρική επιχείρηση. </a:t>
            </a:r>
            <a:endParaRPr lang="el-GR" sz="2400" b="1" dirty="0" smtClean="0"/>
          </a:p>
          <a:p>
            <a:pPr algn="just">
              <a:lnSpc>
                <a:spcPct val="80000"/>
              </a:lnSpc>
            </a:pPr>
            <a:r>
              <a:rPr lang="el-GR" sz="2400" b="1" dirty="0" smtClean="0"/>
              <a:t>Συγγενής</a:t>
            </a:r>
            <a:r>
              <a:rPr lang="el-GR" sz="2400" dirty="0" smtClean="0"/>
              <a:t>: Μια επιχείρηση χαρακτηρίζεται συγγενής μιας άλλης επιχείρησης όταν η άλλη επιχείρηση ασκεί </a:t>
            </a:r>
            <a:r>
              <a:rPr lang="el-GR" sz="2400" b="1" dirty="0" smtClean="0"/>
              <a:t>ουσιώδη επιρροή</a:t>
            </a:r>
            <a:r>
              <a:rPr lang="el-GR" sz="2400" dirty="0" smtClean="0"/>
              <a:t> στην πρώτη. </a:t>
            </a:r>
          </a:p>
          <a:p>
            <a:pPr algn="just">
              <a:lnSpc>
                <a:spcPct val="80000"/>
              </a:lnSpc>
              <a:buNone/>
            </a:pPr>
            <a:r>
              <a:rPr lang="el-GR" sz="2400" b="1" dirty="0" smtClean="0"/>
              <a:t>     Ουσιώδη επιρροή</a:t>
            </a:r>
            <a:r>
              <a:rPr lang="el-GR" sz="2400" dirty="0" smtClean="0"/>
              <a:t> τεκμαίρεται όταν το ποσοστό συμμετοχής σε μία άλλη επιχείρηση είναι ίσο ή </a:t>
            </a:r>
            <a:r>
              <a:rPr lang="el-GR" sz="2400" b="1" dirty="0" smtClean="0"/>
              <a:t>μεγαλύτερο από το  20%</a:t>
            </a:r>
            <a:r>
              <a:rPr lang="el-GR" sz="2400" dirty="0" smtClean="0"/>
              <a:t> του κεφαλαίου ή των δικαιωμάτων ψήφου της επιχείρησης αυτής. </a:t>
            </a:r>
            <a:endParaRPr lang="el-GR" sz="2400" b="1" dirty="0" smtClean="0"/>
          </a:p>
          <a:p>
            <a:pPr algn="just">
              <a:lnSpc>
                <a:spcPct val="80000"/>
              </a:lnSpc>
            </a:pPr>
            <a:r>
              <a:rPr lang="el-GR" sz="2400" b="1" dirty="0" smtClean="0"/>
              <a:t>Δικαιώματα μειοψηφίας</a:t>
            </a:r>
            <a:r>
              <a:rPr lang="el-GR" sz="2400" dirty="0" smtClean="0"/>
              <a:t>  είναι το μέρος της λογιστικής </a:t>
            </a:r>
            <a:r>
              <a:rPr lang="el-GR" sz="2400" b="1" dirty="0" smtClean="0"/>
              <a:t>καθαρής θέσης και των καθαρών αποτελεσμάτων</a:t>
            </a:r>
            <a:r>
              <a:rPr lang="el-GR" sz="2400" dirty="0" smtClean="0"/>
              <a:t> μιας θυγατρικής επιχείρησης που αναλογεί στους </a:t>
            </a:r>
            <a:r>
              <a:rPr lang="el-GR" sz="2400" b="1" dirty="0" smtClean="0"/>
              <a:t>εκτός του ομίλου</a:t>
            </a:r>
            <a:r>
              <a:rPr lang="el-GR" sz="2400" dirty="0" smtClean="0"/>
              <a:t> μετόχους. </a:t>
            </a:r>
          </a:p>
          <a:p>
            <a:pPr algn="just">
              <a:buNone/>
            </a:pPr>
            <a:endParaRPr lang="el-GR" sz="2400" dirty="0" smtClean="0"/>
          </a:p>
          <a:p>
            <a:pPr marL="0" algn="just">
              <a:buNone/>
            </a:pPr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204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684419"/>
          </a:xfrm>
        </p:spPr>
        <p:txBody>
          <a:bodyPr>
            <a:noAutofit/>
          </a:bodyPr>
          <a:lstStyle/>
          <a:p>
            <a:r>
              <a:rPr lang="el-GR" sz="2800" dirty="0" smtClean="0"/>
              <a:t>Σχέση μητρικής - θυγατρικής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300"/>
            <a:ext cx="9036496" cy="4536504"/>
          </a:xfrm>
        </p:spPr>
        <p:txBody>
          <a:bodyPr>
            <a:normAutofit/>
          </a:bodyPr>
          <a:lstStyle/>
          <a:p>
            <a:pPr marL="0">
              <a:lnSpc>
                <a:spcPct val="80000"/>
              </a:lnSpc>
              <a:buNone/>
            </a:pPr>
            <a:r>
              <a:rPr lang="el-GR" sz="2400" dirty="0" smtClean="0"/>
              <a:t>Σχέση μητρικής επιχείρησης προς θυγατρική υπάρχει όταν  η μητρική επιχείρηση :</a:t>
            </a:r>
          </a:p>
          <a:p>
            <a:pPr algn="just">
              <a:lnSpc>
                <a:spcPct val="80000"/>
              </a:lnSpc>
              <a:buNone/>
            </a:pPr>
            <a:r>
              <a:rPr lang="el-GR" sz="2400" dirty="0" smtClean="0"/>
              <a:t>1. έχει την </a:t>
            </a:r>
            <a:r>
              <a:rPr lang="el-GR" sz="2400" b="1" dirty="0" smtClean="0"/>
              <a:t>πλειοψηφία του κεφαλαίου ή των δικαιωμάτων ψήφου</a:t>
            </a:r>
            <a:r>
              <a:rPr lang="el-GR" sz="2400" dirty="0" smtClean="0"/>
              <a:t> </a:t>
            </a:r>
            <a:r>
              <a:rPr lang="en-US" sz="2400" dirty="0" smtClean="0"/>
              <a:t>(51%) </a:t>
            </a:r>
            <a:r>
              <a:rPr lang="el-GR" sz="2400" dirty="0" smtClean="0"/>
              <a:t>μιας άλλης (θυγατρικής) επιχείρησης, έστω κι αν η πλειοψηφία αυτή σχηματίζεται ύστερα από συνυπολογισμό των τίτλων και δικαιωμάτων  που κατέχονται από τρίτους για λογαριασμό της, </a:t>
            </a:r>
          </a:p>
          <a:p>
            <a:pPr algn="just">
              <a:lnSpc>
                <a:spcPct val="80000"/>
              </a:lnSpc>
              <a:buNone/>
            </a:pPr>
            <a:r>
              <a:rPr lang="el-GR" sz="2400" dirty="0" smtClean="0"/>
              <a:t>2. </a:t>
            </a:r>
            <a:r>
              <a:rPr lang="el-GR" sz="2400" b="1" dirty="0" smtClean="0"/>
              <a:t>ελέγχει την πλειοψηφία των δικαιωμάτων ψήφου</a:t>
            </a:r>
            <a:r>
              <a:rPr lang="el-GR" sz="2400" dirty="0" smtClean="0"/>
              <a:t> μιας άλλης (θυγατρικής) επιχείρησης  ύστερα από </a:t>
            </a:r>
            <a:r>
              <a:rPr lang="el-GR" sz="2400" b="1" dirty="0" smtClean="0"/>
              <a:t>συμφωνία με άλλους μετόχους</a:t>
            </a:r>
            <a:r>
              <a:rPr lang="el-GR" sz="2400" dirty="0" smtClean="0"/>
              <a:t> ή εταίρους της επιχείρησης αυτής, </a:t>
            </a:r>
          </a:p>
          <a:p>
            <a:pPr>
              <a:buNone/>
            </a:pPr>
            <a:endParaRPr lang="el-GR" sz="2400" dirty="0" smtClean="0"/>
          </a:p>
          <a:p>
            <a:pPr marL="0">
              <a:buNone/>
            </a:pPr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668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1779</TotalTime>
  <Words>1258</Words>
  <Application>Microsoft Office PowerPoint</Application>
  <PresentationFormat>Προβολή στην οθόνη (16:10)</PresentationFormat>
  <Paragraphs>135</Paragraphs>
  <Slides>20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 Ενοποιημένες Χρηματοοικονομικές Καταστάσεις </vt:lpstr>
      <vt:lpstr>Διαφάνεια 2</vt:lpstr>
      <vt:lpstr>Άδειες Χρήσης</vt:lpstr>
      <vt:lpstr>Χρηματοδότηση</vt:lpstr>
      <vt:lpstr>Σκοποί </vt:lpstr>
      <vt:lpstr> Ορισμοί σύμφωνα με την έως 31/12/14 ισχύουσα Ελληνική Νομοθεσία. </vt:lpstr>
      <vt:lpstr>  Συνδεδεμένες επιχειρήσεις   του κ.ν 2190/1920  </vt:lpstr>
      <vt:lpstr>Ορισμοί</vt:lpstr>
      <vt:lpstr>Σχέση μητρικής - θυγατρικής</vt:lpstr>
      <vt:lpstr>Σχέση μητρικής – θυγατρικής…..</vt:lpstr>
      <vt:lpstr>Ορισμός Δικαιωμάτων συμμετοχής </vt:lpstr>
      <vt:lpstr>Περιγραφή του κανονιστικού πλαισίου σύμφωνα με την έως 31/12/14 ισχύουσα Ελληνική Εταιρική Νομοθεσία (άρθρα 90-133) του κ.ν. 2190/1920</vt:lpstr>
      <vt:lpstr> Υποχρέωση για σύνταξη ενοποιημένων οικονομικών καταστάσεων σύμφωνα με την έως 31/12/14 ισχύουσα Ελληνική Εταιρική Νομοθεσία (άρθρα 90-133) του κ.ν. 2190/1920</vt:lpstr>
      <vt:lpstr>Βιβλιογραφία</vt:lpstr>
      <vt:lpstr>Σημείωμα Αναφοράς</vt:lpstr>
      <vt:lpstr>Σημείωμα Αδειοδότησης</vt:lpstr>
      <vt:lpstr>Διαφάνεια 17</vt:lpstr>
      <vt:lpstr>Διαφάνεια 18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311</cp:revision>
  <dcterms:created xsi:type="dcterms:W3CDTF">2012-09-06T09:03:05Z</dcterms:created>
  <dcterms:modified xsi:type="dcterms:W3CDTF">2016-02-01T18:58:42Z</dcterms:modified>
</cp:coreProperties>
</file>