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9" r:id="rId3"/>
    <p:sldId id="257" r:id="rId4"/>
    <p:sldId id="259" r:id="rId5"/>
    <p:sldId id="261" r:id="rId6"/>
    <p:sldId id="317" r:id="rId7"/>
    <p:sldId id="309" r:id="rId8"/>
    <p:sldId id="314" r:id="rId9"/>
    <p:sldId id="313" r:id="rId10"/>
    <p:sldId id="315" r:id="rId11"/>
    <p:sldId id="312" r:id="rId12"/>
    <p:sldId id="311" r:id="rId13"/>
    <p:sldId id="310" r:id="rId14"/>
    <p:sldId id="318" r:id="rId15"/>
    <p:sldId id="308" r:id="rId16"/>
    <p:sldId id="307" r:id="rId17"/>
    <p:sldId id="306" r:id="rId18"/>
    <p:sldId id="305" r:id="rId19"/>
    <p:sldId id="304" r:id="rId20"/>
    <p:sldId id="303" r:id="rId21"/>
    <p:sldId id="302" r:id="rId22"/>
    <p:sldId id="301" r:id="rId23"/>
    <p:sldId id="300" r:id="rId24"/>
    <p:sldId id="299" r:id="rId25"/>
    <p:sldId id="298" r:id="rId26"/>
    <p:sldId id="319" r:id="rId27"/>
    <p:sldId id="297" r:id="rId28"/>
    <p:sldId id="296" r:id="rId29"/>
    <p:sldId id="324" r:id="rId30"/>
    <p:sldId id="323" r:id="rId31"/>
    <p:sldId id="321" r:id="rId32"/>
    <p:sldId id="320" r:id="rId33"/>
    <p:sldId id="328" r:id="rId34"/>
    <p:sldId id="327" r:id="rId35"/>
    <p:sldId id="326" r:id="rId36"/>
    <p:sldId id="325" r:id="rId37"/>
    <p:sldId id="332" r:id="rId38"/>
    <p:sldId id="331" r:id="rId39"/>
    <p:sldId id="290" r:id="rId40"/>
    <p:sldId id="333" r:id="rId41"/>
    <p:sldId id="291" r:id="rId42"/>
    <p:sldId id="292" r:id="rId43"/>
    <p:sldId id="293" r:id="rId44"/>
    <p:sldId id="294" r:id="rId45"/>
    <p:sldId id="295" r:id="rId46"/>
    <p:sldId id="280" r:id="rId47"/>
  </p:sldIdLst>
  <p:sldSz cx="9144000" cy="5715000" type="screen16x10"/>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3F0"/>
    <a:srgbClr val="8394E9"/>
    <a:srgbClr val="99C9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B5274-CD03-4B85-8FEE-ECA6AA5BE633}" type="doc">
      <dgm:prSet loTypeId="urn:microsoft.com/office/officeart/2005/8/layout/hProcess3" loCatId="process" qsTypeId="urn:microsoft.com/office/officeart/2005/8/quickstyle/simple1" qsCatId="simple" csTypeId="urn:microsoft.com/office/officeart/2005/8/colors/colorful5" csCatId="colorful" phldr="1"/>
      <dgm:spPr/>
    </dgm:pt>
    <dgm:pt modelId="{0C482DA5-2718-497C-A2F8-5C1F347C8E6C}">
      <dgm:prSet phldrT="[Κείμενο]"/>
      <dgm:spPr>
        <a:solidFill>
          <a:srgbClr val="FF0000"/>
        </a:solidFill>
      </dgm:spPr>
      <dgm:t>
        <a:bodyPr/>
        <a:lstStyle/>
        <a:p>
          <a:r>
            <a:rPr lang="el-GR" dirty="0" smtClean="0"/>
            <a:t>Εργοστάσιο</a:t>
          </a:r>
          <a:endParaRPr lang="el-GR" dirty="0"/>
        </a:p>
      </dgm:t>
    </dgm:pt>
    <dgm:pt modelId="{7FF6230F-D883-4249-BA62-BC8A98CF28C9}" type="parTrans" cxnId="{FCF03CF7-D9AB-44FC-A9C6-27B88B48ACE7}">
      <dgm:prSet/>
      <dgm:spPr/>
      <dgm:t>
        <a:bodyPr/>
        <a:lstStyle/>
        <a:p>
          <a:endParaRPr lang="el-GR"/>
        </a:p>
      </dgm:t>
    </dgm:pt>
    <dgm:pt modelId="{44D89297-5292-47AA-92B8-96CE2325A411}" type="sibTrans" cxnId="{FCF03CF7-D9AB-44FC-A9C6-27B88B48ACE7}">
      <dgm:prSet/>
      <dgm:spPr/>
      <dgm:t>
        <a:bodyPr/>
        <a:lstStyle/>
        <a:p>
          <a:endParaRPr lang="el-GR"/>
        </a:p>
      </dgm:t>
    </dgm:pt>
    <dgm:pt modelId="{220C6840-4300-4FC6-B468-C71C1D3009B3}">
      <dgm:prSet phldrT="[Κείμενο]"/>
      <dgm:spPr/>
      <dgm:t>
        <a:bodyPr/>
        <a:lstStyle/>
        <a:p>
          <a:r>
            <a:rPr lang="el-GR" dirty="0" smtClean="0"/>
            <a:t>Υφιστάμενα Προϊόντα</a:t>
          </a:r>
          <a:endParaRPr lang="el-GR" dirty="0"/>
        </a:p>
      </dgm:t>
    </dgm:pt>
    <dgm:pt modelId="{939BC74B-5886-417D-892A-442D8C8AEFD6}" type="parTrans" cxnId="{9D2B8B7A-1A8A-4B38-AD46-40A10E334C26}">
      <dgm:prSet/>
      <dgm:spPr/>
      <dgm:t>
        <a:bodyPr/>
        <a:lstStyle/>
        <a:p>
          <a:endParaRPr lang="el-GR"/>
        </a:p>
      </dgm:t>
    </dgm:pt>
    <dgm:pt modelId="{64068ECA-7998-41DB-BAD9-CABE00451A09}" type="sibTrans" cxnId="{9D2B8B7A-1A8A-4B38-AD46-40A10E334C26}">
      <dgm:prSet/>
      <dgm:spPr/>
      <dgm:t>
        <a:bodyPr/>
        <a:lstStyle/>
        <a:p>
          <a:endParaRPr lang="el-GR"/>
        </a:p>
      </dgm:t>
    </dgm:pt>
    <dgm:pt modelId="{418ED4C5-FD45-4B92-8E72-0C2182213A08}">
      <dgm:prSet phldrT="[Κείμενο]"/>
      <dgm:spPr/>
      <dgm:t>
        <a:bodyPr/>
        <a:lstStyle/>
        <a:p>
          <a:r>
            <a:rPr lang="el-GR" dirty="0" smtClean="0"/>
            <a:t>Πώληση και Προώθηση</a:t>
          </a:r>
          <a:endParaRPr lang="el-GR" dirty="0"/>
        </a:p>
      </dgm:t>
    </dgm:pt>
    <dgm:pt modelId="{CAD2D340-035D-4887-A568-D9094F36DCFE}" type="parTrans" cxnId="{DBED0DD7-2801-44F4-9FFC-5C2323D7B86A}">
      <dgm:prSet/>
      <dgm:spPr/>
      <dgm:t>
        <a:bodyPr/>
        <a:lstStyle/>
        <a:p>
          <a:endParaRPr lang="el-GR"/>
        </a:p>
      </dgm:t>
    </dgm:pt>
    <dgm:pt modelId="{8C127734-C6FB-48D7-B0E8-364284E67054}" type="sibTrans" cxnId="{DBED0DD7-2801-44F4-9FFC-5C2323D7B86A}">
      <dgm:prSet/>
      <dgm:spPr/>
      <dgm:t>
        <a:bodyPr/>
        <a:lstStyle/>
        <a:p>
          <a:endParaRPr lang="el-GR"/>
        </a:p>
      </dgm:t>
    </dgm:pt>
    <dgm:pt modelId="{1B4D303C-E5B4-422D-879E-FA946E0645D6}">
      <dgm:prSet/>
      <dgm:spPr/>
      <dgm:t>
        <a:bodyPr/>
        <a:lstStyle/>
        <a:p>
          <a:r>
            <a:rPr lang="el-GR" dirty="0" smtClean="0"/>
            <a:t>Κέρδη μέσω όγκου πωλήσεων</a:t>
          </a:r>
          <a:endParaRPr lang="el-GR" dirty="0"/>
        </a:p>
      </dgm:t>
    </dgm:pt>
    <dgm:pt modelId="{4AC7C873-C07B-4687-AFC8-9F8153829D16}" type="parTrans" cxnId="{9D7B2EA6-641D-4A5C-BC89-9276E6427FA4}">
      <dgm:prSet/>
      <dgm:spPr/>
      <dgm:t>
        <a:bodyPr/>
        <a:lstStyle/>
        <a:p>
          <a:endParaRPr lang="el-GR"/>
        </a:p>
      </dgm:t>
    </dgm:pt>
    <dgm:pt modelId="{D145C81A-E7B6-4877-8D48-1B8D68D507CB}" type="sibTrans" cxnId="{9D7B2EA6-641D-4A5C-BC89-9276E6427FA4}">
      <dgm:prSet/>
      <dgm:spPr/>
      <dgm:t>
        <a:bodyPr/>
        <a:lstStyle/>
        <a:p>
          <a:endParaRPr lang="el-GR"/>
        </a:p>
      </dgm:t>
    </dgm:pt>
    <dgm:pt modelId="{A68117D6-452E-4A07-9DF8-0D3D8A4C262B}" type="pres">
      <dgm:prSet presAssocID="{5DAB5274-CD03-4B85-8FEE-ECA6AA5BE633}" presName="Name0" presStyleCnt="0">
        <dgm:presLayoutVars>
          <dgm:dir/>
          <dgm:animLvl val="lvl"/>
          <dgm:resizeHandles val="exact"/>
        </dgm:presLayoutVars>
      </dgm:prSet>
      <dgm:spPr/>
    </dgm:pt>
    <dgm:pt modelId="{6F0CC16E-33E5-4A17-AE7D-3B97638CCB7F}" type="pres">
      <dgm:prSet presAssocID="{5DAB5274-CD03-4B85-8FEE-ECA6AA5BE633}" presName="dummy" presStyleCnt="0"/>
      <dgm:spPr/>
    </dgm:pt>
    <dgm:pt modelId="{8AF238C5-00BB-43A9-B692-1218D4F674E4}" type="pres">
      <dgm:prSet presAssocID="{5DAB5274-CD03-4B85-8FEE-ECA6AA5BE633}" presName="linH" presStyleCnt="0"/>
      <dgm:spPr/>
    </dgm:pt>
    <dgm:pt modelId="{7D16C2E0-22A6-4CE2-AE50-C8B6AA9B1553}" type="pres">
      <dgm:prSet presAssocID="{5DAB5274-CD03-4B85-8FEE-ECA6AA5BE633}" presName="padding1" presStyleCnt="0"/>
      <dgm:spPr/>
    </dgm:pt>
    <dgm:pt modelId="{E7F14D10-905C-4CF5-BA53-30C0DE3B9690}" type="pres">
      <dgm:prSet presAssocID="{0C482DA5-2718-497C-A2F8-5C1F347C8E6C}" presName="linV" presStyleCnt="0"/>
      <dgm:spPr/>
    </dgm:pt>
    <dgm:pt modelId="{F8767720-2BBF-46FD-8860-5B802ACF5520}" type="pres">
      <dgm:prSet presAssocID="{0C482DA5-2718-497C-A2F8-5C1F347C8E6C}" presName="spVertical1" presStyleCnt="0"/>
      <dgm:spPr/>
    </dgm:pt>
    <dgm:pt modelId="{7F194E34-D2E9-478C-B7E1-DD4391D74E0F}" type="pres">
      <dgm:prSet presAssocID="{0C482DA5-2718-497C-A2F8-5C1F347C8E6C}" presName="parTx" presStyleLbl="revTx" presStyleIdx="0" presStyleCnt="4" custScaleY="80569" custLinFactNeighborX="4464" custLinFactNeighborY="22616">
        <dgm:presLayoutVars>
          <dgm:chMax val="0"/>
          <dgm:chPref val="0"/>
          <dgm:bulletEnabled val="1"/>
        </dgm:presLayoutVars>
      </dgm:prSet>
      <dgm:spPr/>
      <dgm:t>
        <a:bodyPr/>
        <a:lstStyle/>
        <a:p>
          <a:endParaRPr lang="el-GR"/>
        </a:p>
      </dgm:t>
    </dgm:pt>
    <dgm:pt modelId="{8F19C10E-DEC7-479C-A7D2-1E62516C2462}" type="pres">
      <dgm:prSet presAssocID="{0C482DA5-2718-497C-A2F8-5C1F347C8E6C}" presName="spVertical2" presStyleCnt="0"/>
      <dgm:spPr/>
    </dgm:pt>
    <dgm:pt modelId="{CE49C807-8ACD-4CF6-BD3F-F47B3BA59606}" type="pres">
      <dgm:prSet presAssocID="{0C482DA5-2718-497C-A2F8-5C1F347C8E6C}" presName="spVertical3" presStyleCnt="0"/>
      <dgm:spPr/>
    </dgm:pt>
    <dgm:pt modelId="{1E71378A-C609-4D74-A521-F3D96DB37073}" type="pres">
      <dgm:prSet presAssocID="{44D89297-5292-47AA-92B8-96CE2325A411}" presName="space" presStyleCnt="0"/>
      <dgm:spPr/>
    </dgm:pt>
    <dgm:pt modelId="{00DA110F-A522-45CA-BE5F-BFF9B1BAAF64}" type="pres">
      <dgm:prSet presAssocID="{220C6840-4300-4FC6-B468-C71C1D3009B3}" presName="linV" presStyleCnt="0"/>
      <dgm:spPr/>
    </dgm:pt>
    <dgm:pt modelId="{1512A65B-184A-4821-B9A7-37C409D77B2F}" type="pres">
      <dgm:prSet presAssocID="{220C6840-4300-4FC6-B468-C71C1D3009B3}" presName="spVertical1" presStyleCnt="0"/>
      <dgm:spPr/>
    </dgm:pt>
    <dgm:pt modelId="{15477F72-B5E0-4C3C-A666-7B37E5AF381F}" type="pres">
      <dgm:prSet presAssocID="{220C6840-4300-4FC6-B468-C71C1D3009B3}" presName="parTx" presStyleLbl="revTx" presStyleIdx="1" presStyleCnt="4">
        <dgm:presLayoutVars>
          <dgm:chMax val="0"/>
          <dgm:chPref val="0"/>
          <dgm:bulletEnabled val="1"/>
        </dgm:presLayoutVars>
      </dgm:prSet>
      <dgm:spPr/>
      <dgm:t>
        <a:bodyPr/>
        <a:lstStyle/>
        <a:p>
          <a:endParaRPr lang="el-GR"/>
        </a:p>
      </dgm:t>
    </dgm:pt>
    <dgm:pt modelId="{2D0E3376-6047-4BFB-98D0-96630CB319AE}" type="pres">
      <dgm:prSet presAssocID="{220C6840-4300-4FC6-B468-C71C1D3009B3}" presName="spVertical2" presStyleCnt="0"/>
      <dgm:spPr/>
    </dgm:pt>
    <dgm:pt modelId="{7D318BF7-9CED-493D-966C-28AD0D16789F}" type="pres">
      <dgm:prSet presAssocID="{220C6840-4300-4FC6-B468-C71C1D3009B3}" presName="spVertical3" presStyleCnt="0"/>
      <dgm:spPr/>
    </dgm:pt>
    <dgm:pt modelId="{54578A51-BC5F-45AB-89F6-7C41E084DC04}" type="pres">
      <dgm:prSet presAssocID="{64068ECA-7998-41DB-BAD9-CABE00451A09}" presName="space" presStyleCnt="0"/>
      <dgm:spPr/>
    </dgm:pt>
    <dgm:pt modelId="{A458B04D-943B-4D95-9BA3-7C21AD0E2932}" type="pres">
      <dgm:prSet presAssocID="{418ED4C5-FD45-4B92-8E72-0C2182213A08}" presName="linV" presStyleCnt="0"/>
      <dgm:spPr/>
    </dgm:pt>
    <dgm:pt modelId="{21C9CD4E-CF75-4AE9-A140-437B5171829F}" type="pres">
      <dgm:prSet presAssocID="{418ED4C5-FD45-4B92-8E72-0C2182213A08}" presName="spVertical1" presStyleCnt="0"/>
      <dgm:spPr/>
    </dgm:pt>
    <dgm:pt modelId="{7E96F902-6A54-4AF1-923B-9BC5831AC0EE}" type="pres">
      <dgm:prSet presAssocID="{418ED4C5-FD45-4B92-8E72-0C2182213A08}" presName="parTx" presStyleLbl="revTx" presStyleIdx="2" presStyleCnt="4">
        <dgm:presLayoutVars>
          <dgm:chMax val="0"/>
          <dgm:chPref val="0"/>
          <dgm:bulletEnabled val="1"/>
        </dgm:presLayoutVars>
      </dgm:prSet>
      <dgm:spPr/>
      <dgm:t>
        <a:bodyPr/>
        <a:lstStyle/>
        <a:p>
          <a:endParaRPr lang="el-GR"/>
        </a:p>
      </dgm:t>
    </dgm:pt>
    <dgm:pt modelId="{32C1AD99-43E1-46A6-832F-673D8CDD6EF6}" type="pres">
      <dgm:prSet presAssocID="{418ED4C5-FD45-4B92-8E72-0C2182213A08}" presName="spVertical2" presStyleCnt="0"/>
      <dgm:spPr/>
    </dgm:pt>
    <dgm:pt modelId="{E40547FA-61FC-47DF-8885-56CA6CB94B60}" type="pres">
      <dgm:prSet presAssocID="{418ED4C5-FD45-4B92-8E72-0C2182213A08}" presName="spVertical3" presStyleCnt="0"/>
      <dgm:spPr/>
    </dgm:pt>
    <dgm:pt modelId="{37A3E390-233C-4DF7-A65D-8B488E532E3B}" type="pres">
      <dgm:prSet presAssocID="{8C127734-C6FB-48D7-B0E8-364284E67054}" presName="space" presStyleCnt="0"/>
      <dgm:spPr/>
    </dgm:pt>
    <dgm:pt modelId="{1E9CEA6D-4CDB-4E68-B938-0F068B7A1251}" type="pres">
      <dgm:prSet presAssocID="{1B4D303C-E5B4-422D-879E-FA946E0645D6}" presName="linV" presStyleCnt="0"/>
      <dgm:spPr/>
    </dgm:pt>
    <dgm:pt modelId="{DF783DFF-7523-4C9D-BCB9-FF08CA9F4D68}" type="pres">
      <dgm:prSet presAssocID="{1B4D303C-E5B4-422D-879E-FA946E0645D6}" presName="spVertical1" presStyleCnt="0"/>
      <dgm:spPr/>
    </dgm:pt>
    <dgm:pt modelId="{B78E3638-37CD-43C3-894A-503636EA7217}" type="pres">
      <dgm:prSet presAssocID="{1B4D303C-E5B4-422D-879E-FA946E0645D6}" presName="parTx" presStyleLbl="revTx" presStyleIdx="3" presStyleCnt="4">
        <dgm:presLayoutVars>
          <dgm:chMax val="0"/>
          <dgm:chPref val="0"/>
          <dgm:bulletEnabled val="1"/>
        </dgm:presLayoutVars>
      </dgm:prSet>
      <dgm:spPr/>
      <dgm:t>
        <a:bodyPr/>
        <a:lstStyle/>
        <a:p>
          <a:endParaRPr lang="el-GR"/>
        </a:p>
      </dgm:t>
    </dgm:pt>
    <dgm:pt modelId="{FF4E2805-7D43-4A1C-829A-6E35A22E8E10}" type="pres">
      <dgm:prSet presAssocID="{1B4D303C-E5B4-422D-879E-FA946E0645D6}" presName="spVertical2" presStyleCnt="0"/>
      <dgm:spPr/>
    </dgm:pt>
    <dgm:pt modelId="{D0230FDF-8C69-40F2-95C2-DE57EBB456E3}" type="pres">
      <dgm:prSet presAssocID="{1B4D303C-E5B4-422D-879E-FA946E0645D6}" presName="spVertical3" presStyleCnt="0"/>
      <dgm:spPr/>
    </dgm:pt>
    <dgm:pt modelId="{DAF460A2-E52F-43BB-964F-B80A0CBE341C}" type="pres">
      <dgm:prSet presAssocID="{5DAB5274-CD03-4B85-8FEE-ECA6AA5BE633}" presName="padding2" presStyleCnt="0"/>
      <dgm:spPr/>
    </dgm:pt>
    <dgm:pt modelId="{FEA1CEB0-543C-4833-9F09-0F13758562AA}" type="pres">
      <dgm:prSet presAssocID="{5DAB5274-CD03-4B85-8FEE-ECA6AA5BE633}" presName="negArrow" presStyleCnt="0"/>
      <dgm:spPr/>
    </dgm:pt>
    <dgm:pt modelId="{9BC31DFC-4644-4358-8681-54ED449205F0}" type="pres">
      <dgm:prSet presAssocID="{5DAB5274-CD03-4B85-8FEE-ECA6AA5BE633}" presName="backgroundArrow" presStyleLbl="node1" presStyleIdx="0" presStyleCnt="1" custScaleY="114438" custLinFactNeighborY="3234"/>
      <dgm:spPr>
        <a:solidFill>
          <a:srgbClr val="FF0000"/>
        </a:solidFill>
      </dgm:spPr>
    </dgm:pt>
  </dgm:ptLst>
  <dgm:cxnLst>
    <dgm:cxn modelId="{9D2B8B7A-1A8A-4B38-AD46-40A10E334C26}" srcId="{5DAB5274-CD03-4B85-8FEE-ECA6AA5BE633}" destId="{220C6840-4300-4FC6-B468-C71C1D3009B3}" srcOrd="1" destOrd="0" parTransId="{939BC74B-5886-417D-892A-442D8C8AEFD6}" sibTransId="{64068ECA-7998-41DB-BAD9-CABE00451A09}"/>
    <dgm:cxn modelId="{7193E0CC-68C1-4BFE-B615-8B261DD886E0}" type="presOf" srcId="{418ED4C5-FD45-4B92-8E72-0C2182213A08}" destId="{7E96F902-6A54-4AF1-923B-9BC5831AC0EE}" srcOrd="0" destOrd="0" presId="urn:microsoft.com/office/officeart/2005/8/layout/hProcess3"/>
    <dgm:cxn modelId="{A9E364D9-56A1-48FB-9B03-1314B145DC62}" type="presOf" srcId="{220C6840-4300-4FC6-B468-C71C1D3009B3}" destId="{15477F72-B5E0-4C3C-A666-7B37E5AF381F}" srcOrd="0" destOrd="0" presId="urn:microsoft.com/office/officeart/2005/8/layout/hProcess3"/>
    <dgm:cxn modelId="{209BE97A-19AF-46DE-921C-67ED92FD5EAA}" type="presOf" srcId="{1B4D303C-E5B4-422D-879E-FA946E0645D6}" destId="{B78E3638-37CD-43C3-894A-503636EA7217}" srcOrd="0" destOrd="0" presId="urn:microsoft.com/office/officeart/2005/8/layout/hProcess3"/>
    <dgm:cxn modelId="{FCF03CF7-D9AB-44FC-A9C6-27B88B48ACE7}" srcId="{5DAB5274-CD03-4B85-8FEE-ECA6AA5BE633}" destId="{0C482DA5-2718-497C-A2F8-5C1F347C8E6C}" srcOrd="0" destOrd="0" parTransId="{7FF6230F-D883-4249-BA62-BC8A98CF28C9}" sibTransId="{44D89297-5292-47AA-92B8-96CE2325A411}"/>
    <dgm:cxn modelId="{9D7B2EA6-641D-4A5C-BC89-9276E6427FA4}" srcId="{5DAB5274-CD03-4B85-8FEE-ECA6AA5BE633}" destId="{1B4D303C-E5B4-422D-879E-FA946E0645D6}" srcOrd="3" destOrd="0" parTransId="{4AC7C873-C07B-4687-AFC8-9F8153829D16}" sibTransId="{D145C81A-E7B6-4877-8D48-1B8D68D507CB}"/>
    <dgm:cxn modelId="{1D0EE15E-2631-4E0A-8534-C7A2395DD045}" type="presOf" srcId="{0C482DA5-2718-497C-A2F8-5C1F347C8E6C}" destId="{7F194E34-D2E9-478C-B7E1-DD4391D74E0F}" srcOrd="0" destOrd="0" presId="urn:microsoft.com/office/officeart/2005/8/layout/hProcess3"/>
    <dgm:cxn modelId="{3950DE60-B48A-4831-8930-2C5555C9D913}" type="presOf" srcId="{5DAB5274-CD03-4B85-8FEE-ECA6AA5BE633}" destId="{A68117D6-452E-4A07-9DF8-0D3D8A4C262B}" srcOrd="0" destOrd="0" presId="urn:microsoft.com/office/officeart/2005/8/layout/hProcess3"/>
    <dgm:cxn modelId="{DBED0DD7-2801-44F4-9FFC-5C2323D7B86A}" srcId="{5DAB5274-CD03-4B85-8FEE-ECA6AA5BE633}" destId="{418ED4C5-FD45-4B92-8E72-0C2182213A08}" srcOrd="2" destOrd="0" parTransId="{CAD2D340-035D-4887-A568-D9094F36DCFE}" sibTransId="{8C127734-C6FB-48D7-B0E8-364284E67054}"/>
    <dgm:cxn modelId="{69587F80-7892-4C6F-ADC2-CB4AB6C9D009}" type="presParOf" srcId="{A68117D6-452E-4A07-9DF8-0D3D8A4C262B}" destId="{6F0CC16E-33E5-4A17-AE7D-3B97638CCB7F}" srcOrd="0" destOrd="0" presId="urn:microsoft.com/office/officeart/2005/8/layout/hProcess3"/>
    <dgm:cxn modelId="{1A73CAB5-37C6-473C-BE04-79650759582F}" type="presParOf" srcId="{A68117D6-452E-4A07-9DF8-0D3D8A4C262B}" destId="{8AF238C5-00BB-43A9-B692-1218D4F674E4}" srcOrd="1" destOrd="0" presId="urn:microsoft.com/office/officeart/2005/8/layout/hProcess3"/>
    <dgm:cxn modelId="{C492BF32-02A3-4465-8CA9-777151A44C8C}" type="presParOf" srcId="{8AF238C5-00BB-43A9-B692-1218D4F674E4}" destId="{7D16C2E0-22A6-4CE2-AE50-C8B6AA9B1553}" srcOrd="0" destOrd="0" presId="urn:microsoft.com/office/officeart/2005/8/layout/hProcess3"/>
    <dgm:cxn modelId="{EE2D5571-5CF4-4059-99E6-DE5C18834CC9}" type="presParOf" srcId="{8AF238C5-00BB-43A9-B692-1218D4F674E4}" destId="{E7F14D10-905C-4CF5-BA53-30C0DE3B9690}" srcOrd="1" destOrd="0" presId="urn:microsoft.com/office/officeart/2005/8/layout/hProcess3"/>
    <dgm:cxn modelId="{EB169D4C-DD0D-4493-A7D9-1D3352643D5C}" type="presParOf" srcId="{E7F14D10-905C-4CF5-BA53-30C0DE3B9690}" destId="{F8767720-2BBF-46FD-8860-5B802ACF5520}" srcOrd="0" destOrd="0" presId="urn:microsoft.com/office/officeart/2005/8/layout/hProcess3"/>
    <dgm:cxn modelId="{0CD99636-980E-4E13-B4EE-5DC0EFE7F537}" type="presParOf" srcId="{E7F14D10-905C-4CF5-BA53-30C0DE3B9690}" destId="{7F194E34-D2E9-478C-B7E1-DD4391D74E0F}" srcOrd="1" destOrd="0" presId="urn:microsoft.com/office/officeart/2005/8/layout/hProcess3"/>
    <dgm:cxn modelId="{CA82CB4C-96DD-42DA-918C-5A4F55372FE1}" type="presParOf" srcId="{E7F14D10-905C-4CF5-BA53-30C0DE3B9690}" destId="{8F19C10E-DEC7-479C-A7D2-1E62516C2462}" srcOrd="2" destOrd="0" presId="urn:microsoft.com/office/officeart/2005/8/layout/hProcess3"/>
    <dgm:cxn modelId="{1B440198-DFE4-43C9-BA5E-15632B56DDD4}" type="presParOf" srcId="{E7F14D10-905C-4CF5-BA53-30C0DE3B9690}" destId="{CE49C807-8ACD-4CF6-BD3F-F47B3BA59606}" srcOrd="3" destOrd="0" presId="urn:microsoft.com/office/officeart/2005/8/layout/hProcess3"/>
    <dgm:cxn modelId="{1927AFC5-BDD8-4994-A02E-AFC52E521531}" type="presParOf" srcId="{8AF238C5-00BB-43A9-B692-1218D4F674E4}" destId="{1E71378A-C609-4D74-A521-F3D96DB37073}" srcOrd="2" destOrd="0" presId="urn:microsoft.com/office/officeart/2005/8/layout/hProcess3"/>
    <dgm:cxn modelId="{D7BF87EE-D3B3-41C7-B191-E6D15489E780}" type="presParOf" srcId="{8AF238C5-00BB-43A9-B692-1218D4F674E4}" destId="{00DA110F-A522-45CA-BE5F-BFF9B1BAAF64}" srcOrd="3" destOrd="0" presId="urn:microsoft.com/office/officeart/2005/8/layout/hProcess3"/>
    <dgm:cxn modelId="{F6C6B2BA-0FF4-4970-9DC0-ED3EFBCFA1E2}" type="presParOf" srcId="{00DA110F-A522-45CA-BE5F-BFF9B1BAAF64}" destId="{1512A65B-184A-4821-B9A7-37C409D77B2F}" srcOrd="0" destOrd="0" presId="urn:microsoft.com/office/officeart/2005/8/layout/hProcess3"/>
    <dgm:cxn modelId="{1ED6AEF9-B244-4EB6-8F6C-BD38B99CFDB9}" type="presParOf" srcId="{00DA110F-A522-45CA-BE5F-BFF9B1BAAF64}" destId="{15477F72-B5E0-4C3C-A666-7B37E5AF381F}" srcOrd="1" destOrd="0" presId="urn:microsoft.com/office/officeart/2005/8/layout/hProcess3"/>
    <dgm:cxn modelId="{2DE0AC70-BDF2-4C7E-BF5C-221B6A006C91}" type="presParOf" srcId="{00DA110F-A522-45CA-BE5F-BFF9B1BAAF64}" destId="{2D0E3376-6047-4BFB-98D0-96630CB319AE}" srcOrd="2" destOrd="0" presId="urn:microsoft.com/office/officeart/2005/8/layout/hProcess3"/>
    <dgm:cxn modelId="{A4338BB4-E69C-4555-86A7-A9D05E8CDE98}" type="presParOf" srcId="{00DA110F-A522-45CA-BE5F-BFF9B1BAAF64}" destId="{7D318BF7-9CED-493D-966C-28AD0D16789F}" srcOrd="3" destOrd="0" presId="urn:microsoft.com/office/officeart/2005/8/layout/hProcess3"/>
    <dgm:cxn modelId="{6D978DEA-8294-4C37-B125-4BBB37ED218A}" type="presParOf" srcId="{8AF238C5-00BB-43A9-B692-1218D4F674E4}" destId="{54578A51-BC5F-45AB-89F6-7C41E084DC04}" srcOrd="4" destOrd="0" presId="urn:microsoft.com/office/officeart/2005/8/layout/hProcess3"/>
    <dgm:cxn modelId="{7E190E4C-B7D7-4748-8717-36191379F408}" type="presParOf" srcId="{8AF238C5-00BB-43A9-B692-1218D4F674E4}" destId="{A458B04D-943B-4D95-9BA3-7C21AD0E2932}" srcOrd="5" destOrd="0" presId="urn:microsoft.com/office/officeart/2005/8/layout/hProcess3"/>
    <dgm:cxn modelId="{848F97FE-B4A7-4323-AF49-CF2EE49EE04C}" type="presParOf" srcId="{A458B04D-943B-4D95-9BA3-7C21AD0E2932}" destId="{21C9CD4E-CF75-4AE9-A140-437B5171829F}" srcOrd="0" destOrd="0" presId="urn:microsoft.com/office/officeart/2005/8/layout/hProcess3"/>
    <dgm:cxn modelId="{2929098B-C8A7-4DCB-8BE6-803FA7AE501D}" type="presParOf" srcId="{A458B04D-943B-4D95-9BA3-7C21AD0E2932}" destId="{7E96F902-6A54-4AF1-923B-9BC5831AC0EE}" srcOrd="1" destOrd="0" presId="urn:microsoft.com/office/officeart/2005/8/layout/hProcess3"/>
    <dgm:cxn modelId="{FEB6DAFF-DD70-4D63-81DD-AEF5B142C06E}" type="presParOf" srcId="{A458B04D-943B-4D95-9BA3-7C21AD0E2932}" destId="{32C1AD99-43E1-46A6-832F-673D8CDD6EF6}" srcOrd="2" destOrd="0" presId="urn:microsoft.com/office/officeart/2005/8/layout/hProcess3"/>
    <dgm:cxn modelId="{078B57A2-443B-4E77-9833-87598C5CF0D3}" type="presParOf" srcId="{A458B04D-943B-4D95-9BA3-7C21AD0E2932}" destId="{E40547FA-61FC-47DF-8885-56CA6CB94B60}" srcOrd="3" destOrd="0" presId="urn:microsoft.com/office/officeart/2005/8/layout/hProcess3"/>
    <dgm:cxn modelId="{99E290C0-E637-47A1-8AEC-3ADF94BC577F}" type="presParOf" srcId="{8AF238C5-00BB-43A9-B692-1218D4F674E4}" destId="{37A3E390-233C-4DF7-A65D-8B488E532E3B}" srcOrd="6" destOrd="0" presId="urn:microsoft.com/office/officeart/2005/8/layout/hProcess3"/>
    <dgm:cxn modelId="{08E8453D-734C-4FEF-9FC3-4AEDC415E1F4}" type="presParOf" srcId="{8AF238C5-00BB-43A9-B692-1218D4F674E4}" destId="{1E9CEA6D-4CDB-4E68-B938-0F068B7A1251}" srcOrd="7" destOrd="0" presId="urn:microsoft.com/office/officeart/2005/8/layout/hProcess3"/>
    <dgm:cxn modelId="{24BA00F7-D9DA-45FA-A116-07004CE0BDD4}" type="presParOf" srcId="{1E9CEA6D-4CDB-4E68-B938-0F068B7A1251}" destId="{DF783DFF-7523-4C9D-BCB9-FF08CA9F4D68}" srcOrd="0" destOrd="0" presId="urn:microsoft.com/office/officeart/2005/8/layout/hProcess3"/>
    <dgm:cxn modelId="{37C41EE6-9602-4C91-AC51-F7C28BBD7789}" type="presParOf" srcId="{1E9CEA6D-4CDB-4E68-B938-0F068B7A1251}" destId="{B78E3638-37CD-43C3-894A-503636EA7217}" srcOrd="1" destOrd="0" presId="urn:microsoft.com/office/officeart/2005/8/layout/hProcess3"/>
    <dgm:cxn modelId="{F612125C-4D61-4FD7-99EF-E7B73F4E4675}" type="presParOf" srcId="{1E9CEA6D-4CDB-4E68-B938-0F068B7A1251}" destId="{FF4E2805-7D43-4A1C-829A-6E35A22E8E10}" srcOrd="2" destOrd="0" presId="urn:microsoft.com/office/officeart/2005/8/layout/hProcess3"/>
    <dgm:cxn modelId="{CA89F9C3-94EA-41AF-9BCE-6738693F1484}" type="presParOf" srcId="{1E9CEA6D-4CDB-4E68-B938-0F068B7A1251}" destId="{D0230FDF-8C69-40F2-95C2-DE57EBB456E3}" srcOrd="3" destOrd="0" presId="urn:microsoft.com/office/officeart/2005/8/layout/hProcess3"/>
    <dgm:cxn modelId="{22516A4A-7244-4F63-B24D-6696BA3E6857}" type="presParOf" srcId="{8AF238C5-00BB-43A9-B692-1218D4F674E4}" destId="{DAF460A2-E52F-43BB-964F-B80A0CBE341C}" srcOrd="8" destOrd="0" presId="urn:microsoft.com/office/officeart/2005/8/layout/hProcess3"/>
    <dgm:cxn modelId="{248D41C9-A50C-44BA-BA92-36CE37247892}" type="presParOf" srcId="{8AF238C5-00BB-43A9-B692-1218D4F674E4}" destId="{FEA1CEB0-543C-4833-9F09-0F13758562AA}" srcOrd="9" destOrd="0" presId="urn:microsoft.com/office/officeart/2005/8/layout/hProcess3"/>
    <dgm:cxn modelId="{8A348489-D41D-4327-A78D-10E3FB6F4F4E}" type="presParOf" srcId="{8AF238C5-00BB-43A9-B692-1218D4F674E4}" destId="{9BC31DFC-4644-4358-8681-54ED449205F0}" srcOrd="10"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B5274-CD03-4B85-8FEE-ECA6AA5BE633}" type="doc">
      <dgm:prSet loTypeId="urn:microsoft.com/office/officeart/2005/8/layout/hProcess3" loCatId="process" qsTypeId="urn:microsoft.com/office/officeart/2005/8/quickstyle/simple1" qsCatId="simple" csTypeId="urn:microsoft.com/office/officeart/2005/8/colors/colorful5" csCatId="colorful" phldr="1"/>
      <dgm:spPr/>
    </dgm:pt>
    <dgm:pt modelId="{0C482DA5-2718-497C-A2F8-5C1F347C8E6C}">
      <dgm:prSet phldrT="[Κείμενο]">
        <dgm:style>
          <a:lnRef idx="1">
            <a:schemeClr val="accent4"/>
          </a:lnRef>
          <a:fillRef idx="2">
            <a:schemeClr val="accent4"/>
          </a:fillRef>
          <a:effectRef idx="1">
            <a:schemeClr val="accent4"/>
          </a:effectRef>
          <a:fontRef idx="minor">
            <a:schemeClr val="dk1"/>
          </a:fontRef>
        </dgm:style>
      </dgm:prSet>
      <dgm:spPr>
        <a:solidFill>
          <a:srgbClr val="92D050"/>
        </a:solidFill>
        <a:ln>
          <a:noFill/>
        </a:ln>
      </dgm:spPr>
      <dgm:t>
        <a:bodyPr/>
        <a:lstStyle/>
        <a:p>
          <a:r>
            <a:rPr lang="el-GR" dirty="0" smtClean="0"/>
            <a:t>Αγορά</a:t>
          </a:r>
          <a:endParaRPr lang="el-GR" dirty="0"/>
        </a:p>
      </dgm:t>
    </dgm:pt>
    <dgm:pt modelId="{7FF6230F-D883-4249-BA62-BC8A98CF28C9}" type="parTrans" cxnId="{FCF03CF7-D9AB-44FC-A9C6-27B88B48ACE7}">
      <dgm:prSet/>
      <dgm:spPr/>
      <dgm:t>
        <a:bodyPr/>
        <a:lstStyle/>
        <a:p>
          <a:endParaRPr lang="el-GR"/>
        </a:p>
      </dgm:t>
    </dgm:pt>
    <dgm:pt modelId="{44D89297-5292-47AA-92B8-96CE2325A411}" type="sibTrans" cxnId="{FCF03CF7-D9AB-44FC-A9C6-27B88B48ACE7}">
      <dgm:prSet/>
      <dgm:spPr/>
      <dgm:t>
        <a:bodyPr/>
        <a:lstStyle/>
        <a:p>
          <a:endParaRPr lang="el-GR"/>
        </a:p>
      </dgm:t>
    </dgm:pt>
    <dgm:pt modelId="{220C6840-4300-4FC6-B468-C71C1D3009B3}">
      <dgm:prSet phldrT="[Κείμενο]"/>
      <dgm:spPr/>
      <dgm:t>
        <a:bodyPr/>
        <a:lstStyle/>
        <a:p>
          <a:r>
            <a:rPr lang="el-GR" dirty="0" smtClean="0"/>
            <a:t>Ανάγκες Πελατών</a:t>
          </a:r>
          <a:endParaRPr lang="el-GR" dirty="0"/>
        </a:p>
      </dgm:t>
    </dgm:pt>
    <dgm:pt modelId="{939BC74B-5886-417D-892A-442D8C8AEFD6}" type="parTrans" cxnId="{9D2B8B7A-1A8A-4B38-AD46-40A10E334C26}">
      <dgm:prSet/>
      <dgm:spPr/>
      <dgm:t>
        <a:bodyPr/>
        <a:lstStyle/>
        <a:p>
          <a:endParaRPr lang="el-GR"/>
        </a:p>
      </dgm:t>
    </dgm:pt>
    <dgm:pt modelId="{64068ECA-7998-41DB-BAD9-CABE00451A09}" type="sibTrans" cxnId="{9D2B8B7A-1A8A-4B38-AD46-40A10E334C26}">
      <dgm:prSet/>
      <dgm:spPr/>
      <dgm:t>
        <a:bodyPr/>
        <a:lstStyle/>
        <a:p>
          <a:endParaRPr lang="el-GR"/>
        </a:p>
      </dgm:t>
    </dgm:pt>
    <dgm:pt modelId="{418ED4C5-FD45-4B92-8E72-0C2182213A08}">
      <dgm:prSet phldrT="[Κείμενο]"/>
      <dgm:spPr/>
      <dgm:t>
        <a:bodyPr/>
        <a:lstStyle/>
        <a:p>
          <a:r>
            <a:rPr lang="el-GR" dirty="0" smtClean="0"/>
            <a:t>Ολοκληρωμένο Μάρκετινγκ</a:t>
          </a:r>
          <a:endParaRPr lang="el-GR" dirty="0"/>
        </a:p>
      </dgm:t>
    </dgm:pt>
    <dgm:pt modelId="{CAD2D340-035D-4887-A568-D9094F36DCFE}" type="parTrans" cxnId="{DBED0DD7-2801-44F4-9FFC-5C2323D7B86A}">
      <dgm:prSet/>
      <dgm:spPr/>
      <dgm:t>
        <a:bodyPr/>
        <a:lstStyle/>
        <a:p>
          <a:endParaRPr lang="el-GR"/>
        </a:p>
      </dgm:t>
    </dgm:pt>
    <dgm:pt modelId="{8C127734-C6FB-48D7-B0E8-364284E67054}" type="sibTrans" cxnId="{DBED0DD7-2801-44F4-9FFC-5C2323D7B86A}">
      <dgm:prSet/>
      <dgm:spPr/>
      <dgm:t>
        <a:bodyPr/>
        <a:lstStyle/>
        <a:p>
          <a:endParaRPr lang="el-GR"/>
        </a:p>
      </dgm:t>
    </dgm:pt>
    <dgm:pt modelId="{1B4D303C-E5B4-422D-879E-FA946E0645D6}">
      <dgm:prSet/>
      <dgm:spPr/>
      <dgm:t>
        <a:bodyPr/>
        <a:lstStyle/>
        <a:p>
          <a:r>
            <a:rPr lang="el-GR" dirty="0" smtClean="0"/>
            <a:t>Κέρδη μέσω ικανοποίησης των πελατών</a:t>
          </a:r>
          <a:endParaRPr lang="el-GR" dirty="0"/>
        </a:p>
      </dgm:t>
    </dgm:pt>
    <dgm:pt modelId="{4AC7C873-C07B-4687-AFC8-9F8153829D16}" type="parTrans" cxnId="{9D7B2EA6-641D-4A5C-BC89-9276E6427FA4}">
      <dgm:prSet/>
      <dgm:spPr/>
      <dgm:t>
        <a:bodyPr/>
        <a:lstStyle/>
        <a:p>
          <a:endParaRPr lang="el-GR"/>
        </a:p>
      </dgm:t>
    </dgm:pt>
    <dgm:pt modelId="{D145C81A-E7B6-4877-8D48-1B8D68D507CB}" type="sibTrans" cxnId="{9D7B2EA6-641D-4A5C-BC89-9276E6427FA4}">
      <dgm:prSet/>
      <dgm:spPr/>
      <dgm:t>
        <a:bodyPr/>
        <a:lstStyle/>
        <a:p>
          <a:endParaRPr lang="el-GR"/>
        </a:p>
      </dgm:t>
    </dgm:pt>
    <dgm:pt modelId="{A68117D6-452E-4A07-9DF8-0D3D8A4C262B}" type="pres">
      <dgm:prSet presAssocID="{5DAB5274-CD03-4B85-8FEE-ECA6AA5BE633}" presName="Name0" presStyleCnt="0">
        <dgm:presLayoutVars>
          <dgm:dir/>
          <dgm:animLvl val="lvl"/>
          <dgm:resizeHandles val="exact"/>
        </dgm:presLayoutVars>
      </dgm:prSet>
      <dgm:spPr/>
    </dgm:pt>
    <dgm:pt modelId="{6F0CC16E-33E5-4A17-AE7D-3B97638CCB7F}" type="pres">
      <dgm:prSet presAssocID="{5DAB5274-CD03-4B85-8FEE-ECA6AA5BE633}" presName="dummy" presStyleCnt="0"/>
      <dgm:spPr/>
    </dgm:pt>
    <dgm:pt modelId="{8AF238C5-00BB-43A9-B692-1218D4F674E4}" type="pres">
      <dgm:prSet presAssocID="{5DAB5274-CD03-4B85-8FEE-ECA6AA5BE633}" presName="linH" presStyleCnt="0"/>
      <dgm:spPr/>
    </dgm:pt>
    <dgm:pt modelId="{7D16C2E0-22A6-4CE2-AE50-C8B6AA9B1553}" type="pres">
      <dgm:prSet presAssocID="{5DAB5274-CD03-4B85-8FEE-ECA6AA5BE633}" presName="padding1" presStyleCnt="0"/>
      <dgm:spPr/>
    </dgm:pt>
    <dgm:pt modelId="{E7F14D10-905C-4CF5-BA53-30C0DE3B9690}" type="pres">
      <dgm:prSet presAssocID="{0C482DA5-2718-497C-A2F8-5C1F347C8E6C}" presName="linV" presStyleCnt="0"/>
      <dgm:spPr/>
    </dgm:pt>
    <dgm:pt modelId="{F8767720-2BBF-46FD-8860-5B802ACF5520}" type="pres">
      <dgm:prSet presAssocID="{0C482DA5-2718-497C-A2F8-5C1F347C8E6C}" presName="spVertical1" presStyleCnt="0"/>
      <dgm:spPr/>
    </dgm:pt>
    <dgm:pt modelId="{7F194E34-D2E9-478C-B7E1-DD4391D74E0F}" type="pres">
      <dgm:prSet presAssocID="{0C482DA5-2718-497C-A2F8-5C1F347C8E6C}" presName="parTx" presStyleLbl="revTx" presStyleIdx="0" presStyleCnt="4" custScaleY="99841" custLinFactNeighborX="2214" custLinFactNeighborY="7514">
        <dgm:presLayoutVars>
          <dgm:chMax val="0"/>
          <dgm:chPref val="0"/>
          <dgm:bulletEnabled val="1"/>
        </dgm:presLayoutVars>
      </dgm:prSet>
      <dgm:spPr/>
      <dgm:t>
        <a:bodyPr/>
        <a:lstStyle/>
        <a:p>
          <a:endParaRPr lang="el-GR"/>
        </a:p>
      </dgm:t>
    </dgm:pt>
    <dgm:pt modelId="{8F19C10E-DEC7-479C-A7D2-1E62516C2462}" type="pres">
      <dgm:prSet presAssocID="{0C482DA5-2718-497C-A2F8-5C1F347C8E6C}" presName="spVertical2" presStyleCnt="0"/>
      <dgm:spPr/>
    </dgm:pt>
    <dgm:pt modelId="{CE49C807-8ACD-4CF6-BD3F-F47B3BA59606}" type="pres">
      <dgm:prSet presAssocID="{0C482DA5-2718-497C-A2F8-5C1F347C8E6C}" presName="spVertical3" presStyleCnt="0"/>
      <dgm:spPr/>
    </dgm:pt>
    <dgm:pt modelId="{1E71378A-C609-4D74-A521-F3D96DB37073}" type="pres">
      <dgm:prSet presAssocID="{44D89297-5292-47AA-92B8-96CE2325A411}" presName="space" presStyleCnt="0"/>
      <dgm:spPr/>
    </dgm:pt>
    <dgm:pt modelId="{00DA110F-A522-45CA-BE5F-BFF9B1BAAF64}" type="pres">
      <dgm:prSet presAssocID="{220C6840-4300-4FC6-B468-C71C1D3009B3}" presName="linV" presStyleCnt="0"/>
      <dgm:spPr/>
    </dgm:pt>
    <dgm:pt modelId="{1512A65B-184A-4821-B9A7-37C409D77B2F}" type="pres">
      <dgm:prSet presAssocID="{220C6840-4300-4FC6-B468-C71C1D3009B3}" presName="spVertical1" presStyleCnt="0"/>
      <dgm:spPr/>
    </dgm:pt>
    <dgm:pt modelId="{15477F72-B5E0-4C3C-A666-7B37E5AF381F}" type="pres">
      <dgm:prSet presAssocID="{220C6840-4300-4FC6-B468-C71C1D3009B3}" presName="parTx" presStyleLbl="revTx" presStyleIdx="1" presStyleCnt="4">
        <dgm:presLayoutVars>
          <dgm:chMax val="0"/>
          <dgm:chPref val="0"/>
          <dgm:bulletEnabled val="1"/>
        </dgm:presLayoutVars>
      </dgm:prSet>
      <dgm:spPr/>
      <dgm:t>
        <a:bodyPr/>
        <a:lstStyle/>
        <a:p>
          <a:endParaRPr lang="el-GR"/>
        </a:p>
      </dgm:t>
    </dgm:pt>
    <dgm:pt modelId="{2D0E3376-6047-4BFB-98D0-96630CB319AE}" type="pres">
      <dgm:prSet presAssocID="{220C6840-4300-4FC6-B468-C71C1D3009B3}" presName="spVertical2" presStyleCnt="0"/>
      <dgm:spPr/>
    </dgm:pt>
    <dgm:pt modelId="{7D318BF7-9CED-493D-966C-28AD0D16789F}" type="pres">
      <dgm:prSet presAssocID="{220C6840-4300-4FC6-B468-C71C1D3009B3}" presName="spVertical3" presStyleCnt="0"/>
      <dgm:spPr/>
    </dgm:pt>
    <dgm:pt modelId="{54578A51-BC5F-45AB-89F6-7C41E084DC04}" type="pres">
      <dgm:prSet presAssocID="{64068ECA-7998-41DB-BAD9-CABE00451A09}" presName="space" presStyleCnt="0"/>
      <dgm:spPr/>
    </dgm:pt>
    <dgm:pt modelId="{A458B04D-943B-4D95-9BA3-7C21AD0E2932}" type="pres">
      <dgm:prSet presAssocID="{418ED4C5-FD45-4B92-8E72-0C2182213A08}" presName="linV" presStyleCnt="0"/>
      <dgm:spPr/>
    </dgm:pt>
    <dgm:pt modelId="{21C9CD4E-CF75-4AE9-A140-437B5171829F}" type="pres">
      <dgm:prSet presAssocID="{418ED4C5-FD45-4B92-8E72-0C2182213A08}" presName="spVertical1" presStyleCnt="0"/>
      <dgm:spPr/>
    </dgm:pt>
    <dgm:pt modelId="{7E96F902-6A54-4AF1-923B-9BC5831AC0EE}" type="pres">
      <dgm:prSet presAssocID="{418ED4C5-FD45-4B92-8E72-0C2182213A08}" presName="parTx" presStyleLbl="revTx" presStyleIdx="2" presStyleCnt="4">
        <dgm:presLayoutVars>
          <dgm:chMax val="0"/>
          <dgm:chPref val="0"/>
          <dgm:bulletEnabled val="1"/>
        </dgm:presLayoutVars>
      </dgm:prSet>
      <dgm:spPr/>
      <dgm:t>
        <a:bodyPr/>
        <a:lstStyle/>
        <a:p>
          <a:endParaRPr lang="el-GR"/>
        </a:p>
      </dgm:t>
    </dgm:pt>
    <dgm:pt modelId="{32C1AD99-43E1-46A6-832F-673D8CDD6EF6}" type="pres">
      <dgm:prSet presAssocID="{418ED4C5-FD45-4B92-8E72-0C2182213A08}" presName="spVertical2" presStyleCnt="0"/>
      <dgm:spPr/>
    </dgm:pt>
    <dgm:pt modelId="{E40547FA-61FC-47DF-8885-56CA6CB94B60}" type="pres">
      <dgm:prSet presAssocID="{418ED4C5-FD45-4B92-8E72-0C2182213A08}" presName="spVertical3" presStyleCnt="0"/>
      <dgm:spPr/>
    </dgm:pt>
    <dgm:pt modelId="{37A3E390-233C-4DF7-A65D-8B488E532E3B}" type="pres">
      <dgm:prSet presAssocID="{8C127734-C6FB-48D7-B0E8-364284E67054}" presName="space" presStyleCnt="0"/>
      <dgm:spPr/>
    </dgm:pt>
    <dgm:pt modelId="{1E9CEA6D-4CDB-4E68-B938-0F068B7A1251}" type="pres">
      <dgm:prSet presAssocID="{1B4D303C-E5B4-422D-879E-FA946E0645D6}" presName="linV" presStyleCnt="0"/>
      <dgm:spPr/>
    </dgm:pt>
    <dgm:pt modelId="{DF783DFF-7523-4C9D-BCB9-FF08CA9F4D68}" type="pres">
      <dgm:prSet presAssocID="{1B4D303C-E5B4-422D-879E-FA946E0645D6}" presName="spVertical1" presStyleCnt="0"/>
      <dgm:spPr/>
    </dgm:pt>
    <dgm:pt modelId="{B78E3638-37CD-43C3-894A-503636EA7217}" type="pres">
      <dgm:prSet presAssocID="{1B4D303C-E5B4-422D-879E-FA946E0645D6}" presName="parTx" presStyleLbl="revTx" presStyleIdx="3" presStyleCnt="4">
        <dgm:presLayoutVars>
          <dgm:chMax val="0"/>
          <dgm:chPref val="0"/>
          <dgm:bulletEnabled val="1"/>
        </dgm:presLayoutVars>
      </dgm:prSet>
      <dgm:spPr/>
      <dgm:t>
        <a:bodyPr/>
        <a:lstStyle/>
        <a:p>
          <a:endParaRPr lang="el-GR"/>
        </a:p>
      </dgm:t>
    </dgm:pt>
    <dgm:pt modelId="{FF4E2805-7D43-4A1C-829A-6E35A22E8E10}" type="pres">
      <dgm:prSet presAssocID="{1B4D303C-E5B4-422D-879E-FA946E0645D6}" presName="spVertical2" presStyleCnt="0"/>
      <dgm:spPr/>
    </dgm:pt>
    <dgm:pt modelId="{D0230FDF-8C69-40F2-95C2-DE57EBB456E3}" type="pres">
      <dgm:prSet presAssocID="{1B4D303C-E5B4-422D-879E-FA946E0645D6}" presName="spVertical3" presStyleCnt="0"/>
      <dgm:spPr/>
    </dgm:pt>
    <dgm:pt modelId="{DAF460A2-E52F-43BB-964F-B80A0CBE341C}" type="pres">
      <dgm:prSet presAssocID="{5DAB5274-CD03-4B85-8FEE-ECA6AA5BE633}" presName="padding2" presStyleCnt="0"/>
      <dgm:spPr/>
    </dgm:pt>
    <dgm:pt modelId="{FEA1CEB0-543C-4833-9F09-0F13758562AA}" type="pres">
      <dgm:prSet presAssocID="{5DAB5274-CD03-4B85-8FEE-ECA6AA5BE633}" presName="negArrow" presStyleCnt="0"/>
      <dgm:spPr/>
    </dgm:pt>
    <dgm:pt modelId="{9BC31DFC-4644-4358-8681-54ED449205F0}" type="pres">
      <dgm:prSet presAssocID="{5DAB5274-CD03-4B85-8FEE-ECA6AA5BE633}" presName="backgroundArrow" presStyleLbl="node1" presStyleIdx="0" presStyleCnt="1" custLinFactNeighborX="-3997" custLinFactNeighborY="-311">
        <dgm:style>
          <a:lnRef idx="1">
            <a:schemeClr val="accent5"/>
          </a:lnRef>
          <a:fillRef idx="3">
            <a:schemeClr val="accent5"/>
          </a:fillRef>
          <a:effectRef idx="2">
            <a:schemeClr val="accent5"/>
          </a:effectRef>
          <a:fontRef idx="minor">
            <a:schemeClr val="lt1"/>
          </a:fontRef>
        </dgm:style>
      </dgm:prSet>
      <dgm:spPr>
        <a:gradFill rotWithShape="0">
          <a:gsLst>
            <a:gs pos="0">
              <a:srgbClr val="00B050"/>
            </a:gs>
            <a:gs pos="71000">
              <a:schemeClr val="accent5">
                <a:shade val="98000"/>
                <a:satMod val="137000"/>
              </a:schemeClr>
            </a:gs>
            <a:gs pos="100000">
              <a:schemeClr val="accent5">
                <a:shade val="75000"/>
                <a:satMod val="137000"/>
              </a:schemeClr>
            </a:gs>
          </a:gsLst>
        </a:gradFill>
      </dgm:spPr>
    </dgm:pt>
  </dgm:ptLst>
  <dgm:cxnLst>
    <dgm:cxn modelId="{9D2B8B7A-1A8A-4B38-AD46-40A10E334C26}" srcId="{5DAB5274-CD03-4B85-8FEE-ECA6AA5BE633}" destId="{220C6840-4300-4FC6-B468-C71C1D3009B3}" srcOrd="1" destOrd="0" parTransId="{939BC74B-5886-417D-892A-442D8C8AEFD6}" sibTransId="{64068ECA-7998-41DB-BAD9-CABE00451A09}"/>
    <dgm:cxn modelId="{53897A52-9A35-439D-83F5-EA909D829BB4}" type="presOf" srcId="{5DAB5274-CD03-4B85-8FEE-ECA6AA5BE633}" destId="{A68117D6-452E-4A07-9DF8-0D3D8A4C262B}" srcOrd="0" destOrd="0" presId="urn:microsoft.com/office/officeart/2005/8/layout/hProcess3"/>
    <dgm:cxn modelId="{FCF03CF7-D9AB-44FC-A9C6-27B88B48ACE7}" srcId="{5DAB5274-CD03-4B85-8FEE-ECA6AA5BE633}" destId="{0C482DA5-2718-497C-A2F8-5C1F347C8E6C}" srcOrd="0" destOrd="0" parTransId="{7FF6230F-D883-4249-BA62-BC8A98CF28C9}" sibTransId="{44D89297-5292-47AA-92B8-96CE2325A411}"/>
    <dgm:cxn modelId="{9D7B2EA6-641D-4A5C-BC89-9276E6427FA4}" srcId="{5DAB5274-CD03-4B85-8FEE-ECA6AA5BE633}" destId="{1B4D303C-E5B4-422D-879E-FA946E0645D6}" srcOrd="3" destOrd="0" parTransId="{4AC7C873-C07B-4687-AFC8-9F8153829D16}" sibTransId="{D145C81A-E7B6-4877-8D48-1B8D68D507CB}"/>
    <dgm:cxn modelId="{E2B560BD-273A-40C7-A338-0417242C66C3}" type="presOf" srcId="{220C6840-4300-4FC6-B468-C71C1D3009B3}" destId="{15477F72-B5E0-4C3C-A666-7B37E5AF381F}" srcOrd="0" destOrd="0" presId="urn:microsoft.com/office/officeart/2005/8/layout/hProcess3"/>
    <dgm:cxn modelId="{30E99B00-0530-4EB4-ADFA-E398B56D33BE}" type="presOf" srcId="{0C482DA5-2718-497C-A2F8-5C1F347C8E6C}" destId="{7F194E34-D2E9-478C-B7E1-DD4391D74E0F}" srcOrd="0" destOrd="0" presId="urn:microsoft.com/office/officeart/2005/8/layout/hProcess3"/>
    <dgm:cxn modelId="{DBED0DD7-2801-44F4-9FFC-5C2323D7B86A}" srcId="{5DAB5274-CD03-4B85-8FEE-ECA6AA5BE633}" destId="{418ED4C5-FD45-4B92-8E72-0C2182213A08}" srcOrd="2" destOrd="0" parTransId="{CAD2D340-035D-4887-A568-D9094F36DCFE}" sibTransId="{8C127734-C6FB-48D7-B0E8-364284E67054}"/>
    <dgm:cxn modelId="{B5D481C4-E915-44E7-8F77-6039046CFADF}" type="presOf" srcId="{418ED4C5-FD45-4B92-8E72-0C2182213A08}" destId="{7E96F902-6A54-4AF1-923B-9BC5831AC0EE}" srcOrd="0" destOrd="0" presId="urn:microsoft.com/office/officeart/2005/8/layout/hProcess3"/>
    <dgm:cxn modelId="{A45C71F7-0A56-4101-A2BC-4011F828E90E}" type="presOf" srcId="{1B4D303C-E5B4-422D-879E-FA946E0645D6}" destId="{B78E3638-37CD-43C3-894A-503636EA7217}" srcOrd="0" destOrd="0" presId="urn:microsoft.com/office/officeart/2005/8/layout/hProcess3"/>
    <dgm:cxn modelId="{2909E672-C97C-4363-82CC-430BB58A63E2}" type="presParOf" srcId="{A68117D6-452E-4A07-9DF8-0D3D8A4C262B}" destId="{6F0CC16E-33E5-4A17-AE7D-3B97638CCB7F}" srcOrd="0" destOrd="0" presId="urn:microsoft.com/office/officeart/2005/8/layout/hProcess3"/>
    <dgm:cxn modelId="{3B7BC8AE-6043-49E7-B3BA-B244B58D4AD2}" type="presParOf" srcId="{A68117D6-452E-4A07-9DF8-0D3D8A4C262B}" destId="{8AF238C5-00BB-43A9-B692-1218D4F674E4}" srcOrd="1" destOrd="0" presId="urn:microsoft.com/office/officeart/2005/8/layout/hProcess3"/>
    <dgm:cxn modelId="{37DDA3EA-C838-49AF-9FFC-DFA76ABAD81B}" type="presParOf" srcId="{8AF238C5-00BB-43A9-B692-1218D4F674E4}" destId="{7D16C2E0-22A6-4CE2-AE50-C8B6AA9B1553}" srcOrd="0" destOrd="0" presId="urn:microsoft.com/office/officeart/2005/8/layout/hProcess3"/>
    <dgm:cxn modelId="{572AC52A-9BC8-4C2F-A999-A3068701E4E0}" type="presParOf" srcId="{8AF238C5-00BB-43A9-B692-1218D4F674E4}" destId="{E7F14D10-905C-4CF5-BA53-30C0DE3B9690}" srcOrd="1" destOrd="0" presId="urn:microsoft.com/office/officeart/2005/8/layout/hProcess3"/>
    <dgm:cxn modelId="{85B3F698-D207-446E-B332-ECA7F9A003E1}" type="presParOf" srcId="{E7F14D10-905C-4CF5-BA53-30C0DE3B9690}" destId="{F8767720-2BBF-46FD-8860-5B802ACF5520}" srcOrd="0" destOrd="0" presId="urn:microsoft.com/office/officeart/2005/8/layout/hProcess3"/>
    <dgm:cxn modelId="{C0EFFDF3-091D-4E15-81B2-076F13929264}" type="presParOf" srcId="{E7F14D10-905C-4CF5-BA53-30C0DE3B9690}" destId="{7F194E34-D2E9-478C-B7E1-DD4391D74E0F}" srcOrd="1" destOrd="0" presId="urn:microsoft.com/office/officeart/2005/8/layout/hProcess3"/>
    <dgm:cxn modelId="{660F43A7-23C2-41D2-95B8-1A5232A13CD7}" type="presParOf" srcId="{E7F14D10-905C-4CF5-BA53-30C0DE3B9690}" destId="{8F19C10E-DEC7-479C-A7D2-1E62516C2462}" srcOrd="2" destOrd="0" presId="urn:microsoft.com/office/officeart/2005/8/layout/hProcess3"/>
    <dgm:cxn modelId="{E5E51A4B-F814-49DF-8E9F-4B65E7F6CF3F}" type="presParOf" srcId="{E7F14D10-905C-4CF5-BA53-30C0DE3B9690}" destId="{CE49C807-8ACD-4CF6-BD3F-F47B3BA59606}" srcOrd="3" destOrd="0" presId="urn:microsoft.com/office/officeart/2005/8/layout/hProcess3"/>
    <dgm:cxn modelId="{E04E0D80-D587-44FC-9F10-7E2BE4268DF7}" type="presParOf" srcId="{8AF238C5-00BB-43A9-B692-1218D4F674E4}" destId="{1E71378A-C609-4D74-A521-F3D96DB37073}" srcOrd="2" destOrd="0" presId="urn:microsoft.com/office/officeart/2005/8/layout/hProcess3"/>
    <dgm:cxn modelId="{041AE845-93E2-4CC5-9736-C8B04954FF01}" type="presParOf" srcId="{8AF238C5-00BB-43A9-B692-1218D4F674E4}" destId="{00DA110F-A522-45CA-BE5F-BFF9B1BAAF64}" srcOrd="3" destOrd="0" presId="urn:microsoft.com/office/officeart/2005/8/layout/hProcess3"/>
    <dgm:cxn modelId="{568C8328-E1C9-4035-9C5C-737B8E6C89EC}" type="presParOf" srcId="{00DA110F-A522-45CA-BE5F-BFF9B1BAAF64}" destId="{1512A65B-184A-4821-B9A7-37C409D77B2F}" srcOrd="0" destOrd="0" presId="urn:microsoft.com/office/officeart/2005/8/layout/hProcess3"/>
    <dgm:cxn modelId="{B2D80C4A-8EEE-470E-B78B-7FD806E8E2EE}" type="presParOf" srcId="{00DA110F-A522-45CA-BE5F-BFF9B1BAAF64}" destId="{15477F72-B5E0-4C3C-A666-7B37E5AF381F}" srcOrd="1" destOrd="0" presId="urn:microsoft.com/office/officeart/2005/8/layout/hProcess3"/>
    <dgm:cxn modelId="{E883B9C6-9386-4A59-A844-CA67FB78131D}" type="presParOf" srcId="{00DA110F-A522-45CA-BE5F-BFF9B1BAAF64}" destId="{2D0E3376-6047-4BFB-98D0-96630CB319AE}" srcOrd="2" destOrd="0" presId="urn:microsoft.com/office/officeart/2005/8/layout/hProcess3"/>
    <dgm:cxn modelId="{13B7F0B7-E62A-4F12-8A87-039B2F98ED3D}" type="presParOf" srcId="{00DA110F-A522-45CA-BE5F-BFF9B1BAAF64}" destId="{7D318BF7-9CED-493D-966C-28AD0D16789F}" srcOrd="3" destOrd="0" presId="urn:microsoft.com/office/officeart/2005/8/layout/hProcess3"/>
    <dgm:cxn modelId="{865E6785-506C-471C-8A6D-6E22CC55A378}" type="presParOf" srcId="{8AF238C5-00BB-43A9-B692-1218D4F674E4}" destId="{54578A51-BC5F-45AB-89F6-7C41E084DC04}" srcOrd="4" destOrd="0" presId="urn:microsoft.com/office/officeart/2005/8/layout/hProcess3"/>
    <dgm:cxn modelId="{8BD21A3D-32A8-435E-B393-85F8AE88AD06}" type="presParOf" srcId="{8AF238C5-00BB-43A9-B692-1218D4F674E4}" destId="{A458B04D-943B-4D95-9BA3-7C21AD0E2932}" srcOrd="5" destOrd="0" presId="urn:microsoft.com/office/officeart/2005/8/layout/hProcess3"/>
    <dgm:cxn modelId="{15143E6D-EEE4-45A3-A73E-A7F583DB08A6}" type="presParOf" srcId="{A458B04D-943B-4D95-9BA3-7C21AD0E2932}" destId="{21C9CD4E-CF75-4AE9-A140-437B5171829F}" srcOrd="0" destOrd="0" presId="urn:microsoft.com/office/officeart/2005/8/layout/hProcess3"/>
    <dgm:cxn modelId="{AF807167-B37B-4CDE-A43D-F4E375322A17}" type="presParOf" srcId="{A458B04D-943B-4D95-9BA3-7C21AD0E2932}" destId="{7E96F902-6A54-4AF1-923B-9BC5831AC0EE}" srcOrd="1" destOrd="0" presId="urn:microsoft.com/office/officeart/2005/8/layout/hProcess3"/>
    <dgm:cxn modelId="{2179D74C-B0E3-4AF7-8C73-A7FA1E359590}" type="presParOf" srcId="{A458B04D-943B-4D95-9BA3-7C21AD0E2932}" destId="{32C1AD99-43E1-46A6-832F-673D8CDD6EF6}" srcOrd="2" destOrd="0" presId="urn:microsoft.com/office/officeart/2005/8/layout/hProcess3"/>
    <dgm:cxn modelId="{206B96A6-3BCB-4EE4-B0AC-C26A2D63C31D}" type="presParOf" srcId="{A458B04D-943B-4D95-9BA3-7C21AD0E2932}" destId="{E40547FA-61FC-47DF-8885-56CA6CB94B60}" srcOrd="3" destOrd="0" presId="urn:microsoft.com/office/officeart/2005/8/layout/hProcess3"/>
    <dgm:cxn modelId="{57B02596-9E69-48DB-BFA9-2B79B39A4E46}" type="presParOf" srcId="{8AF238C5-00BB-43A9-B692-1218D4F674E4}" destId="{37A3E390-233C-4DF7-A65D-8B488E532E3B}" srcOrd="6" destOrd="0" presId="urn:microsoft.com/office/officeart/2005/8/layout/hProcess3"/>
    <dgm:cxn modelId="{93883F43-EA87-40B6-8B1B-272BF6343282}" type="presParOf" srcId="{8AF238C5-00BB-43A9-B692-1218D4F674E4}" destId="{1E9CEA6D-4CDB-4E68-B938-0F068B7A1251}" srcOrd="7" destOrd="0" presId="urn:microsoft.com/office/officeart/2005/8/layout/hProcess3"/>
    <dgm:cxn modelId="{9DE4A548-E088-44BF-BCA1-4E275265F83C}" type="presParOf" srcId="{1E9CEA6D-4CDB-4E68-B938-0F068B7A1251}" destId="{DF783DFF-7523-4C9D-BCB9-FF08CA9F4D68}" srcOrd="0" destOrd="0" presId="urn:microsoft.com/office/officeart/2005/8/layout/hProcess3"/>
    <dgm:cxn modelId="{8073A645-37DE-4CAE-A7B2-4B102FE7F885}" type="presParOf" srcId="{1E9CEA6D-4CDB-4E68-B938-0F068B7A1251}" destId="{B78E3638-37CD-43C3-894A-503636EA7217}" srcOrd="1" destOrd="0" presId="urn:microsoft.com/office/officeart/2005/8/layout/hProcess3"/>
    <dgm:cxn modelId="{500AD2B4-C3E6-4C86-8FA2-9121165DA149}" type="presParOf" srcId="{1E9CEA6D-4CDB-4E68-B938-0F068B7A1251}" destId="{FF4E2805-7D43-4A1C-829A-6E35A22E8E10}" srcOrd="2" destOrd="0" presId="urn:microsoft.com/office/officeart/2005/8/layout/hProcess3"/>
    <dgm:cxn modelId="{39AF22C2-9C2A-442E-BB20-42B5A924A0AC}" type="presParOf" srcId="{1E9CEA6D-4CDB-4E68-B938-0F068B7A1251}" destId="{D0230FDF-8C69-40F2-95C2-DE57EBB456E3}" srcOrd="3" destOrd="0" presId="urn:microsoft.com/office/officeart/2005/8/layout/hProcess3"/>
    <dgm:cxn modelId="{1AF820C8-A201-44A7-98D0-589D0874C2F8}" type="presParOf" srcId="{8AF238C5-00BB-43A9-B692-1218D4F674E4}" destId="{DAF460A2-E52F-43BB-964F-B80A0CBE341C}" srcOrd="8" destOrd="0" presId="urn:microsoft.com/office/officeart/2005/8/layout/hProcess3"/>
    <dgm:cxn modelId="{3E06BA62-16C7-4FE2-8808-D72038FA2658}" type="presParOf" srcId="{8AF238C5-00BB-43A9-B692-1218D4F674E4}" destId="{FEA1CEB0-543C-4833-9F09-0F13758562AA}" srcOrd="9" destOrd="0" presId="urn:microsoft.com/office/officeart/2005/8/layout/hProcess3"/>
    <dgm:cxn modelId="{5ADC2E90-7860-4306-88FA-E87B2C02999C}" type="presParOf" srcId="{8AF238C5-00BB-43A9-B692-1218D4F674E4}" destId="{9BC31DFC-4644-4358-8681-54ED449205F0}" srcOrd="10" destOrd="0" presId="urn:microsoft.com/office/officeart/2005/8/layout/h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C31DFC-4644-4358-8681-54ED449205F0}">
      <dsp:nvSpPr>
        <dsp:cNvPr id="0" name=""/>
        <dsp:cNvSpPr/>
      </dsp:nvSpPr>
      <dsp:spPr>
        <a:xfrm>
          <a:off x="0" y="50486"/>
          <a:ext cx="5933331" cy="1245657"/>
        </a:xfrm>
        <a:prstGeom prst="right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E3638-37CD-43C3-894A-503636EA7217}">
      <dsp:nvSpPr>
        <dsp:cNvPr id="0" name=""/>
        <dsp:cNvSpPr/>
      </dsp:nvSpPr>
      <dsp:spPr>
        <a:xfrm>
          <a:off x="4493898" y="297368"/>
          <a:ext cx="1115396" cy="54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l-GR" sz="1100" kern="1200" dirty="0" smtClean="0"/>
            <a:t>Κέρδη μέσω όγκου πωλήσεων</a:t>
          </a:r>
          <a:endParaRPr lang="el-GR" sz="1100" kern="1200" dirty="0"/>
        </a:p>
      </dsp:txBody>
      <dsp:txXfrm>
        <a:off x="4493898" y="297368"/>
        <a:ext cx="1115396" cy="544249"/>
      </dsp:txXfrm>
    </dsp:sp>
    <dsp:sp modelId="{7E96F902-6A54-4AF1-923B-9BC5831AC0EE}">
      <dsp:nvSpPr>
        <dsp:cNvPr id="0" name=""/>
        <dsp:cNvSpPr/>
      </dsp:nvSpPr>
      <dsp:spPr>
        <a:xfrm>
          <a:off x="3155422" y="297368"/>
          <a:ext cx="1115396" cy="54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l-GR" sz="1100" kern="1200" dirty="0" smtClean="0"/>
            <a:t>Πώληση και Προώθηση</a:t>
          </a:r>
          <a:endParaRPr lang="el-GR" sz="1100" kern="1200" dirty="0"/>
        </a:p>
      </dsp:txBody>
      <dsp:txXfrm>
        <a:off x="3155422" y="297368"/>
        <a:ext cx="1115396" cy="544249"/>
      </dsp:txXfrm>
    </dsp:sp>
    <dsp:sp modelId="{15477F72-B5E0-4C3C-A666-7B37E5AF381F}">
      <dsp:nvSpPr>
        <dsp:cNvPr id="0" name=""/>
        <dsp:cNvSpPr/>
      </dsp:nvSpPr>
      <dsp:spPr>
        <a:xfrm>
          <a:off x="1816946" y="297368"/>
          <a:ext cx="1115396" cy="54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l-GR" sz="1100" kern="1200" dirty="0" smtClean="0"/>
            <a:t>Υφιστάμενα Προϊόντα</a:t>
          </a:r>
          <a:endParaRPr lang="el-GR" sz="1100" kern="1200" dirty="0"/>
        </a:p>
      </dsp:txBody>
      <dsp:txXfrm>
        <a:off x="1816946" y="297368"/>
        <a:ext cx="1115396" cy="544249"/>
      </dsp:txXfrm>
    </dsp:sp>
    <dsp:sp modelId="{7F194E34-D2E9-478C-B7E1-DD4391D74E0F}">
      <dsp:nvSpPr>
        <dsp:cNvPr id="0" name=""/>
        <dsp:cNvSpPr/>
      </dsp:nvSpPr>
      <dsp:spPr>
        <a:xfrm>
          <a:off x="528261" y="358912"/>
          <a:ext cx="1115396" cy="438496"/>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l-GR" sz="1100" kern="1200" dirty="0" smtClean="0"/>
            <a:t>Εργοστάσιο</a:t>
          </a:r>
          <a:endParaRPr lang="el-GR" sz="1100" kern="1200" dirty="0"/>
        </a:p>
      </dsp:txBody>
      <dsp:txXfrm>
        <a:off x="528261" y="358912"/>
        <a:ext cx="1115396" cy="4384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C31DFC-4644-4358-8681-54ED449205F0}">
      <dsp:nvSpPr>
        <dsp:cNvPr id="0" name=""/>
        <dsp:cNvSpPr/>
      </dsp:nvSpPr>
      <dsp:spPr>
        <a:xfrm>
          <a:off x="0" y="15299"/>
          <a:ext cx="6485583" cy="1259940"/>
        </a:xfrm>
        <a:prstGeom prst="rightArrow">
          <a:avLst/>
        </a:prstGeom>
        <a:gradFill rotWithShape="0">
          <a:gsLst>
            <a:gs pos="0">
              <a:srgbClr val="00B050"/>
            </a:gs>
            <a:gs pos="71000">
              <a:schemeClr val="accent5">
                <a:shade val="98000"/>
                <a:satMod val="137000"/>
              </a:schemeClr>
            </a:gs>
            <a:gs pos="100000">
              <a:schemeClr val="accent5">
                <a:shade val="75000"/>
                <a:satMod val="137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sp>
    <dsp:sp modelId="{B78E3638-37CD-43C3-894A-503636EA7217}">
      <dsp:nvSpPr>
        <dsp:cNvPr id="0" name=""/>
        <dsp:cNvSpPr/>
      </dsp:nvSpPr>
      <dsp:spPr>
        <a:xfrm>
          <a:off x="4935442" y="334202"/>
          <a:ext cx="1225547" cy="62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l-GR" sz="1000" kern="1200" dirty="0" smtClean="0"/>
            <a:t>Κέρδη μέσω ικανοποίησης των πελατών</a:t>
          </a:r>
          <a:endParaRPr lang="el-GR" sz="1000" kern="1200" dirty="0"/>
        </a:p>
      </dsp:txBody>
      <dsp:txXfrm>
        <a:off x="4935442" y="334202"/>
        <a:ext cx="1225547" cy="629970"/>
      </dsp:txXfrm>
    </dsp:sp>
    <dsp:sp modelId="{7E96F902-6A54-4AF1-923B-9BC5831AC0EE}">
      <dsp:nvSpPr>
        <dsp:cNvPr id="0" name=""/>
        <dsp:cNvSpPr/>
      </dsp:nvSpPr>
      <dsp:spPr>
        <a:xfrm>
          <a:off x="3464785" y="334202"/>
          <a:ext cx="1225547" cy="62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l-GR" sz="1000" kern="1200" dirty="0" smtClean="0"/>
            <a:t>Ολοκληρωμένο Μάρκετινγκ</a:t>
          </a:r>
          <a:endParaRPr lang="el-GR" sz="1000" kern="1200" dirty="0"/>
        </a:p>
      </dsp:txBody>
      <dsp:txXfrm>
        <a:off x="3464785" y="334202"/>
        <a:ext cx="1225547" cy="629970"/>
      </dsp:txXfrm>
    </dsp:sp>
    <dsp:sp modelId="{15477F72-B5E0-4C3C-A666-7B37E5AF381F}">
      <dsp:nvSpPr>
        <dsp:cNvPr id="0" name=""/>
        <dsp:cNvSpPr/>
      </dsp:nvSpPr>
      <dsp:spPr>
        <a:xfrm>
          <a:off x="1994128" y="334202"/>
          <a:ext cx="1225547" cy="629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l-GR" sz="1000" kern="1200" dirty="0" smtClean="0"/>
            <a:t>Ανάγκες Πελατών</a:t>
          </a:r>
          <a:endParaRPr lang="el-GR" sz="1000" kern="1200" dirty="0"/>
        </a:p>
      </dsp:txBody>
      <dsp:txXfrm>
        <a:off x="1994128" y="334202"/>
        <a:ext cx="1225547" cy="629970"/>
      </dsp:txXfrm>
    </dsp:sp>
    <dsp:sp modelId="{7F194E34-D2E9-478C-B7E1-DD4391D74E0F}">
      <dsp:nvSpPr>
        <dsp:cNvPr id="0" name=""/>
        <dsp:cNvSpPr/>
      </dsp:nvSpPr>
      <dsp:spPr>
        <a:xfrm>
          <a:off x="550605" y="357870"/>
          <a:ext cx="1225547" cy="628968"/>
        </a:xfrm>
        <a:prstGeom prst="rect">
          <a:avLst/>
        </a:prstGeom>
        <a:solidFill>
          <a:srgbClr val="92D050"/>
        </a:soli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101600" rIns="0" bIns="101600" numCol="1" spcCol="1270" anchor="ctr" anchorCtr="0">
          <a:noAutofit/>
        </a:bodyPr>
        <a:lstStyle/>
        <a:p>
          <a:pPr lvl="0" algn="ctr" defTabSz="444500">
            <a:lnSpc>
              <a:spcPct val="90000"/>
            </a:lnSpc>
            <a:spcBef>
              <a:spcPct val="0"/>
            </a:spcBef>
            <a:spcAft>
              <a:spcPct val="35000"/>
            </a:spcAft>
          </a:pPr>
          <a:r>
            <a:rPr lang="el-GR" sz="1000" kern="1200" dirty="0" smtClean="0"/>
            <a:t>Αγορά</a:t>
          </a:r>
          <a:endParaRPr lang="el-GR" sz="1000" kern="1200" dirty="0"/>
        </a:p>
      </dsp:txBody>
      <dsp:txXfrm>
        <a:off x="550605" y="357870"/>
        <a:ext cx="1225547" cy="6289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44</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42</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345332"/>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497460"/>
            <a:ext cx="8280920" cy="1112461"/>
          </a:xfrm>
        </p:spPr>
        <p:txBody>
          <a:bodyPr>
            <a:noAutofit/>
          </a:bodyPr>
          <a:lstStyle/>
          <a:p>
            <a:pPr>
              <a:lnSpc>
                <a:spcPct val="80000"/>
              </a:lnSpc>
            </a:pPr>
            <a:r>
              <a:rPr lang="el-GR" altLang="zh-CN" sz="3400" b="1" dirty="0" smtClean="0">
                <a:cs typeface="Segoe UI" pitchFamily="18" charset="0"/>
              </a:rPr>
              <a:t>Δημιουργία και Δέσμευση Αξίας Πελατών</a:t>
            </a:r>
          </a:p>
          <a:p>
            <a:pPr>
              <a:lnSpc>
                <a:spcPct val="80000"/>
              </a:lnSpc>
            </a:pPr>
            <a:r>
              <a:rPr lang="el-GR" altLang="zh-CN" sz="3400" b="1" dirty="0" smtClean="0">
                <a:cs typeface="Segoe UI" pitchFamily="18" charset="0"/>
              </a:rPr>
              <a:t>Στάδιο </a:t>
            </a:r>
            <a:r>
              <a:rPr lang="el-GR" altLang="zh-CN" sz="3400" b="1" dirty="0" smtClean="0">
                <a:cs typeface="Segoe UI" pitchFamily="18" charset="0"/>
              </a:rPr>
              <a:t>2</a:t>
            </a:r>
            <a:r>
              <a:rPr lang="el-GR" altLang="zh-CN" sz="3400" b="1" baseline="30000" dirty="0" smtClean="0">
                <a:cs typeface="Segoe UI" pitchFamily="18" charset="0"/>
              </a:rPr>
              <a:t>ο</a:t>
            </a:r>
            <a:r>
              <a:rPr lang="el-GR" altLang="zh-CN" sz="3400" b="1" dirty="0" smtClean="0">
                <a:cs typeface="Segoe UI" pitchFamily="18" charset="0"/>
              </a:rPr>
              <a:t> Σχεδιασμός</a:t>
            </a:r>
            <a:r>
              <a:rPr lang="el-GR" sz="3400" b="1" dirty="0" smtClean="0"/>
              <a:t> μιας πελατοκεντρικής στρατηγικής μάρκετινγκ</a:t>
            </a:r>
            <a:endParaRPr lang="el-GR" altLang="zh-CN" sz="3400" b="1" dirty="0" smtClean="0">
              <a:cs typeface="Segoe UI" pitchFamily="18" charset="0"/>
            </a:endParaRPr>
          </a:p>
          <a:p>
            <a:pPr>
              <a:lnSpc>
                <a:spcPct val="80000"/>
              </a:lnSpc>
            </a:pPr>
            <a:r>
              <a:rPr lang="el-GR" altLang="zh-CN" sz="3400" b="1" dirty="0" smtClean="0">
                <a:cs typeface="Segoe UI" pitchFamily="18" charset="0"/>
              </a:rPr>
              <a:t>Τριάρχη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457200" y="1333500"/>
            <a:ext cx="5266928" cy="4116288"/>
          </a:xfrm>
        </p:spPr>
        <p:txBody>
          <a:bodyPr>
            <a:normAutofit fontScale="70000" lnSpcReduction="20000"/>
          </a:bodyPr>
          <a:lstStyle/>
          <a:p>
            <a:pPr>
              <a:buNone/>
            </a:pPr>
            <a:r>
              <a:rPr lang="el-GR" b="1" dirty="0" smtClean="0"/>
              <a:t>Επιλογή Πελατών προς Εξυπηρέτηση</a:t>
            </a:r>
          </a:p>
          <a:p>
            <a:r>
              <a:rPr lang="el-GR" dirty="0" smtClean="0"/>
              <a:t>Κάποια στελέχη μπορεί ακόμα και να επιζητούν λιγότερους πελάτες και μειωμένη ζήτηση. Στις περιπτώσεις υπερβολικής ζήτησης οι εταιρείες μπορούν να εφαρμόσουν και </a:t>
            </a:r>
            <a:r>
              <a:rPr lang="el-GR" b="1" dirty="0" smtClean="0"/>
              <a:t>το </a:t>
            </a:r>
            <a:r>
              <a:rPr lang="el-GR" b="1" dirty="0" err="1" smtClean="0"/>
              <a:t>αντι</a:t>
            </a:r>
            <a:r>
              <a:rPr lang="el-GR" b="1" dirty="0" smtClean="0"/>
              <a:t>-μάρκετινγκ.</a:t>
            </a:r>
          </a:p>
          <a:p>
            <a:r>
              <a:rPr lang="el-GR" dirty="0" smtClean="0"/>
              <a:t>Τέλος οι μάρκετινγκ </a:t>
            </a:r>
            <a:r>
              <a:rPr lang="el-GR" dirty="0" err="1" smtClean="0"/>
              <a:t>μάνατζερς</a:t>
            </a:r>
            <a:r>
              <a:rPr lang="el-GR" dirty="0" smtClean="0"/>
              <a:t> πρέπει να αποφασίσουν σε ποιους πελάτες θέλουν να στοχεύσουν </a:t>
            </a:r>
            <a:r>
              <a:rPr lang="el-GR" b="1" dirty="0" smtClean="0"/>
              <a:t>καθώς και το επίπεδο, τον καθορισμό της κατάλληλης στιγμής (συγχρονισμό) και τη φύση της ζήτησης των πελατών</a:t>
            </a:r>
            <a:endParaRPr lang="en-US" b="1" i="1" dirty="0" smtClean="0">
              <a:solidFill>
                <a:schemeClr val="bg1"/>
              </a:solidFill>
            </a:endParaRP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pic>
        <p:nvPicPr>
          <p:cNvPr id="5" name="4 - Εικόνα" descr="στοχευση.jfif"/>
          <p:cNvPicPr>
            <a:picLocks noChangeAspect="1"/>
          </p:cNvPicPr>
          <p:nvPr/>
        </p:nvPicPr>
        <p:blipFill>
          <a:blip r:embed="rId2" cstate="print"/>
          <a:stretch>
            <a:fillRect/>
          </a:stretch>
        </p:blipFill>
        <p:spPr>
          <a:xfrm>
            <a:off x="5580112" y="1417340"/>
            <a:ext cx="3101154" cy="2082527"/>
          </a:xfrm>
          <a:prstGeom prst="rect">
            <a:avLst/>
          </a:prstGeom>
        </p:spPr>
      </p:pic>
      <p:sp>
        <p:nvSpPr>
          <p:cNvPr id="6" name="5 - Στρογγυλεμένο ορθογώνιο"/>
          <p:cNvSpPr/>
          <p:nvPr/>
        </p:nvSpPr>
        <p:spPr>
          <a:xfrm>
            <a:off x="6084168" y="3793604"/>
            <a:ext cx="266429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 </a:t>
            </a:r>
            <a:r>
              <a:rPr lang="el-GR" b="1" i="1" dirty="0" smtClean="0">
                <a:solidFill>
                  <a:schemeClr val="bg1"/>
                </a:solidFill>
              </a:rPr>
              <a:t>Η Διοίκηση του Μάρκετινγκ είναι η διαχείριση των πελατών και η διαχείριση της ζήτησης</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Επιλογή της Πρότασης Αξίας</a:t>
            </a:r>
          </a:p>
          <a:p>
            <a:pPr>
              <a:buFont typeface="Wingdings" pitchFamily="2" charset="2"/>
              <a:buChar char="q"/>
            </a:pPr>
            <a:r>
              <a:rPr lang="el-GR" sz="2400" dirty="0" smtClean="0"/>
              <a:t>Η </a:t>
            </a:r>
            <a:r>
              <a:rPr lang="el-GR" sz="2400" b="1" dirty="0" smtClean="0"/>
              <a:t>πρόταση αξίας μιας εταιρείας </a:t>
            </a:r>
            <a:r>
              <a:rPr lang="el-GR" sz="2400" dirty="0" smtClean="0"/>
              <a:t>είναι η δέσμη από τα οφέλη ή τις αξίες που υπόσχεται στους καταναλωτές, με σκοπό την ικανοποίηση των αναγκών τους.</a:t>
            </a:r>
          </a:p>
          <a:p>
            <a:pPr lvl="1">
              <a:lnSpc>
                <a:spcPct val="90000"/>
              </a:lnSpc>
            </a:pPr>
            <a:r>
              <a:rPr lang="el-GR" sz="2400" dirty="0" smtClean="0"/>
              <a:t>Οι </a:t>
            </a:r>
            <a:r>
              <a:rPr lang="el-GR" sz="2400" b="1" dirty="0" smtClean="0"/>
              <a:t>προτάσεις αξίας </a:t>
            </a:r>
            <a:r>
              <a:rPr lang="el-GR" sz="2400" dirty="0" smtClean="0"/>
              <a:t>υπαγορεύουν πως οι εταιρείες θα διαφοροποιηθούν και θα τοποθετήσουν τα προϊόντα τους στην αγορά.</a:t>
            </a:r>
          </a:p>
          <a:p>
            <a:pPr lvl="1">
              <a:lnSpc>
                <a:spcPct val="90000"/>
              </a:lnSpc>
            </a:pPr>
            <a:r>
              <a:rPr lang="el-GR" sz="2400" dirty="0" smtClean="0"/>
              <a:t>Οι </a:t>
            </a:r>
            <a:r>
              <a:rPr lang="el-GR" sz="2400" b="1" dirty="0" smtClean="0"/>
              <a:t>προτάσεις αξίας </a:t>
            </a:r>
            <a:r>
              <a:rPr lang="el-GR" sz="2400" dirty="0" smtClean="0"/>
              <a:t>απαντούν στο ερώτημα του πελάτη «Γιατί θα πρέπει να αγοράσω το δικό σας προϊόν και όχι ενός ανταγωνιστή»</a:t>
            </a:r>
            <a:r>
              <a:rPr lang="en-US" sz="2400" dirty="0" smtClean="0"/>
              <a:t>; </a:t>
            </a: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pic>
        <p:nvPicPr>
          <p:cNvPr id="5" name="4 - Εικόνα" descr="Nokia.jpg"/>
          <p:cNvPicPr>
            <a:picLocks noChangeAspect="1"/>
          </p:cNvPicPr>
          <p:nvPr/>
        </p:nvPicPr>
        <p:blipFill>
          <a:blip r:embed="rId2" cstate="print"/>
          <a:stretch>
            <a:fillRect/>
          </a:stretch>
        </p:blipFill>
        <p:spPr>
          <a:xfrm>
            <a:off x="827584" y="1705372"/>
            <a:ext cx="2584450" cy="1847850"/>
          </a:xfrm>
          <a:prstGeom prst="rect">
            <a:avLst/>
          </a:prstGeom>
        </p:spPr>
      </p:pic>
      <p:pic>
        <p:nvPicPr>
          <p:cNvPr id="6" name="5 - Εικόνα" descr="apple.jpg"/>
          <p:cNvPicPr>
            <a:picLocks noChangeAspect="1"/>
          </p:cNvPicPr>
          <p:nvPr/>
        </p:nvPicPr>
        <p:blipFill>
          <a:blip r:embed="rId3" cstate="print"/>
          <a:stretch>
            <a:fillRect/>
          </a:stretch>
        </p:blipFill>
        <p:spPr>
          <a:xfrm>
            <a:off x="5364088" y="1633364"/>
            <a:ext cx="2446338" cy="1943100"/>
          </a:xfrm>
          <a:prstGeom prst="rect">
            <a:avLst/>
          </a:prstGeom>
        </p:spPr>
      </p:pic>
      <p:sp>
        <p:nvSpPr>
          <p:cNvPr id="7" name="Rectangle 3"/>
          <p:cNvSpPr txBox="1">
            <a:spLocks noChangeArrowheads="1"/>
          </p:cNvSpPr>
          <p:nvPr/>
        </p:nvSpPr>
        <p:spPr>
          <a:xfrm>
            <a:off x="251520" y="4009628"/>
            <a:ext cx="8643938" cy="936104"/>
          </a:xfrm>
          <a:prstGeom prst="rect">
            <a:avLst/>
          </a:prstGeom>
        </p:spPr>
        <p:txBody>
          <a:bodyPr vert="horz" lIns="91440" tIns="45720" rIns="91440" bIns="45720" rtlCol="0">
            <a:noAutofit/>
          </a:bodyPr>
          <a:lstStyle/>
          <a:p>
            <a:pPr marL="0" marR="0" lvl="2" algn="l" defTabSz="914400" rtl="0" eaLnBrk="1" fontAlgn="auto" latinLnBrk="0" hangingPunct="1">
              <a:lnSpc>
                <a:spcPct val="80000"/>
              </a:lnSpc>
              <a:spcBef>
                <a:spcPct val="20000"/>
              </a:spcBef>
              <a:spcAft>
                <a:spcPts val="0"/>
              </a:spcAft>
              <a:buClrTx/>
              <a:buSzTx/>
              <a:tabLst/>
              <a:defRPr/>
            </a:pPr>
            <a:r>
              <a:rPr kumimoji="0" lang="el-GR" sz="2600" b="0" u="none" strike="noStrike" kern="1200" cap="none" spc="0" normalizeH="0" baseline="0" noProof="0" dirty="0" smtClean="0">
                <a:ln>
                  <a:noFill/>
                </a:ln>
                <a:effectLst/>
                <a:uLnTx/>
                <a:uFillTx/>
                <a:latin typeface="+mn-lt"/>
                <a:ea typeface="+mn-ea"/>
                <a:cs typeface="+mn-cs"/>
              </a:rPr>
              <a:t>Παραδείγματα: για τα κινητά τηλέφωνα η </a:t>
            </a:r>
            <a:r>
              <a:rPr kumimoji="0" lang="en-US" sz="2600" b="0" u="none" strike="noStrike" kern="1200" cap="none" spc="0" normalizeH="0" baseline="0" noProof="0" dirty="0" smtClean="0">
                <a:ln>
                  <a:noFill/>
                </a:ln>
                <a:effectLst/>
                <a:uLnTx/>
                <a:uFillTx/>
                <a:latin typeface="+mn-lt"/>
                <a:ea typeface="+mn-ea"/>
                <a:cs typeface="+mn-cs"/>
              </a:rPr>
              <a:t>Nokia </a:t>
            </a:r>
            <a:r>
              <a:rPr kumimoji="0" lang="el-GR" sz="2600" b="0" u="none" strike="noStrike" kern="1200" cap="none" spc="0" normalizeH="0" baseline="0" noProof="0" dirty="0" smtClean="0">
                <a:ln>
                  <a:noFill/>
                </a:ln>
                <a:effectLst/>
                <a:uLnTx/>
                <a:uFillTx/>
                <a:latin typeface="+mn-lt"/>
                <a:ea typeface="+mn-ea"/>
                <a:cs typeface="+mn-cs"/>
              </a:rPr>
              <a:t>«Συνδέει τους ανθρώπους –όλους και παντού» ενώ για την </a:t>
            </a:r>
            <a:r>
              <a:rPr kumimoji="0" lang="en-US" sz="2600" b="0" u="none" strike="noStrike" kern="1200" cap="none" spc="0" normalizeH="0" baseline="0" noProof="0" dirty="0" smtClean="0">
                <a:ln>
                  <a:noFill/>
                </a:ln>
                <a:effectLst/>
                <a:uLnTx/>
                <a:uFillTx/>
                <a:latin typeface="+mn-lt"/>
                <a:ea typeface="+mn-ea"/>
                <a:cs typeface="+mn-cs"/>
              </a:rPr>
              <a:t>Apple </a:t>
            </a:r>
            <a:r>
              <a:rPr kumimoji="0" lang="en-US" sz="2600" b="0" u="none" strike="noStrike" kern="1200" cap="none" spc="0" normalizeH="0" baseline="0" noProof="0" dirty="0" err="1" smtClean="0">
                <a:ln>
                  <a:noFill/>
                </a:ln>
                <a:effectLst/>
                <a:uLnTx/>
                <a:uFillTx/>
                <a:latin typeface="+mn-lt"/>
                <a:ea typeface="+mn-ea"/>
                <a:cs typeface="+mn-cs"/>
              </a:rPr>
              <a:t>iPhone</a:t>
            </a:r>
            <a:r>
              <a:rPr kumimoji="0" lang="en-US" sz="2600" b="0" u="none" strike="noStrike" kern="1200" cap="none" spc="0" normalizeH="0" baseline="0" noProof="0" dirty="0" smtClean="0">
                <a:ln>
                  <a:noFill/>
                </a:ln>
                <a:effectLst/>
                <a:uLnTx/>
                <a:uFillTx/>
                <a:latin typeface="+mn-lt"/>
                <a:ea typeface="+mn-ea"/>
                <a:cs typeface="+mn-cs"/>
              </a:rPr>
              <a:t> </a:t>
            </a:r>
            <a:r>
              <a:rPr kumimoji="0" lang="el-GR" sz="2600" b="0" u="none" strike="noStrike" kern="1200" cap="none" spc="0" normalizeH="0" baseline="0" noProof="0" dirty="0" smtClean="0">
                <a:ln>
                  <a:noFill/>
                </a:ln>
                <a:effectLst/>
                <a:uLnTx/>
                <a:uFillTx/>
                <a:latin typeface="+mn-lt"/>
                <a:ea typeface="+mn-ea"/>
                <a:cs typeface="+mn-cs"/>
              </a:rPr>
              <a:t>«η αφή είναι πίστη».</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600" b="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600" b="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
        <p:nvSpPr>
          <p:cNvPr id="5" name="Rectangle 2"/>
          <p:cNvSpPr txBox="1">
            <a:spLocks noChangeArrowheads="1"/>
          </p:cNvSpPr>
          <p:nvPr/>
        </p:nvSpPr>
        <p:spPr>
          <a:xfrm>
            <a:off x="683568" y="1345332"/>
            <a:ext cx="4248472" cy="57606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l-GR" sz="2600" b="1" i="0" u="none" strike="noStrike" kern="1200" cap="none" spc="0" normalizeH="0" baseline="0" noProof="0" dirty="0" smtClean="0">
                <a:ln>
                  <a:noFill/>
                </a:ln>
                <a:uLnTx/>
                <a:uFillTx/>
                <a:latin typeface="+mj-lt"/>
                <a:ea typeface="+mj-ea"/>
                <a:cs typeface="+mj-cs"/>
              </a:rPr>
              <a:t>Το Μάρκετινγκ σε δράση</a:t>
            </a:r>
            <a:endParaRPr kumimoji="0" lang="en-US" sz="2600" b="1" i="0" u="none" strike="noStrike" kern="1200" cap="none" spc="0" normalizeH="0" baseline="0" noProof="0" dirty="0" smtClean="0">
              <a:ln>
                <a:noFill/>
              </a:ln>
              <a:uLnTx/>
              <a:uFillTx/>
              <a:latin typeface="+mj-lt"/>
              <a:ea typeface="+mj-ea"/>
              <a:cs typeface="+mj-cs"/>
            </a:endParaRPr>
          </a:p>
        </p:txBody>
      </p:sp>
      <p:pic>
        <p:nvPicPr>
          <p:cNvPr id="6" name="5 - Εικόνα" descr="PHAETON.jfif"/>
          <p:cNvPicPr>
            <a:picLocks noChangeAspect="1"/>
          </p:cNvPicPr>
          <p:nvPr/>
        </p:nvPicPr>
        <p:blipFill>
          <a:blip r:embed="rId2" cstate="print"/>
          <a:stretch>
            <a:fillRect/>
          </a:stretch>
        </p:blipFill>
        <p:spPr>
          <a:xfrm>
            <a:off x="395536" y="1777380"/>
            <a:ext cx="3555559" cy="2387674"/>
          </a:xfrm>
          <a:prstGeom prst="rect">
            <a:avLst/>
          </a:prstGeom>
        </p:spPr>
      </p:pic>
      <p:pic>
        <p:nvPicPr>
          <p:cNvPr id="7" name="6 - Εικόνα" descr="PHAETON1.jfif"/>
          <p:cNvPicPr>
            <a:picLocks noChangeAspect="1"/>
          </p:cNvPicPr>
          <p:nvPr/>
        </p:nvPicPr>
        <p:blipFill>
          <a:blip r:embed="rId3" cstate="print"/>
          <a:stretch>
            <a:fillRect/>
          </a:stretch>
        </p:blipFill>
        <p:spPr>
          <a:xfrm>
            <a:off x="4788024" y="1777380"/>
            <a:ext cx="4090463" cy="2339156"/>
          </a:xfrm>
          <a:prstGeom prst="rect">
            <a:avLst/>
          </a:prstGeom>
          <a:scene3d>
            <a:camera prst="perspectiveContrastingLeftFacing"/>
            <a:lightRig rig="threePt" dir="t"/>
          </a:scene3d>
        </p:spPr>
      </p:pic>
      <p:sp>
        <p:nvSpPr>
          <p:cNvPr id="8" name="Rectangle 3"/>
          <p:cNvSpPr txBox="1">
            <a:spLocks noChangeArrowheads="1"/>
          </p:cNvSpPr>
          <p:nvPr/>
        </p:nvSpPr>
        <p:spPr>
          <a:xfrm>
            <a:off x="251520" y="4585692"/>
            <a:ext cx="8712968" cy="936103"/>
          </a:xfrm>
          <a:prstGeom prst="rect">
            <a:avLst/>
          </a:prstGeom>
          <a:noFill/>
        </p:spPr>
        <p:txBody>
          <a:bodyPr vert="horz" lIns="91440" tIns="45720" rIns="91440" bIns="45720" rtlCol="0">
            <a:normAutofit lnSpcReduction="10000"/>
          </a:bodyPr>
          <a:lstStyle/>
          <a:p>
            <a:pPr marR="0" lvl="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εταιρείες πρέπει να σχεδιάζουν ισχυρές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προτάσεις αξίας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που να δίνουν σε αυτές το μέγιστο πλεονέκτημα στις αγορές – στόχους τους, ιδιαίτερα στις δύσκολες οικονομικές συγκυρίες.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smtClean="0"/>
              <a:t>Προσανατολισμοί της Διοίκησης Μάρκετινγκ</a:t>
            </a:r>
            <a:endParaRPr lang="en-US"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a:t>
            </a:r>
            <a:r>
              <a:rPr lang="el-GR" sz="4000" b="1" dirty="0" smtClean="0"/>
              <a:t>χεδιασμός μιας πελατοκεντρικής στρατηγικής μάρκετινγκ</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70000" lnSpcReduction="20000"/>
          </a:bodyPr>
          <a:lstStyle/>
          <a:p>
            <a:pPr algn="just">
              <a:buFont typeface="Wingdings" pitchFamily="2" charset="2"/>
              <a:buChar char="q"/>
            </a:pPr>
            <a:r>
              <a:rPr lang="el-GR" sz="3400" dirty="0" smtClean="0"/>
              <a:t>Η διοίκηση μάρκετινγκ θέλει να σχεδιάζει στρατηγικές που θα δημιουργούν κερδοφόρες-σχέσεις με καταναλωτές-στόχους. </a:t>
            </a:r>
          </a:p>
          <a:p>
            <a:pPr lvl="1">
              <a:lnSpc>
                <a:spcPct val="100000"/>
              </a:lnSpc>
            </a:pPr>
            <a:r>
              <a:rPr lang="el-GR" sz="3400" dirty="0" smtClean="0"/>
              <a:t>  Οι οργανισμοί επιλέγουν μεταξύ των 5 εναλλακτικών φιλοσοφιών που υπάρχουν για το σχεδιασμό της στρατηγικής μάρκετινγκ</a:t>
            </a:r>
            <a:r>
              <a:rPr lang="en-US" sz="3400" dirty="0" smtClean="0"/>
              <a:t>:</a:t>
            </a:r>
            <a:endParaRPr lang="el-GR" sz="3400" dirty="0" smtClean="0"/>
          </a:p>
          <a:p>
            <a:pPr lvl="2">
              <a:lnSpc>
                <a:spcPct val="85000"/>
              </a:lnSpc>
              <a:buFont typeface="Courier New" pitchFamily="49" charset="0"/>
              <a:buChar char="o"/>
            </a:pPr>
            <a:r>
              <a:rPr lang="el-GR" sz="3400" dirty="0" smtClean="0"/>
              <a:t>Η φιλοσοφία της παραγωγής</a:t>
            </a:r>
            <a:r>
              <a:rPr lang="en-US" sz="3400" dirty="0" smtClean="0"/>
              <a:t>.</a:t>
            </a:r>
          </a:p>
          <a:p>
            <a:pPr lvl="2">
              <a:lnSpc>
                <a:spcPct val="85000"/>
              </a:lnSpc>
              <a:buFont typeface="Courier New" pitchFamily="49" charset="0"/>
              <a:buChar char="o"/>
            </a:pPr>
            <a:r>
              <a:rPr lang="el-GR" sz="3400" dirty="0" smtClean="0"/>
              <a:t>Η φιλοσοφία του προϊόντος</a:t>
            </a:r>
            <a:r>
              <a:rPr lang="en-US" sz="3400" dirty="0" smtClean="0"/>
              <a:t>.</a:t>
            </a:r>
          </a:p>
          <a:p>
            <a:pPr lvl="2">
              <a:lnSpc>
                <a:spcPct val="85000"/>
              </a:lnSpc>
              <a:buFont typeface="Courier New" pitchFamily="49" charset="0"/>
              <a:buChar char="o"/>
            </a:pPr>
            <a:r>
              <a:rPr lang="el-GR" sz="3400" dirty="0" smtClean="0"/>
              <a:t>Η φιλοσοφία της πώλησης</a:t>
            </a:r>
            <a:r>
              <a:rPr lang="en-US" sz="3400" dirty="0" smtClean="0"/>
              <a:t>.</a:t>
            </a:r>
          </a:p>
          <a:p>
            <a:pPr lvl="2">
              <a:lnSpc>
                <a:spcPct val="85000"/>
              </a:lnSpc>
              <a:buFont typeface="Courier New" pitchFamily="49" charset="0"/>
              <a:buChar char="o"/>
            </a:pPr>
            <a:r>
              <a:rPr lang="el-GR" sz="3400" dirty="0" smtClean="0"/>
              <a:t>Η φιλοσοφία του μάρκετινγκ</a:t>
            </a:r>
            <a:r>
              <a:rPr lang="en-US" sz="3400" dirty="0" smtClean="0"/>
              <a:t>.</a:t>
            </a:r>
          </a:p>
          <a:p>
            <a:pPr lvl="2">
              <a:lnSpc>
                <a:spcPct val="85000"/>
              </a:lnSpc>
              <a:buFont typeface="Courier New" pitchFamily="49" charset="0"/>
              <a:buChar char="o"/>
            </a:pPr>
            <a:r>
              <a:rPr lang="el-GR" sz="3400" dirty="0" smtClean="0"/>
              <a:t>Η φιλοσοφία του κοινωνικού μάρκετινγκ</a:t>
            </a:r>
            <a:r>
              <a:rPr lang="en-US" sz="34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539552" y="1201316"/>
            <a:ext cx="8147248" cy="4513684"/>
          </a:xfrm>
        </p:spPr>
        <p:txBody>
          <a:bodyPr>
            <a:normAutofit fontScale="62500" lnSpcReduction="20000"/>
          </a:bodyPr>
          <a:lstStyle/>
          <a:p>
            <a:pPr>
              <a:lnSpc>
                <a:spcPct val="95000"/>
              </a:lnSpc>
              <a:buNone/>
            </a:pPr>
            <a:r>
              <a:rPr lang="el-GR" sz="3800" b="1" dirty="0" smtClean="0"/>
              <a:t>Η φιλοσοφία της Παραγωγής</a:t>
            </a:r>
          </a:p>
          <a:p>
            <a:pPr>
              <a:lnSpc>
                <a:spcPct val="95000"/>
              </a:lnSpc>
              <a:buFont typeface="Wingdings" pitchFamily="2" charset="2"/>
              <a:buChar char="q"/>
            </a:pPr>
            <a:r>
              <a:rPr lang="el-GR" sz="3400" dirty="0" smtClean="0"/>
              <a:t> Σύμφωνα με αυτήν καθώς οι καταναλωτές θα προτιμούν προϊόντα που είναι διαθέσιμα και που μπορούν εύκολα να τα αγοράσουν , η διοίκηση του οργανισμού θα πρέπει να εστιάσει στη </a:t>
            </a:r>
            <a:r>
              <a:rPr lang="el-GR" sz="3400" b="1" dirty="0" smtClean="0"/>
              <a:t>βελτίωση της παραγωγής</a:t>
            </a:r>
            <a:r>
              <a:rPr lang="el-GR" sz="3400" dirty="0" smtClean="0"/>
              <a:t> και στην </a:t>
            </a:r>
            <a:r>
              <a:rPr lang="el-GR" sz="3400" b="1" dirty="0" smtClean="0"/>
              <a:t>αποτελεσματικότητα της διανομής.</a:t>
            </a:r>
          </a:p>
          <a:p>
            <a:pPr lvl="1">
              <a:lnSpc>
                <a:spcPct val="95000"/>
              </a:lnSpc>
            </a:pPr>
            <a:r>
              <a:rPr lang="el-GR" sz="3200" dirty="0" smtClean="0"/>
              <a:t>Η φιλοσοφία αυτή, που αποτελεί έναν από τους παλιότερους προσανατολισμούς των πωλητών, μπορεί να οδηγήσει σε μυωπία του μάρκετινγκ, καθώς οι εταιρείες επικεντρώνονται «</a:t>
            </a:r>
            <a:r>
              <a:rPr lang="el-GR" sz="3200" dirty="0" err="1" smtClean="0"/>
              <a:t>στενώς</a:t>
            </a:r>
            <a:r>
              <a:rPr lang="el-GR" sz="3200" dirty="0" smtClean="0"/>
              <a:t>» στις δικές τους λειτουργίες και όχι στην ικανοποίηση των πελατών και στην ανάπτυξη σχέσεων με αυτούς.</a:t>
            </a:r>
          </a:p>
          <a:p>
            <a:pPr lvl="1">
              <a:lnSpc>
                <a:spcPct val="95000"/>
              </a:lnSpc>
            </a:pPr>
            <a:r>
              <a:rPr lang="el-GR" sz="3200" dirty="0" smtClean="0"/>
              <a:t>Παράδειγμα εταιρείας </a:t>
            </a:r>
            <a:r>
              <a:rPr lang="en-US" sz="3200" dirty="0" smtClean="0"/>
              <a:t>LENOVO </a:t>
            </a:r>
            <a:endParaRPr lang="el-GR" sz="3200" dirty="0" smtClean="0"/>
          </a:p>
          <a:p>
            <a:pPr lvl="1">
              <a:lnSpc>
                <a:spcPct val="95000"/>
              </a:lnSpc>
            </a:pPr>
            <a:r>
              <a:rPr lang="el-GR" sz="3200" dirty="0" smtClean="0"/>
              <a:t>Παραδείγματα κλάδων που στερούνται ιδιαίτερου ανταγωνισμού όπως στην παραγωγή βιομηχανικών ειδών (ατσαλιού, κάρβουνου, χημικών ειδών), στις επιχειρήσεις ηλεκτρισμού, παροχών καλωδιακής τηλεόρασης</a:t>
            </a:r>
          </a:p>
          <a:p>
            <a:pPr lvl="1">
              <a:lnSpc>
                <a:spcPct val="95000"/>
              </a:lnSpc>
              <a:buNone/>
            </a:pPr>
            <a:endParaRPr lang="el-GR" dirty="0" smtClean="0"/>
          </a:p>
          <a:p>
            <a:pPr>
              <a:lnSpc>
                <a:spcPct val="95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Η φιλοσοφία της Προϊόντος</a:t>
            </a:r>
          </a:p>
          <a:p>
            <a:pPr>
              <a:buFont typeface="Wingdings" pitchFamily="2" charset="2"/>
              <a:buChar char="q"/>
            </a:pPr>
            <a:r>
              <a:rPr lang="el-GR" sz="2800" dirty="0" smtClean="0"/>
              <a:t>Σύμφωνα με αυτήν,</a:t>
            </a:r>
            <a:r>
              <a:rPr lang="en-US" sz="2800" dirty="0" smtClean="0"/>
              <a:t> </a:t>
            </a:r>
            <a:r>
              <a:rPr lang="el-GR" sz="2800" dirty="0" smtClean="0"/>
              <a:t>καθώς </a:t>
            </a:r>
            <a:r>
              <a:rPr lang="en-US" sz="2800" dirty="0" smtClean="0"/>
              <a:t>o</a:t>
            </a:r>
            <a:r>
              <a:rPr lang="el-GR" sz="2800" dirty="0" smtClean="0"/>
              <a:t>ι καταναλωτές θα προτιμήσουν </a:t>
            </a:r>
            <a:r>
              <a:rPr lang="el-GR" sz="2800" b="1" dirty="0" smtClean="0"/>
              <a:t>προϊόντα</a:t>
            </a:r>
            <a:r>
              <a:rPr lang="el-GR" sz="2800" dirty="0" smtClean="0"/>
              <a:t> που προσφέρουν την ύψιστη ποιότητα, επίδοση και καινοτόμα χαρακτηριστικά,  η επιχείρηση θα πρέπει να αφιερώσει την ενέργεια της σε συνεχείς </a:t>
            </a:r>
            <a:r>
              <a:rPr lang="el-GR" sz="2800" b="1" dirty="0" smtClean="0"/>
              <a:t>βελτιώσεις των προϊόντων της</a:t>
            </a:r>
            <a:r>
              <a:rPr lang="el-GR" sz="2800" dirty="0" smtClean="0"/>
              <a:t>.</a:t>
            </a:r>
          </a:p>
          <a:p>
            <a:pPr lvl="1"/>
            <a:r>
              <a:rPr lang="el-GR" dirty="0" smtClean="0"/>
              <a:t>Πρόκειται για προϊόν κεντρική στρατηγική.</a:t>
            </a:r>
          </a:p>
          <a:p>
            <a:pPr lvl="1"/>
            <a:r>
              <a:rPr lang="el-GR" sz="3200" dirty="0" smtClean="0"/>
              <a:t> </a:t>
            </a:r>
            <a:r>
              <a:rPr lang="el-GR" dirty="0" smtClean="0"/>
              <a:t>Ωστόσο η επικέντρωση της εταιρείας μόνο στα προϊόντα της μπορεί να οδηγήσει σε μυωπία του μάρκετινγκ καθώς οι καταναλωτές μπορεί να μη ψάχνουν το καλύτερα ποιοτικά προϊόν αλλά εκείνο που θα τους ικανοποιήσει πληρέστερα.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85000" lnSpcReduction="20000"/>
          </a:bodyPr>
          <a:lstStyle/>
          <a:p>
            <a:pPr>
              <a:buNone/>
            </a:pPr>
            <a:r>
              <a:rPr lang="el-GR" sz="2800" b="1" dirty="0" smtClean="0"/>
              <a:t>Η φιλοσοφία της Πώλησης</a:t>
            </a:r>
          </a:p>
          <a:p>
            <a:pPr>
              <a:lnSpc>
                <a:spcPct val="100000"/>
              </a:lnSpc>
              <a:buFont typeface="Wingdings" pitchFamily="2" charset="2"/>
              <a:buChar char="q"/>
            </a:pPr>
            <a:r>
              <a:rPr lang="el-GR" sz="2400" dirty="0" smtClean="0"/>
              <a:t>Σύμφωνα με αυτήν,</a:t>
            </a:r>
            <a:r>
              <a:rPr lang="en-US" sz="2400" dirty="0" smtClean="0"/>
              <a:t> </a:t>
            </a:r>
            <a:r>
              <a:rPr lang="el-GR" sz="2400" dirty="0" smtClean="0"/>
              <a:t>οι καταναλωτές δεν θα αγοράσουν αρκετά προϊόντα της εταιρείας εκτός αν η εταιρεία αναλάβει μια μεγάλης κλίμακας προσπάθεια </a:t>
            </a:r>
            <a:r>
              <a:rPr lang="el-GR" sz="2400" b="1" dirty="0" smtClean="0"/>
              <a:t>πώλησης</a:t>
            </a:r>
            <a:r>
              <a:rPr lang="el-GR" sz="2400" dirty="0" smtClean="0"/>
              <a:t> των προϊόντων της. Τα προϊόντα δεν παρουσιάζουν από μόνα τους ζήτηση γι αυτό και οι βιομηχανίες θα πρέπει να είναι καλές στον εντοπισμό πιθανών πελατών στους οποίους θα πωλούν τα προϊόντα τους προβάλλοντας τα οφέλη αυτών. </a:t>
            </a:r>
          </a:p>
          <a:p>
            <a:pPr lvl="1">
              <a:lnSpc>
                <a:spcPct val="85000"/>
              </a:lnSpc>
            </a:pPr>
            <a:r>
              <a:rPr lang="el-GR" sz="2400" dirty="0" smtClean="0"/>
              <a:t>Επικεντρώνεται στη δημιουργία συναλλαγών </a:t>
            </a:r>
            <a:r>
              <a:rPr lang="el-GR" sz="2400" b="1" dirty="0" smtClean="0"/>
              <a:t>πώλησης</a:t>
            </a:r>
            <a:r>
              <a:rPr lang="el-GR" sz="2400" dirty="0" smtClean="0"/>
              <a:t> και όχι ανάπτυξης μακροπρόθεσμων κερδοφόρων πελατειακών σχέσεων. </a:t>
            </a:r>
          </a:p>
          <a:p>
            <a:pPr lvl="1">
              <a:lnSpc>
                <a:spcPct val="85000"/>
              </a:lnSpc>
            </a:pPr>
            <a:r>
              <a:rPr lang="el-GR" sz="2400" dirty="0" smtClean="0"/>
              <a:t>Στόχος είναι η </a:t>
            </a:r>
            <a:r>
              <a:rPr lang="el-GR" sz="2400" b="1" dirty="0" smtClean="0"/>
              <a:t>πώληση</a:t>
            </a:r>
            <a:r>
              <a:rPr lang="el-GR" sz="2400" dirty="0" smtClean="0"/>
              <a:t> αυτού που κατασκευάζει η εταιρεία και όχι η κατασκευή αυτού που θέλει η αγορά</a:t>
            </a:r>
          </a:p>
          <a:p>
            <a:pPr lvl="2">
              <a:lnSpc>
                <a:spcPct val="85000"/>
              </a:lnSpc>
              <a:buNone/>
            </a:pPr>
            <a:r>
              <a:rPr lang="el-GR" dirty="0" smtClean="0"/>
              <a:t> «Φτιάξε και Πούλα»</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Η φιλοσοφία του Μάρκετινγκ</a:t>
            </a:r>
          </a:p>
          <a:p>
            <a:pPr>
              <a:buFont typeface="Wingdings" pitchFamily="2" charset="2"/>
              <a:buChar char="q"/>
            </a:pPr>
            <a:r>
              <a:rPr lang="el-GR" sz="2400" dirty="0" smtClean="0"/>
              <a:t>Η επίτευξη επιχειρησιακών στόχων εξαρτάται από τη γνώση των αναγκών και επιθυμιών των αγορών – στόχων και την παροχή της επιθυμητής ικανοποίησης σε μεγαλύτερο βαθμό από ότι οι ανταγωνιστές.</a:t>
            </a:r>
          </a:p>
          <a:p>
            <a:pPr lvl="1">
              <a:lnSpc>
                <a:spcPct val="85000"/>
              </a:lnSpc>
            </a:pPr>
            <a:r>
              <a:rPr lang="el-GR" sz="2400" dirty="0" smtClean="0"/>
              <a:t> Η επικέντρωση στους </a:t>
            </a:r>
            <a:r>
              <a:rPr lang="el-GR" sz="2400" b="1" dirty="0" smtClean="0"/>
              <a:t>πελάτες</a:t>
            </a:r>
            <a:r>
              <a:rPr lang="el-GR" sz="2400" dirty="0" smtClean="0"/>
              <a:t> και η </a:t>
            </a:r>
            <a:r>
              <a:rPr lang="el-GR" sz="2400" b="1" dirty="0" smtClean="0"/>
              <a:t>αξία πελατώ</a:t>
            </a:r>
            <a:r>
              <a:rPr lang="el-GR" sz="2400" dirty="0" smtClean="0"/>
              <a:t>ν είναι τα μονοπάτια για πωλήσεις και κέρδη. </a:t>
            </a:r>
          </a:p>
          <a:p>
            <a:pPr lvl="1">
              <a:lnSpc>
                <a:spcPct val="85000"/>
              </a:lnSpc>
            </a:pPr>
            <a:r>
              <a:rPr lang="el-GR" sz="2400" b="1" dirty="0" smtClean="0"/>
              <a:t> </a:t>
            </a:r>
            <a:r>
              <a:rPr lang="el-GR" sz="2400" dirty="0" smtClean="0"/>
              <a:t>Πρόκειται για</a:t>
            </a:r>
            <a:r>
              <a:rPr lang="el-GR" sz="2400" b="1" dirty="0" smtClean="0"/>
              <a:t> </a:t>
            </a:r>
            <a:r>
              <a:rPr lang="el-GR" sz="2400" b="1" dirty="0" err="1" smtClean="0"/>
              <a:t>πελατο</a:t>
            </a:r>
            <a:r>
              <a:rPr lang="el-GR" sz="2400" b="1" dirty="0" smtClean="0"/>
              <a:t>-κεντρική  φιλοσοφία </a:t>
            </a:r>
            <a:r>
              <a:rPr lang="el-GR" sz="2400" dirty="0" smtClean="0"/>
              <a:t>«Κατανόησε και Ανταποκρίσου». Το θέμα δεν είναι η εξεύρεση των σωστών πελατών  για το προϊόν αλλά </a:t>
            </a:r>
            <a:r>
              <a:rPr lang="el-GR" sz="2400" u="sng" dirty="0" smtClean="0"/>
              <a:t>η εύρεση των σωστών προϊόντων για τους πελάτες</a:t>
            </a:r>
            <a:r>
              <a:rPr lang="el-GR" sz="2400" dirty="0" smtClean="0"/>
              <a:t>. Συχνά οι πελάτες δεν γνωρίζουν τι θέλουν ή τι είναι δυνατόν να γίνει. </a:t>
            </a:r>
          </a:p>
          <a:p>
            <a:pPr lvl="2">
              <a:lnSpc>
                <a:spcPct val="85000"/>
              </a:lnSpc>
              <a:buFont typeface="Courier New" pitchFamily="49" charset="0"/>
              <a:buChar char="o"/>
            </a:pPr>
            <a:r>
              <a:rPr lang="el-GR" dirty="0" smtClean="0"/>
              <a:t>Ένα στέλεχος της 3Μ το θέτει ως εξής: «στόχος μας είναι να οδηγούμε τους πελάτες εκεί που θέλουν να πάνε πριν οι ίδιοι συνειδητοποιήσουν που θέλουν να πάνε».</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a:t>
            </a:r>
            <a:r>
              <a:rPr lang="el-GR" altLang="zh-CN" sz="2800" b="1" dirty="0" smtClean="0">
                <a:cs typeface="Segoe UI" pitchFamily="18" charset="0"/>
              </a:rPr>
              <a:t>Μάρκετινγκ</a:t>
            </a:r>
            <a:endParaRPr lang="el-GR" altLang="zh-CN" sz="2800" b="1" dirty="0" smtClean="0">
              <a:cs typeface="Segoe UI" pitchFamily="18" charset="0"/>
            </a:endParaRPr>
          </a:p>
          <a:p>
            <a:pPr algn="l"/>
            <a:r>
              <a:rPr lang="el-GR" sz="2800" b="1" dirty="0" smtClean="0"/>
              <a:t>Ενότητα</a:t>
            </a:r>
            <a:r>
              <a:rPr lang="en-US" sz="2800" b="1" dirty="0" smtClean="0"/>
              <a:t> </a:t>
            </a:r>
            <a:r>
              <a:rPr lang="el-GR" sz="2800" b="1" dirty="0" smtClean="0"/>
              <a:t>4: </a:t>
            </a:r>
            <a:r>
              <a:rPr lang="el-GR" altLang="zh-CN" sz="2800" b="1" dirty="0" smtClean="0">
                <a:cs typeface="Segoe UI" pitchFamily="18" charset="0"/>
              </a:rPr>
              <a:t>Δημιουργία και Δέσμευση Αξίας Πελατών</a:t>
            </a:r>
          </a:p>
          <a:p>
            <a:pPr algn="l"/>
            <a:r>
              <a:rPr lang="el-GR" altLang="zh-CN" sz="2800" dirty="0" smtClean="0">
                <a:cs typeface="Segoe UI" pitchFamily="18" charset="0"/>
              </a:rPr>
              <a:t>Στάδιο </a:t>
            </a:r>
            <a:r>
              <a:rPr lang="el-GR" altLang="zh-CN" sz="2800" dirty="0" smtClean="0">
                <a:cs typeface="Segoe UI" pitchFamily="18" charset="0"/>
              </a:rPr>
              <a:t>2</a:t>
            </a:r>
            <a:r>
              <a:rPr lang="el-GR" altLang="zh-CN" sz="2800" baseline="30000" dirty="0" smtClean="0">
                <a:cs typeface="Segoe UI" pitchFamily="18" charset="0"/>
              </a:rPr>
              <a:t>ο</a:t>
            </a:r>
            <a:r>
              <a:rPr lang="el-GR" altLang="zh-CN" sz="2800" dirty="0" smtClean="0">
                <a:cs typeface="Segoe UI" pitchFamily="18" charset="0"/>
              </a:rPr>
              <a:t> Σχεδιασμός</a:t>
            </a:r>
            <a:r>
              <a:rPr lang="el-GR" sz="2800" dirty="0" smtClean="0"/>
              <a:t> μιας πελατοκεντρικής στρατηγικής μάρκετινγκ</a:t>
            </a:r>
            <a:endParaRPr lang="en-US" sz="2800" dirty="0" smtClean="0"/>
          </a:p>
          <a:p>
            <a:pPr algn="l">
              <a:lnSpc>
                <a:spcPts val="2400"/>
              </a:lnSpc>
              <a:tabLst/>
            </a:pPr>
            <a:r>
              <a:rPr lang="el-GR" altLang="zh-CN" sz="2800" dirty="0" err="1" smtClean="0">
                <a:cs typeface="Segoe UI" pitchFamily="18" charset="0"/>
              </a:rPr>
              <a:t>Τριάρχη</a:t>
            </a:r>
            <a:r>
              <a:rPr lang="el-GR" altLang="zh-CN" sz="2800" dirty="0" smtClean="0">
                <a:cs typeface="Segoe UI" pitchFamily="18" charset="0"/>
              </a:rPr>
              <a:t> Ειρήνη</a:t>
            </a:r>
            <a:endParaRPr lang="en-US" altLang="zh-CN" sz="2800" dirty="0" smtClean="0">
              <a:cs typeface="Segoe UI" pitchFamily="18" charset="0"/>
            </a:endParaRPr>
          </a:p>
          <a:p>
            <a:pPr algn="l">
              <a:lnSpc>
                <a:spcPts val="2600"/>
              </a:lnSpc>
            </a:pPr>
            <a:r>
              <a:rPr lang="el-GR" sz="2400" dirty="0" smtClean="0"/>
              <a:t>Πρέβεζα</a:t>
            </a:r>
            <a:r>
              <a:rPr lang="el-GR" sz="2400" dirty="0" smtClean="0"/>
              <a:t>,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graphicFrame>
        <p:nvGraphicFramePr>
          <p:cNvPr id="5" name="7 - Θέση περιεχομένου"/>
          <p:cNvGraphicFramePr>
            <a:graphicFrameLocks noGrp="1"/>
          </p:cNvGraphicFramePr>
          <p:nvPr>
            <p:ph idx="4294967295"/>
          </p:nvPr>
        </p:nvGraphicFramePr>
        <p:xfrm>
          <a:off x="0" y="638073"/>
          <a:ext cx="9144000" cy="5213802"/>
        </p:xfrm>
        <a:graphic>
          <a:graphicData uri="http://schemas.openxmlformats.org/drawingml/2006/table">
            <a:tbl>
              <a:tblPr firstRow="1" bandRow="1">
                <a:tableStyleId>{5C22544A-7EE6-4342-B048-85BDC9FD1C3A}</a:tableStyleId>
              </a:tblPr>
              <a:tblGrid>
                <a:gridCol w="1435895"/>
                <a:gridCol w="3557588"/>
                <a:gridCol w="4150517"/>
              </a:tblGrid>
              <a:tr h="252252">
                <a:tc>
                  <a:txBody>
                    <a:bodyPr/>
                    <a:lstStyle/>
                    <a:p>
                      <a:r>
                        <a:rPr lang="el-GR" sz="1200" dirty="0" smtClean="0"/>
                        <a:t>Θέμα</a:t>
                      </a:r>
                      <a:endParaRPr lang="el-GR" sz="1200" dirty="0"/>
                    </a:p>
                  </a:txBody>
                  <a:tcPr>
                    <a:lnB w="12700" cap="flat" cmpd="sng" algn="ctr">
                      <a:solidFill>
                        <a:schemeClr val="tx1"/>
                      </a:solidFill>
                      <a:prstDash val="solid"/>
                      <a:round/>
                      <a:headEnd type="none" w="med" len="med"/>
                      <a:tailEnd type="none" w="med" len="med"/>
                    </a:lnB>
                  </a:tcPr>
                </a:tc>
                <a:tc>
                  <a:txBody>
                    <a:bodyPr/>
                    <a:lstStyle/>
                    <a:p>
                      <a:r>
                        <a:rPr lang="el-GR" sz="1200" dirty="0" smtClean="0"/>
                        <a:t>Προσανατολισμός</a:t>
                      </a:r>
                      <a:r>
                        <a:rPr lang="el-GR" sz="1200" baseline="0" dirty="0" smtClean="0"/>
                        <a:t> στο Μάρκετινγκ</a:t>
                      </a:r>
                      <a:endParaRPr lang="el-GR" sz="1200" dirty="0"/>
                    </a:p>
                  </a:txBody>
                  <a:tcPr>
                    <a:lnB w="38100" cmpd="sng">
                      <a:noFill/>
                    </a:lnB>
                    <a:solidFill>
                      <a:srgbClr val="00B050"/>
                    </a:solidFill>
                  </a:tcPr>
                </a:tc>
                <a:tc>
                  <a:txBody>
                    <a:bodyPr/>
                    <a:lstStyle/>
                    <a:p>
                      <a:r>
                        <a:rPr lang="el-GR" sz="1200" dirty="0" smtClean="0"/>
                        <a:t>Προσανατολισμός στην Παραγωγή</a:t>
                      </a:r>
                      <a:endParaRPr lang="el-GR" sz="1200" dirty="0"/>
                    </a:p>
                  </a:txBody>
                  <a:tcPr>
                    <a:lnB w="38100" cmpd="sng">
                      <a:noFill/>
                    </a:lnB>
                    <a:solidFill>
                      <a:srgbClr val="FF0000"/>
                    </a:solidFill>
                  </a:tcPr>
                </a:tc>
              </a:tr>
              <a:tr h="458922">
                <a:tc>
                  <a:txBody>
                    <a:bodyPr/>
                    <a:lstStyle/>
                    <a:p>
                      <a:r>
                        <a:rPr lang="el-GR" sz="1200" dirty="0" smtClean="0"/>
                        <a:t>Αντιμετώπιση</a:t>
                      </a:r>
                      <a:r>
                        <a:rPr lang="el-GR" sz="1200" baseline="0" dirty="0" smtClean="0"/>
                        <a:t> των πελατών</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Η εταιρία</a:t>
                      </a:r>
                      <a:r>
                        <a:rPr lang="el-GR" sz="1200" baseline="0" dirty="0" smtClean="0"/>
                        <a:t> σχεδιάζει σύμφωνα με τις</a:t>
                      </a:r>
                      <a:r>
                        <a:rPr lang="el-GR" sz="1200" dirty="0" smtClean="0"/>
                        <a:t> ανάγκες των πελατών</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Η εταιρία σχεδιάζει σύμφωνα</a:t>
                      </a:r>
                      <a:r>
                        <a:rPr lang="el-GR" sz="1200" baseline="0" dirty="0" smtClean="0"/>
                        <a:t> με την επίτευξη χαμηλότερου κόστους για την παράγωγη καλύτερων προϊόντων</a:t>
                      </a:r>
                      <a:endParaRPr lang="el-GR" sz="1200" dirty="0"/>
                    </a:p>
                  </a:txBody>
                  <a:tcP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431369">
                <a:tc>
                  <a:txBody>
                    <a:bodyPr/>
                    <a:lstStyle/>
                    <a:p>
                      <a:r>
                        <a:rPr lang="el-GR" sz="1200" dirty="0" smtClean="0"/>
                        <a:t>Προσφερόμενο προϊόν</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Η εταιρία</a:t>
                      </a:r>
                      <a:r>
                        <a:rPr lang="el-GR" sz="1200" baseline="0" dirty="0" smtClean="0"/>
                        <a:t> παράγει ότι μπορεί να πουληθεί</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Η εταιρία</a:t>
                      </a:r>
                      <a:r>
                        <a:rPr lang="el-GR" sz="1200" baseline="0" dirty="0" smtClean="0"/>
                        <a:t> πουλά ότι μπορεί να παράγει.</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431369">
                <a:tc>
                  <a:txBody>
                    <a:bodyPr/>
                    <a:lstStyle/>
                    <a:p>
                      <a:r>
                        <a:rPr lang="el-GR" sz="1200" dirty="0" smtClean="0"/>
                        <a:t>Ο ρόλος</a:t>
                      </a:r>
                      <a:r>
                        <a:rPr lang="el-GR" sz="1200" baseline="0" dirty="0" smtClean="0"/>
                        <a:t> της έρευνας αγοράς</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Προσδιορίζει τις ανάγκες</a:t>
                      </a:r>
                      <a:r>
                        <a:rPr lang="el-GR" sz="1200" baseline="0" dirty="0" smtClean="0"/>
                        <a:t> των πελατών και το βαθμό τον οποίο η εταιρία τις ικανοποιεί</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Προσδιορίζει τις αντιδράσεις</a:t>
                      </a:r>
                      <a:r>
                        <a:rPr lang="el-GR" sz="1200" baseline="0" dirty="0" smtClean="0"/>
                        <a:t> των καταναλωτών (όταν χρησιμοποιείται).</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431369">
                <a:tc>
                  <a:txBody>
                    <a:bodyPr/>
                    <a:lstStyle/>
                    <a:p>
                      <a:r>
                        <a:rPr lang="el-GR" sz="1200" dirty="0" smtClean="0"/>
                        <a:t>Ενδιαφέρον</a:t>
                      </a:r>
                      <a:r>
                        <a:rPr lang="el-GR" sz="1200" baseline="0" dirty="0" smtClean="0"/>
                        <a:t> για την καινοτομία</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Εστιάζεται στην ανακάλυψη νέων</a:t>
                      </a:r>
                      <a:r>
                        <a:rPr lang="el-GR" sz="1200" baseline="0" dirty="0" smtClean="0"/>
                        <a:t> ευκαιριών</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Εστιάζεται</a:t>
                      </a:r>
                      <a:r>
                        <a:rPr lang="el-GR" sz="1200" baseline="0" dirty="0" smtClean="0"/>
                        <a:t> στην τεχνολογία και στη μείωση του κόστους.</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431369">
                <a:tc>
                  <a:txBody>
                    <a:bodyPr/>
                    <a:lstStyle/>
                    <a:p>
                      <a:r>
                        <a:rPr lang="el-GR" sz="1200" dirty="0" smtClean="0"/>
                        <a:t>Σημασία του κέρδους</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Καθοριστικός</a:t>
                      </a:r>
                      <a:r>
                        <a:rPr lang="el-GR" sz="1200" baseline="0" dirty="0" smtClean="0"/>
                        <a:t> στόχος</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Ότι μένει μετά την κάλυψη</a:t>
                      </a:r>
                      <a:r>
                        <a:rPr lang="el-GR" sz="1200" baseline="0" dirty="0" smtClean="0"/>
                        <a:t> όλων των εξόδων</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431369">
                <a:tc>
                  <a:txBody>
                    <a:bodyPr/>
                    <a:lstStyle/>
                    <a:p>
                      <a:r>
                        <a:rPr lang="el-GR" sz="1200" dirty="0" smtClean="0"/>
                        <a:t>Εξυπηρέτηση πελατών</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Αν ικανοποιήσουμε τους πελάτες μετά την πώληση θα ξανάρθουν σε μας.</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Είναι απαραίτητη για να μειώσουμε τα παράπονα των πελατών</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431369">
                <a:tc>
                  <a:txBody>
                    <a:bodyPr/>
                    <a:lstStyle/>
                    <a:p>
                      <a:r>
                        <a:rPr lang="el-GR" sz="1200" dirty="0" smtClean="0"/>
                        <a:t>Έμφαση</a:t>
                      </a:r>
                      <a:r>
                        <a:rPr lang="el-GR" sz="1200" baseline="0" dirty="0" smtClean="0"/>
                        <a:t> διαφήμισης</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Στα οφέλη των αγαθών και υπηρεσιών που καλύπτουν τις συγκεκριμένες ανάγκες</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Στα χαρακτηριστικά των προϊόντων και στον τρόπο παραγωγής τους.</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603917">
                <a:tc>
                  <a:txBody>
                    <a:bodyPr/>
                    <a:lstStyle/>
                    <a:p>
                      <a:r>
                        <a:rPr lang="el-GR" sz="1200" dirty="0" smtClean="0"/>
                        <a:t>Ο ρόλος των πωλήσεων</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Βοηθούν τον πελάτη να αγοράσει,</a:t>
                      </a:r>
                      <a:r>
                        <a:rPr lang="el-GR" sz="1200" baseline="0" dirty="0" smtClean="0"/>
                        <a:t> εφόσον το προϊόν ανταποκρίνεται στις ανάγκες του.</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Πωλούν</a:t>
                      </a:r>
                      <a:r>
                        <a:rPr lang="el-GR" sz="1200" baseline="0" dirty="0" smtClean="0"/>
                        <a:t> στον πελάτη. Δεν συντονίζονται με την υπόλοιπη εταιρία ή με άλλες προσπάθειες προώθησης που τυχόν γίνονται</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FF"/>
                    </a:solidFill>
                  </a:tcPr>
                </a:tc>
              </a:tr>
              <a:tr h="603917">
                <a:tc>
                  <a:txBody>
                    <a:bodyPr/>
                    <a:lstStyle/>
                    <a:p>
                      <a:r>
                        <a:rPr lang="el-GR" sz="1200" dirty="0" smtClean="0"/>
                        <a:t>Σχέση με τον πελάτη</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Η ικανοποίηση</a:t>
                      </a:r>
                      <a:r>
                        <a:rPr lang="el-GR" sz="1200" baseline="0" dirty="0" smtClean="0"/>
                        <a:t> του πελάτη πριν και μετά την πώληση οδηγεί σε μια κερδοφόρα σχέση μαζί του, που διαρκεί.</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Η σχέση τελειώνει με την πώληση</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FF"/>
                    </a:solidFill>
                  </a:tcPr>
                </a:tc>
              </a:tr>
              <a:tr h="431369">
                <a:tc>
                  <a:txBody>
                    <a:bodyPr/>
                    <a:lstStyle/>
                    <a:p>
                      <a:r>
                        <a:rPr lang="el-GR" sz="1200" dirty="0" smtClean="0"/>
                        <a:t>Κόστος</a:t>
                      </a:r>
                      <a:endParaRPr lang="el-G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l-GR" sz="1200" dirty="0" smtClean="0"/>
                        <a:t>Μειώνουμε</a:t>
                      </a:r>
                      <a:r>
                        <a:rPr lang="el-GR" sz="1200" baseline="0" dirty="0" smtClean="0"/>
                        <a:t> τα κόστη που δεν προσδίδουν αξία για τον πελάτη</a:t>
                      </a:r>
                      <a:endParaRPr lang="el-GR"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l-GR" sz="1200" dirty="0" smtClean="0"/>
                        <a:t>Κρατάμε τα</a:t>
                      </a:r>
                      <a:r>
                        <a:rPr lang="el-GR" sz="1200" baseline="0" dirty="0" smtClean="0"/>
                        <a:t> κόστη όσο πιο χαμηλά γίνεται</a:t>
                      </a:r>
                      <a:endParaRPr lang="el-GR"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CCFF"/>
                    </a:solidFill>
                  </a:tcPr>
                </a:tc>
              </a:tr>
            </a:tbl>
          </a:graphicData>
        </a:graphic>
      </p:graphicFrame>
      <p:sp>
        <p:nvSpPr>
          <p:cNvPr id="7" name="Rectangle 2"/>
          <p:cNvSpPr>
            <a:spLocks noGrp="1" noChangeArrowheads="1"/>
          </p:cNvSpPr>
          <p:nvPr>
            <p:ph type="title" idx="4294967295"/>
          </p:nvPr>
        </p:nvSpPr>
        <p:spPr>
          <a:xfrm>
            <a:off x="251521" y="0"/>
            <a:ext cx="8892480" cy="1143001"/>
          </a:xfrm>
        </p:spPr>
        <p:txBody>
          <a:bodyPr>
            <a:normAutofit fontScale="90000"/>
          </a:bodyPr>
          <a:lstStyle/>
          <a:p>
            <a:pPr algn="l">
              <a:lnSpc>
                <a:spcPct val="80000"/>
              </a:lnSpc>
              <a:defRPr/>
            </a:pPr>
            <a:r>
              <a:rPr lang="el-GR" sz="4000" dirty="0" smtClean="0"/>
              <a:t/>
            </a:r>
            <a:br>
              <a:rPr lang="el-GR" sz="4000" dirty="0" smtClean="0"/>
            </a:br>
            <a:r>
              <a:rPr lang="el-GR" sz="3200" b="1" dirty="0" smtClean="0"/>
              <a:t>Οι φιλοσοφίες Παραγωγής</a:t>
            </a:r>
            <a:r>
              <a:rPr lang="el-GR" sz="3200" dirty="0" smtClean="0"/>
              <a:t> </a:t>
            </a:r>
            <a:r>
              <a:rPr lang="el-GR" sz="3200" b="1" dirty="0" smtClean="0"/>
              <a:t>και Μάρκετινγκ σε Σύγκριση</a:t>
            </a:r>
            <a:r>
              <a:rPr lang="el-GR" sz="1800" dirty="0" smtClean="0"/>
              <a:t/>
            </a:r>
            <a:br>
              <a:rPr lang="el-GR" sz="1800" dirty="0" smtClean="0"/>
            </a:br>
            <a:r>
              <a:rPr lang="en-US" sz="1800" i="1" dirty="0" smtClean="0"/>
              <a:t> </a:t>
            </a:r>
            <a:r>
              <a:rPr lang="en-US" sz="1800" dirty="0" smtClean="0"/>
              <a:t/>
            </a:r>
            <a:br>
              <a:rPr lang="en-US" sz="1800" dirty="0" smtClean="0"/>
            </a:br>
            <a:endParaRPr lang="en-US" sz="4000" i="1" dirty="0" smtClean="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0" y="1273324"/>
            <a:ext cx="8625136" cy="1944216"/>
          </a:xfrm>
        </p:spPr>
        <p:txBody>
          <a:bodyPr>
            <a:normAutofit fontScale="92500" lnSpcReduction="10000"/>
          </a:bodyPr>
          <a:lstStyle/>
          <a:p>
            <a:pPr>
              <a:buNone/>
            </a:pPr>
            <a:r>
              <a:rPr lang="el-GR" sz="2600" b="1" dirty="0" smtClean="0"/>
              <a:t>Οι φιλοσοφίες Πώλησης</a:t>
            </a:r>
            <a:r>
              <a:rPr lang="el-GR" sz="2600" dirty="0" smtClean="0"/>
              <a:t> </a:t>
            </a:r>
            <a:r>
              <a:rPr lang="el-GR" sz="2600" b="1" dirty="0" smtClean="0"/>
              <a:t>και Μάρκετινγκ σε</a:t>
            </a:r>
            <a:r>
              <a:rPr lang="en-US" sz="2600" b="1" dirty="0" smtClean="0"/>
              <a:t> </a:t>
            </a:r>
            <a:r>
              <a:rPr lang="el-GR" sz="2600" b="1" dirty="0" smtClean="0"/>
              <a:t>Σύγκριση</a:t>
            </a:r>
            <a:endParaRPr lang="en-US" sz="1800" i="1" dirty="0" smtClean="0"/>
          </a:p>
          <a:p>
            <a:pPr>
              <a:lnSpc>
                <a:spcPct val="80000"/>
              </a:lnSpc>
            </a:pPr>
            <a:r>
              <a:rPr lang="el-GR" sz="2000" dirty="0" smtClean="0"/>
              <a:t>Η φιλοσοφία της πώλησης έχει μία προσέγγιση από μέσα προς τα έξω</a:t>
            </a:r>
          </a:p>
          <a:p>
            <a:pPr>
              <a:lnSpc>
                <a:spcPct val="80000"/>
              </a:lnSpc>
            </a:pPr>
            <a:r>
              <a:rPr lang="el-GR" sz="2000" dirty="0" smtClean="0"/>
              <a:t>Η φιλοσοφία του μάρκετινγκ έχει μια προσέγγιση από έξω προς τα μέσα</a:t>
            </a:r>
            <a:endParaRPr lang="en-US" sz="2000" dirty="0" smtClean="0"/>
          </a:p>
          <a:p>
            <a:pPr>
              <a:lnSpc>
                <a:spcPct val="80000"/>
              </a:lnSpc>
              <a:buNone/>
            </a:pPr>
            <a:endParaRPr lang="el-GR" sz="2000" dirty="0" smtClean="0"/>
          </a:p>
          <a:p>
            <a:pPr>
              <a:lnSpc>
                <a:spcPct val="80000"/>
              </a:lnSpc>
              <a:buNone/>
            </a:pPr>
            <a:r>
              <a:rPr lang="el-GR" sz="2000" b="1" dirty="0" smtClean="0"/>
              <a:t>Η φιλοσοφία της πώλησης  </a:t>
            </a:r>
            <a:r>
              <a:rPr lang="el-GR" sz="2000" dirty="0" smtClean="0"/>
              <a:t>Σημείο εκκίνησης Επικέντρωση  Μέσα     Αποτελέσματα</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graphicFrame>
        <p:nvGraphicFramePr>
          <p:cNvPr id="5" name="4 - Διάγραμμα"/>
          <p:cNvGraphicFramePr/>
          <p:nvPr/>
        </p:nvGraphicFramePr>
        <p:xfrm>
          <a:off x="2555776" y="3001516"/>
          <a:ext cx="5933331"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 Διάγραμμα"/>
          <p:cNvGraphicFramePr/>
          <p:nvPr/>
        </p:nvGraphicFramePr>
        <p:xfrm>
          <a:off x="2411760" y="4223420"/>
          <a:ext cx="6485584" cy="1298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2 - Θέση περιεχομένου"/>
          <p:cNvSpPr txBox="1">
            <a:spLocks/>
          </p:cNvSpPr>
          <p:nvPr/>
        </p:nvSpPr>
        <p:spPr>
          <a:xfrm>
            <a:off x="0" y="4513684"/>
            <a:ext cx="2051720" cy="72008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r>
              <a:rPr lang="el-GR" sz="2400" b="1" dirty="0" smtClean="0"/>
              <a:t>Η φιλοσοφία </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r>
              <a:rPr lang="el-GR" sz="2400" b="1" dirty="0" smtClean="0"/>
              <a:t> του μάρκετινγκ</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
        <p:nvSpPr>
          <p:cNvPr id="5" name="Rectangle 2"/>
          <p:cNvSpPr txBox="1">
            <a:spLocks noChangeArrowheads="1"/>
          </p:cNvSpPr>
          <p:nvPr/>
        </p:nvSpPr>
        <p:spPr>
          <a:xfrm>
            <a:off x="0" y="1417340"/>
            <a:ext cx="6588224" cy="78296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el-GR" sz="2400" b="1" u="none" strike="noStrike" kern="1200" cap="none" spc="0" normalizeH="0" baseline="0" noProof="0" dirty="0" smtClean="0">
                <a:ln>
                  <a:noFill/>
                </a:ln>
                <a:uLnTx/>
                <a:uFillTx/>
                <a:latin typeface="+mj-lt"/>
                <a:ea typeface="+mj-ea"/>
                <a:cs typeface="+mj-cs"/>
              </a:rPr>
              <a:t>Τρία θέματα που Υπόκεινται στη φιλοσοφία του</a:t>
            </a:r>
            <a:r>
              <a:rPr kumimoji="0" lang="el-GR" sz="2400" b="1" u="none" strike="noStrike" kern="1200" cap="none" spc="0" normalizeH="0" noProof="0" dirty="0" smtClean="0">
                <a:ln>
                  <a:noFill/>
                </a:ln>
                <a:uLnTx/>
                <a:uFillTx/>
                <a:latin typeface="+mj-lt"/>
                <a:ea typeface="+mj-ea"/>
                <a:cs typeface="+mj-cs"/>
              </a:rPr>
              <a:t> </a:t>
            </a:r>
          </a:p>
          <a:p>
            <a:pPr marL="0" marR="0" lvl="0" indent="0" defTabSz="914400" rtl="0" eaLnBrk="1" fontAlgn="auto" latinLnBrk="0" hangingPunct="1">
              <a:lnSpc>
                <a:spcPct val="80000"/>
              </a:lnSpc>
              <a:spcBef>
                <a:spcPct val="0"/>
              </a:spcBef>
              <a:spcAft>
                <a:spcPts val="0"/>
              </a:spcAft>
              <a:buClrTx/>
              <a:buSzTx/>
              <a:buFontTx/>
              <a:buNone/>
              <a:tabLst/>
              <a:defRPr/>
            </a:pPr>
            <a:r>
              <a:rPr kumimoji="0" lang="el-GR" sz="2400" b="1" u="none" strike="noStrike" kern="1200" cap="none" spc="0" normalizeH="0" baseline="0" noProof="0" dirty="0" smtClean="0">
                <a:ln>
                  <a:noFill/>
                </a:ln>
                <a:uLnTx/>
                <a:uFillTx/>
                <a:latin typeface="+mj-lt"/>
                <a:ea typeface="+mj-ea"/>
                <a:cs typeface="+mj-cs"/>
              </a:rPr>
              <a:t>Κοινωνικού Μάρκετινγκ</a:t>
            </a:r>
            <a:endParaRPr kumimoji="0" lang="en-US" sz="2400" b="1" u="none" strike="noStrike" kern="1200" cap="none" spc="0" normalizeH="0" baseline="0" noProof="0" dirty="0" smtClean="0">
              <a:ln>
                <a:noFill/>
              </a:ln>
              <a:uLnTx/>
              <a:uFillTx/>
              <a:latin typeface="+mj-lt"/>
              <a:ea typeface="+mj-ea"/>
              <a:cs typeface="+mj-cs"/>
            </a:endParaRPr>
          </a:p>
        </p:txBody>
      </p:sp>
      <p:sp>
        <p:nvSpPr>
          <p:cNvPr id="6" name="9 - Θέση περιεχομένου"/>
          <p:cNvSpPr>
            <a:spLocks noGrp="1"/>
          </p:cNvSpPr>
          <p:nvPr>
            <p:ph idx="1"/>
          </p:nvPr>
        </p:nvSpPr>
        <p:spPr>
          <a:xfrm>
            <a:off x="0" y="2209428"/>
            <a:ext cx="4427984" cy="3505572"/>
          </a:xfrm>
        </p:spPr>
        <p:txBody>
          <a:bodyPr>
            <a:noAutofit/>
          </a:bodyPr>
          <a:lstStyle/>
          <a:p>
            <a:pPr>
              <a:lnSpc>
                <a:spcPct val="80000"/>
              </a:lnSpc>
              <a:buBlip>
                <a:blip r:embed="rId2"/>
              </a:buBlip>
            </a:pPr>
            <a:r>
              <a:rPr lang="el-GR" sz="2600" dirty="0" smtClean="0"/>
              <a:t>Οι εταιρείες θα πρέπει να εξισορροπήσουν 3 θέματα όταν καθορίζουν τις στρατηγικές μάρκετινγκ: </a:t>
            </a:r>
          </a:p>
          <a:p>
            <a:pPr>
              <a:lnSpc>
                <a:spcPct val="80000"/>
              </a:lnSpc>
              <a:buFontTx/>
              <a:buChar char="-"/>
            </a:pPr>
            <a:r>
              <a:rPr lang="el-GR" sz="2600" dirty="0" smtClean="0"/>
              <a:t>Τα κέρδη της </a:t>
            </a:r>
            <a:r>
              <a:rPr lang="el-GR" sz="2600" b="1" dirty="0" smtClean="0"/>
              <a:t>εταιρείας</a:t>
            </a:r>
          </a:p>
          <a:p>
            <a:pPr>
              <a:lnSpc>
                <a:spcPct val="80000"/>
              </a:lnSpc>
              <a:buFontTx/>
              <a:buChar char="-"/>
            </a:pPr>
            <a:r>
              <a:rPr lang="el-GR" sz="2600" dirty="0" smtClean="0"/>
              <a:t>Τις επιθυμίες των </a:t>
            </a:r>
            <a:r>
              <a:rPr lang="el-GR" sz="2600" b="1" dirty="0" smtClean="0"/>
              <a:t>καταναλωτών</a:t>
            </a:r>
          </a:p>
          <a:p>
            <a:pPr>
              <a:lnSpc>
                <a:spcPct val="80000"/>
              </a:lnSpc>
              <a:buFontTx/>
              <a:buChar char="-"/>
            </a:pPr>
            <a:r>
              <a:rPr lang="el-GR" sz="2600" dirty="0" smtClean="0"/>
              <a:t>Τα συμφέροντα της</a:t>
            </a:r>
            <a:r>
              <a:rPr lang="el-GR" sz="2600" b="1" dirty="0" smtClean="0"/>
              <a:t> κοινωνίας</a:t>
            </a:r>
            <a:endParaRPr lang="el-GR" sz="2600" dirty="0" smtClean="0"/>
          </a:p>
          <a:p>
            <a:pPr>
              <a:lnSpc>
                <a:spcPct val="80000"/>
              </a:lnSpc>
              <a:buNone/>
            </a:pPr>
            <a:endParaRPr lang="el-GR" sz="2600" dirty="0"/>
          </a:p>
        </p:txBody>
      </p:sp>
      <p:sp>
        <p:nvSpPr>
          <p:cNvPr id="7" name="6 - Διάγραμμα ροής: Εξαγωγή"/>
          <p:cNvSpPr/>
          <p:nvPr/>
        </p:nvSpPr>
        <p:spPr>
          <a:xfrm>
            <a:off x="4932040" y="2713484"/>
            <a:ext cx="2448272" cy="1575645"/>
          </a:xfrm>
          <a:prstGeom prst="flowChartExtra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5148064" y="1849388"/>
            <a:ext cx="1843087" cy="842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Κοινωνία </a:t>
            </a:r>
            <a:r>
              <a:rPr lang="el-GR" sz="1600" i="1" dirty="0" smtClean="0">
                <a:solidFill>
                  <a:schemeClr val="tx1"/>
                </a:solidFill>
              </a:rPr>
              <a:t>(Ευημερία των ανθρώπων)</a:t>
            </a:r>
          </a:p>
        </p:txBody>
      </p:sp>
      <p:sp>
        <p:nvSpPr>
          <p:cNvPr id="9" name="8 - Ορθογώνιο"/>
          <p:cNvSpPr/>
          <p:nvPr/>
        </p:nvSpPr>
        <p:spPr>
          <a:xfrm>
            <a:off x="3707904" y="4441676"/>
            <a:ext cx="1843087" cy="842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Καταναλωτές</a:t>
            </a:r>
          </a:p>
          <a:p>
            <a:pPr algn="ctr"/>
            <a:r>
              <a:rPr lang="el-GR" sz="1600" i="1" dirty="0" smtClean="0">
                <a:solidFill>
                  <a:schemeClr val="tx1"/>
                </a:solidFill>
              </a:rPr>
              <a:t>(Ικανοποίηση επιθυμιών)</a:t>
            </a:r>
            <a:endParaRPr lang="el-GR" sz="1600" i="1" dirty="0">
              <a:solidFill>
                <a:schemeClr val="tx1"/>
              </a:solidFill>
            </a:endParaRPr>
          </a:p>
        </p:txBody>
      </p:sp>
      <p:sp>
        <p:nvSpPr>
          <p:cNvPr id="10" name="9 - Ορθογώνιο"/>
          <p:cNvSpPr/>
          <p:nvPr/>
        </p:nvSpPr>
        <p:spPr>
          <a:xfrm>
            <a:off x="6660232" y="4369668"/>
            <a:ext cx="1843087" cy="842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Εταιρεία</a:t>
            </a:r>
          </a:p>
          <a:p>
            <a:pPr algn="ctr"/>
            <a:r>
              <a:rPr lang="el-GR" sz="1600" i="1" dirty="0" smtClean="0">
                <a:solidFill>
                  <a:schemeClr val="tx1"/>
                </a:solidFill>
              </a:rPr>
              <a:t>(Κέρδη)</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b="1" dirty="0" smtClean="0">
                <a:effectLst>
                  <a:outerShdw blurRad="38100" dist="38100" dir="2700000" algn="tl">
                    <a:srgbClr val="C0C0C0"/>
                  </a:outerShdw>
                </a:effectLst>
              </a:rPr>
              <a:t>Η Φιλοσοφία του Κοινωνικού Μάρκετινγκ</a:t>
            </a:r>
          </a:p>
          <a:p>
            <a:pPr lvl="1">
              <a:buFont typeface="Wingdings" pitchFamily="2" charset="2"/>
              <a:buChar char="q"/>
            </a:pPr>
            <a:r>
              <a:rPr lang="el-GR" dirty="0" smtClean="0"/>
              <a:t>Η αντίληψη ότι οι αποφάσεις μάρκετινγκ μιας εταιρείας θα πρέπει να λαμβάνουν υπόψη τους τις επιθυμίες των καταναλωτών, τις απαιτήσεις της εταιρείας, το μακροπρόθεσμο συμφέρον των καταναλωτών καθώς και τα μακροπρόθεσμα συμφέροντα της κοινωνίας.</a:t>
            </a:r>
          </a:p>
          <a:p>
            <a:pPr lvl="2">
              <a:buFont typeface="Wingdings" pitchFamily="2" charset="2"/>
              <a:buChar char="§"/>
            </a:pPr>
            <a:r>
              <a:rPr lang="el-GR" sz="2800" dirty="0" smtClean="0"/>
              <a:t>Η στρατηγική μάρκετινγκ θα πρέπει να παρέχει αξία προς τους καταναλωτές με τρόπο που να συντηρεί ή να βελτιώνει τόσο την ευημερία του καταναλωτή όσο και την </a:t>
            </a:r>
            <a:r>
              <a:rPr lang="el-GR" sz="2800" b="1" dirty="0" smtClean="0"/>
              <a:t>ευημερία</a:t>
            </a:r>
            <a:r>
              <a:rPr lang="el-GR" sz="2800" dirty="0" smtClean="0"/>
              <a:t> </a:t>
            </a:r>
            <a:r>
              <a:rPr lang="el-GR" sz="2800" b="1" dirty="0" smtClean="0"/>
              <a:t>της κοινωνίας</a:t>
            </a:r>
            <a:r>
              <a:rPr lang="el-GR" sz="2800" dirty="0" smtClean="0"/>
              <a:t>.</a:t>
            </a:r>
          </a:p>
          <a:p>
            <a:pPr lvl="1">
              <a:buNone/>
            </a:pPr>
            <a:endParaRPr lang="el-GR" sz="2400" i="1"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457200" y="1333500"/>
            <a:ext cx="8229600" cy="587896"/>
          </a:xfrm>
        </p:spPr>
        <p:txBody>
          <a:bodyPr/>
          <a:lstStyle/>
          <a:p>
            <a:pPr>
              <a:buNone/>
            </a:pPr>
            <a:r>
              <a:rPr lang="el-GR" b="1" i="1" dirty="0" smtClean="0"/>
              <a:t>Το Μάρκετινγκ σε Δράση</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
        <p:nvSpPr>
          <p:cNvPr id="5" name="Rectangle 3"/>
          <p:cNvSpPr txBox="1">
            <a:spLocks noChangeArrowheads="1"/>
          </p:cNvSpPr>
          <p:nvPr/>
        </p:nvSpPr>
        <p:spPr>
          <a:xfrm>
            <a:off x="4355976" y="1849388"/>
            <a:ext cx="4452664" cy="3745259"/>
          </a:xfrm>
          <a:prstGeom prst="rect">
            <a:avLst/>
          </a:prstGeom>
          <a:no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80000"/>
              </a:lnSpc>
              <a:spcBef>
                <a:spcPts val="1200"/>
              </a:spcBef>
              <a:spcAft>
                <a:spcPts val="0"/>
              </a:spcAft>
              <a:buClrTx/>
              <a:buSzTx/>
              <a:buFont typeface="Wingdings" pitchFamily="2" charset="2"/>
              <a:buNone/>
              <a:tabLst/>
              <a:defRPr/>
            </a:pPr>
            <a:r>
              <a:rPr kumimoji="0" lang="el-GR" sz="2400" b="0" u="none" strike="noStrike" kern="1200" cap="none" spc="0" normalizeH="0" baseline="0" noProof="0" dirty="0" smtClean="0">
                <a:ln>
                  <a:noFill/>
                </a:ln>
                <a:effectLst/>
                <a:uLnTx/>
                <a:uFillTx/>
                <a:latin typeface="+mn-lt"/>
                <a:ea typeface="+mn-ea"/>
                <a:cs typeface="+mn-cs"/>
              </a:rPr>
              <a:t>   Το ενδιαφέρον της εταιρείας </a:t>
            </a:r>
            <a:r>
              <a:rPr kumimoji="0" lang="en-US" sz="2400" b="0" u="none" strike="noStrike" kern="1200" cap="none" spc="0" normalizeH="0" baseline="0" noProof="0" dirty="0" smtClean="0">
                <a:ln>
                  <a:noFill/>
                </a:ln>
                <a:effectLst/>
                <a:uLnTx/>
                <a:uFillTx/>
                <a:latin typeface="+mn-lt"/>
                <a:ea typeface="+mn-ea"/>
                <a:cs typeface="+mn-cs"/>
              </a:rPr>
              <a:t>Johnson &amp; Johnson’s </a:t>
            </a:r>
            <a:r>
              <a:rPr kumimoji="0" lang="el-GR" sz="2400" b="0" u="none" strike="noStrike" kern="1200" cap="none" spc="0" normalizeH="0" baseline="0" noProof="0" dirty="0" smtClean="0">
                <a:ln>
                  <a:noFill/>
                </a:ln>
                <a:effectLst/>
                <a:uLnTx/>
                <a:uFillTx/>
                <a:latin typeface="+mn-lt"/>
                <a:ea typeface="+mn-ea"/>
                <a:cs typeface="+mn-cs"/>
              </a:rPr>
              <a:t>για το κοινωνικό συμφέρον συνοψίζεται σε ένα έγγραφο της εταιρείας με τίτλο «</a:t>
            </a:r>
            <a:r>
              <a:rPr kumimoji="0" lang="el-GR" sz="2400" b="1" u="none" strike="noStrike" kern="1200" cap="none" spc="0" normalizeH="0" baseline="0" noProof="0" dirty="0" smtClean="0">
                <a:ln>
                  <a:noFill/>
                </a:ln>
                <a:effectLst/>
                <a:uLnTx/>
                <a:uFillTx/>
                <a:latin typeface="+mn-lt"/>
                <a:ea typeface="+mn-ea"/>
                <a:cs typeface="+mn-cs"/>
              </a:rPr>
              <a:t>Το πιστεύω μας</a:t>
            </a:r>
            <a:r>
              <a:rPr kumimoji="0" lang="el-GR" sz="2400" b="0" u="none" strike="noStrike" kern="1200" cap="none" spc="0" normalizeH="0" baseline="0" noProof="0" dirty="0" smtClean="0">
                <a:ln>
                  <a:noFill/>
                </a:ln>
                <a:effectLst/>
                <a:uLnTx/>
                <a:uFillTx/>
                <a:latin typeface="+mn-lt"/>
                <a:ea typeface="+mn-ea"/>
                <a:cs typeface="+mn-cs"/>
              </a:rPr>
              <a:t>» στο</a:t>
            </a:r>
            <a:r>
              <a:rPr kumimoji="0" lang="el-GR" sz="2400" b="0" u="none" strike="noStrike" kern="1200" cap="none" spc="0" normalizeH="0" noProof="0" dirty="0" smtClean="0">
                <a:ln>
                  <a:noFill/>
                </a:ln>
                <a:effectLst/>
                <a:uLnTx/>
                <a:uFillTx/>
                <a:latin typeface="+mn-lt"/>
                <a:ea typeface="+mn-ea"/>
                <a:cs typeface="+mn-cs"/>
              </a:rPr>
              <a:t> </a:t>
            </a:r>
            <a:r>
              <a:rPr kumimoji="0" lang="el-GR" sz="2400" b="0" u="none" strike="noStrike" kern="1200" cap="none" spc="0" normalizeH="0" baseline="0" noProof="0" dirty="0" smtClean="0">
                <a:ln>
                  <a:noFill/>
                </a:ln>
                <a:effectLst/>
                <a:uLnTx/>
                <a:uFillTx/>
                <a:latin typeface="+mn-lt"/>
                <a:ea typeface="+mn-ea"/>
                <a:cs typeface="+mn-cs"/>
              </a:rPr>
              <a:t>οποίο τονίζεται η ειλικρίνεια, η ακεραιότητα και η τοποθέτηση του ανθρώπου πάνω από το κέρδος. </a:t>
            </a:r>
          </a:p>
          <a:p>
            <a:pPr marL="742950" marR="0" lvl="1" indent="-285750" algn="l" defTabSz="914400" rtl="0" eaLnBrk="1" fontAlgn="auto" latinLnBrk="0" hangingPunct="1">
              <a:lnSpc>
                <a:spcPct val="80000"/>
              </a:lnSpc>
              <a:spcBef>
                <a:spcPts val="1200"/>
              </a:spcBef>
              <a:spcAft>
                <a:spcPts val="0"/>
              </a:spcAft>
              <a:buClrTx/>
              <a:buSzTx/>
              <a:buFont typeface="Wingdings" pitchFamily="2" charset="2"/>
              <a:buChar char="§"/>
              <a:tabLst/>
              <a:defRPr/>
            </a:pPr>
            <a:r>
              <a:rPr kumimoji="0" lang="el-GR" sz="2400" b="1" u="none" strike="noStrike" kern="1200" cap="none" spc="0" normalizeH="0" baseline="0" noProof="0" dirty="0" smtClean="0">
                <a:ln>
                  <a:noFill/>
                </a:ln>
                <a:effectLst/>
                <a:uLnTx/>
                <a:uFillTx/>
                <a:latin typeface="+mn-lt"/>
                <a:ea typeface="+mn-ea"/>
                <a:cs typeface="+mn-cs"/>
              </a:rPr>
              <a:t>Σύμφωνα με αυτό η εταιρεία θα προτιμούσε να έχει μεγάλες απώλειες παρά να θέσει προς κατανάλωση μια κακή παρτίδα κάποιου από τα προϊόντα της</a:t>
            </a:r>
            <a:r>
              <a:rPr kumimoji="0" lang="el-GR" sz="2400" b="0" u="none" strike="noStrike" kern="1200" cap="none" spc="0" normalizeH="0" baseline="0" noProof="0" dirty="0" smtClean="0">
                <a:ln>
                  <a:noFill/>
                </a:ln>
                <a:effectLst/>
                <a:uLnTx/>
                <a:uFillTx/>
                <a:latin typeface="+mn-lt"/>
                <a:ea typeface="+mn-ea"/>
                <a:cs typeface="+mn-cs"/>
              </a:rPr>
              <a:t>.</a:t>
            </a:r>
            <a:endParaRPr kumimoji="0" lang="el-GR" sz="3200" b="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ts val="1200"/>
              </a:spcBef>
              <a:spcAft>
                <a:spcPts val="0"/>
              </a:spcAft>
              <a:buClrTx/>
              <a:buSzTx/>
              <a:buFont typeface="Wingdings" pitchFamily="2" charset="2"/>
              <a:buNone/>
              <a:tabLst/>
              <a:defRPr/>
            </a:pPr>
            <a:endParaRPr kumimoji="0" lang="el-GR" sz="3200" b="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80000"/>
              </a:lnSpc>
              <a:spcBef>
                <a:spcPts val="1200"/>
              </a:spcBef>
              <a:spcAft>
                <a:spcPts val="0"/>
              </a:spcAft>
              <a:buClrTx/>
              <a:buSzTx/>
              <a:buFont typeface="Wingdings" pitchFamily="2" charset="2"/>
              <a:buNone/>
              <a:tabLst/>
              <a:defRPr/>
            </a:pPr>
            <a:endParaRPr kumimoji="0" lang="en-US" sz="3200" b="0" u="none" strike="noStrike" kern="1200" cap="none" spc="0" normalizeH="0" baseline="0" noProof="0" dirty="0" smtClean="0">
              <a:ln>
                <a:noFill/>
              </a:ln>
              <a:effectLst/>
              <a:uLnTx/>
              <a:uFillTx/>
              <a:latin typeface="+mn-lt"/>
              <a:ea typeface="+mn-ea"/>
              <a:cs typeface="+mn-cs"/>
            </a:endParaRPr>
          </a:p>
        </p:txBody>
      </p:sp>
      <p:pic>
        <p:nvPicPr>
          <p:cNvPr id="6" name="Picture 8" descr="photo01_05"/>
          <p:cNvPicPr>
            <a:picLocks noChangeAspect="1" noChangeArrowheads="1"/>
          </p:cNvPicPr>
          <p:nvPr/>
        </p:nvPicPr>
        <p:blipFill>
          <a:blip r:embed="rId2" cstate="print"/>
          <a:srcRect b="8333"/>
          <a:stretch>
            <a:fillRect/>
          </a:stretch>
        </p:blipFill>
        <p:spPr bwMode="auto">
          <a:xfrm>
            <a:off x="271463" y="1979460"/>
            <a:ext cx="3796481" cy="373553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Ανακεφαλαίωση – Ερωτήματα</a:t>
            </a:r>
          </a:p>
          <a:p>
            <a:r>
              <a:rPr lang="el-GR" dirty="0" smtClean="0"/>
              <a:t>Ονομάστε και περιγράψτε τους πέντε διαφορετικούς προσανατολισμούς της διοίκησης μάρκετινγκ.</a:t>
            </a:r>
          </a:p>
          <a:p>
            <a:r>
              <a:rPr lang="el-GR" dirty="0" smtClean="0"/>
              <a:t>Ποιες από τις εναλλακτικές φιλοσοφίες με τις οποίες οι οργανισμοί  σχεδιάζουν και εκτελούν τις στρατηγικές μάρκετινγκ οδηγούν σε μυωπία του μάρκετινγκ</a:t>
            </a:r>
            <a:r>
              <a:rPr lang="en-US"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000" dirty="0" smtClean="0"/>
              <a:t>Από την προϊόν – κεντρική στρατηγική στην </a:t>
            </a:r>
            <a:r>
              <a:rPr lang="el-GR" sz="3000" dirty="0" err="1" smtClean="0"/>
              <a:t>πελατο</a:t>
            </a:r>
            <a:r>
              <a:rPr lang="el-GR" sz="3000" dirty="0" smtClean="0"/>
              <a:t> – κεντρική στρατηγική μάρκετινγκ</a:t>
            </a:r>
            <a:endParaRPr lang="en-US" sz="3000"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a:t>
            </a:r>
            <a:r>
              <a:rPr lang="el-GR" sz="4000" b="1" dirty="0" smtClean="0"/>
              <a:t>χεδιασμός μιας πελατοκεντρικής στρατηγικής μάρκετινγκ</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
        <p:nvSpPr>
          <p:cNvPr id="5" name="5 - Τίτλος"/>
          <p:cNvSpPr txBox="1">
            <a:spLocks/>
          </p:cNvSpPr>
          <p:nvPr/>
        </p:nvSpPr>
        <p:spPr>
          <a:xfrm>
            <a:off x="0" y="1057300"/>
            <a:ext cx="8604448" cy="109696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3000" b="1" i="0" u="none" strike="noStrike" kern="1200" cap="none" spc="0" normalizeH="0" baseline="0" noProof="0" dirty="0" smtClean="0">
                <a:ln>
                  <a:noFill/>
                </a:ln>
                <a:solidFill>
                  <a:schemeClr val="tx1"/>
                </a:solidFill>
                <a:effectLst/>
                <a:uLnTx/>
                <a:uFillTx/>
                <a:latin typeface="+mj-lt"/>
                <a:ea typeface="+mj-ea"/>
                <a:cs typeface="+mj-cs"/>
              </a:rPr>
              <a:t>ΕΠΙΧΕΙΡΗΣΙΑΚΕΣ ΑΝΤΑΓΩΝΙΣΤΙΚΕΣ ΣΤΡΑΤΗΓΙΚΕΣ (1/2)</a:t>
            </a:r>
            <a:endParaRPr kumimoji="0" lang="el-GR"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5 - Έλλειψη"/>
          <p:cNvSpPr/>
          <p:nvPr/>
        </p:nvSpPr>
        <p:spPr>
          <a:xfrm>
            <a:off x="3419873" y="1921396"/>
            <a:ext cx="2016224" cy="11127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Επιχειρησιακή τελειότητα </a:t>
            </a:r>
            <a:r>
              <a:rPr lang="en-US" dirty="0" smtClean="0"/>
              <a:t>     </a:t>
            </a:r>
            <a:r>
              <a:rPr lang="el-GR" i="1" dirty="0" smtClean="0"/>
              <a:t>( </a:t>
            </a:r>
            <a:r>
              <a:rPr lang="en-US" i="1" dirty="0" smtClean="0"/>
              <a:t>Operational Superiority)</a:t>
            </a:r>
            <a:endParaRPr lang="el-GR" i="1" dirty="0"/>
          </a:p>
        </p:txBody>
      </p:sp>
      <p:sp>
        <p:nvSpPr>
          <p:cNvPr id="7" name="6 - Έλλειψη"/>
          <p:cNvSpPr/>
          <p:nvPr/>
        </p:nvSpPr>
        <p:spPr>
          <a:xfrm>
            <a:off x="539552" y="4297660"/>
            <a:ext cx="2232247" cy="11127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Ανωτερότητα απόδοσης</a:t>
            </a:r>
            <a:endParaRPr lang="en-US" dirty="0" smtClean="0"/>
          </a:p>
          <a:p>
            <a:pPr algn="ctr"/>
            <a:r>
              <a:rPr lang="en-US" i="1" dirty="0" smtClean="0"/>
              <a:t>(Performance Superiority)</a:t>
            </a:r>
            <a:endParaRPr lang="el-GR" i="1" dirty="0"/>
          </a:p>
        </p:txBody>
      </p:sp>
      <p:sp>
        <p:nvSpPr>
          <p:cNvPr id="8" name="7 - Έλλειψη"/>
          <p:cNvSpPr/>
          <p:nvPr/>
        </p:nvSpPr>
        <p:spPr>
          <a:xfrm>
            <a:off x="5724128" y="4441676"/>
            <a:ext cx="2520281" cy="11127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Οικειότητα με τον πελάτη</a:t>
            </a:r>
            <a:endParaRPr lang="en-US" dirty="0" smtClean="0"/>
          </a:p>
          <a:p>
            <a:pPr algn="ctr"/>
            <a:r>
              <a:rPr lang="en-US" i="1" dirty="0" smtClean="0"/>
              <a:t>(Customer Intimacy)</a:t>
            </a:r>
            <a:endParaRPr lang="el-GR" i="1" dirty="0"/>
          </a:p>
        </p:txBody>
      </p:sp>
      <p:sp>
        <p:nvSpPr>
          <p:cNvPr id="9" name="8 - Έλλειψη"/>
          <p:cNvSpPr/>
          <p:nvPr/>
        </p:nvSpPr>
        <p:spPr>
          <a:xfrm>
            <a:off x="5939136" y="3433564"/>
            <a:ext cx="3204864" cy="584646"/>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smtClean="0"/>
          </a:p>
          <a:p>
            <a:pPr algn="ctr"/>
            <a:endParaRPr lang="en-US" sz="1600" dirty="0" smtClean="0"/>
          </a:p>
          <a:p>
            <a:pPr algn="ctr"/>
            <a:r>
              <a:rPr lang="el-GR" sz="1600" dirty="0" smtClean="0"/>
              <a:t>Ανταπόκριση του Πελάτη</a:t>
            </a:r>
          </a:p>
          <a:p>
            <a:pPr algn="ctr"/>
            <a:r>
              <a:rPr lang="el-GR" sz="1400" i="1" dirty="0" smtClean="0"/>
              <a:t>( </a:t>
            </a:r>
            <a:r>
              <a:rPr lang="en-US" sz="1400" i="1" dirty="0" smtClean="0"/>
              <a:t>Customer Responsiveness)</a:t>
            </a:r>
            <a:endParaRPr lang="el-GR" sz="1400" i="1" dirty="0"/>
          </a:p>
        </p:txBody>
      </p:sp>
      <p:sp>
        <p:nvSpPr>
          <p:cNvPr id="10" name="9 - Έλλειψη"/>
          <p:cNvSpPr/>
          <p:nvPr/>
        </p:nvSpPr>
        <p:spPr>
          <a:xfrm>
            <a:off x="5281612" y="2425452"/>
            <a:ext cx="3862388" cy="1004888"/>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smtClean="0"/>
          </a:p>
          <a:p>
            <a:pPr algn="ctr"/>
            <a:endParaRPr lang="en-US" sz="1600" dirty="0" smtClean="0"/>
          </a:p>
          <a:p>
            <a:pPr algn="ctr"/>
            <a:r>
              <a:rPr lang="el-GR" sz="1600" dirty="0" smtClean="0"/>
              <a:t>Επιχειρησιακή Επάρκεια </a:t>
            </a:r>
          </a:p>
          <a:p>
            <a:pPr algn="ctr"/>
            <a:r>
              <a:rPr lang="el-GR" sz="1400" i="1" dirty="0" smtClean="0"/>
              <a:t>( </a:t>
            </a:r>
            <a:r>
              <a:rPr lang="en-US" sz="1400" i="1" dirty="0" smtClean="0"/>
              <a:t>Operational Competence)</a:t>
            </a:r>
            <a:endParaRPr lang="el-GR" sz="1400" i="1" dirty="0"/>
          </a:p>
        </p:txBody>
      </p:sp>
      <p:sp>
        <p:nvSpPr>
          <p:cNvPr id="11" name="10 - Έλλειψη"/>
          <p:cNvSpPr/>
          <p:nvPr/>
        </p:nvSpPr>
        <p:spPr>
          <a:xfrm>
            <a:off x="251520" y="2713484"/>
            <a:ext cx="3286324" cy="1004888"/>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smtClean="0"/>
          </a:p>
          <a:p>
            <a:pPr algn="ctr"/>
            <a:endParaRPr lang="en-US" sz="1600" dirty="0" smtClean="0"/>
          </a:p>
          <a:p>
            <a:pPr algn="ctr"/>
            <a:r>
              <a:rPr lang="el-GR" sz="1600" dirty="0" smtClean="0"/>
              <a:t>Διαφοροποίηση Προϊόντος</a:t>
            </a:r>
          </a:p>
          <a:p>
            <a:pPr algn="ctr"/>
            <a:r>
              <a:rPr lang="el-GR" sz="1400" i="1" dirty="0" smtClean="0"/>
              <a:t>( </a:t>
            </a:r>
            <a:r>
              <a:rPr lang="en-US" sz="1400" i="1" dirty="0" smtClean="0"/>
              <a:t>Product Differentiation)</a:t>
            </a:r>
            <a:endParaRPr lang="el-GR" sz="1400" i="1" dirty="0"/>
          </a:p>
        </p:txBody>
      </p:sp>
      <p:cxnSp>
        <p:nvCxnSpPr>
          <p:cNvPr id="12" name="11 - Ευθεία γραμμή σύνδεσης"/>
          <p:cNvCxnSpPr/>
          <p:nvPr/>
        </p:nvCxnSpPr>
        <p:spPr>
          <a:xfrm>
            <a:off x="4355976" y="3001516"/>
            <a:ext cx="0" cy="7920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flipH="1">
            <a:off x="2483769" y="3793604"/>
            <a:ext cx="1872207" cy="669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flipH="1" flipV="1">
            <a:off x="4355976" y="3793604"/>
            <a:ext cx="1872208" cy="7920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flipH="1" flipV="1">
            <a:off x="2699792" y="3577580"/>
            <a:ext cx="720080" cy="5760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flipV="1">
            <a:off x="5508104" y="4153644"/>
            <a:ext cx="648072" cy="27203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4139952" y="3361556"/>
            <a:ext cx="16561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ΕΠΙΧΕΙΡΗΣΙΑΚΕΣ ΑΝΤΑΓΩΝΙΣΤΙΚΕΣ ΣΤΡΑΤΗΓΙΚΕΣ </a:t>
            </a:r>
            <a:r>
              <a:rPr lang="el-GR" dirty="0" smtClean="0"/>
              <a:t>(2/2)</a:t>
            </a:r>
          </a:p>
          <a:p>
            <a:pPr>
              <a:buFont typeface="Wingdings" pitchFamily="2" charset="2"/>
              <a:buChar char="q"/>
            </a:pPr>
            <a:r>
              <a:rPr lang="el-GR" dirty="0" smtClean="0"/>
              <a:t>Επιχειρησιακή τελειότητα </a:t>
            </a:r>
            <a:r>
              <a:rPr lang="en-US" dirty="0" smtClean="0"/>
              <a:t> </a:t>
            </a:r>
            <a:r>
              <a:rPr lang="el-GR" dirty="0" smtClean="0"/>
              <a:t>( </a:t>
            </a:r>
            <a:r>
              <a:rPr lang="en-US" dirty="0" smtClean="0"/>
              <a:t>Operational Superiority)</a:t>
            </a:r>
            <a:endParaRPr lang="el-GR" dirty="0" smtClean="0"/>
          </a:p>
          <a:p>
            <a:pPr lvl="1"/>
            <a:r>
              <a:rPr lang="el-GR" dirty="0" smtClean="0"/>
              <a:t>Οι επιχειρήσεις παρέχουν τα πιο αξιόπιστα αγαθά ή υπηρεσίες στις πιο ανταγωνιστικές τιμές, σε συνδυασμό με τη μεγαλύτερη εξυπηρέτηση και ευκολία αγοράς.</a:t>
            </a:r>
          </a:p>
          <a:p>
            <a:pPr lvl="1"/>
            <a:r>
              <a:rPr lang="el-GR" dirty="0" smtClean="0"/>
              <a:t>Δεν χαρακτηρίζονται από καινοτόμα προϊόντα</a:t>
            </a:r>
          </a:p>
          <a:p>
            <a:pPr lvl="1"/>
            <a:r>
              <a:rPr lang="el-GR" dirty="0" smtClean="0"/>
              <a:t>Βασικό σημείο είναι η μείωση του κόστους με κάθε δυνατό τρόπο.</a:t>
            </a:r>
          </a:p>
          <a:p>
            <a:pPr lvl="2">
              <a:buFont typeface="Courier New" panose="02070309020205020404" pitchFamily="49" charset="0"/>
              <a:buChar char="o"/>
            </a:pPr>
            <a:r>
              <a:rPr lang="el-GR" dirty="0" smtClean="0"/>
              <a:t>Ιδανική για τις αγορές που οι καταναλωτές δίνουν πάνω από όλα αξία στο κόστος.</a:t>
            </a:r>
          </a:p>
          <a:p>
            <a:pPr lvl="1"/>
            <a:r>
              <a:rPr lang="el-GR" dirty="0" smtClean="0"/>
              <a:t>Παραδείγματα επιχειρήσεων: </a:t>
            </a:r>
            <a:r>
              <a:rPr lang="en-US" dirty="0" smtClean="0"/>
              <a:t>WAL-MART, ZARA, KIA</a:t>
            </a:r>
            <a:r>
              <a:rPr lang="el-GR" dirty="0" smtClean="0"/>
              <a:t>, </a:t>
            </a:r>
            <a:r>
              <a:rPr lang="en-US" dirty="0" smtClean="0"/>
              <a:t>IKEA, Southwest Airlines, McDonald’s</a:t>
            </a:r>
            <a:r>
              <a:rPr lang="el-GR" dirty="0" smtClean="0"/>
              <a:t>,</a:t>
            </a:r>
            <a:r>
              <a:rPr lang="en-US" dirty="0" smtClean="0"/>
              <a:t> FedEx.</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Σχεδιασμός μιας πελατοκεντρικής στρατηγικής μάρκετινγκ</a:t>
            </a:r>
            <a:endParaRPr lang="en-US" sz="3400" b="0"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ΕΠΙΧΕΙΡΗΣΙΑΚΕΣ ΑΝΤΑΓΩΝΙΣΤΙΚΕΣ ΣΤΡΑΤΗΓΙΚΕΣ </a:t>
            </a:r>
            <a:r>
              <a:rPr lang="el-GR" dirty="0" smtClean="0"/>
              <a:t>(2/2)</a:t>
            </a:r>
          </a:p>
          <a:p>
            <a:pPr marL="457200" indent="-457200">
              <a:buFont typeface="Wingdings" pitchFamily="2" charset="2"/>
              <a:buChar char="q"/>
            </a:pPr>
            <a:r>
              <a:rPr lang="el-GR" dirty="0" smtClean="0"/>
              <a:t>Ανωτερότητα απόδοσης</a:t>
            </a:r>
            <a:r>
              <a:rPr lang="en-US" dirty="0" smtClean="0"/>
              <a:t> </a:t>
            </a:r>
            <a:r>
              <a:rPr lang="en-US" i="1" dirty="0" smtClean="0"/>
              <a:t>(Performance Superiority)</a:t>
            </a:r>
          </a:p>
          <a:p>
            <a:pPr marL="914400" lvl="1" indent="-457200"/>
            <a:r>
              <a:rPr lang="el-GR" dirty="0" smtClean="0"/>
              <a:t>Όταν οι επιχειρήσεις πετυχαίνουν να προσφέρουν στην αγορά το καλύτερο  προϊόν.</a:t>
            </a:r>
          </a:p>
          <a:p>
            <a:pPr marL="914400" lvl="1" indent="-457200"/>
            <a:r>
              <a:rPr lang="el-GR" dirty="0" smtClean="0"/>
              <a:t>Πετυχαίνουν τις υψηλότερες</a:t>
            </a:r>
            <a:r>
              <a:rPr lang="en-US" dirty="0" smtClean="0"/>
              <a:t> </a:t>
            </a:r>
            <a:r>
              <a:rPr lang="el-GR" dirty="0" smtClean="0"/>
              <a:t>τιμές καθώς έχουν κατορθώσει να γίνουν γνωστοί στον καταναλωτή με τις εμπειρίες που προσφέρουν από την αγορά των συγκεκριμένων προϊόντων</a:t>
            </a:r>
          </a:p>
          <a:p>
            <a:pPr marL="914400" lvl="1" indent="-457200"/>
            <a:r>
              <a:rPr lang="el-GR" dirty="0" smtClean="0"/>
              <a:t>Παραδείγματα επιχειρήσεων : </a:t>
            </a:r>
            <a:r>
              <a:rPr lang="en-US" dirty="0" smtClean="0"/>
              <a:t>APPLE, BWM, PFIZER, LUXURY PRODUCTS</a:t>
            </a:r>
            <a:r>
              <a:rPr lang="el-GR"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Σχεδιασμός μιας πελατοκεντρικής στρατηγικής μάρκετινγκ</a:t>
            </a:r>
            <a:endParaRPr lang="en-US" sz="34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dirty="0" smtClean="0"/>
              <a:t>ΕΠΙΧΕΙΡΗΣΙΑΚΕΣ ΑΝΤΑΓΩΝΙΣΤΙΚΕΣ ΣΤΡΑΤΗΓΙΚΕΣ </a:t>
            </a:r>
            <a:r>
              <a:rPr lang="el-GR" dirty="0" smtClean="0"/>
              <a:t>(2/2)</a:t>
            </a:r>
          </a:p>
          <a:p>
            <a:pPr marL="457200" indent="-457200">
              <a:buFont typeface="Wingdings" pitchFamily="2" charset="2"/>
              <a:buChar char="q"/>
            </a:pPr>
            <a:r>
              <a:rPr lang="el-GR" dirty="0" smtClean="0"/>
              <a:t>Οικειότητα με τον πελάτη </a:t>
            </a:r>
            <a:r>
              <a:rPr lang="en-US" dirty="0" smtClean="0"/>
              <a:t>(Customer Intimacy)</a:t>
            </a:r>
            <a:r>
              <a:rPr lang="el-GR" dirty="0" smtClean="0"/>
              <a:t> </a:t>
            </a:r>
          </a:p>
          <a:p>
            <a:pPr marL="914400" lvl="1" indent="-457200"/>
            <a:r>
              <a:rPr lang="el-GR" dirty="0" smtClean="0"/>
              <a:t>Προσφέρει μία μοναδική γκάμα υπηρεσιών  που προσαρμόζεται στις προσωπικές ανάγκες κάθε πελάτη.</a:t>
            </a:r>
          </a:p>
          <a:p>
            <a:pPr marL="914400" lvl="1" indent="-457200"/>
            <a:r>
              <a:rPr lang="el-GR" dirty="0" smtClean="0"/>
              <a:t>Προσφέρουν εξατομικευμένες λύσεις για κάθε πελάτη που μπορεί να μη είναι οι φθηνότερες ή οι πιο καινοτόμες αλλά σίγουρα είναι « αρκετά καλές» και ικανοποιούν τον πελάτη.</a:t>
            </a:r>
          </a:p>
          <a:p>
            <a:pPr marL="914400" lvl="1" indent="-457200"/>
            <a:r>
              <a:rPr lang="el-GR" dirty="0" smtClean="0"/>
              <a:t>Οι </a:t>
            </a:r>
            <a:r>
              <a:rPr lang="el-GR" dirty="0" err="1" smtClean="0"/>
              <a:t>πελατο</a:t>
            </a:r>
            <a:r>
              <a:rPr lang="el-GR" dirty="0" smtClean="0"/>
              <a:t>-κεντρικές εταιρείες είθισται να αναγνωρίζουν γρήγορα και να προσαρμόζονται στις ανάγκες των πελατών τους. Παραδείγματα επιχειρήσεων: </a:t>
            </a:r>
            <a:r>
              <a:rPr lang="en-US" dirty="0" smtClean="0"/>
              <a:t>IBM, Lexus, Virgin Atlantic and Amazon.com.</a:t>
            </a:r>
            <a:endParaRPr lang="el-GR" dirty="0" smtClean="0"/>
          </a:p>
          <a:p>
            <a:pP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800" dirty="0" smtClean="0"/>
              <a:t>Σχεδιασμός μιας πελατοκεντρικής στρατηγικής μάρκετινγκ</a:t>
            </a:r>
            <a:endParaRPr lang="en-US" sz="3800" dirty="0"/>
          </a:p>
        </p:txBody>
      </p:sp>
      <p:sp>
        <p:nvSpPr>
          <p:cNvPr id="3" name="2 - Θέση περιεχομένου"/>
          <p:cNvSpPr>
            <a:spLocks noGrp="1"/>
          </p:cNvSpPr>
          <p:nvPr>
            <p:ph idx="1"/>
          </p:nvPr>
        </p:nvSpPr>
        <p:spPr>
          <a:xfrm>
            <a:off x="179512" y="1345332"/>
            <a:ext cx="4978896" cy="2964160"/>
          </a:xfrm>
        </p:spPr>
        <p:txBody>
          <a:bodyPr>
            <a:normAutofit fontScale="70000" lnSpcReduction="20000"/>
          </a:bodyPr>
          <a:lstStyle/>
          <a:p>
            <a:pPr>
              <a:buNone/>
            </a:pPr>
            <a:r>
              <a:rPr lang="el-GR" b="1" dirty="0" smtClean="0"/>
              <a:t>Η</a:t>
            </a:r>
            <a:r>
              <a:rPr lang="el-GR" dirty="0" smtClean="0"/>
              <a:t> </a:t>
            </a:r>
            <a:r>
              <a:rPr lang="el-GR" b="1" dirty="0" smtClean="0"/>
              <a:t>ΠΡΟΪΟΝ - ΚΕΝΤΡΙΚΗ ΣΤΡΑΤΗΓΙΚΗ</a:t>
            </a:r>
          </a:p>
          <a:p>
            <a:pPr marL="0" indent="0"/>
            <a:r>
              <a:rPr lang="el-GR" b="1" dirty="0" smtClean="0"/>
              <a:t>  Ο τελικός στόχος της διοίκησης της εταιρείας είναι η μεγιστοποίηση της αξίας της για τους μετόχους</a:t>
            </a:r>
            <a:r>
              <a:rPr lang="el-GR" dirty="0" smtClean="0"/>
              <a:t>.  </a:t>
            </a:r>
            <a:r>
              <a:rPr lang="en-US" dirty="0" smtClean="0"/>
              <a:t>       </a:t>
            </a:r>
            <a:r>
              <a:rPr lang="el-GR" dirty="0" smtClean="0"/>
              <a:t>   </a:t>
            </a:r>
            <a:r>
              <a:rPr lang="en-US" dirty="0" smtClean="0"/>
              <a:t>              </a:t>
            </a:r>
            <a:endParaRPr lang="el-GR" dirty="0" smtClean="0"/>
          </a:p>
          <a:p>
            <a:pPr marL="0" indent="0">
              <a:buNone/>
            </a:pPr>
            <a:r>
              <a:rPr lang="el-GR" dirty="0" smtClean="0"/>
              <a:t>Πως θα επιτευχθεί αυτός</a:t>
            </a:r>
            <a:r>
              <a:rPr lang="en-US" dirty="0" smtClean="0"/>
              <a:t>; </a:t>
            </a:r>
            <a:r>
              <a:rPr lang="el-GR" dirty="0" smtClean="0"/>
              <a:t>Αν επικεντρωθεί στην παραγωγή του καλύτερου δυνατού </a:t>
            </a:r>
            <a:r>
              <a:rPr lang="el-GR" b="1" dirty="0" smtClean="0"/>
              <a:t>προϊόντος</a:t>
            </a:r>
            <a:r>
              <a:rPr lang="el-GR" dirty="0" smtClean="0"/>
              <a:t> της αγοράς για τον πελάτη.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pic>
        <p:nvPicPr>
          <p:cNvPr id="5" name="7 - Θέση εικόνας" descr="a_product_focus_company.jpeg"/>
          <p:cNvPicPr>
            <a:picLocks noChangeAspect="1"/>
          </p:cNvPicPr>
          <p:nvPr/>
        </p:nvPicPr>
        <p:blipFill>
          <a:blip r:embed="rId2" cstate="print"/>
          <a:srcRect t="2730" b="2730"/>
          <a:stretch>
            <a:fillRect/>
          </a:stretch>
        </p:blipFill>
        <p:spPr>
          <a:xfrm>
            <a:off x="5148064" y="1273324"/>
            <a:ext cx="3995936" cy="34575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457200" y="1333500"/>
            <a:ext cx="8229600" cy="4260304"/>
          </a:xfrm>
        </p:spPr>
        <p:txBody>
          <a:bodyPr>
            <a:normAutofit fontScale="70000" lnSpcReduction="20000"/>
          </a:bodyPr>
          <a:lstStyle/>
          <a:p>
            <a:pPr>
              <a:lnSpc>
                <a:spcPct val="95000"/>
              </a:lnSpc>
              <a:buNone/>
            </a:pPr>
            <a:r>
              <a:rPr lang="el-GR" sz="3100" b="1" dirty="0" smtClean="0"/>
              <a:t>Η</a:t>
            </a:r>
            <a:r>
              <a:rPr lang="el-GR" sz="3100" dirty="0" smtClean="0"/>
              <a:t> </a:t>
            </a:r>
            <a:r>
              <a:rPr lang="el-GR" sz="3100" b="1" dirty="0" smtClean="0"/>
              <a:t>ΠΡΟΪΟΝ - ΚΕΝΤΡΙΚΗ ΣΤΡΑΤΗΓΙΚΗ</a:t>
            </a:r>
            <a:endParaRPr lang="el-GR" sz="3100" dirty="0" smtClean="0"/>
          </a:p>
          <a:p>
            <a:pPr>
              <a:lnSpc>
                <a:spcPct val="95000"/>
              </a:lnSpc>
            </a:pPr>
            <a:r>
              <a:rPr lang="el-GR" sz="2800" dirty="0" smtClean="0"/>
              <a:t>Σύμφωνα με αυτή τη στρατηγική, η εταιρεία υπολογίζει την απόδοσή της με το αν επιτυγχάνει :</a:t>
            </a:r>
          </a:p>
          <a:p>
            <a:pPr lvl="1">
              <a:lnSpc>
                <a:spcPct val="95000"/>
              </a:lnSpc>
              <a:buFont typeface="Wingdings" panose="05000000000000000000" pitchFamily="2" charset="2"/>
              <a:buChar char="Ø"/>
            </a:pPr>
            <a:r>
              <a:rPr lang="el-GR" sz="2600" dirty="0" smtClean="0"/>
              <a:t>Μεγιστοποίηση των κερδών μέσω της επίτευξης οικονομιών κλίμακας.</a:t>
            </a:r>
          </a:p>
          <a:p>
            <a:pPr lvl="1">
              <a:lnSpc>
                <a:spcPct val="95000"/>
              </a:lnSpc>
              <a:buFont typeface="Wingdings" panose="05000000000000000000" pitchFamily="2" charset="2"/>
              <a:buChar char="Ø"/>
            </a:pPr>
            <a:r>
              <a:rPr lang="el-GR" sz="2600" dirty="0" smtClean="0"/>
              <a:t>Ικανοποιητική πορεία των βασικών δεικτών απόδοσης όπως το μερίδιο της αγοράς</a:t>
            </a:r>
          </a:p>
          <a:p>
            <a:pPr lvl="1">
              <a:lnSpc>
                <a:spcPct val="95000"/>
              </a:lnSpc>
              <a:buFont typeface="Wingdings" panose="05000000000000000000" pitchFamily="2" charset="2"/>
              <a:buChar char="Ø"/>
            </a:pPr>
            <a:r>
              <a:rPr lang="el-GR" sz="2600" dirty="0" smtClean="0"/>
              <a:t>Ανάπτυξη μέσω της επέκτασης του προϊόντος, κυρίως με τους εξής δύο τρόπους:</a:t>
            </a:r>
          </a:p>
          <a:p>
            <a:pPr marL="1714500" lvl="3" indent="-342900">
              <a:lnSpc>
                <a:spcPct val="95000"/>
              </a:lnSpc>
              <a:buFont typeface="+mj-lt"/>
              <a:buAutoNum type="arabicPeriod"/>
            </a:pPr>
            <a:r>
              <a:rPr lang="el-GR" sz="2600" dirty="0" smtClean="0"/>
              <a:t>Νέοι πελάτες για το </a:t>
            </a:r>
            <a:r>
              <a:rPr lang="el-GR" sz="2600" b="1" dirty="0" smtClean="0"/>
              <a:t>προϊόν</a:t>
            </a:r>
          </a:p>
          <a:p>
            <a:pPr marL="1714500" lvl="3" indent="-342900">
              <a:lnSpc>
                <a:spcPct val="95000"/>
              </a:lnSpc>
              <a:buFont typeface="+mj-lt"/>
              <a:buAutoNum type="arabicPeriod"/>
            </a:pPr>
            <a:r>
              <a:rPr lang="el-GR" sz="2600" dirty="0" smtClean="0"/>
              <a:t>Καινοτομία.  Το τμήμα έρευνας και ανάπτυξης είτε βελτιώνει το ήδη υπάρχον </a:t>
            </a:r>
            <a:r>
              <a:rPr lang="el-GR" sz="2600" b="1" dirty="0" smtClean="0"/>
              <a:t>προϊόν</a:t>
            </a:r>
            <a:r>
              <a:rPr lang="el-GR" sz="2600" dirty="0" smtClean="0"/>
              <a:t> είτε δημιουργεί νέο.</a:t>
            </a:r>
          </a:p>
          <a:p>
            <a:pPr marL="1657350" lvl="3" indent="-285750">
              <a:lnSpc>
                <a:spcPct val="95000"/>
              </a:lnSpc>
              <a:buFont typeface="Arial" panose="020B0604020202020204" pitchFamily="34" charset="0"/>
              <a:buChar char="•"/>
            </a:pPr>
            <a:r>
              <a:rPr lang="el-GR" sz="2600" dirty="0" smtClean="0"/>
              <a:t>Ουσιαστικά και οι δύο βασίζονται στην ίδια ιδέα που είναι το </a:t>
            </a:r>
            <a:r>
              <a:rPr lang="el-GR" sz="2600" b="1" dirty="0" smtClean="0"/>
              <a:t>προϊόν</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lstStyle/>
          <a:p>
            <a:pPr>
              <a:buNone/>
            </a:pPr>
            <a:r>
              <a:rPr lang="el-GR" b="1" dirty="0" smtClean="0"/>
              <a:t>Η</a:t>
            </a:r>
            <a:r>
              <a:rPr lang="el-GR" dirty="0" smtClean="0"/>
              <a:t> </a:t>
            </a:r>
            <a:r>
              <a:rPr lang="el-GR" b="1" dirty="0" smtClean="0"/>
              <a:t>ΠΡΟΪΟΝ - ΚΕΝΤΡΙΚΗ ΣΤΡΑΤΗΓΙΚΗ</a:t>
            </a:r>
            <a:endParaRPr lang="el-GR" dirty="0" smtClean="0"/>
          </a:p>
          <a:p>
            <a:r>
              <a:rPr lang="el-GR" dirty="0" smtClean="0"/>
              <a:t>Η οργανωτική δομή της εταιρείας είναι προσανατολισμένη στο </a:t>
            </a:r>
            <a:r>
              <a:rPr lang="el-GR" b="1" dirty="0" smtClean="0"/>
              <a:t>προϊόν</a:t>
            </a:r>
            <a:r>
              <a:rPr lang="el-GR" dirty="0" smtClean="0"/>
              <a:t>.</a:t>
            </a:r>
          </a:p>
          <a:p>
            <a:r>
              <a:rPr lang="el-GR" dirty="0" smtClean="0"/>
              <a:t>Το ανταγωνιστικό πλεονέκτημα είναι: </a:t>
            </a:r>
            <a:r>
              <a:rPr lang="en-US" dirty="0" smtClean="0"/>
              <a:t> </a:t>
            </a:r>
            <a:r>
              <a:rPr lang="el-GR" dirty="0" smtClean="0"/>
              <a:t>η τεχνογνωσία του </a:t>
            </a:r>
            <a:r>
              <a:rPr lang="el-GR" b="1" dirty="0" smtClean="0"/>
              <a:t>προϊόντος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457200" y="1333500"/>
            <a:ext cx="8229600" cy="4188296"/>
          </a:xfrm>
        </p:spPr>
        <p:txBody>
          <a:bodyPr>
            <a:normAutofit fontScale="62500" lnSpcReduction="20000"/>
          </a:bodyPr>
          <a:lstStyle/>
          <a:p>
            <a:pPr>
              <a:buNone/>
            </a:pPr>
            <a:r>
              <a:rPr lang="el-GR" sz="3500" b="1" dirty="0" smtClean="0"/>
              <a:t>Ανακεφαλαίωση – Ερωτήματα</a:t>
            </a:r>
          </a:p>
          <a:p>
            <a:pPr>
              <a:buNone/>
            </a:pPr>
            <a:r>
              <a:rPr lang="el-GR" b="1" dirty="0" smtClean="0"/>
              <a:t>Σε κάθε μία από τις παρακάτω ερωτήσεις επιλέξτε τη σωστή απάντηση.</a:t>
            </a:r>
          </a:p>
          <a:p>
            <a:r>
              <a:rPr lang="el-GR" dirty="0" smtClean="0"/>
              <a:t>Ποιος είναι ο τελικός στόχος των περισσότερων εμπορικών επιχειρήσεων</a:t>
            </a:r>
            <a:r>
              <a:rPr lang="en-US" dirty="0" smtClean="0"/>
              <a:t>;</a:t>
            </a:r>
          </a:p>
          <a:p>
            <a:pPr lvl="1">
              <a:buNone/>
            </a:pPr>
            <a:r>
              <a:rPr lang="el-GR" dirty="0" smtClean="0"/>
              <a:t>Α) </a:t>
            </a:r>
            <a:r>
              <a:rPr lang="en-US" dirty="0" smtClean="0"/>
              <a:t>H </a:t>
            </a:r>
            <a:r>
              <a:rPr lang="el-GR" dirty="0" smtClean="0"/>
              <a:t>μεγιστοποίηση της αξίας για τους μετόχους.</a:t>
            </a:r>
            <a:endParaRPr lang="en-US" dirty="0" smtClean="0"/>
          </a:p>
          <a:p>
            <a:pPr lvl="1">
              <a:buNone/>
            </a:pPr>
            <a:r>
              <a:rPr lang="el-GR" dirty="0" smtClean="0"/>
              <a:t>Β) Η μεγιστοποίηση των εσόδων.</a:t>
            </a:r>
            <a:endParaRPr lang="en-US" dirty="0" smtClean="0"/>
          </a:p>
          <a:p>
            <a:pPr lvl="1">
              <a:buNone/>
            </a:pPr>
            <a:r>
              <a:rPr lang="el-GR" dirty="0" smtClean="0"/>
              <a:t>Γ) Η επέκταση σε όσο το δυνατόν περισσότερες αγορές.</a:t>
            </a:r>
            <a:endParaRPr lang="en-US" dirty="0" smtClean="0"/>
          </a:p>
          <a:p>
            <a:r>
              <a:rPr lang="el-GR" dirty="0" smtClean="0"/>
              <a:t>Πως οι περισσότερες εταιρείες υπολογίζουν την απόδοσή τους</a:t>
            </a:r>
            <a:r>
              <a:rPr lang="en-US" dirty="0" smtClean="0"/>
              <a:t>;</a:t>
            </a:r>
          </a:p>
          <a:p>
            <a:pPr lvl="1">
              <a:buNone/>
            </a:pPr>
            <a:r>
              <a:rPr lang="el-GR" dirty="0" smtClean="0"/>
              <a:t>Α) Από τον όγκο που διανέμουν.</a:t>
            </a:r>
          </a:p>
          <a:p>
            <a:pPr lvl="1">
              <a:buNone/>
            </a:pPr>
            <a:r>
              <a:rPr lang="el-GR" dirty="0" smtClean="0"/>
              <a:t>Β) Από τις αλλαγές στο κόστος.</a:t>
            </a:r>
          </a:p>
          <a:p>
            <a:pPr lvl="1">
              <a:buNone/>
            </a:pPr>
            <a:r>
              <a:rPr lang="el-GR" dirty="0" smtClean="0"/>
              <a:t>Γ) Από το μερίδιο αγοράς.</a:t>
            </a:r>
          </a:p>
          <a:p>
            <a:pPr lvl="1">
              <a:buNone/>
            </a:pPr>
            <a:r>
              <a:rPr lang="el-GR" dirty="0" smtClean="0"/>
              <a:t>Δ) Από όλα τα παραπάνω.</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graphicFrame>
        <p:nvGraphicFramePr>
          <p:cNvPr id="5" name="4 - Πίνακας"/>
          <p:cNvGraphicFramePr>
            <a:graphicFrameLocks noGrp="1"/>
          </p:cNvGraphicFramePr>
          <p:nvPr>
            <p:extLst>
              <p:ext uri="{D42A27DB-BD31-4B8C-83A1-F6EECF244321}">
                <p14:modId xmlns="" xmlns:p14="http://schemas.microsoft.com/office/powerpoint/2010/main" val="1536026907"/>
              </p:ext>
            </p:extLst>
          </p:nvPr>
        </p:nvGraphicFramePr>
        <p:xfrm>
          <a:off x="0" y="1"/>
          <a:ext cx="9294244" cy="5730240"/>
        </p:xfrm>
        <a:graphic>
          <a:graphicData uri="http://schemas.openxmlformats.org/drawingml/2006/table">
            <a:tbl>
              <a:tblPr firstRow="1" bandRow="1">
                <a:tableStyleId>{72833802-FEF1-4C79-8D5D-14CF1EAF98D9}</a:tableStyleId>
              </a:tblPr>
              <a:tblGrid>
                <a:gridCol w="1103630"/>
                <a:gridCol w="2125260"/>
                <a:gridCol w="6065354"/>
              </a:tblGrid>
              <a:tr h="499311">
                <a:tc gridSpan="3">
                  <a:txBody>
                    <a:bodyPr/>
                    <a:lstStyle/>
                    <a:p>
                      <a:endParaRPr lang="en-US" sz="1400" dirty="0" smtClean="0"/>
                    </a:p>
                    <a:p>
                      <a:pPr algn="r"/>
                      <a:r>
                        <a:rPr lang="el-GR" sz="1400" dirty="0" smtClean="0"/>
                        <a:t>ΕΤΑΙΡΕΙΑ ΠΟΥ ΑΚΟΛΟΥΘΕΙ ΠΡΟΙΟΝ – ΚΕΝΤΡΙΚΗ</a:t>
                      </a:r>
                      <a:r>
                        <a:rPr lang="el-GR" sz="1400" baseline="0" dirty="0" smtClean="0"/>
                        <a:t> ΣΤΡΑΤΗΓΙΚΗ</a:t>
                      </a:r>
                      <a:endParaRPr lang="el-GR" sz="1400" dirty="0"/>
                    </a:p>
                  </a:txBody>
                  <a:tcPr>
                    <a:solidFill>
                      <a:srgbClr val="0099FF"/>
                    </a:solidFill>
                  </a:tcPr>
                </a:tc>
                <a:tc hMerge="1">
                  <a:txBody>
                    <a:bodyPr/>
                    <a:lstStyle/>
                    <a:p>
                      <a:endParaRPr lang="el-GR" dirty="0"/>
                    </a:p>
                  </a:txBody>
                  <a:tcPr/>
                </a:tc>
                <a:tc hMerge="1">
                  <a:txBody>
                    <a:bodyPr/>
                    <a:lstStyle/>
                    <a:p>
                      <a:endParaRPr lang="el-GR" dirty="0"/>
                    </a:p>
                  </a:txBody>
                  <a:tcPr/>
                </a:tc>
              </a:tr>
              <a:tr h="1527305">
                <a:tc>
                  <a:txBody>
                    <a:bodyPr/>
                    <a:lstStyle/>
                    <a:p>
                      <a:r>
                        <a:rPr lang="el-GR" sz="1400" dirty="0" smtClean="0"/>
                        <a:t>ΣΤΡΑΤΗΓΙΚΗ</a:t>
                      </a:r>
                      <a:endParaRPr lang="el-GR" sz="1400" dirty="0"/>
                    </a:p>
                  </a:txBody>
                  <a:tcPr>
                    <a:solidFill>
                      <a:schemeClr val="bg2"/>
                    </a:solidFill>
                  </a:tcPr>
                </a:tc>
                <a:tc>
                  <a:txBody>
                    <a:bodyPr/>
                    <a:lstStyle/>
                    <a:p>
                      <a:pPr>
                        <a:buFont typeface="Arial" pitchFamily="34" charset="0"/>
                        <a:buChar char="•"/>
                      </a:pPr>
                      <a:r>
                        <a:rPr lang="el-GR" sz="1400" dirty="0" smtClean="0"/>
                        <a:t>Στόχος</a:t>
                      </a:r>
                      <a:r>
                        <a:rPr lang="en-US" sz="1400" dirty="0" smtClean="0"/>
                        <a:t> </a:t>
                      </a:r>
                      <a:endParaRPr lang="el-GR" sz="1400" dirty="0" smtClean="0"/>
                    </a:p>
                    <a:p>
                      <a:pPr>
                        <a:buFont typeface="Arial" pitchFamily="34" charset="0"/>
                        <a:buChar char="•"/>
                      </a:pPr>
                      <a:r>
                        <a:rPr lang="el-GR" sz="1400" dirty="0" smtClean="0"/>
                        <a:t>Κύρια</a:t>
                      </a:r>
                      <a:r>
                        <a:rPr lang="el-GR" sz="1400" baseline="0" dirty="0" smtClean="0"/>
                        <a:t> Προσφορά</a:t>
                      </a:r>
                    </a:p>
                    <a:p>
                      <a:pPr>
                        <a:buFont typeface="Arial" pitchFamily="34" charset="0"/>
                        <a:buChar char="•"/>
                      </a:pPr>
                      <a:r>
                        <a:rPr lang="el-GR" sz="1400" baseline="0" dirty="0" smtClean="0"/>
                        <a:t>Διαδρομή δημιουργίας αξίας</a:t>
                      </a:r>
                    </a:p>
                    <a:p>
                      <a:pPr>
                        <a:buFont typeface="Arial" pitchFamily="34" charset="0"/>
                        <a:buChar char="•"/>
                      </a:pPr>
                      <a:r>
                        <a:rPr lang="el-GR" sz="1400" baseline="0" dirty="0" smtClean="0"/>
                        <a:t>Ο πιο σημαντικός πελάτης</a:t>
                      </a:r>
                    </a:p>
                    <a:p>
                      <a:pPr>
                        <a:buFont typeface="Arial" pitchFamily="34" charset="0"/>
                        <a:buChar char="•"/>
                      </a:pPr>
                      <a:r>
                        <a:rPr lang="el-GR" sz="1400" baseline="0" dirty="0" smtClean="0"/>
                        <a:t>Τιμολόγηση </a:t>
                      </a:r>
                      <a:endParaRPr lang="el-GR" sz="1400" dirty="0"/>
                    </a:p>
                  </a:txBody>
                  <a:tcPr/>
                </a:tc>
                <a:tc>
                  <a:txBody>
                    <a:bodyPr/>
                    <a:lstStyle/>
                    <a:p>
                      <a:pPr>
                        <a:buFont typeface="Arial" pitchFamily="34" charset="0"/>
                        <a:buChar char="•"/>
                      </a:pPr>
                      <a:r>
                        <a:rPr lang="el-GR" sz="1400" dirty="0" smtClean="0"/>
                        <a:t>Το</a:t>
                      </a:r>
                      <a:r>
                        <a:rPr lang="el-GR" sz="1400" baseline="0" dirty="0" smtClean="0"/>
                        <a:t> καλύτερο προϊόν για τον πελάτη</a:t>
                      </a:r>
                    </a:p>
                    <a:p>
                      <a:pPr>
                        <a:buFont typeface="Arial" pitchFamily="34" charset="0"/>
                        <a:buChar char="•"/>
                      </a:pPr>
                      <a:r>
                        <a:rPr lang="el-GR" sz="1400" baseline="0" dirty="0" smtClean="0"/>
                        <a:t>Νέα προϊόντα</a:t>
                      </a:r>
                    </a:p>
                    <a:p>
                      <a:pPr>
                        <a:buFont typeface="Arial" pitchFamily="34" charset="0"/>
                        <a:buChar char="•"/>
                      </a:pPr>
                      <a:r>
                        <a:rPr lang="el-GR" sz="1400" baseline="0" dirty="0" smtClean="0"/>
                        <a:t>Πρωτοποριακά προϊόντα, χρήσιμα χαρακτηριστικά, νέες εφαρμογές</a:t>
                      </a:r>
                    </a:p>
                    <a:p>
                      <a:pPr>
                        <a:buFont typeface="Arial" pitchFamily="34" charset="0"/>
                        <a:buChar char="•"/>
                      </a:pPr>
                      <a:r>
                        <a:rPr lang="el-GR" sz="1400" baseline="0" dirty="0" smtClean="0"/>
                        <a:t>Ο πιο προχωρημένος πελάτης</a:t>
                      </a:r>
                    </a:p>
                    <a:p>
                      <a:pPr>
                        <a:buFont typeface="Arial" pitchFamily="34" charset="0"/>
                        <a:buChar char="•"/>
                      </a:pPr>
                      <a:r>
                        <a:rPr lang="el-GR" sz="1400" baseline="0" dirty="0" smtClean="0"/>
                        <a:t>Η τιμή στην αγορά</a:t>
                      </a:r>
                      <a:endParaRPr lang="el-GR" sz="1400" dirty="0"/>
                    </a:p>
                  </a:txBody>
                  <a:tcPr/>
                </a:tc>
              </a:tr>
              <a:tr h="293713">
                <a:tc>
                  <a:txBody>
                    <a:bodyPr/>
                    <a:lstStyle/>
                    <a:p>
                      <a:r>
                        <a:rPr lang="el-GR" sz="1400" dirty="0" smtClean="0"/>
                        <a:t>ΔΟΜΗ</a:t>
                      </a:r>
                      <a:endParaRPr lang="el-GR" sz="1400" dirty="0"/>
                    </a:p>
                  </a:txBody>
                  <a:tcPr>
                    <a:solidFill>
                      <a:schemeClr val="bg2"/>
                    </a:solidFill>
                  </a:tcPr>
                </a:tc>
                <a:tc>
                  <a:txBody>
                    <a:bodyPr/>
                    <a:lstStyle/>
                    <a:p>
                      <a:r>
                        <a:rPr lang="el-GR" sz="1400" dirty="0" smtClean="0"/>
                        <a:t>Το</a:t>
                      </a:r>
                      <a:r>
                        <a:rPr lang="el-GR" sz="1400" baseline="0" dirty="0" smtClean="0"/>
                        <a:t> οργανωτικό πρίσμα</a:t>
                      </a:r>
                      <a:endParaRPr lang="el-GR" sz="1400" dirty="0"/>
                    </a:p>
                  </a:txBody>
                  <a:tcPr/>
                </a:tc>
                <a:tc>
                  <a:txBody>
                    <a:bodyPr/>
                    <a:lstStyle/>
                    <a:p>
                      <a:r>
                        <a:rPr lang="el-GR" sz="1400" dirty="0" smtClean="0"/>
                        <a:t>Κέντρα</a:t>
                      </a:r>
                      <a:r>
                        <a:rPr lang="el-GR" sz="1400" baseline="0" dirty="0" smtClean="0"/>
                        <a:t> κέρδους προϊόντος</a:t>
                      </a:r>
                      <a:r>
                        <a:rPr lang="en-US" sz="1400" baseline="0" dirty="0" smtClean="0"/>
                        <a:t>, </a:t>
                      </a:r>
                      <a:r>
                        <a:rPr lang="el-GR" sz="1400" baseline="0" dirty="0" smtClean="0"/>
                        <a:t>κριτικές για το προϊόν, ομάδες προϊόντος </a:t>
                      </a:r>
                      <a:endParaRPr lang="el-GR" sz="1400" dirty="0"/>
                    </a:p>
                  </a:txBody>
                  <a:tcPr/>
                </a:tc>
              </a:tr>
              <a:tr h="499311">
                <a:tc>
                  <a:txBody>
                    <a:bodyPr/>
                    <a:lstStyle/>
                    <a:p>
                      <a:r>
                        <a:rPr lang="el-GR" sz="1400" dirty="0" smtClean="0"/>
                        <a:t>ΔΙΑΔΙΚΑΣΙΕΣ</a:t>
                      </a:r>
                      <a:endParaRPr lang="el-GR" sz="1400" dirty="0"/>
                    </a:p>
                  </a:txBody>
                  <a:tcPr>
                    <a:solidFill>
                      <a:schemeClr val="bg2"/>
                    </a:solidFill>
                  </a:tcPr>
                </a:tc>
                <a:tc>
                  <a:txBody>
                    <a:bodyPr/>
                    <a:lstStyle/>
                    <a:p>
                      <a:r>
                        <a:rPr lang="el-GR" sz="1400" dirty="0" smtClean="0"/>
                        <a:t>Η πιο σημαντική διαδικασία</a:t>
                      </a:r>
                      <a:endParaRPr lang="el-GR" sz="1400" dirty="0"/>
                    </a:p>
                  </a:txBody>
                  <a:tcPr/>
                </a:tc>
                <a:tc>
                  <a:txBody>
                    <a:bodyPr/>
                    <a:lstStyle/>
                    <a:p>
                      <a:r>
                        <a:rPr lang="el-GR" sz="1400" dirty="0" smtClean="0"/>
                        <a:t>Νέα</a:t>
                      </a:r>
                      <a:r>
                        <a:rPr lang="el-GR" sz="1400" baseline="0" dirty="0" smtClean="0"/>
                        <a:t> βελτιωμένη έκδοση του προϊόντος</a:t>
                      </a:r>
                      <a:r>
                        <a:rPr lang="en-US" sz="1400" baseline="0" dirty="0" smtClean="0"/>
                        <a:t>.</a:t>
                      </a:r>
                      <a:endParaRPr lang="el-GR" sz="1400" dirty="0"/>
                    </a:p>
                  </a:txBody>
                  <a:tcPr/>
                </a:tc>
              </a:tr>
              <a:tr h="499311">
                <a:tc>
                  <a:txBody>
                    <a:bodyPr/>
                    <a:lstStyle/>
                    <a:p>
                      <a:r>
                        <a:rPr lang="el-GR" sz="1400" dirty="0" smtClean="0"/>
                        <a:t>ΑΜΟΙΒΕΣ</a:t>
                      </a:r>
                      <a:endParaRPr lang="el-GR" sz="1400" dirty="0"/>
                    </a:p>
                  </a:txBody>
                  <a:tcPr>
                    <a:solidFill>
                      <a:schemeClr val="bg2"/>
                    </a:solidFill>
                  </a:tcPr>
                </a:tc>
                <a:tc>
                  <a:txBody>
                    <a:bodyPr/>
                    <a:lstStyle/>
                    <a:p>
                      <a:r>
                        <a:rPr lang="el-GR" sz="1400" dirty="0" smtClean="0"/>
                        <a:t>Μέτρα </a:t>
                      </a:r>
                      <a:endParaRPr lang="el-GR" sz="1400" dirty="0"/>
                    </a:p>
                  </a:txBody>
                  <a:tcPr/>
                </a:tc>
                <a:tc>
                  <a:txBody>
                    <a:bodyPr/>
                    <a:lstStyle/>
                    <a:p>
                      <a:pPr>
                        <a:buFont typeface="Arial" pitchFamily="34" charset="0"/>
                        <a:buChar char="•"/>
                      </a:pPr>
                      <a:r>
                        <a:rPr lang="el-GR" sz="1400" dirty="0" smtClean="0"/>
                        <a:t>Ο αριθμός των νέων προϊόντων</a:t>
                      </a:r>
                      <a:r>
                        <a:rPr lang="en-US" sz="1400" dirty="0" smtClean="0"/>
                        <a:t>.</a:t>
                      </a:r>
                      <a:endParaRPr lang="el-GR" sz="1400" dirty="0" smtClean="0"/>
                    </a:p>
                    <a:p>
                      <a:pPr>
                        <a:buFont typeface="Arial" pitchFamily="34" charset="0"/>
                        <a:buChar char="•"/>
                      </a:pPr>
                      <a:r>
                        <a:rPr lang="el-GR" sz="1400" dirty="0" smtClean="0"/>
                        <a:t>Το ποσοστό</a:t>
                      </a:r>
                      <a:r>
                        <a:rPr lang="el-GR" sz="1400" baseline="0" dirty="0" smtClean="0"/>
                        <a:t> των εσόδων από το προϊόν που έχει λιγότερο από δύο έτη ζωής.</a:t>
                      </a:r>
                      <a:endParaRPr lang="el-GR" sz="1400" dirty="0"/>
                    </a:p>
                  </a:txBody>
                  <a:tcPr/>
                </a:tc>
              </a:tr>
              <a:tr h="910509">
                <a:tc rowSpan="4">
                  <a:txBody>
                    <a:bodyPr/>
                    <a:lstStyle/>
                    <a:p>
                      <a:r>
                        <a:rPr lang="el-GR" sz="1400" dirty="0" smtClean="0"/>
                        <a:t>ΑΝΘΡΩΠΟΙ</a:t>
                      </a:r>
                      <a:endParaRPr lang="el-GR" sz="1400" dirty="0"/>
                    </a:p>
                  </a:txBody>
                  <a:tcPr>
                    <a:solidFill>
                      <a:schemeClr val="bg2"/>
                    </a:solidFill>
                  </a:tcPr>
                </a:tc>
                <a:tc>
                  <a:txBody>
                    <a:bodyPr/>
                    <a:lstStyle/>
                    <a:p>
                      <a:r>
                        <a:rPr lang="el-GR" sz="1400" dirty="0" smtClean="0"/>
                        <a:t>Προσέγγιση</a:t>
                      </a:r>
                      <a:r>
                        <a:rPr lang="el-GR" sz="1400" baseline="0" dirty="0" smtClean="0"/>
                        <a:t> για το προσωπικό </a:t>
                      </a:r>
                      <a:endParaRPr lang="el-GR" sz="1400" dirty="0"/>
                    </a:p>
                  </a:txBody>
                  <a:tcPr/>
                </a:tc>
                <a:tc>
                  <a:txBody>
                    <a:bodyPr/>
                    <a:lstStyle/>
                    <a:p>
                      <a:pPr>
                        <a:buFont typeface="Arial" pitchFamily="34" charset="0"/>
                        <a:buChar char="•"/>
                      </a:pPr>
                      <a:r>
                        <a:rPr lang="el-GR" sz="1400" dirty="0" smtClean="0"/>
                        <a:t>Ενίσχυση</a:t>
                      </a:r>
                      <a:r>
                        <a:rPr lang="el-GR" sz="1400" baseline="0" dirty="0" smtClean="0"/>
                        <a:t> των ανθρώπων που αναπτύσσουν προϊόντα</a:t>
                      </a:r>
                      <a:r>
                        <a:rPr lang="en-US" sz="1400" baseline="0" dirty="0" smtClean="0"/>
                        <a:t>.</a:t>
                      </a:r>
                      <a:endParaRPr lang="el-GR" sz="1400" baseline="0" dirty="0" smtClean="0"/>
                    </a:p>
                    <a:p>
                      <a:pPr>
                        <a:buFont typeface="Arial" pitchFamily="34" charset="0"/>
                        <a:buChar char="•"/>
                      </a:pPr>
                      <a:r>
                        <a:rPr lang="el-GR" sz="1400" baseline="0" dirty="0" smtClean="0"/>
                        <a:t>Υψηλότερη αμοιβή σε αυτούς που αναπτύσσουν το επόμενο νέο πολλά υποσχόμενο προϊόν.</a:t>
                      </a:r>
                    </a:p>
                    <a:p>
                      <a:pPr>
                        <a:buFont typeface="Arial" pitchFamily="34" charset="0"/>
                        <a:buChar char="•"/>
                      </a:pPr>
                      <a:r>
                        <a:rPr lang="el-GR" sz="1400" baseline="0" dirty="0" smtClean="0"/>
                        <a:t>Διαχείριση των δημιουργικών ανθρώπων θέτοντας προθεσμίες.</a:t>
                      </a:r>
                      <a:endParaRPr lang="el-GR" sz="1400" dirty="0"/>
                    </a:p>
                  </a:txBody>
                  <a:tcPr/>
                </a:tc>
              </a:tr>
              <a:tr h="499311">
                <a:tc vMerge="1">
                  <a:txBody>
                    <a:bodyPr/>
                    <a:lstStyle/>
                    <a:p>
                      <a:endParaRPr lang="el-GR" dirty="0"/>
                    </a:p>
                  </a:txBody>
                  <a:tcPr>
                    <a:solidFill>
                      <a:schemeClr val="bg2"/>
                    </a:solidFill>
                  </a:tcPr>
                </a:tc>
                <a:tc>
                  <a:txBody>
                    <a:bodyPr/>
                    <a:lstStyle/>
                    <a:p>
                      <a:r>
                        <a:rPr lang="el-GR" sz="1400" dirty="0" smtClean="0"/>
                        <a:t>Πνευματική διαδικασία</a:t>
                      </a:r>
                      <a:endParaRPr lang="el-GR" sz="1400" dirty="0"/>
                    </a:p>
                  </a:txBody>
                  <a:tcPr/>
                </a:tc>
                <a:tc>
                  <a:txBody>
                    <a:bodyPr/>
                    <a:lstStyle/>
                    <a:p>
                      <a:pPr>
                        <a:buFont typeface="Arial" pitchFamily="34" charset="0"/>
                        <a:buChar char="•"/>
                      </a:pPr>
                      <a:r>
                        <a:rPr lang="el-GR" sz="1400" baseline="0" dirty="0" smtClean="0"/>
                        <a:t>Κριτική σκέψη: πόσοι πιθανοί τρόποι υπάρχουν για να χρησιμοποιήσει κανείς το προϊόν</a:t>
                      </a:r>
                      <a:r>
                        <a:rPr lang="en-US" sz="1400" baseline="0" dirty="0" smtClean="0"/>
                        <a:t>;</a:t>
                      </a:r>
                      <a:r>
                        <a:rPr lang="el-GR" sz="1400" baseline="0" dirty="0" smtClean="0"/>
                        <a:t> </a:t>
                      </a:r>
                      <a:endParaRPr lang="el-GR" sz="1400" dirty="0"/>
                    </a:p>
                  </a:txBody>
                  <a:tcPr/>
                </a:tc>
              </a:tr>
              <a:tr h="499311">
                <a:tc vMerge="1">
                  <a:txBody>
                    <a:bodyPr/>
                    <a:lstStyle/>
                    <a:p>
                      <a:endParaRPr lang="el-GR" dirty="0"/>
                    </a:p>
                  </a:txBody>
                  <a:tcPr>
                    <a:solidFill>
                      <a:schemeClr val="bg2"/>
                    </a:solidFill>
                  </a:tcPr>
                </a:tc>
                <a:tc>
                  <a:txBody>
                    <a:bodyPr/>
                    <a:lstStyle/>
                    <a:p>
                      <a:r>
                        <a:rPr lang="el-GR" sz="1400" baseline="0" dirty="0" smtClean="0"/>
                        <a:t>Μεροληψία στις Πωλήσεις </a:t>
                      </a:r>
                      <a:endParaRPr lang="el-GR" sz="1400" dirty="0"/>
                    </a:p>
                  </a:txBody>
                  <a:tcPr/>
                </a:tc>
                <a:tc>
                  <a:txBody>
                    <a:bodyPr/>
                    <a:lstStyle/>
                    <a:p>
                      <a:pPr>
                        <a:buFont typeface="Arial" pitchFamily="34" charset="0"/>
                        <a:buChar char="•"/>
                      </a:pPr>
                      <a:r>
                        <a:rPr lang="el-GR" sz="1400" dirty="0" smtClean="0"/>
                        <a:t>Ως προς την πλευρά του πωλητή στη</a:t>
                      </a:r>
                      <a:r>
                        <a:rPr lang="el-GR" sz="1400" baseline="0" dirty="0" smtClean="0"/>
                        <a:t> συναλλαγή</a:t>
                      </a:r>
                      <a:r>
                        <a:rPr lang="en-US" sz="1400" baseline="0" dirty="0" smtClean="0"/>
                        <a:t>.</a:t>
                      </a:r>
                      <a:endParaRPr lang="el-GR" sz="1400" dirty="0"/>
                    </a:p>
                  </a:txBody>
                  <a:tcPr/>
                </a:tc>
              </a:tr>
              <a:tr h="293713">
                <a:tc vMerge="1">
                  <a:txBody>
                    <a:bodyPr/>
                    <a:lstStyle/>
                    <a:p>
                      <a:endParaRPr lang="el-GR" dirty="0"/>
                    </a:p>
                  </a:txBody>
                  <a:tcPr>
                    <a:solidFill>
                      <a:schemeClr val="bg2"/>
                    </a:solidFill>
                  </a:tcPr>
                </a:tc>
                <a:tc>
                  <a:txBody>
                    <a:bodyPr/>
                    <a:lstStyle/>
                    <a:p>
                      <a:r>
                        <a:rPr lang="el-GR" sz="1400" dirty="0" smtClean="0"/>
                        <a:t>Κουλτούρα</a:t>
                      </a:r>
                      <a:endParaRPr lang="el-GR" sz="1400" dirty="0"/>
                    </a:p>
                  </a:txBody>
                  <a:tcPr/>
                </a:tc>
                <a:tc>
                  <a:txBody>
                    <a:bodyPr/>
                    <a:lstStyle/>
                    <a:p>
                      <a:pPr>
                        <a:buFont typeface="Arial" pitchFamily="34" charset="0"/>
                        <a:buChar char="•"/>
                      </a:pPr>
                      <a:r>
                        <a:rPr lang="el-GR" sz="1400" dirty="0" smtClean="0"/>
                        <a:t>Κουλτούρα</a:t>
                      </a:r>
                      <a:r>
                        <a:rPr lang="el-GR" sz="1400" baseline="0" dirty="0" smtClean="0"/>
                        <a:t> νέου προϊόντος: ανοικτή σε νέες ιδέες και πειραματισμούς.</a:t>
                      </a:r>
                      <a:endParaRPr lang="el-GR" sz="1400"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62500" lnSpcReduction="20000"/>
          </a:bodyPr>
          <a:lstStyle/>
          <a:p>
            <a:pPr>
              <a:lnSpc>
                <a:spcPct val="95000"/>
              </a:lnSpc>
              <a:buNone/>
            </a:pPr>
            <a:r>
              <a:rPr lang="el-GR" b="1" dirty="0" smtClean="0"/>
              <a:t>«ΡΩΓΜΕΣ» ΣΤΗΝ ΠΡΟΪΟΝ – ΚΕΝΤΡΙΚΗ ΣΤΡΑΤΗΓΙΚΗ</a:t>
            </a:r>
          </a:p>
          <a:p>
            <a:pPr>
              <a:lnSpc>
                <a:spcPct val="95000"/>
              </a:lnSpc>
              <a:buFont typeface="Wingdings" pitchFamily="2" charset="2"/>
              <a:buChar char="q"/>
            </a:pPr>
            <a:r>
              <a:rPr lang="el-GR" dirty="0" smtClean="0"/>
              <a:t>Με την πάροδο του χρόνου σημειώθηκαν σημαντικές αλλαγές κυρίως </a:t>
            </a:r>
            <a:r>
              <a:rPr lang="el-GR" b="1" dirty="0" smtClean="0"/>
              <a:t>τεχνολογικές</a:t>
            </a:r>
            <a:r>
              <a:rPr lang="el-GR" dirty="0" smtClean="0"/>
              <a:t> που κατέστησαν τη συγκεκριμένη στρατηγική λιγότερο δημοφιλή. </a:t>
            </a:r>
          </a:p>
          <a:p>
            <a:pPr lvl="1">
              <a:lnSpc>
                <a:spcPct val="95000"/>
              </a:lnSpc>
            </a:pPr>
            <a:r>
              <a:rPr lang="el-GR" sz="3200" dirty="0" smtClean="0"/>
              <a:t>Η τεχνολογία διευκόλυνε την βελτίωση του προϊόντος → </a:t>
            </a:r>
            <a:r>
              <a:rPr lang="el-GR" sz="3200" b="1" dirty="0" smtClean="0"/>
              <a:t>εμπορευματοποίηση</a:t>
            </a:r>
          </a:p>
          <a:p>
            <a:pPr lvl="1">
              <a:lnSpc>
                <a:spcPct val="95000"/>
              </a:lnSpc>
            </a:pPr>
            <a:r>
              <a:rPr lang="el-GR" sz="3200" dirty="0" smtClean="0"/>
              <a:t>Η τεχνολογία διευκόλυνε τη ροή πληροφοριών → </a:t>
            </a:r>
            <a:r>
              <a:rPr lang="el-GR" sz="3200" b="1" dirty="0" smtClean="0"/>
              <a:t>Έξυπνοι πελάτες</a:t>
            </a:r>
            <a:r>
              <a:rPr lang="el-GR" sz="3200" dirty="0" smtClean="0"/>
              <a:t>. Πληροφορημένοι, απαιτητικοί.</a:t>
            </a:r>
          </a:p>
          <a:p>
            <a:pPr lvl="1">
              <a:lnSpc>
                <a:spcPct val="95000"/>
              </a:lnSpc>
            </a:pPr>
            <a:r>
              <a:rPr lang="el-GR" sz="3200" dirty="0" smtClean="0"/>
              <a:t>Η τεχνολογία διευκόλυνε τη διανομή → </a:t>
            </a:r>
            <a:r>
              <a:rPr lang="el-GR" sz="3200" b="1" dirty="0" smtClean="0"/>
              <a:t>Κορεσμός</a:t>
            </a:r>
            <a:r>
              <a:rPr lang="el-GR" sz="3200" dirty="0" smtClean="0"/>
              <a:t>, τα προϊόντα είναι διαθέσιμα παντού και άμεσα.</a:t>
            </a:r>
          </a:p>
          <a:p>
            <a:pPr lvl="1">
              <a:lnSpc>
                <a:spcPct val="95000"/>
              </a:lnSpc>
            </a:pPr>
            <a:r>
              <a:rPr lang="el-GR" sz="3200" b="1" dirty="0" smtClean="0"/>
              <a:t>Παγκοσμιοποίηση.</a:t>
            </a:r>
          </a:p>
          <a:p>
            <a:pPr lvl="2">
              <a:lnSpc>
                <a:spcPct val="95000"/>
              </a:lnSpc>
              <a:buFont typeface="Wingdings" pitchFamily="2" charset="2"/>
              <a:buChar char="Ø"/>
            </a:pPr>
            <a:r>
              <a:rPr lang="el-GR" sz="3200" dirty="0" smtClean="0"/>
              <a:t> Πλέον οι καταναλωτές είναι πρόθυμοι να αγοράσουν προϊόντα από όλες τις γεωγραφικές περιοχές του πλανήτη.</a:t>
            </a:r>
          </a:p>
          <a:p>
            <a:pPr>
              <a:lnSpc>
                <a:spcPct val="95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800" dirty="0" smtClean="0"/>
              <a:t>Σχεδιασμός μιας πελατοκεντρικής στρατηγικής μάρκετινγκ</a:t>
            </a:r>
            <a:endParaRPr lang="en-US" sz="3800" dirty="0"/>
          </a:p>
        </p:txBody>
      </p:sp>
      <p:sp>
        <p:nvSpPr>
          <p:cNvPr id="3" name="2 - Θέση περιεχομένου"/>
          <p:cNvSpPr>
            <a:spLocks noGrp="1"/>
          </p:cNvSpPr>
          <p:nvPr>
            <p:ph idx="1"/>
          </p:nvPr>
        </p:nvSpPr>
        <p:spPr>
          <a:xfrm>
            <a:off x="467544" y="1201316"/>
            <a:ext cx="8229600" cy="4692352"/>
          </a:xfrm>
        </p:spPr>
        <p:txBody>
          <a:bodyPr>
            <a:normAutofit fontScale="47500" lnSpcReduction="20000"/>
          </a:bodyPr>
          <a:lstStyle/>
          <a:p>
            <a:pPr>
              <a:buNone/>
            </a:pPr>
            <a:r>
              <a:rPr lang="el-GR" sz="4600" b="1" dirty="0" smtClean="0"/>
              <a:t>«ΡΩΓΜΕΣ» ΣΤΗΝ ΠΡΟΪΟΝ – ΚΕΝΤΡΙΚΗ ΣΤΡΑΤΗΓΙΚΗ</a:t>
            </a:r>
          </a:p>
          <a:p>
            <a:pPr lvl="1">
              <a:lnSpc>
                <a:spcPct val="95000"/>
              </a:lnSpc>
            </a:pPr>
            <a:r>
              <a:rPr lang="el-GR" sz="4200" b="1" dirty="0" smtClean="0"/>
              <a:t>Απελευθέρωση. </a:t>
            </a:r>
          </a:p>
          <a:p>
            <a:pPr lvl="2">
              <a:lnSpc>
                <a:spcPct val="95000"/>
              </a:lnSpc>
              <a:buFont typeface="Wingdings" pitchFamily="2" charset="2"/>
              <a:buChar char="Ø"/>
            </a:pPr>
            <a:r>
              <a:rPr lang="el-GR" sz="4200" dirty="0" smtClean="0"/>
              <a:t>Καθώς δεν υπάρχουν πλέον οι κανόνες που ευνοούσαν συγκεκριμένες εταιρείες , οι επιχειρήσεις αναγκάζονται να γίνουν πιο ανταγωνιστικές.</a:t>
            </a:r>
          </a:p>
          <a:p>
            <a:pPr lvl="1">
              <a:lnSpc>
                <a:spcPct val="95000"/>
              </a:lnSpc>
            </a:pPr>
            <a:r>
              <a:rPr lang="el-GR" sz="4200" dirty="0" smtClean="0"/>
              <a:t>Οι πελάτες θέλουν λύσεις που προκύπτουν από ένα συνδυασμό προϊόντων και υπηρεσιών και για αυτό απαιτούνται πολλαπλοί προμηθευτές.</a:t>
            </a:r>
          </a:p>
          <a:p>
            <a:pPr lvl="2">
              <a:lnSpc>
                <a:spcPct val="95000"/>
              </a:lnSpc>
              <a:buFont typeface="Wingdings" pitchFamily="2" charset="2"/>
              <a:buChar char="Ø"/>
            </a:pPr>
            <a:r>
              <a:rPr lang="el-GR" sz="4200" dirty="0" smtClean="0"/>
              <a:t> Χαρακτηριστικό παράδειγμα η </a:t>
            </a:r>
            <a:r>
              <a:rPr lang="en-US" sz="4200" dirty="0" smtClean="0"/>
              <a:t>IBM </a:t>
            </a:r>
            <a:r>
              <a:rPr lang="el-GR" sz="4200" dirty="0" smtClean="0"/>
              <a:t>που από αυστηρώς προϊόν-κεντρική εταιρεία στα μέσα της δεκαετίας του ‘90 εξελίχθηκε σε </a:t>
            </a:r>
            <a:r>
              <a:rPr lang="el-GR" sz="4200" dirty="0" err="1" smtClean="0"/>
              <a:t>πελατο</a:t>
            </a:r>
            <a:r>
              <a:rPr lang="el-GR" sz="4200" dirty="0" smtClean="0"/>
              <a:t> - κεντρική καθώς συμβούλευε τους πελάτες της για τους ιδανικούς συνδυασμούς προϊόντων που δίνουν λύσεις στα προβλήματά τους και όχι για ένα και μοναδικό «τέλειο» προϊόν.</a:t>
            </a:r>
          </a:p>
          <a:p>
            <a:pPr lvl="1">
              <a:lnSpc>
                <a:spcPct val="95000"/>
              </a:lnSpc>
            </a:pPr>
            <a:r>
              <a:rPr lang="el-GR" sz="4200" dirty="0" smtClean="0"/>
              <a:t>Τα πληροφοριακά συστήματα μας επιτρέπουν να συλλέγουμε τα απαραίτητα στοιχεία για τους πελάτες μας ώστε να τους ικανοποιήσουμε πληρέστερα.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37</a:t>
            </a:fld>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38</a:t>
            </a:fld>
            <a:endParaRPr lang="el-GR" dirty="0"/>
          </a:p>
        </p:txBody>
      </p:sp>
      <p:graphicFrame>
        <p:nvGraphicFramePr>
          <p:cNvPr id="5" name="4 - Πίνακας"/>
          <p:cNvGraphicFramePr>
            <a:graphicFrameLocks noGrp="1"/>
          </p:cNvGraphicFramePr>
          <p:nvPr>
            <p:extLst>
              <p:ext uri="{D42A27DB-BD31-4B8C-83A1-F6EECF244321}">
                <p14:modId xmlns="" xmlns:p14="http://schemas.microsoft.com/office/powerpoint/2010/main" val="1969720420"/>
              </p:ext>
            </p:extLst>
          </p:nvPr>
        </p:nvGraphicFramePr>
        <p:xfrm>
          <a:off x="0" y="-228600"/>
          <a:ext cx="9144001" cy="5943600"/>
        </p:xfrm>
        <a:graphic>
          <a:graphicData uri="http://schemas.openxmlformats.org/drawingml/2006/table">
            <a:tbl>
              <a:tblPr firstRow="1" bandRow="1">
                <a:tableStyleId>{2D5ABB26-0587-4C30-8999-92F81FD0307C}</a:tableStyleId>
              </a:tblPr>
              <a:tblGrid>
                <a:gridCol w="1301217"/>
                <a:gridCol w="2309950"/>
                <a:gridCol w="5532834"/>
              </a:tblGrid>
              <a:tr h="505011">
                <a:tc gridSpan="3">
                  <a:txBody>
                    <a:bodyPr/>
                    <a:lstStyle/>
                    <a:p>
                      <a:endParaRPr lang="en-US" sz="1400" dirty="0" smtClean="0"/>
                    </a:p>
                    <a:p>
                      <a:pPr algn="r"/>
                      <a:r>
                        <a:rPr lang="el-GR" sz="1400" dirty="0" smtClean="0">
                          <a:effectLst>
                            <a:glow rad="228600">
                              <a:schemeClr val="accent1">
                                <a:satMod val="175000"/>
                                <a:alpha val="40000"/>
                              </a:schemeClr>
                            </a:glow>
                          </a:effectLst>
                        </a:rPr>
                        <a:t>ΕΤΑΙΡΕΙΑ ΠΟΥ ΑΚΟΛΟΥΘΕΙ ΠΕΛΑΤΟ – ΚΕΝΤΡΙΚΗ</a:t>
                      </a:r>
                      <a:r>
                        <a:rPr lang="el-GR" sz="1400" baseline="0" dirty="0" smtClean="0">
                          <a:effectLst>
                            <a:glow rad="228600">
                              <a:schemeClr val="accent1">
                                <a:satMod val="175000"/>
                                <a:alpha val="40000"/>
                              </a:schemeClr>
                            </a:glow>
                          </a:effectLst>
                        </a:rPr>
                        <a:t> ΣΤΡΑΤΗΓΙΚΗ</a:t>
                      </a:r>
                      <a:endParaRPr lang="el-GR" sz="1400" dirty="0">
                        <a:effectLst>
                          <a:glow rad="228600">
                            <a:schemeClr val="accent1">
                              <a:satMod val="175000"/>
                              <a:alpha val="40000"/>
                            </a:scheme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r>
              <a:tr h="1544740">
                <a:tc>
                  <a:txBody>
                    <a:bodyPr/>
                    <a:lstStyle/>
                    <a:p>
                      <a:r>
                        <a:rPr lang="el-GR" sz="1400" dirty="0" smtClean="0"/>
                        <a:t>ΣΤΡΑΤΗΓΙΚΗ</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buFont typeface="Arial" pitchFamily="34" charset="0"/>
                        <a:buChar char="•"/>
                      </a:pPr>
                      <a:r>
                        <a:rPr lang="el-GR" sz="1400" dirty="0" smtClean="0"/>
                        <a:t>Στόχος</a:t>
                      </a:r>
                    </a:p>
                    <a:p>
                      <a:pPr>
                        <a:buFont typeface="Arial" pitchFamily="34" charset="0"/>
                        <a:buChar char="•"/>
                      </a:pPr>
                      <a:r>
                        <a:rPr lang="el-GR" sz="1400" dirty="0" smtClean="0"/>
                        <a:t>Κύρια</a:t>
                      </a:r>
                      <a:r>
                        <a:rPr lang="el-GR" sz="1400" baseline="0" dirty="0" smtClean="0"/>
                        <a:t> Προσφορά</a:t>
                      </a:r>
                    </a:p>
                    <a:p>
                      <a:pPr>
                        <a:buFont typeface="Arial" pitchFamily="34" charset="0"/>
                        <a:buNone/>
                      </a:pPr>
                      <a:endParaRPr lang="el-GR" sz="1400" baseline="0" dirty="0" smtClean="0"/>
                    </a:p>
                    <a:p>
                      <a:pPr>
                        <a:buFont typeface="Arial" pitchFamily="34" charset="0"/>
                        <a:buChar char="•"/>
                      </a:pPr>
                      <a:r>
                        <a:rPr lang="el-GR" sz="1400" baseline="0" dirty="0" smtClean="0"/>
                        <a:t>Διαδρομή δημιουργίας αξίας</a:t>
                      </a:r>
                    </a:p>
                    <a:p>
                      <a:pPr>
                        <a:buFont typeface="Arial" pitchFamily="34" charset="0"/>
                        <a:buChar char="•"/>
                      </a:pPr>
                      <a:r>
                        <a:rPr lang="el-GR" sz="1400" baseline="0" dirty="0" smtClean="0"/>
                        <a:t>Ο πιο σημαντικός πελάτης</a:t>
                      </a:r>
                    </a:p>
                    <a:p>
                      <a:pPr>
                        <a:buFont typeface="Arial" pitchFamily="34" charset="0"/>
                        <a:buChar char="•"/>
                      </a:pPr>
                      <a:r>
                        <a:rPr lang="el-GR" sz="1400" baseline="0" dirty="0" smtClean="0"/>
                        <a:t>Τιμολόγηση </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400" dirty="0" smtClean="0"/>
                        <a:t>Η</a:t>
                      </a:r>
                      <a:r>
                        <a:rPr lang="el-GR" sz="1400" baseline="0" dirty="0" smtClean="0"/>
                        <a:t> καλύτερη λύση για τον πελάτη</a:t>
                      </a:r>
                    </a:p>
                    <a:p>
                      <a:pPr>
                        <a:buFont typeface="Arial" pitchFamily="34" charset="0"/>
                        <a:buChar char="•"/>
                      </a:pPr>
                      <a:r>
                        <a:rPr lang="el-GR" sz="1400" baseline="0" dirty="0" smtClean="0"/>
                        <a:t>Προσωποποιημένα πακέτα προϊόντων, υπηρεσιών, υποστήριξης, εκπαίδευσης και παροχής συμβουλευτικών υπηρεσιών</a:t>
                      </a:r>
                    </a:p>
                    <a:p>
                      <a:pPr>
                        <a:buFont typeface="Arial" pitchFamily="34" charset="0"/>
                        <a:buChar char="•"/>
                      </a:pPr>
                      <a:r>
                        <a:rPr lang="el-GR" sz="1400" baseline="0" dirty="0" smtClean="0"/>
                        <a:t>Προσαρμοσμένα στην καλύτερη συνολική λύση</a:t>
                      </a:r>
                    </a:p>
                    <a:p>
                      <a:pPr>
                        <a:buFont typeface="Arial" pitchFamily="34" charset="0"/>
                        <a:buChar char="•"/>
                      </a:pPr>
                      <a:r>
                        <a:rPr lang="el-GR" sz="1400" baseline="0" dirty="0" smtClean="0"/>
                        <a:t>Ο πιο κερδοφόρος, πιστός πελάτης</a:t>
                      </a:r>
                    </a:p>
                    <a:p>
                      <a:pPr>
                        <a:buFont typeface="Arial" pitchFamily="34" charset="0"/>
                        <a:buChar char="•"/>
                      </a:pPr>
                      <a:r>
                        <a:rPr lang="el-GR" sz="1400" baseline="0" dirty="0" smtClean="0"/>
                        <a:t>Τιμή ως προς την αξία, ρίσκο</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065">
                <a:tc>
                  <a:txBody>
                    <a:bodyPr/>
                    <a:lstStyle/>
                    <a:p>
                      <a:r>
                        <a:rPr lang="el-GR" sz="1400" dirty="0" smtClean="0"/>
                        <a:t>ΔΟΜΗ</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l-GR" sz="1400" dirty="0" smtClean="0"/>
                        <a:t>Το</a:t>
                      </a:r>
                      <a:r>
                        <a:rPr lang="el-GR" sz="1400" baseline="0" dirty="0" smtClean="0"/>
                        <a:t> οργανωτικό πρίσμα</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t>Τμήματα</a:t>
                      </a:r>
                      <a:r>
                        <a:rPr lang="el-GR" sz="1400" baseline="0" dirty="0" smtClean="0"/>
                        <a:t> πελατών, ομάδες πελατών.</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065">
                <a:tc>
                  <a:txBody>
                    <a:bodyPr/>
                    <a:lstStyle/>
                    <a:p>
                      <a:r>
                        <a:rPr lang="el-GR" sz="1400" dirty="0" smtClean="0"/>
                        <a:t>ΔΙΑΔΙΚΑΣΙΕΣ</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l-GR" sz="1400" dirty="0" smtClean="0"/>
                        <a:t>Η πιο σημαντική διαδικασία</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t>Η διαχείριση των σχέσεων πελατών και ανάπτυξη λύσεων</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0903">
                <a:tc>
                  <a:txBody>
                    <a:bodyPr/>
                    <a:lstStyle/>
                    <a:p>
                      <a:r>
                        <a:rPr lang="el-GR" sz="1400" dirty="0" smtClean="0"/>
                        <a:t>ΑΜΟΙΒΕΣ</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l-GR" sz="1400" dirty="0" smtClean="0"/>
                        <a:t>Μέτρα </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400" dirty="0" smtClean="0"/>
                        <a:t>Το μερίδιο</a:t>
                      </a:r>
                      <a:r>
                        <a:rPr lang="el-GR" sz="1400" baseline="0" dirty="0" smtClean="0"/>
                        <a:t> </a:t>
                      </a:r>
                      <a:r>
                        <a:rPr lang="en-US" sz="1400" baseline="0" dirty="0" smtClean="0"/>
                        <a:t> </a:t>
                      </a:r>
                      <a:r>
                        <a:rPr lang="el-GR" sz="1400" baseline="0" dirty="0" smtClean="0"/>
                        <a:t>των  πιο πολύτιμων πελατών</a:t>
                      </a:r>
                    </a:p>
                    <a:p>
                      <a:pPr>
                        <a:buFont typeface="Arial" pitchFamily="34" charset="0"/>
                        <a:buChar char="•"/>
                      </a:pPr>
                      <a:r>
                        <a:rPr lang="el-GR" sz="1400" baseline="0" dirty="0" smtClean="0"/>
                        <a:t>Η ικανοποίηση των πελατών</a:t>
                      </a:r>
                    </a:p>
                    <a:p>
                      <a:pPr>
                        <a:buFont typeface="Arial" pitchFamily="34" charset="0"/>
                        <a:buChar char="•"/>
                      </a:pPr>
                      <a:r>
                        <a:rPr lang="el-GR" sz="1400" baseline="0" dirty="0" smtClean="0"/>
                        <a:t>Η αξία της διάρκειας ζωής πελατών</a:t>
                      </a:r>
                    </a:p>
                    <a:p>
                      <a:pPr>
                        <a:buFont typeface="Arial" pitchFamily="34" charset="0"/>
                        <a:buChar char="•"/>
                      </a:pPr>
                      <a:r>
                        <a:rPr lang="el-GR" sz="1400" baseline="0" dirty="0" smtClean="0"/>
                        <a:t>Η διατήρηση πελατών</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0903">
                <a:tc rowSpan="4">
                  <a:txBody>
                    <a:bodyPr/>
                    <a:lstStyle/>
                    <a:p>
                      <a:r>
                        <a:rPr lang="el-GR" sz="1400" dirty="0" smtClean="0"/>
                        <a:t>ΑΝΘΡΩΠΟΙ</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l-GR" sz="1400" dirty="0" smtClean="0"/>
                        <a:t>Προσέγγιση</a:t>
                      </a:r>
                      <a:r>
                        <a:rPr lang="el-GR" sz="1400" baseline="0" dirty="0" smtClean="0"/>
                        <a:t> για το προσωπικό </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400" dirty="0" smtClean="0"/>
                        <a:t>Ενίσχυση</a:t>
                      </a:r>
                      <a:r>
                        <a:rPr lang="el-GR" sz="1400" baseline="0" dirty="0" smtClean="0"/>
                        <a:t> των ανθρώπων που διαθέτουν βαθειά γνώση των πελατών.</a:t>
                      </a:r>
                    </a:p>
                    <a:p>
                      <a:pPr>
                        <a:buFont typeface="Arial" pitchFamily="34" charset="0"/>
                        <a:buChar char="•"/>
                      </a:pPr>
                      <a:r>
                        <a:rPr lang="el-GR" sz="1400" baseline="0" dirty="0" smtClean="0"/>
                        <a:t>Υψηλότερη αμοιβή στους μάνατζερς διαχείρισης πελατειακών σχέσεων.</a:t>
                      </a:r>
                    </a:p>
                    <a:p>
                      <a:pPr>
                        <a:buFont typeface="Arial" pitchFamily="34" charset="0"/>
                        <a:buChar char="•"/>
                      </a:pPr>
                      <a:r>
                        <a:rPr lang="el-GR" sz="1400" baseline="0" dirty="0" smtClean="0"/>
                        <a:t>Διαχείριση των δημιουργικών ανθρώπων με προκλήσεις σχετικά με την ολοκλήρωση των συστημάτων και την εύρεση λύσεων για τους πελάτες.</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011">
                <a:tc vMerge="1">
                  <a:txBody>
                    <a:bodyPr/>
                    <a:lstStyle/>
                    <a:p>
                      <a:endParaRPr lang="el-GR" dirty="0"/>
                    </a:p>
                  </a:txBody>
                  <a:tcPr>
                    <a:solidFill>
                      <a:schemeClr val="bg2"/>
                    </a:solidFill>
                  </a:tcPr>
                </a:tc>
                <a:tc>
                  <a:txBody>
                    <a:bodyPr/>
                    <a:lstStyle/>
                    <a:p>
                      <a:r>
                        <a:rPr lang="el-GR" sz="1400" dirty="0" smtClean="0"/>
                        <a:t>Πνευματική διαδικασία</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400" baseline="0" dirty="0" smtClean="0"/>
                        <a:t>Κριτική σκέψη: ποιος συνδυασμός προϊόντων είναι ο ιδανικός για τον πελάτη</a:t>
                      </a:r>
                      <a:r>
                        <a:rPr lang="en-US" sz="1400" baseline="0" dirty="0" smtClean="0"/>
                        <a:t>;</a:t>
                      </a:r>
                      <a:r>
                        <a:rPr lang="el-GR" sz="1400" baseline="0" dirty="0" smtClean="0"/>
                        <a:t> </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065">
                <a:tc vMerge="1">
                  <a:txBody>
                    <a:bodyPr/>
                    <a:lstStyle/>
                    <a:p>
                      <a:endParaRPr lang="el-GR" dirty="0"/>
                    </a:p>
                  </a:txBody>
                  <a:tcPr>
                    <a:solidFill>
                      <a:schemeClr val="bg2"/>
                    </a:solidFill>
                  </a:tcPr>
                </a:tc>
                <a:tc>
                  <a:txBody>
                    <a:bodyPr/>
                    <a:lstStyle/>
                    <a:p>
                      <a:r>
                        <a:rPr lang="el-GR" sz="1400" baseline="0" dirty="0" smtClean="0"/>
                        <a:t>Μεροληψία στις Πωλήσεις </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400" dirty="0" smtClean="0"/>
                        <a:t>Ως προς την πλευρά του αγοραστή στη</a:t>
                      </a:r>
                      <a:r>
                        <a:rPr lang="el-GR" sz="1400" baseline="0" dirty="0" smtClean="0"/>
                        <a:t> συναλλαγή</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011">
                <a:tc vMerge="1">
                  <a:txBody>
                    <a:bodyPr/>
                    <a:lstStyle/>
                    <a:p>
                      <a:endParaRPr lang="el-GR" dirty="0"/>
                    </a:p>
                  </a:txBody>
                  <a:tcPr>
                    <a:solidFill>
                      <a:schemeClr val="bg2"/>
                    </a:solidFill>
                  </a:tcPr>
                </a:tc>
                <a:tc>
                  <a:txBody>
                    <a:bodyPr/>
                    <a:lstStyle/>
                    <a:p>
                      <a:r>
                        <a:rPr lang="el-GR" sz="1400" dirty="0" smtClean="0"/>
                        <a:t>Κουλτούρα</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Font typeface="Arial" pitchFamily="34" charset="0"/>
                        <a:buChar char="•"/>
                      </a:pPr>
                      <a:r>
                        <a:rPr lang="el-GR" sz="1400" dirty="0" smtClean="0"/>
                        <a:t>Κουλτούρα</a:t>
                      </a:r>
                      <a:r>
                        <a:rPr lang="el-GR" sz="1400" baseline="0" dirty="0" smtClean="0"/>
                        <a:t> διαχείρισης σχέσεων: αναζητώντας να ικανοποιήσουν ακόμα περισσότερες ανάγκες των πελατών τους.</a:t>
                      </a:r>
                      <a:endParaRPr lang="el-G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a:t>
            </a:r>
            <a:r>
              <a:rPr lang="el-GR" sz="2900" b="1" smtClean="0"/>
              <a:t>Βαφειάδης Νικόλαος</a:t>
            </a:r>
            <a:endParaRPr lang="el-GR" sz="2900" b="1" dirty="0"/>
          </a:p>
          <a:p>
            <a:pPr algn="r"/>
            <a:r>
              <a:rPr lang="el-GR" sz="2900" dirty="0" smtClean="0"/>
              <a:t>&lt;Πόλη&gt;,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Στο 2</a:t>
            </a:r>
            <a:r>
              <a:rPr lang="el-GR" sz="2600" baseline="30000" dirty="0" smtClean="0"/>
              <a:t>ο</a:t>
            </a:r>
            <a:r>
              <a:rPr lang="el-GR" sz="2600" dirty="0" smtClean="0"/>
              <a:t> Στάδιο ο διευθυντής Μάρκετινγκ επιλέγει την αγορά – στόχο και σχεδιάζει τον τρόπο που μπορεί να εξυπηρετήσει καλύτερα τον πελάτη του, δηλαδή την πρόταση αξίας, ανάλογα με την φιλοσοφία που έχει η επιχείρηση για τον σχεδιασμό της στρατηγικής μάρκετινγκ.</a:t>
            </a:r>
            <a:endParaRPr lang="el-GR" sz="26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dirty="0" smtClean="0"/>
              <a:t>Διοίκηση Μάρκετινγκ</a:t>
            </a:r>
            <a:endParaRPr lang="en-US" dirty="0"/>
          </a:p>
        </p:txBody>
      </p:sp>
      <p:sp>
        <p:nvSpPr>
          <p:cNvPr id="6" name="5 - Θέση κειμένου"/>
          <p:cNvSpPr>
            <a:spLocks noGrp="1"/>
          </p:cNvSpPr>
          <p:nvPr>
            <p:ph type="body" idx="1"/>
          </p:nvPr>
        </p:nvSpPr>
        <p:spPr/>
        <p:txBody>
          <a:bodyPr>
            <a:noAutofit/>
          </a:bodyPr>
          <a:lstStyle/>
          <a:p>
            <a:r>
              <a:rPr lang="el-GR" altLang="zh-CN" sz="4000" b="1" dirty="0" smtClean="0">
                <a:cs typeface="Segoe UI" pitchFamily="18" charset="0"/>
              </a:rPr>
              <a:t>Σ</a:t>
            </a:r>
            <a:r>
              <a:rPr lang="el-GR" sz="4000" b="1" dirty="0" smtClean="0"/>
              <a:t>χεδιασμός μιας πελατοκεντρικής στρατηγικής μάρκετινγκ</a:t>
            </a:r>
            <a:endParaRPr lang="en-US" sz="4000" b="1"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Σχεδιασμός μιας πελατοκεντρικής στρατηγικής μάρκετινγκ</a:t>
            </a:r>
            <a:endParaRPr lang="en-US" sz="3600" dirty="0"/>
          </a:p>
        </p:txBody>
      </p:sp>
      <p:sp>
        <p:nvSpPr>
          <p:cNvPr id="3" name="2 - Θέση περιεχομένου"/>
          <p:cNvSpPr>
            <a:spLocks noGrp="1"/>
          </p:cNvSpPr>
          <p:nvPr>
            <p:ph idx="1"/>
          </p:nvPr>
        </p:nvSpPr>
        <p:spPr/>
        <p:txBody>
          <a:bodyPr>
            <a:normAutofit/>
          </a:bodyPr>
          <a:lstStyle/>
          <a:p>
            <a:pPr>
              <a:buNone/>
            </a:pPr>
            <a:r>
              <a:rPr lang="el-GR" b="1" dirty="0" smtClean="0"/>
              <a:t>Διοίκηση Μάρκετινγκ</a:t>
            </a:r>
          </a:p>
          <a:p>
            <a:pPr>
              <a:lnSpc>
                <a:spcPct val="80000"/>
              </a:lnSpc>
              <a:buFont typeface="Wingdings" pitchFamily="2" charset="2"/>
              <a:buChar char="q"/>
            </a:pPr>
            <a:r>
              <a:rPr lang="el-GR" sz="2800" dirty="0" smtClean="0"/>
              <a:t>Η τέχνη και η επιστήμη επιλογής αγορών-στόχων και η ανάπτυξη των κερδοφόρων σχέσεων με αυτές.</a:t>
            </a:r>
          </a:p>
          <a:p>
            <a:pPr lvl="1"/>
            <a:r>
              <a:rPr lang="el-GR" sz="2600" dirty="0" smtClean="0"/>
              <a:t>Ο στόχος του διευθυντή μάρκετινγκ είναι να βρίσκει, προσελκύει, διατηρεί και να αυξάνει τους καταναλωτές-στόχους δημιουργώντας, παρέχοντας και επικοινωνώντας ύψιστη αξία πελατών.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sz="3600" b="1" dirty="0" smtClean="0"/>
              <a:t>Διοίκηση Μάρκετινγκ</a:t>
            </a:r>
          </a:p>
          <a:p>
            <a:pPr>
              <a:buNone/>
            </a:pPr>
            <a:r>
              <a:rPr lang="el-GR" sz="3400" dirty="0" smtClean="0"/>
              <a:t>Σχεδιάζοντας μία ελκυστική στρατηγική μάρκετινγκ ο διευθυντής μάρκετινγκ πρέπει να απαντήσει σε δύο σημαντικά ερωτήματα:</a:t>
            </a:r>
          </a:p>
          <a:p>
            <a:pPr marL="339725" indent="-339725">
              <a:buNone/>
            </a:pPr>
            <a:r>
              <a:rPr lang="en-US" sz="3400" dirty="0" smtClean="0"/>
              <a:t>1.  </a:t>
            </a:r>
            <a:r>
              <a:rPr lang="el-GR" sz="3400" dirty="0" smtClean="0"/>
              <a:t>Τι είδους πελάτες θα εξυπηρετούμε</a:t>
            </a:r>
            <a:r>
              <a:rPr lang="en-US" sz="3400" dirty="0" smtClean="0"/>
              <a:t>;</a:t>
            </a:r>
          </a:p>
          <a:p>
            <a:pPr marL="1084263" lvl="1" indent="-457200"/>
            <a:r>
              <a:rPr lang="el-GR" sz="3400" dirty="0" smtClean="0"/>
              <a:t>Ποια είναι η </a:t>
            </a:r>
            <a:r>
              <a:rPr lang="el-GR" sz="3400" b="1" dirty="0" smtClean="0"/>
              <a:t>αγορά –στόχος </a:t>
            </a:r>
            <a:r>
              <a:rPr lang="el-GR" sz="3400" dirty="0" smtClean="0"/>
              <a:t>μας</a:t>
            </a:r>
            <a:r>
              <a:rPr lang="en-US" sz="3400" dirty="0" smtClean="0"/>
              <a:t> ;</a:t>
            </a:r>
            <a:endParaRPr lang="el-GR" sz="3400" dirty="0" smtClean="0"/>
          </a:p>
          <a:p>
            <a:pPr marL="0" lvl="1" indent="0">
              <a:buNone/>
            </a:pPr>
            <a:r>
              <a:rPr lang="en-US" sz="3400" dirty="0" smtClean="0"/>
              <a:t>2.  </a:t>
            </a:r>
            <a:r>
              <a:rPr lang="el-GR" sz="3400" dirty="0" smtClean="0"/>
              <a:t>Πως μπορούμε να εξυπηρετούμε καλύτερα αυτούς τους πελάτες</a:t>
            </a:r>
            <a:r>
              <a:rPr lang="en-US" sz="3400" dirty="0" smtClean="0"/>
              <a:t> ;</a:t>
            </a:r>
          </a:p>
          <a:p>
            <a:pPr marL="1084263" lvl="1" indent="-457200"/>
            <a:r>
              <a:rPr lang="en-US" sz="3400" dirty="0" smtClean="0"/>
              <a:t> </a:t>
            </a:r>
            <a:r>
              <a:rPr lang="el-GR" sz="3400" dirty="0" smtClean="0"/>
              <a:t>Ποια είναι η </a:t>
            </a:r>
            <a:r>
              <a:rPr lang="el-GR" sz="3400" b="1" dirty="0" smtClean="0"/>
              <a:t>πρόταση αξίας </a:t>
            </a:r>
            <a:r>
              <a:rPr lang="el-GR" sz="3400" dirty="0" smtClean="0"/>
              <a:t>μας</a:t>
            </a:r>
            <a:r>
              <a:rPr lang="en-US" sz="3400" dirty="0" smtClean="0"/>
              <a:t>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Σχεδιασμός μιας πελατοκεντρικής στρατηγικής μάρκετινγκ</a:t>
            </a:r>
            <a:endParaRPr lang="en-US" dirty="0"/>
          </a:p>
        </p:txBody>
      </p:sp>
      <p:sp>
        <p:nvSpPr>
          <p:cNvPr id="3" name="2 - Θέση περιεχομένου"/>
          <p:cNvSpPr>
            <a:spLocks noGrp="1"/>
          </p:cNvSpPr>
          <p:nvPr>
            <p:ph idx="1"/>
          </p:nvPr>
        </p:nvSpPr>
        <p:spPr>
          <a:xfrm>
            <a:off x="457200" y="1333500"/>
            <a:ext cx="4906888" cy="4116288"/>
          </a:xfrm>
        </p:spPr>
        <p:txBody>
          <a:bodyPr>
            <a:normAutofit lnSpcReduction="10000"/>
          </a:bodyPr>
          <a:lstStyle/>
          <a:p>
            <a:pPr>
              <a:buNone/>
            </a:pPr>
            <a:r>
              <a:rPr lang="el-GR" sz="2400" b="1" dirty="0" smtClean="0"/>
              <a:t>Επιλογή Πελατών προς Εξυπηρέτηση</a:t>
            </a:r>
          </a:p>
          <a:p>
            <a:pPr>
              <a:lnSpc>
                <a:spcPct val="80000"/>
              </a:lnSpc>
            </a:pPr>
            <a:r>
              <a:rPr lang="el-GR" sz="2000" dirty="0" smtClean="0"/>
              <a:t>Τμηματοποίηση της Αγοράς:</a:t>
            </a:r>
          </a:p>
          <a:p>
            <a:pPr lvl="1">
              <a:lnSpc>
                <a:spcPct val="80000"/>
              </a:lnSpc>
            </a:pPr>
            <a:r>
              <a:rPr lang="el-GR" sz="2000" dirty="0" smtClean="0"/>
              <a:t>Η εταιρεία στην προσπάθεια της να αποφασίσει ποιον θα εξυπηρετήσει </a:t>
            </a:r>
            <a:r>
              <a:rPr lang="el-GR" sz="2000" b="1" dirty="0" smtClean="0"/>
              <a:t>διαιρεί την αγορά σε τμήματα πελατών</a:t>
            </a:r>
            <a:r>
              <a:rPr lang="en-US" sz="2000" b="1" dirty="0" smtClean="0"/>
              <a:t>.</a:t>
            </a:r>
          </a:p>
          <a:p>
            <a:pPr>
              <a:lnSpc>
                <a:spcPct val="80000"/>
              </a:lnSpc>
            </a:pPr>
            <a:r>
              <a:rPr lang="el-GR" sz="2000" dirty="0" smtClean="0"/>
              <a:t>Στοχευμένο Μάρκετινγκ</a:t>
            </a:r>
            <a:r>
              <a:rPr lang="en-US" sz="2000" dirty="0" smtClean="0"/>
              <a:t>:</a:t>
            </a:r>
          </a:p>
          <a:p>
            <a:pPr lvl="1">
              <a:lnSpc>
                <a:spcPct val="80000"/>
              </a:lnSpc>
            </a:pPr>
            <a:r>
              <a:rPr lang="el-GR" sz="2000" dirty="0" smtClean="0"/>
              <a:t>Και </a:t>
            </a:r>
            <a:r>
              <a:rPr lang="el-GR" sz="2000" b="1" dirty="0" smtClean="0"/>
              <a:t>επιλέγει ποια τμήματα θα επιδιώξει να κατακτήσει</a:t>
            </a:r>
            <a:r>
              <a:rPr lang="el-GR" sz="2000" dirty="0" smtClean="0"/>
              <a:t>.</a:t>
            </a:r>
            <a:endParaRPr lang="el-GR" sz="2000" b="1" dirty="0" smtClean="0"/>
          </a:p>
          <a:p>
            <a:pPr>
              <a:lnSpc>
                <a:spcPct val="80000"/>
              </a:lnSpc>
            </a:pPr>
            <a:r>
              <a:rPr lang="el-GR" sz="2000" dirty="0" smtClean="0"/>
              <a:t>Η εταιρεία δεν μπορεί να ικανοποιήσει όλους τους πελάτες για αυτό επιλέγει μόνο αυτούς που μπορεί να εξυπηρετεί καλά και αποδοτικά.</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5" name="4 - Εικόνα" descr="στοχευση.jfif"/>
          <p:cNvPicPr>
            <a:picLocks noChangeAspect="1"/>
          </p:cNvPicPr>
          <p:nvPr/>
        </p:nvPicPr>
        <p:blipFill>
          <a:blip r:embed="rId2" cstate="print"/>
          <a:stretch>
            <a:fillRect/>
          </a:stretch>
        </p:blipFill>
        <p:spPr>
          <a:xfrm>
            <a:off x="5580112" y="1417340"/>
            <a:ext cx="3101154" cy="2082527"/>
          </a:xfrm>
          <a:prstGeom prst="rect">
            <a:avLst/>
          </a:prstGeom>
        </p:spPr>
      </p:pic>
      <p:sp>
        <p:nvSpPr>
          <p:cNvPr id="6" name="5 - Στρογγυλεμένο ορθογώνιο"/>
          <p:cNvSpPr/>
          <p:nvPr/>
        </p:nvSpPr>
        <p:spPr>
          <a:xfrm>
            <a:off x="6084168" y="3793604"/>
            <a:ext cx="266429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 </a:t>
            </a:r>
            <a:r>
              <a:rPr lang="el-GR" b="1" i="1" dirty="0" smtClean="0">
                <a:solidFill>
                  <a:schemeClr val="bg1"/>
                </a:solidFill>
              </a:rPr>
              <a:t>Η Διοίκηση του Μάρκετινγκ είναι η διαχείριση των πελατών και η διαχείριση της ζήτησης</a:t>
            </a:r>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2228</TotalTime>
  <Words>3210</Words>
  <Application>Microsoft Office PowerPoint</Application>
  <PresentationFormat>Προβολή στην οθόνη (16:10)</PresentationFormat>
  <Paragraphs>416</Paragraphs>
  <Slides>46</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Αρχές Μάρκετινγκ</vt:lpstr>
      <vt:lpstr>Διαφάνεια 2</vt:lpstr>
      <vt:lpstr>Άδειες Χρήσης</vt:lpstr>
      <vt:lpstr>Χρηματοδότηση</vt:lpstr>
      <vt:lpstr>Σκοποί  ενότητας</vt:lpstr>
      <vt:lpstr>Διοίκηση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Προσανατολισμοί της Διοίκησης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 Οι φιλοσοφίες Παραγωγής και Μάρκετινγκ σε Σύγκριση   </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Από την προϊόν – κεντρική στρατηγική στην πελατο – κεντρική στρατηγική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Σχεδιασμός μιας πελατοκεντρικής στρατηγικής μάρκετινγκ</vt:lpstr>
      <vt:lpstr>Διαφάνεια 35</vt:lpstr>
      <vt:lpstr>Σχεδιασμός μιας πελατοκεντρικής στρατηγικής μάρκετινγκ</vt:lpstr>
      <vt:lpstr>Σχεδιασμός μιας πελατοκεντρικής στρατηγικής μάρκετινγκ</vt:lpstr>
      <vt:lpstr>Διαφάνεια 38</vt:lpstr>
      <vt:lpstr>Βιβλιογραφία</vt:lpstr>
      <vt:lpstr>Βιβλιογραφία</vt:lpstr>
      <vt:lpstr>Σημείωμα Αναφοράς</vt:lpstr>
      <vt:lpstr>Σημείωμα Αδειοδότησης</vt:lpstr>
      <vt:lpstr>Διαφάνεια 43</vt:lpstr>
      <vt:lpstr>Διαφάνεια 44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342</cp:revision>
  <dcterms:created xsi:type="dcterms:W3CDTF">2012-09-06T09:03:05Z</dcterms:created>
  <dcterms:modified xsi:type="dcterms:W3CDTF">2015-11-05T19:38:48Z</dcterms:modified>
</cp:coreProperties>
</file>