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1" r:id="rId30"/>
    <p:sldId id="320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290" r:id="rId48"/>
    <p:sldId id="295" r:id="rId49"/>
    <p:sldId id="291" r:id="rId50"/>
    <p:sldId id="292" r:id="rId51"/>
    <p:sldId id="293" r:id="rId52"/>
    <p:sldId id="280" r:id="rId53"/>
  </p:sldIdLst>
  <p:sldSz cx="9144000" cy="5715000" type="screen16x10"/>
  <p:notesSz cx="6858000" cy="9144000"/>
  <p:custDataLst>
    <p:tags r:id="rId5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F8145E-CC3C-4F21-971F-5C97B96215D0}" type="slidenum">
              <a:rPr lang="en-US" altLang="el-GR" sz="1200" baseline="0"/>
              <a:pPr/>
              <a:t>5</a:t>
            </a:fld>
            <a:endParaRPr lang="en-US" altLang="el-GR" sz="1200" baseline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6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l-GR" sz="2800" b="1" dirty="0"/>
              <a:t>ΛΟΙΜΩΔΗ ΝΟΣΗΜΑΤΑ ΤΩΝ ΖΩΩΝ </a:t>
            </a:r>
            <a:r>
              <a:rPr lang="el-GR" sz="2800" b="1" dirty="0" smtClean="0"/>
              <a:t>ΠΟΥ ΕΝΔΙΑΦΕΡΟΥΝ ΤΗ ΔΗΜΟΣΙΑ ΥΓΕΙΑ (ΜΕΡΟΣ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)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 err="1" smtClean="0"/>
              <a:t>Listeria</a:t>
            </a:r>
            <a:r>
              <a:rPr lang="el-GR" sz="2000" dirty="0" smtClean="0"/>
              <a:t> </a:t>
            </a:r>
            <a:r>
              <a:rPr lang="el-GR" sz="2000" dirty="0" err="1" smtClean="0"/>
              <a:t>monocytogenes</a:t>
            </a:r>
            <a:r>
              <a:rPr lang="el-GR" sz="2000" dirty="0" smtClean="0"/>
              <a:t>, </a:t>
            </a:r>
            <a:r>
              <a:rPr lang="el-GR" sz="2000" dirty="0" err="1" smtClean="0"/>
              <a:t>Gram</a:t>
            </a:r>
            <a:r>
              <a:rPr lang="el-GR" sz="2000" dirty="0"/>
              <a:t>+, από τα πιο ανθεκτικά μη </a:t>
            </a:r>
            <a:r>
              <a:rPr lang="el-GR" sz="2000" dirty="0" err="1" smtClean="0"/>
              <a:t>σπορογόνα</a:t>
            </a:r>
            <a:r>
              <a:rPr lang="el-GR" sz="2000" dirty="0"/>
              <a:t> </a:t>
            </a:r>
            <a:r>
              <a:rPr lang="el-GR" sz="2000" dirty="0" smtClean="0"/>
              <a:t>βακτηρίδια. </a:t>
            </a:r>
            <a:r>
              <a:rPr lang="el-GR" sz="2000" dirty="0"/>
              <a:t>Καταστρέφεται στους 58-59οC σε 10 </a:t>
            </a:r>
            <a:r>
              <a:rPr lang="el-GR" sz="2000" dirty="0" err="1"/>
              <a:t>min</a:t>
            </a:r>
            <a:r>
              <a:rPr lang="el-GR" sz="2000" dirty="0"/>
              <a:t> και στους 55οC σε 40 </a:t>
            </a:r>
            <a:r>
              <a:rPr lang="el-GR" sz="2000" dirty="0" err="1" smtClean="0"/>
              <a:t>min</a:t>
            </a:r>
            <a:r>
              <a:rPr lang="el-GR" sz="2000" dirty="0"/>
              <a:t> </a:t>
            </a:r>
            <a:r>
              <a:rPr lang="el-GR" sz="2000" dirty="0" smtClean="0"/>
              <a:t>καθώς </a:t>
            </a:r>
            <a:r>
              <a:rPr lang="el-GR" sz="2000" dirty="0"/>
              <a:t>και στα κοινά αντισηπτικά. Αντίθετα είναι πολύ ανθεκτική στο </a:t>
            </a:r>
            <a:r>
              <a:rPr lang="el-GR" sz="2000" dirty="0" err="1"/>
              <a:t>NaCL</a:t>
            </a:r>
            <a:r>
              <a:rPr lang="el-GR" sz="2000" dirty="0"/>
              <a:t> 20% </a:t>
            </a:r>
            <a:r>
              <a:rPr lang="el-GR" sz="2000" dirty="0" smtClean="0"/>
              <a:t>για 4-5 </a:t>
            </a:r>
            <a:r>
              <a:rPr lang="el-GR" sz="2000" dirty="0"/>
              <a:t>εβδομάδες και αναπτύσσεται σε </a:t>
            </a:r>
            <a:r>
              <a:rPr lang="el-GR" sz="2000" dirty="0" err="1"/>
              <a:t>pH</a:t>
            </a:r>
            <a:r>
              <a:rPr lang="el-GR" sz="2000" dirty="0"/>
              <a:t>=5,6-9,6</a:t>
            </a:r>
            <a:r>
              <a:rPr lang="el-GR" sz="2000" dirty="0" smtClean="0"/>
              <a:t>. </a:t>
            </a:r>
            <a:r>
              <a:rPr lang="el-GR" sz="2000" dirty="0"/>
              <a:t>Σε οριακές θερμοκρασίες παστερίωσης (</a:t>
            </a:r>
            <a:r>
              <a:rPr lang="el-GR" sz="2000" dirty="0" smtClean="0"/>
              <a:t>72-76οC για </a:t>
            </a:r>
            <a:r>
              <a:rPr lang="el-GR" sz="2000" dirty="0"/>
              <a:t>15΄΄) μπορεί να αφήσει υπολείμματα </a:t>
            </a:r>
            <a:r>
              <a:rPr lang="el-GR" sz="2000" dirty="0" err="1"/>
              <a:t>λοιμικότητας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ΠΑΘΟΓΕΝΕΙΑ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είσοδος του μικροβίου γίνεται από το φάρυγγα και όσο αφορά </a:t>
            </a:r>
            <a:r>
              <a:rPr lang="el-GR" sz="2000" dirty="0" smtClean="0"/>
              <a:t>την εγκεφαλίτιδα</a:t>
            </a:r>
            <a:r>
              <a:rPr lang="el-GR" sz="2000" dirty="0"/>
              <a:t>, η επικρατέστερη άποψη είναι ότι η λοίμωξη επεκτείνεται κατά </a:t>
            </a:r>
            <a:r>
              <a:rPr lang="el-GR" sz="2000" dirty="0" smtClean="0"/>
              <a:t>μήκος των </a:t>
            </a:r>
            <a:r>
              <a:rPr lang="el-GR" sz="2000" dirty="0"/>
              <a:t>τριδύμων ή προσωπικών νεύρων προς το Κ.Ν.Σ.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sz="2800" dirty="0" err="1">
                <a:latin typeface="Arial,Bold"/>
              </a:rPr>
              <a:t>Λιστερίωση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84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λιστέρια</a:t>
            </a:r>
            <a:r>
              <a:rPr lang="el-GR" sz="2000" dirty="0"/>
              <a:t> έχει απομονωθεί από τα κόπρανα, το έκκριμα της μήτρας, το </a:t>
            </a:r>
            <a:r>
              <a:rPr lang="el-GR" sz="2000" dirty="0" smtClean="0"/>
              <a:t>γάλα, το </a:t>
            </a:r>
            <a:r>
              <a:rPr lang="el-GR" sz="2000" dirty="0"/>
              <a:t>ρινικό έκκριμα και διάφορα όργανα από πολλά είδη. Το έδαφος πιστεύεται </a:t>
            </a:r>
            <a:r>
              <a:rPr lang="el-GR" sz="2000" dirty="0" smtClean="0"/>
              <a:t>ότι μολύνεται </a:t>
            </a:r>
            <a:r>
              <a:rPr lang="el-GR" sz="2000" dirty="0"/>
              <a:t>από τα ζώα και όταν οι συνθήκες είναι κατάλληλες διατηρεί τη μόλυνση </a:t>
            </a:r>
            <a:r>
              <a:rPr lang="el-GR" sz="2000" dirty="0" smtClean="0"/>
              <a:t>για χρόνια. Το </a:t>
            </a:r>
            <a:r>
              <a:rPr lang="el-GR" sz="2000" dirty="0"/>
              <a:t>καλά </a:t>
            </a:r>
            <a:r>
              <a:rPr lang="el-GR" sz="2000" dirty="0" err="1"/>
              <a:t>ενσιρωμένο</a:t>
            </a:r>
            <a:r>
              <a:rPr lang="el-GR" sz="2000" dirty="0"/>
              <a:t> χόρτο είναι επικίνδυνο, όταν όμως το </a:t>
            </a:r>
            <a:r>
              <a:rPr lang="el-GR" sz="2000" dirty="0" err="1"/>
              <a:t>pH</a:t>
            </a:r>
            <a:r>
              <a:rPr lang="el-GR" sz="2000" dirty="0"/>
              <a:t>&gt;5, ευνοείται </a:t>
            </a:r>
            <a:r>
              <a:rPr lang="el-GR" sz="2000" dirty="0" smtClean="0"/>
              <a:t>ο πολλαπλασιασμός </a:t>
            </a:r>
            <a:r>
              <a:rPr lang="el-GR" sz="2000" dirty="0"/>
              <a:t>του μικροβίου.</a:t>
            </a:r>
          </a:p>
          <a:p>
            <a:pPr marL="0" indent="0">
              <a:buNone/>
            </a:pPr>
            <a:r>
              <a:rPr lang="el-GR" sz="2000" b="1" dirty="0"/>
              <a:t>ΠΡΟΛΗΨΗ</a:t>
            </a:r>
          </a:p>
          <a:p>
            <a:pPr marL="0" indent="0">
              <a:buNone/>
            </a:pPr>
            <a:r>
              <a:rPr lang="el-GR" sz="2000" dirty="0"/>
              <a:t>Υγειονομικά μέτρα για τη μείωση της μόλυνσης του περιβάλλοντος και </a:t>
            </a:r>
            <a:r>
              <a:rPr lang="el-GR" sz="2000" dirty="0" smtClean="0"/>
              <a:t>των ζώων</a:t>
            </a:r>
            <a:r>
              <a:rPr lang="el-GR" sz="2000" dirty="0"/>
              <a:t>. Η χρήση εμβολίων (ζωντανά ελαττωμένης λοιμογόνου δύναμης) έδωσε </a:t>
            </a:r>
            <a:r>
              <a:rPr lang="el-GR" sz="2000" dirty="0" smtClean="0"/>
              <a:t>καλή ανοσία </a:t>
            </a:r>
            <a:r>
              <a:rPr lang="el-GR" sz="2000" dirty="0"/>
              <a:t>δεν είναι όμως πλήρως προστατευτική.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sz="2800" dirty="0" err="1">
                <a:latin typeface="Arial,Bold"/>
              </a:rPr>
              <a:t>Λιστερίωση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28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368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Στον άνθρωπο η </a:t>
            </a:r>
            <a:r>
              <a:rPr lang="el-GR" sz="2000" dirty="0" err="1"/>
              <a:t>λιστερίωση</a:t>
            </a:r>
            <a:r>
              <a:rPr lang="el-GR" sz="2000" dirty="0"/>
              <a:t> εκδηλώνεται με αποβολή, </a:t>
            </a:r>
            <a:r>
              <a:rPr lang="el-GR" sz="2000" dirty="0" smtClean="0"/>
              <a:t>λοιμώξεις νεογέννητων</a:t>
            </a:r>
            <a:r>
              <a:rPr lang="el-GR" sz="2000" dirty="0"/>
              <a:t>, μηνιγγίτιδα ή </a:t>
            </a:r>
            <a:r>
              <a:rPr lang="el-GR" sz="2000" dirty="0" err="1"/>
              <a:t>μηνιγγοεγκεφαλίτιδα</a:t>
            </a:r>
            <a:r>
              <a:rPr lang="el-GR" sz="2000" dirty="0"/>
              <a:t>. Σπανιότερα </a:t>
            </a:r>
            <a:r>
              <a:rPr lang="el-GR" sz="2000" dirty="0" smtClean="0"/>
              <a:t>παρατηρούνται λεμφαδενίτιδα</a:t>
            </a:r>
            <a:r>
              <a:rPr lang="el-GR" sz="2000" dirty="0"/>
              <a:t>, επιπεφυκίτιδα, ενδοκαρδίτιδα. Άτομα με καταστολή είναι </a:t>
            </a:r>
            <a:r>
              <a:rPr lang="el-GR" sz="2000" dirty="0" smtClean="0"/>
              <a:t>ιδιαίτερα ευπαθή </a:t>
            </a:r>
            <a:r>
              <a:rPr lang="el-GR" sz="2000" dirty="0"/>
              <a:t>και παρουσιάζουν τη σηψαιμική μορφή και μηνιγγίτιδα</a:t>
            </a:r>
            <a:r>
              <a:rPr lang="el-GR" sz="2000" dirty="0" smtClean="0"/>
              <a:t>. </a:t>
            </a:r>
            <a:r>
              <a:rPr lang="el-GR" sz="2000" dirty="0"/>
              <a:t>Ο άνθρωπος </a:t>
            </a:r>
            <a:r>
              <a:rPr lang="el-GR" sz="2000" dirty="0" smtClean="0"/>
              <a:t>κυρίως προσβάλλεται </a:t>
            </a:r>
            <a:r>
              <a:rPr lang="el-GR" sz="2000" dirty="0"/>
              <a:t>από κατανάλωση γιαούρτης, μαλακού τυριού όταν η πρώτη </a:t>
            </a:r>
            <a:r>
              <a:rPr lang="el-GR" sz="2000" dirty="0" smtClean="0"/>
              <a:t>ύλη περιέχει </a:t>
            </a:r>
            <a:r>
              <a:rPr lang="el-GR" sz="2000" dirty="0"/>
              <a:t>τα βακτήρια και δεν έχει επεξεργαστεί σύμφωνα με τους </a:t>
            </a:r>
            <a:r>
              <a:rPr lang="el-GR" sz="2000" dirty="0" smtClean="0"/>
              <a:t>υγειονομικούς κανόνες </a:t>
            </a:r>
            <a:r>
              <a:rPr lang="el-GR" sz="2000" dirty="0"/>
              <a:t>και τους όρους ασφαλείας.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sz="2800" dirty="0" err="1">
                <a:latin typeface="Arial,Bold"/>
              </a:rPr>
              <a:t>Λιστερίωση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25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Σταφυλοκοκκικές λοιμώξεις και τοξινώσεις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7524" y="1150324"/>
            <a:ext cx="8568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Είναι λοιμώδης νόσος των ζώων με ποικίλες εκδηλώσεις και στον </a:t>
            </a:r>
            <a:r>
              <a:rPr lang="el-GR" sz="2000" dirty="0" smtClean="0"/>
              <a:t>άνθρωπο προκαλεί </a:t>
            </a:r>
            <a:r>
              <a:rPr lang="el-GR" sz="2000" dirty="0"/>
              <a:t>τροφικές δηλητηριάσεις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Στις περισσότερες περιπτώσεις ο υπεύθυνος σταφυλόκοκκος ανήκει στο </a:t>
            </a:r>
            <a:r>
              <a:rPr lang="el-GR" sz="2000" dirty="0" smtClean="0"/>
              <a:t>είδος </a:t>
            </a:r>
            <a:r>
              <a:rPr lang="el-GR" sz="2000" dirty="0" err="1" smtClean="0"/>
              <a:t>Staphylococcus</a:t>
            </a:r>
            <a:r>
              <a:rPr lang="el-GR" sz="2000" dirty="0" smtClean="0"/>
              <a:t> </a:t>
            </a:r>
            <a:r>
              <a:rPr lang="el-GR" sz="2000" dirty="0" err="1"/>
              <a:t>aureus</a:t>
            </a:r>
            <a:r>
              <a:rPr lang="el-GR" sz="2000" dirty="0"/>
              <a:t>. Είναι κόκκος σφαιρικός </a:t>
            </a:r>
            <a:r>
              <a:rPr lang="el-GR" sz="2000" dirty="0" err="1"/>
              <a:t>Gram</a:t>
            </a:r>
            <a:r>
              <a:rPr lang="el-GR" sz="2000" dirty="0"/>
              <a:t>+ και στα </a:t>
            </a:r>
            <a:r>
              <a:rPr lang="el-GR" sz="2000" dirty="0" smtClean="0"/>
              <a:t>επιχρίσματα διατάσσεται </a:t>
            </a:r>
            <a:r>
              <a:rPr lang="el-GR" sz="2000" dirty="0"/>
              <a:t>με μορφή τσαμπιών σταφυλιού. Αναπτύσσεται αερόβια, </a:t>
            </a:r>
            <a:r>
              <a:rPr lang="el-GR" sz="2000" dirty="0" smtClean="0"/>
              <a:t>αποκτά ανθεκτικότητα </a:t>
            </a:r>
            <a:r>
              <a:rPr lang="el-GR" sz="2000" dirty="0"/>
              <a:t>στα αντιβιοτικά και είναι μη </a:t>
            </a:r>
            <a:r>
              <a:rPr lang="el-GR" sz="2000" dirty="0" smtClean="0"/>
              <a:t>σπορογόνος.</a:t>
            </a:r>
            <a:r>
              <a:rPr lang="el-GR" sz="2000" dirty="0"/>
              <a:t> Εντοπίζεται στο δέρμα και στους βλεννογόνους ανθρώπου και </a:t>
            </a:r>
            <a:r>
              <a:rPr lang="el-GR" sz="2000" dirty="0" smtClean="0"/>
              <a:t>ζώων. </a:t>
            </a:r>
            <a:r>
              <a:rPr lang="el-GR" sz="2000" dirty="0"/>
              <a:t>Καταστρέφεται στους 60οC σε 30 </a:t>
            </a:r>
            <a:r>
              <a:rPr lang="el-GR" sz="2000" dirty="0" err="1"/>
              <a:t>min</a:t>
            </a:r>
            <a:r>
              <a:rPr lang="el-GR" sz="2000" dirty="0"/>
              <a:t> ή στους 70ο C σε 15 </a:t>
            </a:r>
            <a:r>
              <a:rPr lang="el-GR" sz="2000" dirty="0" err="1"/>
              <a:t>min</a:t>
            </a:r>
            <a:r>
              <a:rPr lang="el-GR" sz="2000" dirty="0"/>
              <a:t>, </a:t>
            </a:r>
            <a:r>
              <a:rPr lang="el-GR" sz="2000" dirty="0" smtClean="0"/>
              <a:t>αντέχει στη </a:t>
            </a:r>
            <a:r>
              <a:rPr lang="el-GR" sz="2000" dirty="0"/>
              <a:t>βαθμιαία αποξήρανση, στη σκόνη, σε διάφορα αντικείμενα. Είναι </a:t>
            </a:r>
            <a:r>
              <a:rPr lang="el-GR" sz="2000" dirty="0" smtClean="0"/>
              <a:t>ευαίσθητος στην </a:t>
            </a:r>
            <a:r>
              <a:rPr lang="el-GR" sz="2000" dirty="0"/>
              <a:t>άμεση ηλιακή ακτινοβολία και καταστρέφεται εύκολα από τα </a:t>
            </a:r>
            <a:r>
              <a:rPr lang="el-GR" sz="2000" dirty="0" smtClean="0"/>
              <a:t>συνηθισμένα απολυμαντικά.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29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17340"/>
            <a:ext cx="7992888" cy="368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ΕΠΙΖΩΟΤΙΟΛΟΓΙΑ</a:t>
            </a:r>
          </a:p>
          <a:p>
            <a:pPr marL="0" indent="0">
              <a:buNone/>
            </a:pPr>
            <a:r>
              <a:rPr lang="el-GR" sz="2000" dirty="0" smtClean="0"/>
              <a:t>Στις </a:t>
            </a:r>
            <a:r>
              <a:rPr lang="el-GR" sz="2000" dirty="0"/>
              <a:t>μολυσμένες εκτροφές ο σταφυλόκοκκος βρίσκεται στο περιβάλλον </a:t>
            </a:r>
            <a:r>
              <a:rPr lang="el-GR" sz="2000" dirty="0" smtClean="0"/>
              <a:t>και στο </a:t>
            </a:r>
            <a:r>
              <a:rPr lang="el-GR" sz="2000" dirty="0"/>
              <a:t>δέρμα του μαστού των ζώων (γαγγραινώδης μαστίτιδα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b="1" dirty="0"/>
              <a:t>ΠΡΟΛΗΨΗ</a:t>
            </a:r>
          </a:p>
          <a:p>
            <a:pPr marL="0" indent="0">
              <a:buNone/>
            </a:pPr>
            <a:r>
              <a:rPr lang="el-GR" sz="2000" dirty="0" smtClean="0"/>
              <a:t>Στις </a:t>
            </a:r>
            <a:r>
              <a:rPr lang="el-GR" sz="2000" dirty="0"/>
              <a:t>μολυσμένες εκτροφές γίνεται θεραπεία ή απομάκρυνση των </a:t>
            </a:r>
            <a:r>
              <a:rPr lang="el-GR" sz="2000" dirty="0" smtClean="0"/>
              <a:t>ζώων. Διάφορα </a:t>
            </a:r>
            <a:r>
              <a:rPr lang="el-GR" sz="2000" dirty="0"/>
              <a:t>εμβόλια ή αυτεμβόλια χωρίς όμως ικανοποιητικά αποτελέσματα. Η </a:t>
            </a:r>
            <a:r>
              <a:rPr lang="el-GR" sz="2000" dirty="0" smtClean="0"/>
              <a:t>τήρηση των </a:t>
            </a:r>
            <a:r>
              <a:rPr lang="el-GR" sz="2000" dirty="0"/>
              <a:t>κανόνων αντισηψίας και υγιεινής μπορούν να περιορίσουν τις μολύνσεις.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Σταφυλοκοκκικές λοιμώξεις και τοξινώσεις</a:t>
            </a:r>
          </a:p>
        </p:txBody>
      </p:sp>
    </p:spTree>
    <p:extLst>
      <p:ext uri="{BB962C8B-B14F-4D97-AF65-F5344CB8AC3E}">
        <p14:creationId xmlns:p14="http://schemas.microsoft.com/office/powerpoint/2010/main" val="71254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Ο άνθρωπος μπορεί να μολυνθεί από τα ζώα άμεσα με επαφή και έμμεσα, </a:t>
            </a:r>
            <a:r>
              <a:rPr lang="el-GR" sz="2000" dirty="0" smtClean="0"/>
              <a:t>με το </a:t>
            </a:r>
            <a:r>
              <a:rPr lang="el-GR" sz="2000" dirty="0"/>
              <a:t>γάλα και τα προϊόντα του. Ο σταφυλόκοκκος εμπλέκεται σε </a:t>
            </a:r>
            <a:r>
              <a:rPr lang="el-GR" sz="2000" dirty="0" smtClean="0"/>
              <a:t>ρινοφαρυγγικές εκκρίσεις</a:t>
            </a:r>
            <a:r>
              <a:rPr lang="el-GR" sz="2000" dirty="0"/>
              <a:t>, μολυσμένες πληγές, τραύματα, εγκαύματα, κόπρανα. Επιπλέον </a:t>
            </a:r>
            <a:r>
              <a:rPr lang="el-GR" sz="2000" dirty="0" smtClean="0"/>
              <a:t>τα στελέχη </a:t>
            </a:r>
            <a:r>
              <a:rPr lang="el-GR" sz="2000" dirty="0"/>
              <a:t>που παράγουν εντεροτοξίνη, προκαλούν τροφική δηλητηρίαση ιδίως </a:t>
            </a:r>
            <a:r>
              <a:rPr lang="el-GR" sz="2000" dirty="0" smtClean="0"/>
              <a:t>σε υπολείμματα </a:t>
            </a:r>
            <a:r>
              <a:rPr lang="el-GR" sz="2000" dirty="0"/>
              <a:t>πρωτεϊνούχων τροφών. Στον άνθρωπο παρατηρούνται </a:t>
            </a:r>
            <a:r>
              <a:rPr lang="el-GR" sz="2000" dirty="0" smtClean="0"/>
              <a:t>ναυτία, σιελόρροια</a:t>
            </a:r>
            <a:r>
              <a:rPr lang="el-GR" sz="2000" dirty="0"/>
              <a:t>, εμετός, διάρροια, κοιλιακός πόνος, καταβολή. Διάρκεια 1-2 ημέρες. </a:t>
            </a:r>
            <a:r>
              <a:rPr lang="el-GR" sz="2000" dirty="0" smtClean="0"/>
              <a:t>Οι τροφές </a:t>
            </a:r>
            <a:r>
              <a:rPr lang="el-GR" sz="2000" dirty="0"/>
              <a:t>μολύνονται συνήθως μετά το μαγείρεμα. Συνιστάται </a:t>
            </a:r>
            <a:r>
              <a:rPr lang="el-GR" sz="2000" dirty="0" err="1"/>
              <a:t>συμπτωματική</a:t>
            </a:r>
            <a:r>
              <a:rPr lang="el-GR" sz="2000" dirty="0"/>
              <a:t> θεραπεία.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Σταφυλοκοκκικές λοιμώξεις και τοξινώσεις</a:t>
            </a:r>
          </a:p>
        </p:txBody>
      </p:sp>
    </p:spTree>
    <p:extLst>
      <p:ext uri="{BB962C8B-B14F-4D97-AF65-F5344CB8AC3E}">
        <p14:creationId xmlns:p14="http://schemas.microsoft.com/office/powerpoint/2010/main" val="18480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5"/>
            <a:ext cx="8363272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Λοιμώδη νοσήματα όλων σχεδόν των ζώων που οφείλονται σε πολλά </a:t>
            </a:r>
            <a:r>
              <a:rPr lang="el-GR" sz="2000" dirty="0" smtClean="0"/>
              <a:t>είδη του </a:t>
            </a:r>
            <a:r>
              <a:rPr lang="el-GR" sz="2000" dirty="0"/>
              <a:t>γένους </a:t>
            </a:r>
            <a:r>
              <a:rPr lang="el-GR" sz="2000" dirty="0" err="1"/>
              <a:t>Streptococcus</a:t>
            </a:r>
            <a:r>
              <a:rPr lang="el-GR" sz="2000" dirty="0"/>
              <a:t> και χαρακτηρίζονται από </a:t>
            </a:r>
            <a:r>
              <a:rPr lang="el-GR" sz="2000" dirty="0" err="1"/>
              <a:t>μαστίτιδες</a:t>
            </a:r>
            <a:r>
              <a:rPr lang="el-GR" sz="2000" dirty="0"/>
              <a:t>, λοιμώξεις </a:t>
            </a:r>
            <a:r>
              <a:rPr lang="el-GR" sz="2000" dirty="0" smtClean="0"/>
              <a:t>του γεννητικού </a:t>
            </a:r>
            <a:r>
              <a:rPr lang="el-GR" sz="2000" dirty="0"/>
              <a:t>συστήματος, σηψαιμία, φλεγμονές, πολυαρθρίτιδα, </a:t>
            </a:r>
            <a:r>
              <a:rPr lang="el-GR" sz="2000" dirty="0" err="1" smtClean="0"/>
              <a:t>λεμφαδενίτιδα,εμπύρετους</a:t>
            </a:r>
            <a:r>
              <a:rPr lang="el-GR" sz="2000" dirty="0" smtClean="0"/>
              <a:t> </a:t>
            </a:r>
            <a:r>
              <a:rPr lang="el-GR" sz="2000" dirty="0"/>
              <a:t>νόσους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 smtClean="0"/>
              <a:t>Βακτήρια </a:t>
            </a:r>
            <a:r>
              <a:rPr lang="el-GR" sz="2000" dirty="0" err="1"/>
              <a:t>Gram</a:t>
            </a:r>
            <a:r>
              <a:rPr lang="el-GR" sz="2000" dirty="0"/>
              <a:t>+ </a:t>
            </a:r>
            <a:r>
              <a:rPr lang="el-GR" sz="2000" dirty="0" smtClean="0"/>
              <a:t>του γένους </a:t>
            </a:r>
            <a:r>
              <a:rPr lang="el-GR" sz="2000" dirty="0" err="1"/>
              <a:t>Streptococcus</a:t>
            </a:r>
            <a:r>
              <a:rPr lang="el-GR" sz="2000" dirty="0"/>
              <a:t> </a:t>
            </a:r>
            <a:r>
              <a:rPr lang="el-GR" sz="2000" dirty="0" smtClean="0"/>
              <a:t>, με πάνω από 20 είδη, έχουν σχήμα σφαιρικό </a:t>
            </a:r>
            <a:r>
              <a:rPr lang="el-GR" sz="2000" dirty="0"/>
              <a:t>ή ελλειψοειδές και διατάσσονται σε αλυσίδες (στρεπτούς). </a:t>
            </a:r>
            <a:r>
              <a:rPr lang="el-GR" sz="2000" dirty="0" smtClean="0"/>
              <a:t>Είναι </a:t>
            </a:r>
            <a:r>
              <a:rPr lang="el-GR" sz="2000" dirty="0"/>
              <a:t>σαπρόφυτα του δέρματος, της στοματικής και ρινικής κοιλότητας, </a:t>
            </a:r>
            <a:r>
              <a:rPr lang="el-GR" sz="2000" dirty="0" smtClean="0"/>
              <a:t>του φάρυγγα</a:t>
            </a:r>
            <a:r>
              <a:rPr lang="el-GR" sz="2000" dirty="0"/>
              <a:t>, του γαστρεντερικού σωλήνα και του γεννητικού συστήματος των ζώων </a:t>
            </a:r>
            <a:r>
              <a:rPr lang="el-GR" sz="2000" dirty="0" smtClean="0"/>
              <a:t>και του </a:t>
            </a:r>
            <a:r>
              <a:rPr lang="el-GR" sz="2000" dirty="0" err="1" smtClean="0"/>
              <a:t>ανθρώπου.Ευαίσθητοι</a:t>
            </a:r>
            <a:r>
              <a:rPr lang="el-GR" sz="2000" dirty="0" smtClean="0"/>
              <a:t> στη θερμοκρασία. Επιζούν για μήνες στη σκόνη και στο περιβάλλον </a:t>
            </a:r>
            <a:r>
              <a:rPr lang="el-GR" sz="2000" dirty="0"/>
              <a:t>των ζώων, όταν δεν υπάρχει άμεση ηλιακή ακτινοβολία.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Arial,Bold"/>
              </a:rPr>
              <a:t>Στρεπτοκοκκικές λοιμώξεις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1329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Η μόλυνση γίνεται με την άμεση επαφή, από τη θηλή του μαστού (ανιούσα) </a:t>
            </a:r>
            <a:r>
              <a:rPr lang="el-GR" sz="2000" dirty="0" smtClean="0"/>
              <a:t>ή από </a:t>
            </a:r>
            <a:r>
              <a:rPr lang="el-GR" sz="2000" dirty="0"/>
              <a:t>τραύματα, εκδορές, πληγές. Το μικρόβιο πολλαπλασιάζεται μέσα </a:t>
            </a:r>
            <a:r>
              <a:rPr lang="el-GR" sz="2000" dirty="0" smtClean="0"/>
              <a:t>στο εκφορητικό </a:t>
            </a:r>
            <a:r>
              <a:rPr lang="el-GR" sz="2000" dirty="0"/>
              <a:t>σύστημα του μαστού. Παράγονται οι τοξίνες που προκαλούν </a:t>
            </a:r>
            <a:r>
              <a:rPr lang="el-GR" sz="2000" dirty="0" smtClean="0"/>
              <a:t>τοπικά συγκέντρωση </a:t>
            </a:r>
            <a:r>
              <a:rPr lang="el-GR" sz="2000" dirty="0"/>
              <a:t>ουδετερόφιλων και βλάβη του επιθηλίου. Ακολουθεί </a:t>
            </a:r>
            <a:r>
              <a:rPr lang="el-GR" sz="2000" dirty="0" err="1"/>
              <a:t>ίνωση</a:t>
            </a:r>
            <a:r>
              <a:rPr lang="el-GR" sz="2000" dirty="0"/>
              <a:t> και </a:t>
            </a:r>
            <a:r>
              <a:rPr lang="el-GR" sz="2000" dirty="0" smtClean="0"/>
              <a:t>τελικά απώλεια </a:t>
            </a:r>
            <a:r>
              <a:rPr lang="el-GR" sz="2000" dirty="0"/>
              <a:t>της εκκριτικής λειτουργίας.</a:t>
            </a:r>
          </a:p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O </a:t>
            </a:r>
            <a:r>
              <a:rPr lang="el-GR" sz="2000" dirty="0" err="1"/>
              <a:t>Str</a:t>
            </a:r>
            <a:r>
              <a:rPr lang="el-GR" sz="2000" dirty="0"/>
              <a:t>. </a:t>
            </a:r>
            <a:r>
              <a:rPr lang="el-GR" sz="2000" dirty="0" err="1"/>
              <a:t>agalactiae</a:t>
            </a:r>
            <a:r>
              <a:rPr lang="el-GR" sz="2000" dirty="0"/>
              <a:t> μεταδίδεται από αγελάδα σε αγελάδα κατά την </a:t>
            </a:r>
            <a:r>
              <a:rPr lang="el-GR" sz="2000" dirty="0" err="1" smtClean="0"/>
              <a:t>άμελξη</a:t>
            </a:r>
            <a:r>
              <a:rPr lang="el-GR" sz="2000" dirty="0" smtClean="0"/>
              <a:t>. Δεξαμενή </a:t>
            </a:r>
            <a:r>
              <a:rPr lang="el-GR" sz="2000" dirty="0"/>
              <a:t>του στη φύση είναι ο μαστός των προσβεβλημένων αγελάδων, ο </a:t>
            </a:r>
            <a:r>
              <a:rPr lang="el-GR" sz="2000" dirty="0" smtClean="0"/>
              <a:t>θηλαίος κόλπος </a:t>
            </a:r>
            <a:r>
              <a:rPr lang="el-GR" sz="2000" dirty="0"/>
              <a:t>του μαστού των υγιών αγελάδων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Arial,Bold"/>
              </a:rPr>
              <a:t>Στρεπτοκοκκικές λοιμώξεις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5527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368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ΠΡΟΛΗΨΗ</a:t>
            </a:r>
          </a:p>
          <a:p>
            <a:pPr marL="0" indent="0">
              <a:buNone/>
            </a:pPr>
            <a:r>
              <a:rPr lang="el-GR" sz="2000" dirty="0" smtClean="0"/>
              <a:t>Ειδικά </a:t>
            </a:r>
            <a:r>
              <a:rPr lang="el-GR" sz="2000" dirty="0"/>
              <a:t>για τον </a:t>
            </a:r>
            <a:r>
              <a:rPr lang="el-GR" sz="2000" dirty="0" err="1"/>
              <a:t>Str</a:t>
            </a:r>
            <a:r>
              <a:rPr lang="el-GR" sz="2000" dirty="0"/>
              <a:t>. </a:t>
            </a:r>
            <a:r>
              <a:rPr lang="el-GR" sz="2000" dirty="0" err="1"/>
              <a:t>αgalactiae</a:t>
            </a:r>
            <a:r>
              <a:rPr lang="el-GR" sz="2000" dirty="0"/>
              <a:t> είναι δυνατή η πρόληψη, ακόμα και η </a:t>
            </a:r>
            <a:r>
              <a:rPr lang="el-GR" sz="2000" dirty="0" smtClean="0"/>
              <a:t>εκρίζωσή του</a:t>
            </a:r>
            <a:r>
              <a:rPr lang="el-GR" sz="2000" dirty="0"/>
              <a:t>, γιατί δεν πολλαπλασιάζονται έξω από το μαστό των βοοειδών. </a:t>
            </a:r>
            <a:r>
              <a:rPr lang="el-GR" sz="2000" dirty="0" smtClean="0"/>
              <a:t>Εφαρμόζεται απομάκρυνση </a:t>
            </a:r>
            <a:r>
              <a:rPr lang="el-GR" sz="2000" dirty="0"/>
              <a:t>των φορέων και κανόνες υγιεινής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O </a:t>
            </a:r>
            <a:r>
              <a:rPr lang="el-GR" sz="2000" dirty="0" err="1"/>
              <a:t>Str</a:t>
            </a:r>
            <a:r>
              <a:rPr lang="el-GR" sz="2000" dirty="0"/>
              <a:t>. </a:t>
            </a:r>
            <a:r>
              <a:rPr lang="el-GR" sz="2000" dirty="0" err="1"/>
              <a:t>pyogenes</a:t>
            </a:r>
            <a:r>
              <a:rPr lang="el-GR" sz="2000" dirty="0"/>
              <a:t>, όπως αναφέρθηκε, προκαλεί στον άνθρωπο </a:t>
            </a:r>
            <a:r>
              <a:rPr lang="el-GR" sz="2000" dirty="0" smtClean="0"/>
              <a:t>αμυγδαλίτιδες, κυνάγχη</a:t>
            </a:r>
            <a:r>
              <a:rPr lang="el-GR" sz="2000" dirty="0"/>
              <a:t>, διαπυήσεις, ενώ ο </a:t>
            </a:r>
            <a:r>
              <a:rPr lang="el-GR" sz="2000" dirty="0" err="1"/>
              <a:t>Str</a:t>
            </a:r>
            <a:r>
              <a:rPr lang="el-GR" sz="2000" dirty="0"/>
              <a:t>. </a:t>
            </a:r>
            <a:r>
              <a:rPr lang="el-GR" sz="2000" dirty="0" err="1"/>
              <a:t>pneumoniae</a:t>
            </a:r>
            <a:r>
              <a:rPr lang="el-GR" sz="2000" dirty="0"/>
              <a:t> πνευμονία, μηνιγγίτιδα, ωτίτιδα </a:t>
            </a:r>
            <a:r>
              <a:rPr lang="el-GR" sz="2000" dirty="0" smtClean="0"/>
              <a:t>μόνος ή </a:t>
            </a:r>
            <a:r>
              <a:rPr lang="el-GR" sz="2000" dirty="0"/>
              <a:t>ως </a:t>
            </a:r>
            <a:r>
              <a:rPr lang="el-GR" sz="2000" dirty="0" err="1"/>
              <a:t>επιπλέκων</a:t>
            </a:r>
            <a:r>
              <a:rPr lang="el-GR" sz="2000" dirty="0"/>
              <a:t> παράγοντας.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Arial,Bold"/>
              </a:rPr>
              <a:t>Στρεπτοκοκκικές λοιμώξεις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5224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Λοιμώδεις νόσοι ζώων και ανθρώπων, συνήθως οξείας μορφής με </a:t>
            </a:r>
            <a:r>
              <a:rPr lang="el-GR" sz="2000" dirty="0" smtClean="0"/>
              <a:t>σημαντικές επιπτώσεις </a:t>
            </a:r>
            <a:r>
              <a:rPr lang="el-GR" sz="2000" dirty="0"/>
              <a:t>όπου εμφανίζονται. Οφείλονται στα είδη του γένους </a:t>
            </a:r>
            <a:r>
              <a:rPr lang="el-GR" sz="2000" dirty="0" err="1"/>
              <a:t>Clostridium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Τα είδη του γένους </a:t>
            </a:r>
            <a:r>
              <a:rPr lang="el-GR" sz="2000" dirty="0" err="1"/>
              <a:t>Clostridium</a:t>
            </a:r>
            <a:r>
              <a:rPr lang="el-GR" sz="2000" dirty="0"/>
              <a:t> είναι </a:t>
            </a:r>
            <a:r>
              <a:rPr lang="el-GR" sz="2000" dirty="0" err="1"/>
              <a:t>Gram</a:t>
            </a:r>
            <a:r>
              <a:rPr lang="el-GR" sz="2000" dirty="0"/>
              <a:t>+ θετικά βακτήρια, αρκετά </a:t>
            </a:r>
            <a:r>
              <a:rPr lang="el-GR" sz="2000" dirty="0" smtClean="0"/>
              <a:t>μεγάλα αναερόβια </a:t>
            </a:r>
            <a:r>
              <a:rPr lang="el-GR" sz="2000" dirty="0"/>
              <a:t>και </a:t>
            </a:r>
            <a:r>
              <a:rPr lang="el-GR" sz="2000" dirty="0" err="1"/>
              <a:t>σπορογόνα</a:t>
            </a:r>
            <a:r>
              <a:rPr lang="el-GR" sz="2000" dirty="0"/>
              <a:t>. Το γένος περιλαμβάνει πάνω από 60 είδη. Μερικά </a:t>
            </a:r>
            <a:r>
              <a:rPr lang="el-GR" sz="2000" dirty="0" err="1" smtClean="0"/>
              <a:t>απ'αυτά</a:t>
            </a:r>
            <a:r>
              <a:rPr lang="el-GR" sz="2000" dirty="0" smtClean="0"/>
              <a:t> </a:t>
            </a:r>
            <a:r>
              <a:rPr lang="el-GR" sz="2000" dirty="0"/>
              <a:t>είναι παθογόνα για τον άνθρωπο και τα </a:t>
            </a:r>
            <a:r>
              <a:rPr lang="el-GR" sz="2000" dirty="0" err="1" smtClean="0"/>
              <a:t>ζώα.Αυτά</a:t>
            </a:r>
            <a:r>
              <a:rPr lang="el-GR" sz="2000" dirty="0" smtClean="0"/>
              <a:t> είναι:</a:t>
            </a:r>
          </a:p>
          <a:p>
            <a:pPr marL="0" indent="0">
              <a:buNone/>
            </a:pPr>
            <a:r>
              <a:rPr lang="en-US" sz="2000" dirty="0" smtClean="0"/>
              <a:t>Cl</a:t>
            </a:r>
            <a:r>
              <a:rPr lang="en-US" sz="2000" dirty="0"/>
              <a:t>. </a:t>
            </a:r>
            <a:r>
              <a:rPr lang="en-US" sz="2000" dirty="0" smtClean="0"/>
              <a:t>Perfringens</a:t>
            </a:r>
            <a:r>
              <a:rPr lang="el-GR" sz="2000" dirty="0" smtClean="0"/>
              <a:t>, </a:t>
            </a:r>
            <a:r>
              <a:rPr lang="en-US" sz="2000" dirty="0" smtClean="0"/>
              <a:t>Cl</a:t>
            </a:r>
            <a:r>
              <a:rPr lang="en-US" sz="2000" dirty="0"/>
              <a:t>. </a:t>
            </a:r>
            <a:r>
              <a:rPr lang="en-US" sz="2000" dirty="0" err="1" smtClean="0"/>
              <a:t>Septicum</a:t>
            </a:r>
            <a:r>
              <a:rPr lang="el-GR" sz="2000" dirty="0" smtClean="0"/>
              <a:t>, </a:t>
            </a:r>
            <a:r>
              <a:rPr lang="en-US" sz="2000" dirty="0" smtClean="0"/>
              <a:t>Cl</a:t>
            </a:r>
            <a:r>
              <a:rPr lang="en-US" sz="2000" dirty="0"/>
              <a:t>. </a:t>
            </a:r>
            <a:r>
              <a:rPr lang="en-US" sz="2000" dirty="0" err="1" smtClean="0"/>
              <a:t>Sporogenes</a:t>
            </a:r>
            <a:r>
              <a:rPr lang="el-GR" sz="2000" dirty="0" smtClean="0"/>
              <a:t>, </a:t>
            </a:r>
            <a:r>
              <a:rPr lang="en-US" sz="2000" dirty="0" smtClean="0"/>
              <a:t>Cl</a:t>
            </a:r>
            <a:r>
              <a:rPr lang="en-US" sz="2000" dirty="0"/>
              <a:t>. </a:t>
            </a:r>
            <a:r>
              <a:rPr lang="en-US" sz="2000" dirty="0" err="1" smtClean="0"/>
              <a:t>Histolyticum</a:t>
            </a:r>
            <a:r>
              <a:rPr lang="el-GR" sz="2000" dirty="0" smtClean="0"/>
              <a:t>, </a:t>
            </a:r>
            <a:r>
              <a:rPr lang="en-US" sz="2000" dirty="0" smtClean="0"/>
              <a:t>Cl</a:t>
            </a:r>
            <a:r>
              <a:rPr lang="en-US" sz="2000" dirty="0"/>
              <a:t>. botulinum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>
                <a:latin typeface="Arial,Bold"/>
              </a:rPr>
              <a:t>Κλωστηριδιακές</a:t>
            </a:r>
            <a:r>
              <a:rPr lang="el-GR" sz="2800" dirty="0" smtClean="0">
                <a:latin typeface="Arial,Bold"/>
              </a:rPr>
              <a:t> </a:t>
            </a:r>
            <a:r>
              <a:rPr lang="el-GR" sz="2800" dirty="0">
                <a:latin typeface="Arial,Bold"/>
              </a:rPr>
              <a:t>λοιμώξεις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9809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6:</a:t>
            </a:r>
            <a:r>
              <a:rPr lang="en-US" sz="2800" dirty="0" smtClean="0"/>
              <a:t> </a:t>
            </a:r>
            <a:r>
              <a:rPr lang="el-GR" sz="2400" dirty="0"/>
              <a:t>ΛΟΙΜΩΔΗ ΝΟΣΗΜΑΤΑ ΤΩΝ ΖΩΩΝ </a:t>
            </a:r>
            <a:r>
              <a:rPr lang="el-GR" sz="2400" dirty="0" smtClean="0"/>
              <a:t>ΠΟΥ ΕΝΔΙΑΦΕΡΟΥΝ ΤΗ ΔΗΜΟΣΙΑ ΥΓΕΙΑ </a:t>
            </a:r>
            <a:r>
              <a:rPr lang="el-GR" sz="2400" dirty="0"/>
              <a:t>(ΜΕΡΟΣ 1</a:t>
            </a:r>
            <a:r>
              <a:rPr lang="el-GR" sz="2400" baseline="30000" dirty="0"/>
              <a:t>ο</a:t>
            </a:r>
            <a:r>
              <a:rPr lang="el-GR" sz="2400" dirty="0" smtClean="0"/>
              <a:t>)</a:t>
            </a:r>
            <a:endParaRPr lang="el-GR" sz="2400" dirty="0"/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Κλωστηριδιακές</a:t>
            </a:r>
            <a:r>
              <a:rPr lang="el-GR" sz="2800" dirty="0"/>
              <a:t> </a:t>
            </a:r>
            <a:r>
              <a:rPr lang="el-GR" sz="2800" dirty="0" err="1"/>
              <a:t>εντεροτοξιναιμίες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33500"/>
            <a:ext cx="7848872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Είναι </a:t>
            </a:r>
            <a:r>
              <a:rPr lang="el-GR" sz="2000" dirty="0" err="1"/>
              <a:t>τοξιλοιμώξεις</a:t>
            </a:r>
            <a:r>
              <a:rPr lang="el-GR" sz="2000" dirty="0"/>
              <a:t> που προσβάλλουν τα μηρυκαστικά, το χοίρο, </a:t>
            </a:r>
            <a:r>
              <a:rPr lang="el-GR" sz="2000" dirty="0" smtClean="0"/>
              <a:t>τον άνθρωπο </a:t>
            </a:r>
            <a:r>
              <a:rPr lang="el-GR" sz="2000" dirty="0"/>
              <a:t>και χαρακτηρίζονται από έντονο πολλαπλασιασμό μέσα στο </a:t>
            </a:r>
            <a:r>
              <a:rPr lang="el-GR" sz="2000" dirty="0" smtClean="0"/>
              <a:t>έντερο διαφόρων </a:t>
            </a:r>
            <a:r>
              <a:rPr lang="el-GR" sz="2000" dirty="0"/>
              <a:t>τοξινικών τύπων του </a:t>
            </a:r>
            <a:r>
              <a:rPr lang="el-GR" sz="2000" dirty="0" err="1"/>
              <a:t>Clostridium</a:t>
            </a:r>
            <a:r>
              <a:rPr lang="el-GR" sz="2000" dirty="0"/>
              <a:t> </a:t>
            </a:r>
            <a:r>
              <a:rPr lang="el-GR" sz="2000" dirty="0" err="1"/>
              <a:t>perfringens</a:t>
            </a:r>
            <a:r>
              <a:rPr lang="el-GR" sz="2000" dirty="0"/>
              <a:t>, που απολήγουν </a:t>
            </a:r>
            <a:r>
              <a:rPr lang="el-GR" sz="2000" dirty="0" smtClean="0"/>
              <a:t>σε τοξιναιμία </a:t>
            </a:r>
            <a:r>
              <a:rPr lang="el-GR" sz="2000" dirty="0"/>
              <a:t>και </a:t>
            </a:r>
            <a:r>
              <a:rPr lang="el-GR" sz="2000" dirty="0" smtClean="0"/>
              <a:t>βακτηριαιμία. Ανάλογα </a:t>
            </a:r>
            <a:r>
              <a:rPr lang="el-GR" sz="2000" dirty="0"/>
              <a:t>με την ηλικία και την κλινική μορφή της νόσου, υποδιαιρούνται </a:t>
            </a:r>
            <a:r>
              <a:rPr lang="el-GR" sz="2000" dirty="0" smtClean="0"/>
              <a:t>σε δύο </a:t>
            </a:r>
            <a:r>
              <a:rPr lang="el-GR" sz="2000" dirty="0"/>
              <a:t>ομάδες:</a:t>
            </a:r>
          </a:p>
          <a:p>
            <a:r>
              <a:rPr lang="el-GR" sz="2000" dirty="0" err="1"/>
              <a:t>Εντεροτοξιναιμία</a:t>
            </a:r>
            <a:r>
              <a:rPr lang="el-GR" sz="2000" dirty="0"/>
              <a:t> ή δυσεντερία των νεαρών αμνών και εριφίων.</a:t>
            </a:r>
          </a:p>
          <a:p>
            <a:r>
              <a:rPr lang="el-GR" sz="2000" dirty="0" err="1"/>
              <a:t>Εντεροτοξιναιμία</a:t>
            </a:r>
            <a:r>
              <a:rPr lang="el-GR" sz="2000" dirty="0"/>
              <a:t> των αιγών και προβάτων.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933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81365"/>
            <a:ext cx="8496944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Το </a:t>
            </a:r>
            <a:r>
              <a:rPr lang="en-US" sz="2000" dirty="0"/>
              <a:t>Clostridium perfringens </a:t>
            </a:r>
            <a:r>
              <a:rPr lang="el-GR" sz="2000" dirty="0"/>
              <a:t>είναι </a:t>
            </a:r>
            <a:r>
              <a:rPr lang="en-US" sz="2000" dirty="0"/>
              <a:t>Gram+ </a:t>
            </a:r>
            <a:r>
              <a:rPr lang="el-GR" sz="2000" dirty="0"/>
              <a:t>βακτήριο, σπορογόνο, </a:t>
            </a:r>
            <a:r>
              <a:rPr lang="el-GR" sz="2000" dirty="0" smtClean="0"/>
              <a:t>απόλυτο αναερόβιο</a:t>
            </a:r>
            <a:r>
              <a:rPr lang="el-GR" sz="2000" dirty="0"/>
              <a:t>, παράγει αέρα και πολύ ισχυρές </a:t>
            </a:r>
            <a:r>
              <a:rPr lang="el-GR" sz="2000" dirty="0" err="1"/>
              <a:t>εξωτοξίνες</a:t>
            </a:r>
            <a:r>
              <a:rPr lang="el-GR" sz="2000" dirty="0"/>
              <a:t> (</a:t>
            </a:r>
            <a:r>
              <a:rPr lang="el-GR" sz="2000" dirty="0" err="1"/>
              <a:t>α,β,ε,c</a:t>
            </a:r>
            <a:r>
              <a:rPr lang="el-GR" sz="2000" dirty="0" smtClean="0"/>
              <a:t>). Η </a:t>
            </a:r>
            <a:r>
              <a:rPr lang="el-GR" sz="2000" dirty="0"/>
              <a:t>ανοσία στις </a:t>
            </a:r>
            <a:r>
              <a:rPr lang="el-GR" sz="2000" dirty="0" err="1"/>
              <a:t>εντεροτοξιναιμίες</a:t>
            </a:r>
            <a:r>
              <a:rPr lang="el-GR" sz="2000" dirty="0"/>
              <a:t> είναι κυρίως αντιτοξική, δηλαδή </a:t>
            </a:r>
            <a:r>
              <a:rPr lang="el-GR" sz="2000" dirty="0" smtClean="0"/>
              <a:t>τα αντισώματα </a:t>
            </a:r>
            <a:r>
              <a:rPr lang="el-GR" sz="2000" dirty="0"/>
              <a:t>που παράγονται εξουδετερώνουν τη δράση των </a:t>
            </a:r>
            <a:r>
              <a:rPr lang="el-GR" sz="2000" dirty="0" smtClean="0"/>
              <a:t>τοξινών. Διακρίνονται </a:t>
            </a:r>
            <a:r>
              <a:rPr lang="el-GR" sz="2000" dirty="0"/>
              <a:t>5 τοξινικοί τύποι του </a:t>
            </a:r>
            <a:r>
              <a:rPr lang="el-GR" sz="2000" dirty="0" err="1"/>
              <a:t>Cl</a:t>
            </a:r>
            <a:r>
              <a:rPr lang="el-GR" sz="2000" dirty="0"/>
              <a:t>. </a:t>
            </a:r>
            <a:r>
              <a:rPr lang="el-GR" sz="2000" dirty="0" err="1"/>
              <a:t>perfrigens</a:t>
            </a:r>
            <a:r>
              <a:rPr lang="el-GR" sz="2000" dirty="0"/>
              <a:t> οι A,B,C,D και Ε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Οι διάφοροι τύποι </a:t>
            </a:r>
            <a:r>
              <a:rPr lang="el-GR" sz="2000" dirty="0" err="1"/>
              <a:t>Cl</a:t>
            </a:r>
            <a:r>
              <a:rPr lang="el-GR" sz="2000" dirty="0"/>
              <a:t>. </a:t>
            </a:r>
            <a:r>
              <a:rPr lang="el-GR" sz="2000" dirty="0" err="1"/>
              <a:t>perfringens</a:t>
            </a:r>
            <a:r>
              <a:rPr lang="el-GR" sz="2000" dirty="0"/>
              <a:t> απαντούν και στο εξωτερικό </a:t>
            </a:r>
            <a:r>
              <a:rPr lang="el-GR" sz="2000" dirty="0" smtClean="0"/>
              <a:t>περιβάλλον αλλά </a:t>
            </a:r>
            <a:r>
              <a:rPr lang="el-GR" sz="2000" dirty="0"/>
              <a:t>και στο πεπτικό σύστημα (παχύ έντερο) των ζώων, </a:t>
            </a:r>
            <a:r>
              <a:rPr lang="el-GR" sz="2000" dirty="0" smtClean="0"/>
              <a:t>παράγουν τοξίνες μέτριας έντασης, </a:t>
            </a:r>
            <a:r>
              <a:rPr lang="el-GR" sz="2000" dirty="0"/>
              <a:t>χωρίς διαταραχές για τον </a:t>
            </a:r>
            <a:r>
              <a:rPr lang="el-GR" sz="2000" dirty="0" smtClean="0"/>
              <a:t>οργανισμό. Πολλαπλασιάζεται </a:t>
            </a:r>
            <a:r>
              <a:rPr lang="el-GR" sz="2000" dirty="0"/>
              <a:t>γρήγορα και έντονα και παράγει </a:t>
            </a:r>
            <a:r>
              <a:rPr lang="el-GR" sz="2000" dirty="0" smtClean="0"/>
              <a:t>σε μεγάλες </a:t>
            </a:r>
            <a:r>
              <a:rPr lang="el-GR" sz="2000" dirty="0"/>
              <a:t>ποσότητες ισχυρές τοξίνες. Αυτές περνούν στην κυκλοφορία του </a:t>
            </a:r>
            <a:r>
              <a:rPr lang="el-GR" sz="2000" dirty="0" smtClean="0"/>
              <a:t>αίματος (τοξιναιμία</a:t>
            </a:r>
            <a:r>
              <a:rPr lang="el-GR" sz="2000" dirty="0"/>
              <a:t>) και εισδύουν σ' όλα τα όργανα (γενική τοξίνωση) με </a:t>
            </a:r>
            <a:r>
              <a:rPr lang="el-GR" sz="2000" dirty="0" smtClean="0"/>
              <a:t>καταλυτικές συνέπειες </a:t>
            </a:r>
            <a:r>
              <a:rPr lang="el-GR" sz="2000" dirty="0"/>
              <a:t>για τον οργανισμό.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Κλωστηριδιακές</a:t>
            </a:r>
            <a:r>
              <a:rPr lang="el-GR" sz="2800" dirty="0"/>
              <a:t> </a:t>
            </a:r>
            <a:r>
              <a:rPr lang="el-GR" sz="2800" dirty="0" err="1"/>
              <a:t>εντεροτοξιναιμίες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5900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Οι παράγοντες που συντελούν στη δημιουργία του κατάλληλου </a:t>
            </a:r>
            <a:r>
              <a:rPr lang="el-GR" sz="2000" dirty="0" smtClean="0"/>
              <a:t>εδάφους διακρίνονται </a:t>
            </a:r>
            <a:r>
              <a:rPr lang="el-GR" sz="2000" dirty="0"/>
              <a:t>σε </a:t>
            </a:r>
            <a:r>
              <a:rPr lang="el-GR" sz="2000" b="1" dirty="0"/>
              <a:t>ενδογενείς</a:t>
            </a:r>
            <a:r>
              <a:rPr lang="el-GR" sz="2000" dirty="0"/>
              <a:t> και </a:t>
            </a:r>
            <a:r>
              <a:rPr lang="el-GR" sz="2000" b="1" dirty="0"/>
              <a:t>εξωγενείς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Ενδογενείς παράγοντες </a:t>
            </a:r>
            <a:r>
              <a:rPr lang="el-GR" sz="2000" dirty="0" smtClean="0"/>
              <a:t>: </a:t>
            </a:r>
            <a:r>
              <a:rPr lang="el-GR" sz="2000" dirty="0"/>
              <a:t>Η ηλικία του </a:t>
            </a:r>
            <a:r>
              <a:rPr lang="el-GR" sz="2000" dirty="0" smtClean="0"/>
              <a:t>ζώου, </a:t>
            </a:r>
            <a:r>
              <a:rPr lang="el-GR" sz="2000" dirty="0"/>
              <a:t>το είδος του </a:t>
            </a:r>
            <a:r>
              <a:rPr lang="el-GR" sz="2000" dirty="0" smtClean="0"/>
              <a:t>ζώου, </a:t>
            </a:r>
            <a:r>
              <a:rPr lang="el-GR" sz="2000" dirty="0"/>
              <a:t>η </a:t>
            </a:r>
            <a:r>
              <a:rPr lang="el-GR" sz="2000" dirty="0" smtClean="0"/>
              <a:t>φυλή, η θρεπτική.</a:t>
            </a:r>
            <a:endParaRPr lang="el-GR" sz="2000" dirty="0"/>
          </a:p>
          <a:p>
            <a:r>
              <a:rPr lang="el-GR" sz="2000" dirty="0"/>
              <a:t>Εξωγενείς παράγοντες </a:t>
            </a:r>
            <a:r>
              <a:rPr lang="el-GR" sz="2000" dirty="0" smtClean="0"/>
              <a:t>: </a:t>
            </a:r>
            <a:r>
              <a:rPr lang="el-GR" sz="2000" dirty="0"/>
              <a:t>Οι μετεωρολογικές </a:t>
            </a:r>
            <a:r>
              <a:rPr lang="el-GR" sz="2000" dirty="0" smtClean="0"/>
              <a:t>μεταβολές, </a:t>
            </a:r>
            <a:r>
              <a:rPr lang="el-GR" sz="2000" dirty="0"/>
              <a:t>η μεγάλη ποσότητα τροφής και </a:t>
            </a:r>
            <a:r>
              <a:rPr lang="el-GR" sz="2000" dirty="0" smtClean="0"/>
              <a:t>μάλιστα πλούσιας </a:t>
            </a:r>
            <a:r>
              <a:rPr lang="el-GR" sz="2000" dirty="0"/>
              <a:t>σε </a:t>
            </a:r>
            <a:r>
              <a:rPr lang="el-GR" sz="2000" dirty="0" smtClean="0"/>
              <a:t>υδατάνθρακες, </a:t>
            </a:r>
            <a:r>
              <a:rPr lang="el-GR" sz="2000" dirty="0"/>
              <a:t>ο </a:t>
            </a:r>
            <a:r>
              <a:rPr lang="el-GR" sz="2000" dirty="0" smtClean="0"/>
              <a:t>απότομος υπερσιτισμός </a:t>
            </a:r>
            <a:r>
              <a:rPr lang="el-GR" sz="2000" dirty="0"/>
              <a:t>με </a:t>
            </a:r>
            <a:r>
              <a:rPr lang="el-GR" sz="2000" dirty="0" smtClean="0"/>
              <a:t>πρωτεΐνες.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Άλλοι παράγοντες είναι: </a:t>
            </a:r>
            <a:r>
              <a:rPr lang="el-GR" sz="2000" dirty="0" err="1"/>
              <a:t>Στρεσικοί</a:t>
            </a:r>
            <a:r>
              <a:rPr lang="el-GR" sz="2000" dirty="0"/>
              <a:t> παράγοντες (μεταφορά, </a:t>
            </a:r>
            <a:r>
              <a:rPr lang="el-GR" sz="2000" dirty="0" smtClean="0"/>
              <a:t>εμβολιασμός, χειρουργικές </a:t>
            </a:r>
            <a:r>
              <a:rPr lang="el-GR" sz="2000" dirty="0"/>
              <a:t>επεμβάσεις) αντιβιοτικά, παρασιτώσεις, μολυσμένες </a:t>
            </a:r>
            <a:r>
              <a:rPr lang="el-GR" sz="2000" dirty="0" smtClean="0"/>
              <a:t>ζωοτροφές, </a:t>
            </a:r>
            <a:r>
              <a:rPr lang="el-GR" sz="2000" dirty="0" err="1" smtClean="0"/>
              <a:t>ενδοτοξίνες</a:t>
            </a:r>
            <a:r>
              <a:rPr lang="el-GR" sz="2000" dirty="0" smtClean="0"/>
              <a:t> </a:t>
            </a:r>
            <a:r>
              <a:rPr lang="el-GR" sz="2000" dirty="0"/>
              <a:t>της </a:t>
            </a:r>
            <a:r>
              <a:rPr lang="en-US" sz="2000" dirty="0"/>
              <a:t>E. coli.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Κλωστηριδιακές</a:t>
            </a:r>
            <a:r>
              <a:rPr lang="el-GR" sz="2800" dirty="0"/>
              <a:t> </a:t>
            </a:r>
            <a:r>
              <a:rPr lang="el-GR" sz="2800" dirty="0" err="1"/>
              <a:t>εντεροτοξιναιμίες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9065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Στην Ελλάδα </a:t>
            </a:r>
            <a:r>
              <a:rPr lang="el-GR" sz="2000" dirty="0" smtClean="0"/>
              <a:t>κρούσματα </a:t>
            </a:r>
            <a:r>
              <a:rPr lang="el-GR" sz="2000" dirty="0" err="1"/>
              <a:t>εντεροτοξιναιμίας</a:t>
            </a:r>
            <a:r>
              <a:rPr lang="el-GR" sz="2000" dirty="0"/>
              <a:t> </a:t>
            </a:r>
            <a:r>
              <a:rPr lang="el-GR" sz="2000" dirty="0" smtClean="0"/>
              <a:t>στα </a:t>
            </a:r>
            <a:r>
              <a:rPr lang="el-GR" sz="2000" dirty="0"/>
              <a:t>ποίμνια </a:t>
            </a:r>
            <a:r>
              <a:rPr lang="el-GR" sz="2000" dirty="0" smtClean="0"/>
              <a:t>σε μεγαλύτερη </a:t>
            </a:r>
            <a:r>
              <a:rPr lang="el-GR" sz="2000" dirty="0"/>
              <a:t>συχνότητα κατά τους ψυχρούς μήνες. Τα </a:t>
            </a:r>
            <a:r>
              <a:rPr lang="el-GR" sz="2000" dirty="0" err="1"/>
              <a:t>κλωστρίδια</a:t>
            </a:r>
            <a:r>
              <a:rPr lang="el-GR" sz="2000" dirty="0"/>
              <a:t> </a:t>
            </a:r>
            <a:r>
              <a:rPr lang="el-GR" sz="2000" dirty="0" smtClean="0"/>
              <a:t>υπάρχουν </a:t>
            </a:r>
            <a:r>
              <a:rPr lang="el-GR" sz="2000" dirty="0"/>
              <a:t>στο έδαφος, σε αγρούς που λιπαίνονται, στο </a:t>
            </a:r>
            <a:r>
              <a:rPr lang="el-GR" sz="2000" dirty="0" smtClean="0"/>
              <a:t>ακάθαρτο νερό</a:t>
            </a:r>
            <a:r>
              <a:rPr lang="el-GR" sz="2000" dirty="0"/>
              <a:t>, στα τρόφιμα, στο παχύ έντερο του ανθρώπου και των ζώων. </a:t>
            </a:r>
          </a:p>
          <a:p>
            <a:pPr marL="0" indent="0">
              <a:buNone/>
            </a:pPr>
            <a:r>
              <a:rPr lang="el-GR" sz="2000" b="1" dirty="0"/>
              <a:t>ΠΡΟΛΗΨΗ</a:t>
            </a:r>
          </a:p>
          <a:p>
            <a:pPr marL="0" indent="0">
              <a:buNone/>
            </a:pPr>
            <a:r>
              <a:rPr lang="el-GR" sz="2000" dirty="0"/>
              <a:t>Τα μέτρα υγιεινής και η αποφυγή όλων των παραγόντων που </a:t>
            </a:r>
            <a:r>
              <a:rPr lang="el-GR" sz="2000" dirty="0" smtClean="0"/>
              <a:t>προδιαθέτουν στην </a:t>
            </a:r>
            <a:r>
              <a:rPr lang="el-GR" sz="2000" dirty="0"/>
              <a:t>εκδήλωση της </a:t>
            </a:r>
            <a:r>
              <a:rPr lang="el-GR" sz="2000" dirty="0" smtClean="0"/>
              <a:t>νόσου. Η ενεργητική </a:t>
            </a:r>
            <a:r>
              <a:rPr lang="el-GR" sz="2000" dirty="0"/>
              <a:t>ανοσοποίηση </a:t>
            </a:r>
            <a:r>
              <a:rPr lang="el-GR" sz="2000" dirty="0" smtClean="0"/>
              <a:t>για </a:t>
            </a:r>
            <a:r>
              <a:rPr lang="el-GR" sz="2000" dirty="0"/>
              <a:t>την </a:t>
            </a:r>
            <a:r>
              <a:rPr lang="el-GR" sz="2000" dirty="0" smtClean="0"/>
              <a:t>αποτελεσματική καταπολέμηση </a:t>
            </a:r>
            <a:r>
              <a:rPr lang="el-GR" sz="2000" dirty="0"/>
              <a:t>της </a:t>
            </a:r>
            <a:r>
              <a:rPr lang="el-GR" sz="2000" dirty="0" err="1"/>
              <a:t>εντεροτοξιναιμίας</a:t>
            </a:r>
            <a:r>
              <a:rPr lang="el-GR" sz="2000" dirty="0"/>
              <a:t>. Η χρήση πολυδύναμων εμβολίων δύο </a:t>
            </a:r>
            <a:r>
              <a:rPr lang="el-GR" sz="2000" dirty="0" smtClean="0"/>
              <a:t>φορές το χρόνο.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Κλωστηριδιακές</a:t>
            </a:r>
            <a:r>
              <a:rPr lang="el-GR" sz="2800" dirty="0"/>
              <a:t> </a:t>
            </a:r>
            <a:r>
              <a:rPr lang="el-GR" sz="2800" dirty="0" err="1"/>
              <a:t>εντεροτοξιναιμίες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4534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ΔΗΜΟΣΙΑ </a:t>
            </a:r>
            <a:r>
              <a:rPr lang="el-GR" sz="2000" b="1" dirty="0" smtClean="0"/>
              <a:t>ΥΓΕΙΑ</a:t>
            </a:r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 err="1"/>
              <a:t>Cl</a:t>
            </a:r>
            <a:r>
              <a:rPr lang="el-GR" sz="2000" dirty="0"/>
              <a:t>. </a:t>
            </a:r>
            <a:r>
              <a:rPr lang="el-GR" sz="2000" dirty="0" err="1"/>
              <a:t>perfringens</a:t>
            </a:r>
            <a:r>
              <a:rPr lang="el-GR" sz="2000" dirty="0"/>
              <a:t> είναι το πιο συχνό αίτιο επιπλοκής των τραυμάτων </a:t>
            </a:r>
            <a:r>
              <a:rPr lang="el-GR" sz="2000" dirty="0" smtClean="0"/>
              <a:t>στον άνθρωπο</a:t>
            </a:r>
            <a:r>
              <a:rPr lang="el-GR" sz="2000" dirty="0"/>
              <a:t>, προκαλώντας την αεριογόνο γάγγραινα. Ο χρόνος επώασης είναι </a:t>
            </a:r>
            <a:r>
              <a:rPr lang="el-GR" sz="2000" dirty="0" smtClean="0"/>
              <a:t>24-48 ώρες </a:t>
            </a:r>
            <a:r>
              <a:rPr lang="el-GR" sz="2000" dirty="0"/>
              <a:t>και σπανιότερα 2-4 ημέρες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Παρατηρούνται </a:t>
            </a:r>
            <a:r>
              <a:rPr lang="el-GR" sz="2000" dirty="0" smtClean="0"/>
              <a:t> γενικά </a:t>
            </a:r>
            <a:r>
              <a:rPr lang="el-GR" sz="2000" dirty="0"/>
              <a:t>φαινόμενα, </a:t>
            </a:r>
            <a:r>
              <a:rPr lang="el-GR" sz="2000" dirty="0" smtClean="0"/>
              <a:t>που προδίνουν </a:t>
            </a:r>
            <a:r>
              <a:rPr lang="el-GR" sz="2000" dirty="0"/>
              <a:t>ότι υπάρχει βαριά </a:t>
            </a:r>
            <a:r>
              <a:rPr lang="el-GR" sz="2000" dirty="0" smtClean="0"/>
              <a:t>λοίμωξη :</a:t>
            </a:r>
          </a:p>
          <a:p>
            <a:r>
              <a:rPr lang="el-GR" sz="2000" dirty="0" smtClean="0"/>
              <a:t>Αιμολυτικός ίκτερος και νεφρική βλάβη</a:t>
            </a:r>
          </a:p>
          <a:p>
            <a:r>
              <a:rPr lang="el-GR" sz="2000" dirty="0" smtClean="0"/>
              <a:t>Σηψαιμία </a:t>
            </a:r>
            <a:r>
              <a:rPr lang="el-GR" sz="2000" dirty="0"/>
              <a:t>από εντερική </a:t>
            </a:r>
            <a:r>
              <a:rPr lang="el-GR" sz="2000" dirty="0" smtClean="0"/>
              <a:t>απόφραξη, γαγγραινώδη </a:t>
            </a:r>
            <a:r>
              <a:rPr lang="el-GR" sz="2000" dirty="0"/>
              <a:t>σκωληκοειδίτιδα.</a:t>
            </a:r>
          </a:p>
          <a:p>
            <a:r>
              <a:rPr lang="el-GR" sz="2000" dirty="0"/>
              <a:t>Εντερίτιδα νεκρωτική, βαριάς πρόγνωσης.</a:t>
            </a:r>
          </a:p>
          <a:p>
            <a:r>
              <a:rPr lang="el-GR" sz="2000" dirty="0"/>
              <a:t>Τροφική δηλητηρίαση, που οφείλεται σε στελέχη του τύπου Α τα </a:t>
            </a:r>
            <a:r>
              <a:rPr lang="el-GR" sz="2000" dirty="0" smtClean="0"/>
              <a:t>οποία πολλαπλασιάζονται </a:t>
            </a:r>
            <a:r>
              <a:rPr lang="el-GR" sz="2000" dirty="0"/>
              <a:t>στα τρόφιμα και παράγουν εντεροτοξίνη.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Κλωστηριδιακές</a:t>
            </a:r>
            <a:r>
              <a:rPr lang="el-GR" sz="2800" dirty="0"/>
              <a:t> </a:t>
            </a:r>
            <a:r>
              <a:rPr lang="el-GR" sz="2800" dirty="0" err="1"/>
              <a:t>εντεροτοξιναιμίες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4452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Αλλαντίαση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Ταχείας εξέλιξης θανατηφόρος νόσος του Κ.Ν.Σ., που χαρακτηρίζεται </a:t>
            </a:r>
            <a:r>
              <a:rPr lang="el-GR" sz="2000" dirty="0" smtClean="0"/>
              <a:t>από προοδευτική </a:t>
            </a:r>
            <a:r>
              <a:rPr lang="el-GR" sz="2000" dirty="0"/>
              <a:t>παράλυση και συναντάται σ' όλα τα κατοικίδια ζώα και τον </a:t>
            </a:r>
            <a:r>
              <a:rPr lang="el-GR" sz="2000" dirty="0" smtClean="0"/>
              <a:t>άνθρωπο. Οφείλεται </a:t>
            </a:r>
            <a:r>
              <a:rPr lang="el-GR" sz="2000" dirty="0"/>
              <a:t>στη βρώση της τοξίνης που παράγει το </a:t>
            </a:r>
            <a:r>
              <a:rPr lang="el-GR" sz="2000" dirty="0" err="1"/>
              <a:t>Clostridium</a:t>
            </a:r>
            <a:r>
              <a:rPr lang="el-GR" sz="2000" dirty="0"/>
              <a:t> </a:t>
            </a:r>
            <a:r>
              <a:rPr lang="el-GR" sz="2000" dirty="0" err="1"/>
              <a:t>botulinum</a:t>
            </a:r>
            <a:r>
              <a:rPr lang="el-GR" sz="2000" dirty="0"/>
              <a:t>, </a:t>
            </a:r>
            <a:r>
              <a:rPr lang="el-GR" sz="2000" dirty="0" smtClean="0"/>
              <a:t>που παράχθηκε </a:t>
            </a:r>
            <a:r>
              <a:rPr lang="el-GR" sz="2000" dirty="0"/>
              <a:t>έξω από το σώμα</a:t>
            </a:r>
            <a:r>
              <a:rPr lang="el-GR" sz="2000" dirty="0" smtClean="0"/>
              <a:t>. </a:t>
            </a:r>
            <a:r>
              <a:rPr lang="el-GR" sz="2000" dirty="0"/>
              <a:t>Το αλλαντικό </a:t>
            </a:r>
            <a:r>
              <a:rPr lang="el-GR" sz="2000" dirty="0" err="1"/>
              <a:t>κλωστηρίδιο</a:t>
            </a:r>
            <a:r>
              <a:rPr lang="el-GR" sz="2000" dirty="0"/>
              <a:t> αναπτύσσεται μέσα </a:t>
            </a:r>
            <a:r>
              <a:rPr lang="el-GR" sz="2000" dirty="0" smtClean="0"/>
              <a:t>σε τρόφιμα </a:t>
            </a:r>
            <a:r>
              <a:rPr lang="el-GR" sz="2000" dirty="0"/>
              <a:t>και ιδιαίτερα στα αλλαντικά </a:t>
            </a:r>
            <a:r>
              <a:rPr lang="el-GR" sz="2000" dirty="0" smtClean="0"/>
              <a:t>και τις κονσέρβες.</a:t>
            </a:r>
          </a:p>
          <a:p>
            <a:pPr marL="0" indent="0">
              <a:buNone/>
            </a:pPr>
            <a:r>
              <a:rPr lang="el-GR" sz="2000" b="1" dirty="0" smtClean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Β</a:t>
            </a:r>
            <a:r>
              <a:rPr lang="el-GR" sz="2000" dirty="0" smtClean="0"/>
              <a:t>ακτηρίδιο </a:t>
            </a:r>
            <a:r>
              <a:rPr lang="el-GR" sz="2000" dirty="0"/>
              <a:t>ευθύ ή κυρτό, κινητό, </a:t>
            </a:r>
            <a:r>
              <a:rPr lang="el-GR" sz="2000" dirty="0" err="1"/>
              <a:t>Gram</a:t>
            </a:r>
            <a:r>
              <a:rPr lang="el-GR" sz="2000" dirty="0"/>
              <a:t>+ και διατάσσεται σε ζεύγη ή </a:t>
            </a:r>
            <a:r>
              <a:rPr lang="el-GR" sz="2000" dirty="0" smtClean="0"/>
              <a:t>σε μικρές </a:t>
            </a:r>
            <a:r>
              <a:rPr lang="el-GR" sz="2000" dirty="0"/>
              <a:t>αλυσίδες. Παράγει σπόρους ωοειδείς. Είναι αυστηρά αναερόβιο.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914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Υπάρχουν </a:t>
            </a:r>
            <a:r>
              <a:rPr lang="el-GR" sz="2000" dirty="0" smtClean="0"/>
              <a:t>8 τύποι </a:t>
            </a:r>
            <a:r>
              <a:rPr lang="el-GR" sz="2000" dirty="0"/>
              <a:t>και </a:t>
            </a:r>
            <a:r>
              <a:rPr lang="el-GR" sz="2000" dirty="0" err="1"/>
              <a:t>υπότυποι</a:t>
            </a:r>
            <a:r>
              <a:rPr lang="el-GR" sz="2000" dirty="0"/>
              <a:t> του </a:t>
            </a:r>
            <a:r>
              <a:rPr lang="el-GR" sz="2000" dirty="0" err="1"/>
              <a:t>Cl</a:t>
            </a:r>
            <a:r>
              <a:rPr lang="el-GR" sz="2000" dirty="0"/>
              <a:t>. </a:t>
            </a:r>
            <a:r>
              <a:rPr lang="el-GR" sz="2000" dirty="0" err="1"/>
              <a:t>botulinum</a:t>
            </a:r>
            <a:r>
              <a:rPr lang="el-GR" sz="2000" dirty="0"/>
              <a:t>, που διαφοροποιούνται με βάση την </a:t>
            </a:r>
            <a:r>
              <a:rPr lang="el-GR" sz="2000" dirty="0" smtClean="0"/>
              <a:t>ορολογική ειδικότητα </a:t>
            </a:r>
            <a:r>
              <a:rPr lang="el-GR" sz="2000" dirty="0"/>
              <a:t>της τοξίνης τους</a:t>
            </a:r>
            <a:r>
              <a:rPr lang="el-GR" sz="2000" dirty="0" smtClean="0"/>
              <a:t>:</a:t>
            </a:r>
          </a:p>
          <a:p>
            <a:r>
              <a:rPr lang="el-GR" sz="2000" dirty="0"/>
              <a:t>Α,Β,Ε: Άνθρωπος</a:t>
            </a:r>
          </a:p>
          <a:p>
            <a:r>
              <a:rPr lang="en-US" sz="2000" dirty="0" smtClean="0"/>
              <a:t>C</a:t>
            </a:r>
            <a:r>
              <a:rPr lang="en-US" sz="2000" dirty="0"/>
              <a:t>: </a:t>
            </a:r>
            <a:r>
              <a:rPr lang="el-GR" sz="2000" dirty="0" err="1"/>
              <a:t>Μινγκς</a:t>
            </a:r>
            <a:r>
              <a:rPr lang="el-GR" sz="2000" dirty="0"/>
              <a:t>, βοοειδή, </a:t>
            </a:r>
            <a:r>
              <a:rPr lang="el-GR" sz="2000" dirty="0" err="1"/>
              <a:t>ιπποειδή</a:t>
            </a:r>
            <a:endParaRPr lang="el-GR" sz="2000" dirty="0"/>
          </a:p>
          <a:p>
            <a:r>
              <a:rPr lang="en-US" sz="2000" dirty="0"/>
              <a:t>D: </a:t>
            </a:r>
            <a:r>
              <a:rPr lang="el-GR" sz="2000" dirty="0"/>
              <a:t>Βοοειδή</a:t>
            </a:r>
          </a:p>
          <a:p>
            <a:r>
              <a:rPr lang="el-GR" sz="2000" dirty="0"/>
              <a:t>F: Άνθρωποι (μόνο δύο περιπτώσεις)</a:t>
            </a:r>
          </a:p>
          <a:p>
            <a:r>
              <a:rPr lang="en-US" sz="2000" dirty="0"/>
              <a:t>G: </a:t>
            </a:r>
            <a:r>
              <a:rPr lang="el-GR" sz="2000" dirty="0"/>
              <a:t>Δεν αναφέρθηκαν κρούσματα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Αλλαντίαση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9473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Αλλαντίαση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ΠΑΘΟΓΕΝΕΙΑ</a:t>
            </a:r>
          </a:p>
          <a:p>
            <a:pPr marL="0" indent="0">
              <a:buNone/>
            </a:pPr>
            <a:r>
              <a:rPr lang="el-GR" sz="2000" dirty="0" err="1"/>
              <a:t>To</a:t>
            </a:r>
            <a:r>
              <a:rPr lang="el-GR" sz="2000" dirty="0"/>
              <a:t> </a:t>
            </a:r>
            <a:r>
              <a:rPr lang="el-GR" sz="2000" dirty="0" err="1"/>
              <a:t>Cl</a:t>
            </a:r>
            <a:r>
              <a:rPr lang="el-GR" sz="2000" dirty="0"/>
              <a:t>. </a:t>
            </a:r>
            <a:r>
              <a:rPr lang="el-GR" sz="2000" dirty="0" err="1"/>
              <a:t>botulinum</a:t>
            </a:r>
            <a:r>
              <a:rPr lang="el-GR" sz="2000" dirty="0"/>
              <a:t> δε διαδραματίζει κανένα ρόλο στη νόσο αλλαντίαση. </a:t>
            </a:r>
            <a:r>
              <a:rPr lang="el-GR" sz="2000" dirty="0" err="1" smtClean="0"/>
              <a:t>Σπόροιτου</a:t>
            </a:r>
            <a:r>
              <a:rPr lang="el-GR" sz="2000" dirty="0" smtClean="0"/>
              <a:t> </a:t>
            </a:r>
            <a:r>
              <a:rPr lang="el-GR" sz="2000" dirty="0"/>
              <a:t>βακτηριδίου αν ληφθούν από το στόμα περνούν στο έντερο, χωρίς </a:t>
            </a:r>
            <a:r>
              <a:rPr lang="el-GR" sz="2000" dirty="0" smtClean="0"/>
              <a:t>να ανιχνευθούν </a:t>
            </a:r>
            <a:r>
              <a:rPr lang="el-GR" sz="2000" dirty="0"/>
              <a:t>παρουσία τοξίνης στο αίμα</a:t>
            </a:r>
            <a:r>
              <a:rPr lang="el-GR" sz="2000" dirty="0" smtClean="0"/>
              <a:t>.</a:t>
            </a:r>
            <a:r>
              <a:rPr lang="el-GR" sz="2000" dirty="0"/>
              <a:t> </a:t>
            </a:r>
            <a:r>
              <a:rPr lang="el-GR" sz="2000" dirty="0" smtClean="0"/>
              <a:t>Η τοξίνη </a:t>
            </a:r>
            <a:r>
              <a:rPr lang="el-GR" sz="2000" dirty="0" err="1"/>
              <a:t>απορροφάται</a:t>
            </a:r>
            <a:r>
              <a:rPr lang="el-GR" sz="2000" dirty="0"/>
              <a:t> από το έντερο και διασπείρεται με </a:t>
            </a:r>
            <a:r>
              <a:rPr lang="el-GR" sz="2000" dirty="0" smtClean="0"/>
              <a:t>το αίμα </a:t>
            </a:r>
            <a:r>
              <a:rPr lang="el-GR" sz="2000" dirty="0"/>
              <a:t>σε όλους τους ιστούς. Δρα ειδικά στο περιφερειακό νευρικό σύστημα, </a:t>
            </a:r>
            <a:r>
              <a:rPr lang="el-GR" sz="2000" dirty="0" smtClean="0"/>
              <a:t>ειδικότερα αναστέλλει </a:t>
            </a:r>
            <a:r>
              <a:rPr lang="el-GR" sz="2000" dirty="0"/>
              <a:t>τη σύνθεση ή την απελευθέρωση </a:t>
            </a:r>
            <a:r>
              <a:rPr lang="el-GR" sz="2000" dirty="0" err="1"/>
              <a:t>ακετυλοχολίνης</a:t>
            </a:r>
            <a:r>
              <a:rPr lang="el-GR" sz="2000" dirty="0"/>
              <a:t> στις τελικές </a:t>
            </a:r>
            <a:r>
              <a:rPr lang="el-GR" sz="2000" dirty="0" smtClean="0"/>
              <a:t>κινητικές πλάκες</a:t>
            </a:r>
            <a:r>
              <a:rPr lang="el-GR" sz="2000" dirty="0"/>
              <a:t>, με αποτέλεσμα διακοπή της διόδου της νευρικής ώσης από το νεύρο </a:t>
            </a:r>
            <a:r>
              <a:rPr lang="el-GR" sz="2000" dirty="0" smtClean="0"/>
              <a:t>στη μυϊκή </a:t>
            </a:r>
            <a:r>
              <a:rPr lang="el-GR" sz="2000" dirty="0"/>
              <a:t>ίνα.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40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Αλλαντίαση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ΣΥΜΠΤΩΜΑΤΟΛΟΓΙΑ</a:t>
            </a:r>
          </a:p>
          <a:p>
            <a:pPr marL="0" indent="0">
              <a:buNone/>
            </a:pPr>
            <a:r>
              <a:rPr lang="el-GR" sz="2000" dirty="0"/>
              <a:t>Η αλλαντίαση χαρακτηρίζεται </a:t>
            </a:r>
            <a:r>
              <a:rPr lang="el-GR" sz="2000" dirty="0" smtClean="0"/>
              <a:t>από μυϊκή παράλυση. Η </a:t>
            </a:r>
            <a:r>
              <a:rPr lang="el-GR" sz="2000" dirty="0"/>
              <a:t>περίοδος επώασης είναι 2-10 ημέρες και η διάρκειά της από λίγες ώρες </a:t>
            </a:r>
            <a:r>
              <a:rPr lang="el-GR" sz="2000" dirty="0" smtClean="0"/>
              <a:t>ως 5 </a:t>
            </a:r>
            <a:r>
              <a:rPr lang="el-GR" sz="2000" dirty="0"/>
              <a:t>ημέρες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ΕΠΙΖΩΟΤΙΟΛΟΓΙΑ</a:t>
            </a:r>
          </a:p>
          <a:p>
            <a:pPr marL="0" indent="0">
              <a:buNone/>
            </a:pPr>
            <a:r>
              <a:rPr lang="el-GR" sz="2000" dirty="0" smtClean="0"/>
              <a:t>Φυσικό </a:t>
            </a:r>
            <a:r>
              <a:rPr lang="el-GR" sz="2000" dirty="0"/>
              <a:t>περιβάλλον το έδαφος, όπου ζει </a:t>
            </a:r>
            <a:r>
              <a:rPr lang="el-GR" sz="2000" dirty="0" smtClean="0"/>
              <a:t>ως σαπρόφυτο. Όταν οι σπόροι </a:t>
            </a:r>
            <a:r>
              <a:rPr lang="el-GR" sz="2000" dirty="0"/>
              <a:t>παραληφθούν με </a:t>
            </a:r>
            <a:r>
              <a:rPr lang="el-GR" sz="2000" dirty="0" smtClean="0"/>
              <a:t>το στόμα </a:t>
            </a:r>
            <a:r>
              <a:rPr lang="el-GR" sz="2000" dirty="0"/>
              <a:t>περνούν από το έντερο και διασπείρονται με τα κόπρανα, χωρίς </a:t>
            </a:r>
            <a:r>
              <a:rPr lang="el-GR" sz="2000" dirty="0" smtClean="0"/>
              <a:t>να προκαλέσουν</a:t>
            </a:r>
            <a:r>
              <a:rPr lang="el-GR" sz="2000" dirty="0"/>
              <a:t>, τίποτα το παθολογικό στο ζώο ή άνθρωπο φορέα</a:t>
            </a:r>
            <a:r>
              <a:rPr lang="el-GR" sz="2000" dirty="0" smtClean="0"/>
              <a:t>. </a:t>
            </a:r>
            <a:r>
              <a:rPr lang="el-GR" sz="2000" dirty="0"/>
              <a:t>Τρόφιμα με τα οποία μπορεί να προκληθεί αλλαντίαση είναι: οι </a:t>
            </a:r>
            <a:r>
              <a:rPr lang="el-GR" sz="2000" dirty="0" smtClean="0"/>
              <a:t>κονσέρβες κρέατος</a:t>
            </a:r>
            <a:r>
              <a:rPr lang="el-GR" sz="2000" dirty="0"/>
              <a:t>, λαχανικών, φρούτων, ελιών, το ζαμπόν, τα καπνιστά κρέατα.</a:t>
            </a:r>
            <a:endParaRPr lang="el-GR" sz="2000" b="1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0154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Αλλαντίαση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ΠΡΟΛΗΨΗ</a:t>
            </a:r>
            <a:endParaRPr lang="el-GR" sz="2000" dirty="0" smtClean="0"/>
          </a:p>
          <a:p>
            <a:r>
              <a:rPr lang="el-GR" sz="2000" dirty="0" smtClean="0"/>
              <a:t>Ανοσοποίηση </a:t>
            </a:r>
            <a:r>
              <a:rPr lang="el-GR" sz="2000" dirty="0"/>
              <a:t>(</a:t>
            </a:r>
            <a:r>
              <a:rPr lang="el-GR" sz="2000" dirty="0" err="1"/>
              <a:t>εμβολιογενής</a:t>
            </a:r>
            <a:r>
              <a:rPr lang="el-GR" sz="2000" dirty="0"/>
              <a:t> ανοσία) όπου είναι συχνή η νόσος.</a:t>
            </a:r>
          </a:p>
          <a:p>
            <a:r>
              <a:rPr lang="el-GR" sz="2000" dirty="0"/>
              <a:t>Χρησιμοποίηση φρέσκων προϊόντων για την παρασκευή κονσερβών.</a:t>
            </a:r>
          </a:p>
          <a:p>
            <a:r>
              <a:rPr lang="el-GR" sz="2000" dirty="0"/>
              <a:t>Αποστείρωση των κονσερβών σε </a:t>
            </a:r>
            <a:r>
              <a:rPr lang="el-GR" sz="2000" dirty="0" smtClean="0"/>
              <a:t>ψηλή θερμοκρασία. </a:t>
            </a:r>
          </a:p>
          <a:p>
            <a:r>
              <a:rPr lang="el-GR" sz="2000" dirty="0" smtClean="0"/>
              <a:t>Αυστηρά </a:t>
            </a:r>
            <a:r>
              <a:rPr lang="el-GR" sz="2000" dirty="0"/>
              <a:t>σχολαστική καθαριότητα για την π</a:t>
            </a:r>
            <a:r>
              <a:rPr lang="el-GR" sz="2000" dirty="0" smtClean="0"/>
              <a:t>αρασκευή συντηρημένων τροφών.</a:t>
            </a:r>
          </a:p>
          <a:p>
            <a:r>
              <a:rPr lang="el-GR" sz="2000" dirty="0" smtClean="0"/>
              <a:t>Στα </a:t>
            </a:r>
            <a:r>
              <a:rPr lang="el-GR" sz="2000" dirty="0"/>
              <a:t>αλμυρά η περιεκτικότητα του </a:t>
            </a:r>
            <a:r>
              <a:rPr lang="el-GR" sz="2000" dirty="0" err="1"/>
              <a:t>NaCl</a:t>
            </a:r>
            <a:r>
              <a:rPr lang="el-GR" sz="2000" dirty="0"/>
              <a:t> να είναι 10-15%.</a:t>
            </a:r>
          </a:p>
          <a:p>
            <a:r>
              <a:rPr lang="el-GR" sz="2000" dirty="0"/>
              <a:t>Έλεγχος των κονσερβών πριν την κατανάλωση.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09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Αλλαντίαση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848872" cy="347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Ο άνθρωπος είναι ευπαθής και συνήθως προσβάλλεται από τους </a:t>
            </a:r>
            <a:r>
              <a:rPr lang="el-GR" sz="2000" dirty="0" smtClean="0"/>
              <a:t>τύπους Α,Β,Ε</a:t>
            </a:r>
            <a:r>
              <a:rPr lang="el-GR" sz="2000" dirty="0"/>
              <a:t>. Ο χρόνος επωάσεως είναι 18-96 ώρες από τη στιγμή που καταναλώθηκε </a:t>
            </a:r>
            <a:r>
              <a:rPr lang="el-GR" sz="2000" dirty="0" smtClean="0"/>
              <a:t>το ύποπτο </a:t>
            </a:r>
            <a:r>
              <a:rPr lang="el-GR" sz="2000" dirty="0"/>
              <a:t>τρόφιμο. Η </a:t>
            </a:r>
            <a:r>
              <a:rPr lang="el-GR" sz="2000" dirty="0" err="1"/>
              <a:t>αλλαντική</a:t>
            </a:r>
            <a:r>
              <a:rPr lang="el-GR" sz="2000" dirty="0"/>
              <a:t> τοξίνη </a:t>
            </a:r>
            <a:r>
              <a:rPr lang="el-GR" sz="2000" dirty="0" err="1"/>
              <a:t>απορροφάται</a:t>
            </a:r>
            <a:r>
              <a:rPr lang="el-GR" sz="2000" dirty="0"/>
              <a:t> από το έντερο και προσβάλλει </a:t>
            </a:r>
            <a:r>
              <a:rPr lang="el-GR" sz="2000" dirty="0" smtClean="0"/>
              <a:t>το </a:t>
            </a:r>
            <a:r>
              <a:rPr lang="el-GR" sz="2000" dirty="0" err="1" smtClean="0"/>
              <a:t>νευροσυμπαθητικό</a:t>
            </a:r>
            <a:r>
              <a:rPr lang="el-GR" sz="2000" dirty="0" smtClean="0"/>
              <a:t> σύστημα. Η θνησιμότητα </a:t>
            </a:r>
            <a:r>
              <a:rPr lang="el-GR" sz="2000" dirty="0"/>
              <a:t>ανέρχεται σε </a:t>
            </a:r>
            <a:r>
              <a:rPr lang="el-GR" sz="2000" dirty="0" smtClean="0"/>
              <a:t>8-10%. Θεραπευτικά </a:t>
            </a:r>
            <a:r>
              <a:rPr lang="el-GR" sz="2000" dirty="0"/>
              <a:t>χορηγείται άμεσα </a:t>
            </a:r>
            <a:r>
              <a:rPr lang="el-GR" sz="2000" dirty="0" err="1"/>
              <a:t>αντιτοξίνη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9498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Arial,Bold"/>
              </a:rPr>
              <a:t>Φυματίωση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Χρόνιας εξέλιξης λοιμώδης, μεταδοτική νόσος που προκαλείται </a:t>
            </a:r>
            <a:r>
              <a:rPr lang="el-GR" sz="2000" dirty="0" smtClean="0"/>
              <a:t>από παθογόνα </a:t>
            </a:r>
            <a:r>
              <a:rPr lang="el-GR" sz="2000" dirty="0"/>
              <a:t>είδη του γένους </a:t>
            </a:r>
            <a:r>
              <a:rPr lang="el-GR" sz="2000" dirty="0" err="1"/>
              <a:t>Mycobacterium</a:t>
            </a:r>
            <a:r>
              <a:rPr lang="el-GR" sz="2000" dirty="0"/>
              <a:t> και χαρακτηρίζεται από </a:t>
            </a:r>
            <a:r>
              <a:rPr lang="el-GR" sz="2000" dirty="0" smtClean="0"/>
              <a:t>σχηματισμό φυματίων </a:t>
            </a:r>
            <a:r>
              <a:rPr lang="el-GR" sz="2000" dirty="0"/>
              <a:t>σε διάφορα όργανα και ιστούς. Προσβάλλει όλα τα σπονδυλωτά </a:t>
            </a:r>
            <a:r>
              <a:rPr lang="el-GR" sz="2000" dirty="0" smtClean="0"/>
              <a:t>ζώα.</a:t>
            </a:r>
          </a:p>
          <a:p>
            <a:pPr marL="0" indent="0">
              <a:buNone/>
            </a:pPr>
            <a:r>
              <a:rPr lang="el-GR" sz="2000" b="1" dirty="0" smtClean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Βακτηρίδιο </a:t>
            </a:r>
            <a:r>
              <a:rPr lang="el-GR" sz="2000" dirty="0" err="1"/>
              <a:t>Gram</a:t>
            </a:r>
            <a:r>
              <a:rPr lang="el-GR" sz="2000" dirty="0"/>
              <a:t>+ αυστηρά αερόβιο και ακίνητο. Στο εξωτερικό </a:t>
            </a:r>
            <a:r>
              <a:rPr lang="el-GR" sz="2000" dirty="0" smtClean="0"/>
              <a:t>περιβάλλον δεν </a:t>
            </a:r>
            <a:r>
              <a:rPr lang="el-GR" sz="2000" dirty="0"/>
              <a:t>πολλαπλασιάζονται, </a:t>
            </a:r>
            <a:r>
              <a:rPr lang="el-GR" sz="2000" dirty="0" smtClean="0"/>
              <a:t>Αρκετά </a:t>
            </a:r>
            <a:r>
              <a:rPr lang="el-GR" sz="2000" dirty="0"/>
              <a:t>ανθεκτικό σε ξηρά </a:t>
            </a:r>
            <a:r>
              <a:rPr lang="el-GR" sz="2000" dirty="0" smtClean="0"/>
              <a:t>υλικά, αντέχει </a:t>
            </a:r>
            <a:r>
              <a:rPr lang="el-GR" sz="2000" dirty="0"/>
              <a:t>στην επίδραση οξέων, αλκαλίων και φαινολών περισσότερο </a:t>
            </a:r>
            <a:r>
              <a:rPr lang="el-GR" sz="2000" dirty="0" smtClean="0"/>
              <a:t>απ‘ όλα </a:t>
            </a:r>
            <a:r>
              <a:rPr lang="el-GR" sz="2000" dirty="0"/>
              <a:t>τα βακτηρίδια</a:t>
            </a:r>
            <a:r>
              <a:rPr lang="el-GR" sz="2000" dirty="0" smtClean="0"/>
              <a:t>. </a:t>
            </a:r>
            <a:r>
              <a:rPr lang="el-GR" sz="2000" dirty="0"/>
              <a:t>Είναι ευαίσθητο στην άμεση </a:t>
            </a:r>
            <a:r>
              <a:rPr lang="el-GR" sz="2000" dirty="0" smtClean="0"/>
              <a:t>ηλιακή ακτινοβολία. </a:t>
            </a:r>
            <a:r>
              <a:rPr lang="el-GR" sz="2000" dirty="0"/>
              <a:t>Καταστρέφεται σε 60οC για 15-20 </a:t>
            </a:r>
            <a:r>
              <a:rPr lang="el-GR" sz="2000" dirty="0" err="1" smtClean="0"/>
              <a:t>min</a:t>
            </a:r>
            <a:r>
              <a:rPr lang="el-GR" sz="2000" dirty="0" smtClean="0"/>
              <a:t>. </a:t>
            </a:r>
            <a:r>
              <a:rPr lang="el-GR" sz="2000" dirty="0"/>
              <a:t>Τα </a:t>
            </a:r>
            <a:r>
              <a:rPr lang="el-GR" sz="2000" dirty="0" err="1"/>
              <a:t>μυκοβακτηρίδια</a:t>
            </a:r>
            <a:r>
              <a:rPr lang="el-GR" sz="2000" dirty="0"/>
              <a:t> δεν παράγουν </a:t>
            </a:r>
            <a:r>
              <a:rPr lang="el-GR" sz="2000" dirty="0" err="1"/>
              <a:t>εξωτοξίνες</a:t>
            </a:r>
            <a:r>
              <a:rPr lang="el-GR" sz="2000" dirty="0"/>
              <a:t>.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11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Υπάρχουν 5 τύποι:</a:t>
            </a:r>
          </a:p>
          <a:p>
            <a:r>
              <a:rPr lang="en-US" sz="2000" dirty="0"/>
              <a:t>M. tuberculosis (</a:t>
            </a:r>
            <a:r>
              <a:rPr lang="el-GR" sz="2000" dirty="0"/>
              <a:t>ανθρώπειος τύπος)</a:t>
            </a:r>
          </a:p>
          <a:p>
            <a:r>
              <a:rPr lang="el-GR" sz="2000" dirty="0"/>
              <a:t>Μ. </a:t>
            </a:r>
            <a:r>
              <a:rPr lang="en-US" sz="2000" dirty="0" err="1"/>
              <a:t>bovis</a:t>
            </a:r>
            <a:r>
              <a:rPr lang="en-US" sz="2000" dirty="0"/>
              <a:t> (</a:t>
            </a:r>
            <a:r>
              <a:rPr lang="el-GR" sz="2000" dirty="0"/>
              <a:t>βόειος τύπος)</a:t>
            </a:r>
          </a:p>
          <a:p>
            <a:r>
              <a:rPr lang="el-GR" sz="2000" dirty="0"/>
              <a:t>Μ. </a:t>
            </a:r>
            <a:r>
              <a:rPr lang="en-US" sz="2000" dirty="0" err="1"/>
              <a:t>avium</a:t>
            </a:r>
            <a:r>
              <a:rPr lang="en-US" sz="2000" dirty="0"/>
              <a:t> (</a:t>
            </a:r>
            <a:r>
              <a:rPr lang="el-GR" sz="2000" dirty="0" err="1"/>
              <a:t>ορνίθειος</a:t>
            </a:r>
            <a:r>
              <a:rPr lang="el-GR" sz="2000" dirty="0"/>
              <a:t> τύπος)</a:t>
            </a:r>
          </a:p>
          <a:p>
            <a:r>
              <a:rPr lang="el-GR" sz="2000" dirty="0"/>
              <a:t>Μ. </a:t>
            </a:r>
            <a:r>
              <a:rPr lang="el-GR" sz="2000" dirty="0" err="1"/>
              <a:t>microti</a:t>
            </a:r>
            <a:r>
              <a:rPr lang="el-GR" sz="2000" dirty="0"/>
              <a:t> ή </a:t>
            </a:r>
            <a:r>
              <a:rPr lang="el-GR" sz="2000" dirty="0" err="1"/>
              <a:t>murine</a:t>
            </a:r>
            <a:r>
              <a:rPr lang="el-GR" sz="2000" dirty="0"/>
              <a:t> (τύπος των μυών</a:t>
            </a:r>
            <a:r>
              <a:rPr lang="el-GR" sz="2000" dirty="0" smtClean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0131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Τα ζώα και ο άνθρωπος μολύνονται συνήθως από την αναπνευστική οδό (90%) και την πεπτική οδό. Σπανιότερα συναντιέται η δερματική και η </a:t>
            </a:r>
            <a:r>
              <a:rPr lang="el-GR" sz="2000" dirty="0" smtClean="0"/>
              <a:t>γεννητική. </a:t>
            </a:r>
            <a:r>
              <a:rPr lang="el-GR" sz="2000" dirty="0"/>
              <a:t>Η εξάπλωση μπορεί να γίνει </a:t>
            </a:r>
            <a:r>
              <a:rPr lang="el-GR" sz="2000" dirty="0" err="1"/>
              <a:t>αιματογενώς</a:t>
            </a:r>
            <a:r>
              <a:rPr lang="el-GR" sz="2000" dirty="0"/>
              <a:t> ή με τη λέμφο και εγκαθίστανται σε διάφορα όργανα και ιστούς, όπου σχηματίζονται νέα </a:t>
            </a:r>
            <a:r>
              <a:rPr lang="el-GR" sz="2000" dirty="0" smtClean="0"/>
              <a:t>φυμάτια. </a:t>
            </a:r>
            <a:r>
              <a:rPr lang="el-GR" sz="2000" dirty="0"/>
              <a:t>Η οξεία γενικευμένη μορφή είναι γνωστή ως "</a:t>
            </a:r>
            <a:r>
              <a:rPr lang="el-GR" sz="2000" b="1" dirty="0" err="1"/>
              <a:t>κεγχροειδής</a:t>
            </a:r>
            <a:r>
              <a:rPr lang="el-GR" sz="2000" b="1" dirty="0"/>
              <a:t> φυματίωση</a:t>
            </a:r>
            <a:r>
              <a:rPr lang="el-GR" sz="2000" dirty="0"/>
              <a:t>" που συχνά είναι θανατηφόρος</a:t>
            </a:r>
            <a:r>
              <a:rPr lang="el-GR" sz="2000" dirty="0" smtClean="0"/>
              <a:t>.</a:t>
            </a:r>
            <a:r>
              <a:rPr lang="el-GR" sz="2000" dirty="0"/>
              <a:t> Ο ανθρώπειος τύπος είναι συχνότερος στον άνθρωπο και προκαλεί </a:t>
            </a:r>
            <a:r>
              <a:rPr lang="el-GR" sz="2000" dirty="0" smtClean="0"/>
              <a:t>την ονομαζόμενη </a:t>
            </a:r>
            <a:r>
              <a:rPr lang="el-GR" sz="2000" dirty="0"/>
              <a:t>" </a:t>
            </a:r>
            <a:r>
              <a:rPr lang="el-GR" sz="2000" b="1" dirty="0"/>
              <a:t>ανοικτή φυματίωση</a:t>
            </a:r>
            <a:r>
              <a:rPr lang="el-GR" sz="2000" dirty="0"/>
              <a:t>", κατά την οποία προσβάλλονται κυρίως </a:t>
            </a:r>
            <a:r>
              <a:rPr lang="el-GR" sz="2000" dirty="0" smtClean="0"/>
              <a:t>οι πνεύμονες</a:t>
            </a:r>
            <a:r>
              <a:rPr lang="el-GR" sz="2000" dirty="0"/>
              <a:t>, αλλά και το πεπτικό σύστημα, το δέρμα και σπανιότερα το </a:t>
            </a:r>
            <a:r>
              <a:rPr lang="el-GR" sz="2000" dirty="0" smtClean="0"/>
              <a:t>ουροποιητικό σύστημα </a:t>
            </a:r>
            <a:r>
              <a:rPr lang="el-GR" sz="2000" dirty="0"/>
              <a:t>ή ο </a:t>
            </a:r>
            <a:r>
              <a:rPr lang="el-GR" sz="2000" dirty="0" err="1"/>
              <a:t>επιπεφυκότας</a:t>
            </a:r>
            <a:r>
              <a:rPr lang="el-GR" sz="2000" dirty="0"/>
              <a:t>. Ο βόειος τύπος προκαλεί την ονομαζόμενη " </a:t>
            </a:r>
            <a:r>
              <a:rPr lang="el-GR" sz="2000" b="1" dirty="0" smtClean="0"/>
              <a:t>κλειστή φυματίωση</a:t>
            </a:r>
            <a:r>
              <a:rPr lang="el-GR" sz="2000" dirty="0"/>
              <a:t>", κατά την οποία προσβάλλονται οι μήνιγγες, οι αρθρώσεις και τα οστά.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430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81365"/>
            <a:ext cx="8496944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Δεξαμενή του Μ. </a:t>
            </a:r>
            <a:r>
              <a:rPr lang="el-GR" sz="2000" dirty="0" err="1"/>
              <a:t>bovis</a:t>
            </a:r>
            <a:r>
              <a:rPr lang="el-GR" sz="2000" dirty="0"/>
              <a:t> είναι τα μολυσμένα βοοειδή</a:t>
            </a:r>
            <a:r>
              <a:rPr lang="el-GR" sz="2000" dirty="0" smtClean="0"/>
              <a:t>.</a:t>
            </a:r>
            <a:r>
              <a:rPr lang="el-GR" sz="2000" dirty="0"/>
              <a:t> Η </a:t>
            </a:r>
            <a:r>
              <a:rPr lang="el-GR" sz="2000" dirty="0" smtClean="0"/>
              <a:t>μόλυνση γίνεται </a:t>
            </a:r>
            <a:r>
              <a:rPr lang="el-GR" sz="2000" dirty="0"/>
              <a:t>συνήθως </a:t>
            </a:r>
            <a:r>
              <a:rPr lang="el-GR" sz="2000" dirty="0" err="1"/>
              <a:t>αερογενώς</a:t>
            </a:r>
            <a:r>
              <a:rPr lang="el-GR" sz="2000" dirty="0"/>
              <a:t> ή έμμεσα, με μολυσμένες τροφές και νερό</a:t>
            </a:r>
            <a:r>
              <a:rPr lang="el-GR" sz="2000" dirty="0" smtClean="0"/>
              <a:t>.</a:t>
            </a:r>
            <a:r>
              <a:rPr lang="el-GR" sz="2000" dirty="0"/>
              <a:t> </a:t>
            </a:r>
            <a:r>
              <a:rPr lang="el-GR" sz="2000" dirty="0" smtClean="0"/>
              <a:t>Η εισαγωγή </a:t>
            </a:r>
            <a:r>
              <a:rPr lang="el-GR" sz="2000" dirty="0"/>
              <a:t>μολυσμένων ζώων ή μολυσμένων τροφών και αντικειμένων προκαλεί </a:t>
            </a:r>
            <a:r>
              <a:rPr lang="el-GR" sz="2000" dirty="0" smtClean="0"/>
              <a:t>τη νόσο.</a:t>
            </a:r>
            <a:r>
              <a:rPr lang="el-GR" sz="2000" dirty="0"/>
              <a:t> Επιπλέον για τον άνθρωπο, η άμεση επαφή με αρρώστους (μεταξύ συζύγου </a:t>
            </a:r>
            <a:r>
              <a:rPr lang="el-GR" sz="2000" dirty="0" smtClean="0"/>
              <a:t>ή γονιών </a:t>
            </a:r>
            <a:r>
              <a:rPr lang="el-GR" sz="2000" dirty="0"/>
              <a:t>και παιδιών ή εγγονών) αποτελεί μηχανισμό διασποράς της </a:t>
            </a:r>
            <a:r>
              <a:rPr lang="el-GR" sz="2000" dirty="0" smtClean="0"/>
              <a:t>μόλυνσης.</a:t>
            </a:r>
          </a:p>
          <a:p>
            <a:pPr marL="0" indent="0">
              <a:buNone/>
            </a:pPr>
            <a:r>
              <a:rPr lang="el-GR" sz="2000" b="1" dirty="0"/>
              <a:t>ΔΙΑΓΝΩΣΗ</a:t>
            </a:r>
          </a:p>
          <a:p>
            <a:pPr marL="0" indent="0">
              <a:buNone/>
            </a:pPr>
            <a:r>
              <a:rPr lang="el-GR" sz="2000" dirty="0"/>
              <a:t>Κλινική διάγνωση με βάση τα συμπτώματα είναι αδύνατο να τεθεί γιατί </a:t>
            </a:r>
            <a:r>
              <a:rPr lang="el-GR" sz="2000" dirty="0" smtClean="0"/>
              <a:t>δεν είναι </a:t>
            </a:r>
            <a:r>
              <a:rPr lang="el-GR" sz="2000" dirty="0"/>
              <a:t>χαρακτηριστικά της νόσου. Τον ασφαλέστερο τρόπο διάγνωσης αποτελεί </a:t>
            </a:r>
            <a:r>
              <a:rPr lang="el-GR" sz="2000" dirty="0" smtClean="0"/>
              <a:t>ο </a:t>
            </a:r>
            <a:r>
              <a:rPr lang="el-GR" sz="2000" dirty="0" err="1" smtClean="0"/>
              <a:t>φυματινισμός</a:t>
            </a:r>
            <a:r>
              <a:rPr lang="el-GR" sz="2000" dirty="0" smtClean="0"/>
              <a:t>.</a:t>
            </a:r>
            <a:r>
              <a:rPr lang="el-GR" sz="2000" dirty="0"/>
              <a:t> Γίνονται τα εξής είδη </a:t>
            </a:r>
            <a:r>
              <a:rPr lang="el-GR" sz="2000" dirty="0" err="1"/>
              <a:t>φυματινισμού</a:t>
            </a:r>
            <a:r>
              <a:rPr lang="el-GR" sz="2000" dirty="0"/>
              <a:t>: </a:t>
            </a:r>
            <a:r>
              <a:rPr lang="el-GR" sz="2000" b="1" dirty="0"/>
              <a:t>Υποδόριος ενδοδερμικός</a:t>
            </a:r>
            <a:r>
              <a:rPr lang="el-GR" sz="2000" dirty="0"/>
              <a:t> </a:t>
            </a:r>
            <a:r>
              <a:rPr lang="el-GR" sz="2000" dirty="0" smtClean="0"/>
              <a:t>και </a:t>
            </a:r>
            <a:r>
              <a:rPr lang="el-GR" sz="2000" b="1" dirty="0"/>
              <a:t>διπλός ενδοδερμικός</a:t>
            </a:r>
            <a:r>
              <a:rPr lang="el-GR" sz="2000" dirty="0"/>
              <a:t>. Επίσης γίνεται και </a:t>
            </a:r>
            <a:r>
              <a:rPr lang="el-GR" sz="2000" dirty="0" smtClean="0"/>
              <a:t>εργαστηριακή διάγνωση καθώς και </a:t>
            </a:r>
            <a:r>
              <a:rPr lang="el-GR" sz="2000" dirty="0"/>
              <a:t>καλλιέργειες σε κατάλληλα θρεπτικά </a:t>
            </a:r>
            <a:r>
              <a:rPr lang="el-GR" sz="2000" dirty="0" smtClean="0"/>
              <a:t>υποστρώματα.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068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ΘΕΡΑΠΕΙΑ</a:t>
            </a:r>
          </a:p>
          <a:p>
            <a:pPr marL="0" indent="0">
              <a:buNone/>
            </a:pPr>
            <a:r>
              <a:rPr lang="el-GR" sz="2000" dirty="0"/>
              <a:t>Δεν είναι δυνατό και δεν επιτρέπεται να εφαρμοστεί για λόγους </a:t>
            </a:r>
            <a:r>
              <a:rPr lang="el-GR" sz="2000" dirty="0" smtClean="0"/>
              <a:t>οικονομικής σκοπιμότητας </a:t>
            </a:r>
            <a:r>
              <a:rPr lang="el-GR" sz="2000" dirty="0"/>
              <a:t>και δημόσιας υγείας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ΠΡΟΛΗΨΗ</a:t>
            </a:r>
          </a:p>
          <a:p>
            <a:pPr marL="0" indent="0">
              <a:buNone/>
            </a:pPr>
            <a:r>
              <a:rPr lang="el-GR" sz="2000" dirty="0"/>
              <a:t>Εξέταση και σφαγή: Η μέθοδος αυτή είναι ριζικά αποτελεσματική και </a:t>
            </a:r>
            <a:r>
              <a:rPr lang="el-GR" sz="2000" dirty="0" smtClean="0"/>
              <a:t>βασίζεται στο </a:t>
            </a:r>
            <a:r>
              <a:rPr lang="el-GR" sz="2000" dirty="0"/>
              <a:t>γεγονός ότι η φυματίωση των βοοειδών ουσιαστικά οφείλεται μόνο στο M. </a:t>
            </a:r>
            <a:r>
              <a:rPr lang="el-GR" sz="2000" dirty="0" err="1" smtClean="0"/>
              <a:t>bovis</a:t>
            </a:r>
            <a:r>
              <a:rPr lang="el-GR" sz="2000" dirty="0" smtClean="0"/>
              <a:t>,</a:t>
            </a:r>
            <a:r>
              <a:rPr lang="el-GR" sz="2000" dirty="0"/>
              <a:t> </a:t>
            </a:r>
            <a:r>
              <a:rPr lang="el-GR" sz="2000" dirty="0" smtClean="0"/>
              <a:t>του </a:t>
            </a:r>
            <a:r>
              <a:rPr lang="el-GR" sz="2000" dirty="0"/>
              <a:t>οποίου αποτελούν τη δεξαμενή στη φύση.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857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5438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ΔΗΜΟΣΙΑ </a:t>
            </a:r>
            <a:r>
              <a:rPr lang="el-GR" sz="2000" b="1" dirty="0" smtClean="0"/>
              <a:t>ΥΓΕΙΑ</a:t>
            </a:r>
          </a:p>
          <a:p>
            <a:pPr marL="0" indent="0">
              <a:buNone/>
            </a:pPr>
            <a:r>
              <a:rPr lang="el-GR" sz="2000" b="1" dirty="0" smtClean="0"/>
              <a:t>Α) </a:t>
            </a:r>
            <a:r>
              <a:rPr lang="el-GR" sz="2000" dirty="0" smtClean="0"/>
              <a:t>Μολύνονται άμεσα </a:t>
            </a:r>
            <a:r>
              <a:rPr lang="el-GR" sz="2000" dirty="0"/>
              <a:t>κυρίως </a:t>
            </a:r>
            <a:r>
              <a:rPr lang="el-GR" sz="2000" dirty="0" smtClean="0"/>
              <a:t>κτηνοτρόφοι </a:t>
            </a:r>
            <a:r>
              <a:rPr lang="el-GR" sz="2000" dirty="0"/>
              <a:t>και </a:t>
            </a:r>
            <a:r>
              <a:rPr lang="el-GR" sz="2000" dirty="0" smtClean="0"/>
              <a:t>εργάτες </a:t>
            </a:r>
            <a:r>
              <a:rPr lang="el-GR" sz="2000" dirty="0"/>
              <a:t>των </a:t>
            </a:r>
            <a:r>
              <a:rPr lang="el-GR" sz="2000" dirty="0" smtClean="0"/>
              <a:t>σφαγείων.</a:t>
            </a:r>
          </a:p>
          <a:p>
            <a:pPr marL="0" indent="0">
              <a:buNone/>
            </a:pPr>
            <a:r>
              <a:rPr lang="el-GR" sz="2000" b="1" dirty="0" smtClean="0"/>
              <a:t>Β)</a:t>
            </a:r>
            <a:r>
              <a:rPr lang="el-GR" sz="2000" dirty="0" smtClean="0"/>
              <a:t> Μόλυνση από κατανάλωση μολυσμένου γάλακτος ή γαλακτοκομικών προϊόντων μη παστεριωμένων ή βρασμένων.</a:t>
            </a:r>
          </a:p>
          <a:p>
            <a:pPr marL="0" indent="0">
              <a:buNone/>
            </a:pPr>
            <a:r>
              <a:rPr lang="el-GR" sz="2000" dirty="0"/>
              <a:t>Θεραπευτικά χορηγείται </a:t>
            </a:r>
            <a:r>
              <a:rPr lang="el-GR" sz="2000" dirty="0" smtClean="0"/>
              <a:t>στρεπτομυκίνη, </a:t>
            </a:r>
            <a:r>
              <a:rPr lang="el-GR" sz="2000" dirty="0" err="1" smtClean="0"/>
              <a:t>ισονιαξίδη</a:t>
            </a:r>
            <a:r>
              <a:rPr lang="el-GR" sz="2000" dirty="0"/>
              <a:t>, P.A.S. </a:t>
            </a:r>
            <a:r>
              <a:rPr lang="el-GR" sz="2000" dirty="0" smtClean="0"/>
              <a:t>Πρέπει να συνδυάζονται </a:t>
            </a:r>
            <a:r>
              <a:rPr lang="el-GR" sz="2000" dirty="0"/>
              <a:t>για να αποφευχθεί η δημιουργία ανθεκτικών </a:t>
            </a:r>
            <a:r>
              <a:rPr lang="el-GR" sz="2000" dirty="0" smtClean="0"/>
              <a:t>στελεχών </a:t>
            </a:r>
            <a:r>
              <a:rPr lang="el-GR" sz="2000" dirty="0" err="1" smtClean="0"/>
              <a:t>μυκοβακτηριδίων</a:t>
            </a:r>
            <a:r>
              <a:rPr lang="el-GR" sz="2000" dirty="0" smtClean="0"/>
              <a:t> </a:t>
            </a:r>
            <a:r>
              <a:rPr lang="el-GR" sz="2000" dirty="0"/>
              <a:t>της φυματίωσης, για μεγάλο χρονικό </a:t>
            </a:r>
            <a:r>
              <a:rPr lang="el-GR" sz="2000" dirty="0" smtClean="0"/>
              <a:t>διάστημα.</a:t>
            </a:r>
          </a:p>
          <a:p>
            <a:pPr marL="0" indent="0">
              <a:buNone/>
            </a:pPr>
            <a:r>
              <a:rPr lang="el-GR" sz="2000" dirty="0"/>
              <a:t>Η διάγνωση και η εξέλιξη της φυματίωσης στα άτομα και στις </a:t>
            </a:r>
            <a:r>
              <a:rPr lang="el-GR" sz="2000" dirty="0" smtClean="0"/>
              <a:t>κοινωνίες εξασφαλίζεται </a:t>
            </a:r>
            <a:r>
              <a:rPr lang="el-GR" sz="2000" dirty="0"/>
              <a:t>με τις </a:t>
            </a:r>
            <a:r>
              <a:rPr lang="el-GR" sz="2000" b="1" dirty="0" err="1" smtClean="0"/>
              <a:t>φυματινοαντιδράσεις</a:t>
            </a:r>
            <a:r>
              <a:rPr lang="el-GR" sz="2000" dirty="0" smtClean="0"/>
              <a:t>. </a:t>
            </a:r>
            <a:r>
              <a:rPr lang="el-GR" sz="2000" dirty="0"/>
              <a:t>Η πιο εύχρηστη στην πράξη τεχνική </a:t>
            </a:r>
            <a:r>
              <a:rPr lang="el-GR" sz="2000" dirty="0" err="1"/>
              <a:t>φυματινοαντίδρασης</a:t>
            </a:r>
            <a:r>
              <a:rPr lang="el-GR" sz="2000" dirty="0"/>
              <a:t> είναι η </a:t>
            </a:r>
            <a:r>
              <a:rPr lang="el-GR" sz="2000" b="1" dirty="0" err="1"/>
              <a:t>Mantoux</a:t>
            </a:r>
            <a:r>
              <a:rPr lang="el-GR" sz="2000" dirty="0"/>
              <a:t> </a:t>
            </a:r>
            <a:r>
              <a:rPr lang="el-GR" sz="2000" dirty="0" smtClean="0"/>
              <a:t>που εκτελείται </a:t>
            </a:r>
            <a:r>
              <a:rPr lang="el-GR" sz="2000" dirty="0"/>
              <a:t>από τις κρατικές υπηρεσίες. Κατόπιν γίνεται και ο εμβολιασμός με </a:t>
            </a:r>
            <a:r>
              <a:rPr lang="el-GR" sz="2000" dirty="0" smtClean="0"/>
              <a:t>το πασίγνωστο </a:t>
            </a:r>
            <a:r>
              <a:rPr lang="el-GR" sz="2000" dirty="0"/>
              <a:t>πλέον εμβόλιο </a:t>
            </a:r>
            <a:r>
              <a:rPr lang="en-US" sz="2000" dirty="0"/>
              <a:t>B.C.G.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973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064" y="118136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</a:t>
            </a:r>
            <a:r>
              <a:rPr lang="el-GR" sz="2000" b="1" dirty="0" smtClean="0"/>
              <a:t>ροφύλαξη – Πρόληψη</a:t>
            </a:r>
          </a:p>
          <a:p>
            <a:r>
              <a:rPr lang="el-GR" sz="2000" dirty="0"/>
              <a:t>Δήλωση </a:t>
            </a:r>
            <a:r>
              <a:rPr lang="el-GR" sz="2000" dirty="0" smtClean="0"/>
              <a:t>κρούσματος </a:t>
            </a:r>
            <a:r>
              <a:rPr lang="el-GR" sz="2000" dirty="0"/>
              <a:t>φυματίωσης στις Υγειονομικές </a:t>
            </a:r>
            <a:r>
              <a:rPr lang="el-GR" sz="2000" dirty="0" smtClean="0"/>
              <a:t>υπηρεσίες.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Απομόνωση και θεραπεία αυτού. </a:t>
            </a:r>
            <a:endParaRPr lang="el-GR" sz="2000" dirty="0" smtClean="0"/>
          </a:p>
          <a:p>
            <a:r>
              <a:rPr lang="el-GR" sz="2000" dirty="0" smtClean="0"/>
              <a:t>Έλεγχος </a:t>
            </a:r>
            <a:r>
              <a:rPr lang="el-GR" sz="2000" dirty="0"/>
              <a:t>των επαφών του ασθενούς </a:t>
            </a:r>
            <a:r>
              <a:rPr lang="el-GR" sz="2000" dirty="0" smtClean="0"/>
              <a:t>στο οικογενειακό</a:t>
            </a:r>
            <a:r>
              <a:rPr lang="el-GR" sz="2000" dirty="0"/>
              <a:t>, φιλικό, εργασιακό περιβάλλον. </a:t>
            </a:r>
            <a:endParaRPr lang="el-GR" sz="2000" dirty="0" smtClean="0"/>
          </a:p>
          <a:p>
            <a:r>
              <a:rPr lang="el-GR" sz="2000" dirty="0" smtClean="0"/>
              <a:t>Έλεγχος ,αναζήτηση και σφαγή των φυματικών αγελάδων </a:t>
            </a:r>
            <a:r>
              <a:rPr lang="el-GR" sz="2000" dirty="0"/>
              <a:t>σε εθνικό επίπεδο </a:t>
            </a:r>
            <a:endParaRPr lang="el-GR" sz="2000" dirty="0" smtClean="0"/>
          </a:p>
          <a:p>
            <a:r>
              <a:rPr lang="el-GR" sz="2000" dirty="0" smtClean="0"/>
              <a:t>Παστερίωση του γάλακτος </a:t>
            </a:r>
            <a:r>
              <a:rPr lang="el-GR" sz="2000" dirty="0"/>
              <a:t>και των προϊόντων του. </a:t>
            </a:r>
            <a:endParaRPr lang="el-GR" sz="2000" dirty="0" smtClean="0"/>
          </a:p>
          <a:p>
            <a:r>
              <a:rPr lang="el-GR" sz="2000" dirty="0" smtClean="0"/>
              <a:t>Προφυλακτικός </a:t>
            </a:r>
            <a:r>
              <a:rPr lang="el-GR" sz="2000" dirty="0"/>
              <a:t>εμβολιασμός με B.C.G. 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052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  <a:latin typeface="Arial,Bold"/>
              </a:rPr>
              <a:t>Φυματίωση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Προφύλαξη – </a:t>
            </a:r>
            <a:r>
              <a:rPr lang="el-GR" sz="2000" b="1" dirty="0" smtClean="0"/>
              <a:t>Πρόληψη</a:t>
            </a:r>
          </a:p>
          <a:p>
            <a:r>
              <a:rPr lang="el-GR" sz="2000" dirty="0"/>
              <a:t>Υγιεινή διαβίωση. </a:t>
            </a:r>
            <a:endParaRPr lang="el-GR" sz="2000" dirty="0" smtClean="0"/>
          </a:p>
          <a:p>
            <a:r>
              <a:rPr lang="el-GR" sz="2000" dirty="0" smtClean="0"/>
              <a:t>Αποφυγή </a:t>
            </a:r>
            <a:r>
              <a:rPr lang="el-GR" sz="2000" dirty="0"/>
              <a:t>υπερκόπωσης, του ψύχους της υγρασίας. </a:t>
            </a:r>
          </a:p>
          <a:p>
            <a:r>
              <a:rPr lang="el-GR" sz="2000" dirty="0"/>
              <a:t>Υγιεινολογική διαφώτιση και διαπαιδαγώγηση των αρρώστων.</a:t>
            </a:r>
          </a:p>
          <a:p>
            <a:r>
              <a:rPr lang="el-GR" sz="2000" dirty="0"/>
              <a:t>Αντιφυματικός αγώνας με τις οργανωμένες υπηρεσίες του κράτους (σχολεία, στρατός, υπηρεσίες).</a:t>
            </a:r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491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Βρουκέλλωση</a:t>
            </a:r>
            <a:r>
              <a:rPr lang="el-GR" sz="2800" dirty="0"/>
              <a:t> - μελιταίος πυρετός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βρουκέλλωση</a:t>
            </a:r>
            <a:r>
              <a:rPr lang="el-GR" sz="2000" dirty="0"/>
              <a:t> είναι λοιμώδης μεταδοτική νόσος που προσβάλλει κυρίως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 smtClean="0"/>
              <a:t>βοοειδή</a:t>
            </a:r>
            <a:r>
              <a:rPr lang="el-GR" sz="2000" dirty="0"/>
              <a:t>, τις αίγες, τα πρόβατα και τους χοίρους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b="1" dirty="0"/>
              <a:t>ΑΙΤΙΟΛΟΓΙΑ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Οφείλεται </a:t>
            </a:r>
            <a:r>
              <a:rPr lang="el-GR" sz="2000" dirty="0"/>
              <a:t>σε βακτήρια του </a:t>
            </a:r>
            <a:r>
              <a:rPr lang="el-GR" sz="2000" dirty="0" smtClean="0"/>
              <a:t>γένους</a:t>
            </a:r>
            <a:r>
              <a:rPr lang="en-US" sz="2000" dirty="0" smtClean="0"/>
              <a:t> </a:t>
            </a:r>
            <a:r>
              <a:rPr lang="el-GR" sz="2000" dirty="0" err="1" smtClean="0"/>
              <a:t>Brucella</a:t>
            </a:r>
            <a:r>
              <a:rPr lang="el-GR" sz="2000" dirty="0" smtClean="0"/>
              <a:t> </a:t>
            </a:r>
            <a:r>
              <a:rPr lang="el-GR" sz="2000" dirty="0"/>
              <a:t>(περιλαμβάνει </a:t>
            </a:r>
            <a:r>
              <a:rPr lang="el-GR" sz="2000" dirty="0" smtClean="0"/>
              <a:t>πολλά είδη</a:t>
            </a:r>
            <a:r>
              <a:rPr lang="en-US" sz="2000" dirty="0" smtClean="0"/>
              <a:t>).</a:t>
            </a:r>
            <a:r>
              <a:rPr lang="el-GR" sz="2000" dirty="0" smtClean="0"/>
              <a:t>Κάθε </a:t>
            </a:r>
            <a:r>
              <a:rPr lang="el-GR" sz="2000" dirty="0"/>
              <a:t>είδος </a:t>
            </a:r>
            <a:r>
              <a:rPr lang="el-GR" sz="2000" dirty="0" err="1"/>
              <a:t>βρουκέλλας</a:t>
            </a:r>
            <a:r>
              <a:rPr lang="el-GR" sz="2000" dirty="0"/>
              <a:t> προσβάλλει κυρίως το φυσικό του ξενιστή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κατά </a:t>
            </a:r>
            <a:r>
              <a:rPr lang="el-GR" sz="2000" dirty="0"/>
              <a:t>δεύτερο λόγο άλλα είδη και τον άνθρωπο</a:t>
            </a:r>
            <a:r>
              <a:rPr lang="el-GR" sz="2000" dirty="0" smtClean="0"/>
              <a:t>.</a:t>
            </a:r>
            <a:r>
              <a:rPr lang="el-GR" sz="2000" dirty="0"/>
              <a:t> Οι </a:t>
            </a:r>
            <a:r>
              <a:rPr lang="el-GR" sz="2000" dirty="0" err="1"/>
              <a:t>βρουκέλλες</a:t>
            </a:r>
            <a:r>
              <a:rPr lang="el-GR" sz="2000" dirty="0"/>
              <a:t> είναι μικρά, ακίνητα, αερόβια ή </a:t>
            </a:r>
            <a:r>
              <a:rPr lang="el-GR" sz="2000" dirty="0" err="1"/>
              <a:t>μικροαερόφιλα</a:t>
            </a:r>
            <a:r>
              <a:rPr lang="el-GR" sz="2000" dirty="0"/>
              <a:t>, </a:t>
            </a:r>
            <a:r>
              <a:rPr lang="el-GR" sz="2000" dirty="0" err="1"/>
              <a:t>Gram</a:t>
            </a:r>
            <a:r>
              <a:rPr lang="el-GR" sz="2000" dirty="0"/>
              <a:t>- </a:t>
            </a:r>
            <a:r>
              <a:rPr lang="el-GR" sz="2000" dirty="0" smtClean="0"/>
              <a:t>βακτήρια ή </a:t>
            </a:r>
            <a:r>
              <a:rPr lang="el-GR" sz="2000" dirty="0" err="1"/>
              <a:t>κοκκοβακτηρίδια</a:t>
            </a:r>
            <a:r>
              <a:rPr lang="el-GR" sz="2000" dirty="0"/>
              <a:t>. Οι </a:t>
            </a:r>
            <a:r>
              <a:rPr lang="el-GR" sz="2000" dirty="0" err="1"/>
              <a:t>βρουκέλλες</a:t>
            </a:r>
            <a:r>
              <a:rPr lang="el-GR" sz="2000" dirty="0"/>
              <a:t> δεν παράγουν </a:t>
            </a:r>
            <a:r>
              <a:rPr lang="el-GR" sz="2000" dirty="0" err="1"/>
              <a:t>εξωτοξίνες</a:t>
            </a:r>
            <a:r>
              <a:rPr lang="el-GR" sz="2000" dirty="0" smtClean="0"/>
              <a:t>.</a:t>
            </a:r>
            <a:r>
              <a:rPr lang="el-GR" sz="2000" dirty="0"/>
              <a:t> Με τη </a:t>
            </a:r>
            <a:r>
              <a:rPr lang="el-GR" sz="2000" dirty="0" smtClean="0"/>
              <a:t>λύση των μικροβιακών κυττάρων </a:t>
            </a:r>
            <a:r>
              <a:rPr lang="el-GR" sz="2000" dirty="0"/>
              <a:t>ελευθερώνεται </a:t>
            </a:r>
            <a:r>
              <a:rPr lang="el-GR" sz="2000" dirty="0" err="1" smtClean="0"/>
              <a:t>ενδοτοξίνη</a:t>
            </a:r>
            <a:r>
              <a:rPr lang="el-GR" sz="2000" dirty="0" smtClean="0"/>
              <a:t>.</a:t>
            </a:r>
            <a:r>
              <a:rPr lang="el-GR" sz="2000" dirty="0"/>
              <a:t> Τα τρία κύρια είδη των </a:t>
            </a:r>
            <a:r>
              <a:rPr lang="el-GR" sz="2000" dirty="0" err="1"/>
              <a:t>βρουκελλών</a:t>
            </a:r>
            <a:r>
              <a:rPr lang="el-GR" sz="2000" dirty="0"/>
              <a:t> </a:t>
            </a:r>
            <a:r>
              <a:rPr lang="el-GR" sz="2000" dirty="0" smtClean="0"/>
              <a:t>παρουσιάζουν μεγάλη </a:t>
            </a:r>
            <a:r>
              <a:rPr lang="el-GR" sz="2000" dirty="0" err="1"/>
              <a:t>αντιγονική</a:t>
            </a:r>
            <a:r>
              <a:rPr lang="el-GR" sz="2000" dirty="0"/>
              <a:t> συγγένεια μεταξύ τους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22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Τα είδη κατά σειρά ευπάθειας:</a:t>
            </a:r>
            <a:endParaRPr lang="el-GR" sz="2000" dirty="0"/>
          </a:p>
          <a:p>
            <a:r>
              <a:rPr lang="el-GR" sz="2000" dirty="0"/>
              <a:t>Βοοειδή: </a:t>
            </a:r>
            <a:r>
              <a:rPr lang="en-US" sz="2000" dirty="0"/>
              <a:t>Br. </a:t>
            </a:r>
            <a:r>
              <a:rPr lang="en-US" sz="2000" dirty="0" err="1"/>
              <a:t>abortus</a:t>
            </a:r>
            <a:r>
              <a:rPr lang="en-US" sz="2000" dirty="0"/>
              <a:t>, Br. </a:t>
            </a:r>
            <a:r>
              <a:rPr lang="en-US" sz="2000" dirty="0" err="1"/>
              <a:t>melitensis</a:t>
            </a:r>
            <a:r>
              <a:rPr lang="en-US" sz="2000" dirty="0"/>
              <a:t>, Br. </a:t>
            </a:r>
            <a:r>
              <a:rPr lang="en-US" sz="2000" dirty="0" err="1"/>
              <a:t>suis</a:t>
            </a:r>
            <a:endParaRPr lang="en-US" sz="2000" dirty="0"/>
          </a:p>
          <a:p>
            <a:r>
              <a:rPr lang="el-GR" sz="2000" dirty="0"/>
              <a:t>Πρόβατα: </a:t>
            </a:r>
            <a:r>
              <a:rPr lang="en-US" sz="2000" dirty="0"/>
              <a:t>Br. </a:t>
            </a:r>
            <a:r>
              <a:rPr lang="en-US" sz="2000" dirty="0" err="1"/>
              <a:t>melitensis</a:t>
            </a:r>
            <a:r>
              <a:rPr lang="en-US" sz="2000" dirty="0"/>
              <a:t>, Br. </a:t>
            </a:r>
            <a:r>
              <a:rPr lang="en-US" sz="2000" dirty="0" err="1"/>
              <a:t>ovis</a:t>
            </a:r>
            <a:r>
              <a:rPr lang="en-US" sz="2000" dirty="0"/>
              <a:t>, Br. </a:t>
            </a:r>
            <a:r>
              <a:rPr lang="en-US" sz="2000" dirty="0" err="1"/>
              <a:t>abortus</a:t>
            </a:r>
            <a:endParaRPr lang="en-US" sz="2000" dirty="0"/>
          </a:p>
          <a:p>
            <a:r>
              <a:rPr lang="nb-NO" sz="2000" dirty="0"/>
              <a:t>Αίγες: Br. melitensis, Br. abortus</a:t>
            </a:r>
          </a:p>
          <a:p>
            <a:r>
              <a:rPr lang="el-GR" sz="2000" dirty="0"/>
              <a:t>Χοίροι: </a:t>
            </a:r>
            <a:r>
              <a:rPr lang="en-US" sz="2000" dirty="0"/>
              <a:t>Br. </a:t>
            </a:r>
            <a:r>
              <a:rPr lang="en-US" sz="2000" dirty="0" err="1"/>
              <a:t>suis</a:t>
            </a:r>
            <a:r>
              <a:rPr lang="en-US" sz="2000" dirty="0"/>
              <a:t>, Br. </a:t>
            </a:r>
            <a:r>
              <a:rPr lang="en-US" sz="2000" dirty="0" err="1"/>
              <a:t>abortus</a:t>
            </a:r>
            <a:r>
              <a:rPr lang="en-US" sz="2000" dirty="0"/>
              <a:t> (Br. </a:t>
            </a:r>
            <a:r>
              <a:rPr lang="en-US" sz="2000" dirty="0" err="1"/>
              <a:t>melitensis</a:t>
            </a:r>
            <a:r>
              <a:rPr lang="en-US" sz="2000" dirty="0" smtClean="0"/>
              <a:t>)</a:t>
            </a:r>
            <a:endParaRPr lang="el-GR" sz="2000" dirty="0"/>
          </a:p>
          <a:p>
            <a:r>
              <a:rPr lang="el-GR" sz="2000" dirty="0" err="1"/>
              <a:t>Ιπποειδή</a:t>
            </a:r>
            <a:r>
              <a:rPr lang="el-GR" sz="2000" dirty="0"/>
              <a:t>: </a:t>
            </a:r>
            <a:r>
              <a:rPr lang="en-US" sz="2000" dirty="0"/>
              <a:t>Br. </a:t>
            </a:r>
            <a:r>
              <a:rPr lang="en-US" sz="2000" dirty="0" err="1"/>
              <a:t>abortus</a:t>
            </a:r>
            <a:endParaRPr lang="en-US" sz="2000" dirty="0"/>
          </a:p>
          <a:p>
            <a:r>
              <a:rPr lang="el-GR" sz="2000" dirty="0"/>
              <a:t>Σκύλοι: </a:t>
            </a:r>
            <a:r>
              <a:rPr lang="en-US" sz="2000" dirty="0"/>
              <a:t>Br. </a:t>
            </a:r>
            <a:r>
              <a:rPr lang="en-US" sz="2000" dirty="0" err="1"/>
              <a:t>canis</a:t>
            </a:r>
            <a:r>
              <a:rPr lang="en-US" sz="2000" dirty="0"/>
              <a:t>, (Br. </a:t>
            </a:r>
            <a:r>
              <a:rPr lang="en-US" sz="2000" dirty="0" err="1"/>
              <a:t>abortus</a:t>
            </a:r>
            <a:r>
              <a:rPr lang="en-US" sz="2000" dirty="0"/>
              <a:t>), (Br. </a:t>
            </a:r>
            <a:r>
              <a:rPr lang="en-US" sz="2000" dirty="0" err="1"/>
              <a:t>melitensis</a:t>
            </a:r>
            <a:r>
              <a:rPr lang="en-US" sz="2000" dirty="0"/>
              <a:t>)</a:t>
            </a:r>
          </a:p>
          <a:p>
            <a:r>
              <a:rPr lang="el-GR" sz="2000" dirty="0"/>
              <a:t>Άνθρωπος: </a:t>
            </a:r>
            <a:r>
              <a:rPr lang="en-US" sz="2000" dirty="0"/>
              <a:t>Br. </a:t>
            </a:r>
            <a:r>
              <a:rPr lang="en-US" sz="2000" dirty="0" err="1"/>
              <a:t>melitensis</a:t>
            </a:r>
            <a:r>
              <a:rPr lang="en-US" sz="2000" dirty="0"/>
              <a:t>, Br. </a:t>
            </a:r>
            <a:r>
              <a:rPr lang="en-US" sz="2000" dirty="0" err="1"/>
              <a:t>abortus</a:t>
            </a:r>
            <a:r>
              <a:rPr lang="en-US" sz="2000" dirty="0"/>
              <a:t>, Br. </a:t>
            </a:r>
            <a:r>
              <a:rPr lang="en-US" sz="2000" dirty="0" err="1" smtClean="0"/>
              <a:t>suis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225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561356"/>
            <a:ext cx="7632848" cy="3543780"/>
          </a:xfrm>
        </p:spPr>
        <p:txBody>
          <a:bodyPr>
            <a:normAutofit/>
          </a:bodyPr>
          <a:lstStyle/>
          <a:p>
            <a:r>
              <a:rPr lang="el-GR" sz="2000" dirty="0"/>
              <a:t>Οι </a:t>
            </a:r>
            <a:r>
              <a:rPr lang="el-GR" sz="2000" dirty="0" err="1"/>
              <a:t>βρουκέλλες</a:t>
            </a:r>
            <a:r>
              <a:rPr lang="el-GR" sz="2000" dirty="0"/>
              <a:t> καταστρέφονται εύκολα κατά την παστερίωση, στους 57-58ο </a:t>
            </a:r>
            <a:r>
              <a:rPr lang="el-GR" sz="2000" dirty="0" smtClean="0"/>
              <a:t>C για </a:t>
            </a:r>
            <a:r>
              <a:rPr lang="el-GR" sz="2000" dirty="0"/>
              <a:t>10 </a:t>
            </a:r>
            <a:r>
              <a:rPr lang="el-GR" sz="2000" dirty="0" err="1"/>
              <a:t>min</a:t>
            </a:r>
            <a:r>
              <a:rPr lang="el-GR" sz="2000" dirty="0"/>
              <a:t>, στο διάλυμα 1% φαινικού οξέος για 2-15 </a:t>
            </a:r>
            <a:r>
              <a:rPr lang="el-GR" sz="2000" dirty="0" err="1"/>
              <a:t>min</a:t>
            </a:r>
            <a:r>
              <a:rPr lang="el-GR" sz="2000" dirty="0"/>
              <a:t>, με </a:t>
            </a:r>
            <a:r>
              <a:rPr lang="el-GR" sz="2000" dirty="0" smtClean="0"/>
              <a:t>τα βιοθεραπευτικά, στρεπτομυκίνη </a:t>
            </a:r>
            <a:r>
              <a:rPr lang="el-GR" sz="2000" dirty="0"/>
              <a:t>και τις </a:t>
            </a:r>
            <a:r>
              <a:rPr lang="el-GR" sz="2000" dirty="0" err="1"/>
              <a:t>σουλφοναμίδες</a:t>
            </a:r>
            <a:r>
              <a:rPr lang="el-GR" sz="2000" dirty="0"/>
              <a:t>. Είναι ευαίσθητες στο όξινο </a:t>
            </a:r>
            <a:r>
              <a:rPr lang="el-GR" sz="2000" dirty="0" err="1"/>
              <a:t>pH</a:t>
            </a:r>
            <a:r>
              <a:rPr lang="el-GR" sz="2000" dirty="0" smtClean="0"/>
              <a:t>, </a:t>
            </a:r>
            <a:r>
              <a:rPr lang="el-GR" sz="2000" dirty="0"/>
              <a:t>ενώ αδρανοποιούνται παρουσία ηλιακού φωτός</a:t>
            </a:r>
            <a:r>
              <a:rPr lang="el-GR" sz="2000" dirty="0" smtClean="0"/>
              <a:t>. </a:t>
            </a:r>
            <a:r>
              <a:rPr lang="el-GR" sz="2000" dirty="0"/>
              <a:t>Κατά τον F.A.O. θεωρείται ότι είναι ίσως το ανθεκτικότερο από τα </a:t>
            </a:r>
            <a:r>
              <a:rPr lang="el-GR" sz="2000" dirty="0" err="1" smtClean="0"/>
              <a:t>Gramαρνητικά</a:t>
            </a:r>
            <a:r>
              <a:rPr lang="el-GR" sz="2000" dirty="0" smtClean="0"/>
              <a:t> </a:t>
            </a:r>
            <a:r>
              <a:rPr lang="el-GR" sz="2000" dirty="0"/>
              <a:t>βακτήρια.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141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Οι </a:t>
            </a:r>
            <a:r>
              <a:rPr lang="el-GR" sz="2000" dirty="0" err="1"/>
              <a:t>βρουκέλλες</a:t>
            </a:r>
            <a:r>
              <a:rPr lang="el-GR" sz="2000" dirty="0"/>
              <a:t> εισέρχονται στον οργανισμό κυρίως από την πεπτική και </a:t>
            </a:r>
            <a:r>
              <a:rPr lang="el-GR" sz="2000" dirty="0" smtClean="0"/>
              <a:t>ίσως την </a:t>
            </a:r>
            <a:r>
              <a:rPr lang="el-GR" sz="2000" dirty="0"/>
              <a:t>αναπνευστική οδό, αλλά και από λύσεις της συνεχείας του δέρματος και </a:t>
            </a:r>
            <a:r>
              <a:rPr lang="el-GR" sz="2000" dirty="0" smtClean="0"/>
              <a:t>από άλλους </a:t>
            </a:r>
            <a:r>
              <a:rPr lang="el-GR" sz="2000" dirty="0"/>
              <a:t>βλεννογόνους, όπως ο </a:t>
            </a:r>
            <a:r>
              <a:rPr lang="el-GR" sz="2000" dirty="0" err="1"/>
              <a:t>επιπεφυκότας</a:t>
            </a:r>
            <a:r>
              <a:rPr lang="el-GR" sz="2000" dirty="0"/>
              <a:t> και το γεννητικό σύστημα. </a:t>
            </a:r>
            <a:r>
              <a:rPr lang="el-GR" sz="2000" dirty="0" smtClean="0"/>
              <a:t>Στη συνέχεια </a:t>
            </a:r>
            <a:r>
              <a:rPr lang="el-GR" sz="2000" dirty="0"/>
              <a:t>παραλαμβάνονται από μονοπύρηνα φαγοκύτταρα και </a:t>
            </a:r>
            <a:r>
              <a:rPr lang="el-GR" sz="2000" dirty="0" smtClean="0"/>
              <a:t>πολυμορφοπύρηνα, εντός </a:t>
            </a:r>
            <a:r>
              <a:rPr lang="el-GR" sz="2000" dirty="0"/>
              <a:t>των οποίων είναι ανθεκτικές και πολλαπλασιάζονται. Με τα </a:t>
            </a:r>
            <a:r>
              <a:rPr lang="el-GR" sz="2000" dirty="0" smtClean="0"/>
              <a:t>λεμφαγγεία φθάνουν </a:t>
            </a:r>
            <a:r>
              <a:rPr lang="el-GR" sz="2000" dirty="0"/>
              <a:t>στα αντίστοιχα </a:t>
            </a:r>
            <a:r>
              <a:rPr lang="el-GR" sz="2000" dirty="0" err="1"/>
              <a:t>λεμφογάγγλια</a:t>
            </a:r>
            <a:r>
              <a:rPr lang="el-GR" sz="2000" dirty="0"/>
              <a:t> και από εκεί στο </a:t>
            </a:r>
            <a:r>
              <a:rPr lang="el-GR" sz="2000" dirty="0" smtClean="0"/>
              <a:t>αίμα. Η </a:t>
            </a:r>
            <a:r>
              <a:rPr lang="el-GR" sz="2000" dirty="0"/>
              <a:t>βακτηριαιμία είναι παροδική, με ποικίλη διάρκεια δίχως </a:t>
            </a:r>
            <a:r>
              <a:rPr lang="el-GR" sz="2000" dirty="0" smtClean="0"/>
              <a:t>εμφανή συμπτώματα. Μετά </a:t>
            </a:r>
            <a:r>
              <a:rPr lang="el-GR" sz="2000" dirty="0"/>
              <a:t>το αρχικό στάδιο της βακτηριαιμίας οι </a:t>
            </a:r>
            <a:r>
              <a:rPr lang="el-GR" sz="2000" dirty="0" err="1"/>
              <a:t>βρουκέλλες</a:t>
            </a:r>
            <a:r>
              <a:rPr lang="el-GR" sz="2000" dirty="0"/>
              <a:t> μπορεί </a:t>
            </a:r>
            <a:r>
              <a:rPr lang="el-GR" sz="2000" dirty="0" smtClean="0"/>
              <a:t>να εγκατασταθούν </a:t>
            </a:r>
            <a:r>
              <a:rPr lang="el-GR" sz="2000" dirty="0"/>
              <a:t>στο ήπαρ, στο σπλήνα, στους </a:t>
            </a:r>
            <a:r>
              <a:rPr lang="el-GR" sz="2000" dirty="0" err="1"/>
              <a:t>νεφρούς</a:t>
            </a:r>
            <a:r>
              <a:rPr lang="el-GR" sz="2000" dirty="0"/>
              <a:t>, στους πνεύμονες, </a:t>
            </a:r>
            <a:r>
              <a:rPr lang="el-GR" sz="2000" dirty="0" smtClean="0"/>
              <a:t>στα γεννητικά </a:t>
            </a:r>
            <a:r>
              <a:rPr lang="el-GR" sz="2000" dirty="0"/>
              <a:t>όργανα, στο μαστό ή και σε άλλα σημεία του οργανισμού.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5982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ΣΥΜΠΤΩΜΑΤΙΟΛΟΓΙΑ</a:t>
            </a:r>
          </a:p>
          <a:p>
            <a:pPr marL="0" indent="0">
              <a:buNone/>
            </a:pPr>
            <a:r>
              <a:rPr lang="el-GR" sz="2000" dirty="0"/>
              <a:t>Το χαρακτηριστικό σύμπτωμα της </a:t>
            </a:r>
            <a:r>
              <a:rPr lang="el-GR" sz="2000" dirty="0" err="1"/>
              <a:t>βρουκέλλωσης</a:t>
            </a:r>
            <a:r>
              <a:rPr lang="el-GR" sz="2000" dirty="0"/>
              <a:t> είναι η αποβολή. </a:t>
            </a:r>
            <a:r>
              <a:rPr lang="el-GR" sz="2000" dirty="0" smtClean="0"/>
              <a:t>Στα αρσενικά </a:t>
            </a:r>
            <a:r>
              <a:rPr lang="el-GR" sz="2000" dirty="0"/>
              <a:t>ζώα προκαλεί συνήθως ορχίτιδα, επιδιδυμίτιδα και μείωση </a:t>
            </a:r>
            <a:r>
              <a:rPr lang="el-GR" sz="2000" dirty="0" smtClean="0"/>
              <a:t>της γονιμότητας</a:t>
            </a:r>
            <a:r>
              <a:rPr lang="el-GR" sz="2000" dirty="0"/>
              <a:t>, όπως και αρθρίτιδα, </a:t>
            </a:r>
            <a:r>
              <a:rPr lang="el-GR" sz="2000" dirty="0" smtClean="0"/>
              <a:t>σπονδυλίτιδα. Στα </a:t>
            </a:r>
            <a:r>
              <a:rPr lang="el-GR" sz="2000" dirty="0"/>
              <a:t>άλλα είδη ζώων η </a:t>
            </a:r>
            <a:r>
              <a:rPr lang="el-GR" sz="2000" dirty="0" err="1"/>
              <a:t>βρουκέλλωση</a:t>
            </a:r>
            <a:r>
              <a:rPr lang="el-GR" sz="2000" dirty="0"/>
              <a:t> προκαλεί τα ίδια περίπου </a:t>
            </a:r>
            <a:r>
              <a:rPr lang="el-GR" sz="2000" dirty="0" smtClean="0"/>
              <a:t>συμπτώματα, τόσο </a:t>
            </a:r>
            <a:r>
              <a:rPr lang="el-GR" sz="2000" dirty="0"/>
              <a:t>στο αρσενικό όσο και στο θηλυκό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Οι </a:t>
            </a:r>
            <a:r>
              <a:rPr lang="el-GR" sz="2000" dirty="0" err="1"/>
              <a:t>βρουκέλλες</a:t>
            </a:r>
            <a:r>
              <a:rPr lang="el-GR" sz="2000" dirty="0"/>
              <a:t> απεκκρίνονται με κάθε είδους εκκρίματα του </a:t>
            </a:r>
            <a:r>
              <a:rPr lang="el-GR" sz="2000" dirty="0" smtClean="0"/>
              <a:t>γεννητικού συστήματος </a:t>
            </a:r>
            <a:r>
              <a:rPr lang="el-GR" sz="2000" dirty="0"/>
              <a:t>(</a:t>
            </a:r>
            <a:r>
              <a:rPr lang="el-GR" sz="2000" dirty="0" err="1"/>
              <a:t>λόχια</a:t>
            </a:r>
            <a:r>
              <a:rPr lang="el-GR" sz="2000" dirty="0"/>
              <a:t>, </a:t>
            </a:r>
            <a:r>
              <a:rPr lang="el-GR" sz="2000" dirty="0" err="1"/>
              <a:t>βλέννη</a:t>
            </a:r>
            <a:r>
              <a:rPr lang="el-GR" sz="2000" dirty="0"/>
              <a:t>, σπέρμα) και με το γάλα. Η διασπορά μπορεί </a:t>
            </a:r>
            <a:r>
              <a:rPr lang="el-GR" sz="2000" dirty="0" smtClean="0"/>
              <a:t>ακόμα να </a:t>
            </a:r>
            <a:r>
              <a:rPr lang="el-GR" sz="2000" dirty="0"/>
              <a:t>γίνει με τα ούρα και τα κόπρανα.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254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ΘΕΡΑΠΕΙΑ</a:t>
            </a:r>
          </a:p>
          <a:p>
            <a:pPr marL="0" indent="0">
              <a:buNone/>
            </a:pPr>
            <a:r>
              <a:rPr lang="el-GR" sz="2000" dirty="0"/>
              <a:t>Δεν επιχειρείται θεραπεία της </a:t>
            </a:r>
            <a:r>
              <a:rPr lang="el-GR" sz="2000" dirty="0" err="1"/>
              <a:t>βρουκέλλωσης</a:t>
            </a:r>
            <a:r>
              <a:rPr lang="el-GR" sz="2000" dirty="0"/>
              <a:t>, γιατί λόγω της </a:t>
            </a:r>
            <a:r>
              <a:rPr lang="el-GR" sz="2000" dirty="0" smtClean="0"/>
              <a:t>ενδοκυτταρικής εντόπισης </a:t>
            </a:r>
            <a:r>
              <a:rPr lang="el-GR" sz="2000" dirty="0"/>
              <a:t>η πλήρης απαλλαγή από τα μικρόβια είναι δύσκολη, μακροχρόνια </a:t>
            </a:r>
            <a:r>
              <a:rPr lang="el-GR" sz="2000" dirty="0" smtClean="0"/>
              <a:t>και οικονομικά </a:t>
            </a:r>
            <a:r>
              <a:rPr lang="el-GR" sz="2000" dirty="0"/>
              <a:t>ασύμφορη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ΠΡΟΛΗΨΗ</a:t>
            </a:r>
          </a:p>
          <a:p>
            <a:pPr marL="0" indent="0">
              <a:buNone/>
            </a:pPr>
            <a:r>
              <a:rPr lang="el-GR" sz="2000" dirty="0"/>
              <a:t>Δεν υπάρχει ιδανικό εμβόλιο κατά της </a:t>
            </a:r>
            <a:r>
              <a:rPr lang="el-GR" sz="2000" dirty="0" err="1"/>
              <a:t>βρουκέλλωσης</a:t>
            </a:r>
            <a:r>
              <a:rPr lang="el-GR" sz="2000" dirty="0"/>
              <a:t>, που να δίνει ισχυρή </a:t>
            </a:r>
            <a:r>
              <a:rPr lang="el-GR" sz="2000" dirty="0" smtClean="0"/>
              <a:t>και μακρά </a:t>
            </a:r>
            <a:r>
              <a:rPr lang="el-GR" sz="2000" dirty="0"/>
              <a:t>ανοσία, να είναι αβλαβές και να προκαλεί την παραγωγή αντισωμάτων </a:t>
            </a:r>
            <a:r>
              <a:rPr lang="el-GR" sz="2000" dirty="0" smtClean="0"/>
              <a:t>ψηλού τίτλου </a:t>
            </a:r>
            <a:r>
              <a:rPr lang="el-GR" sz="2000" dirty="0"/>
              <a:t>και για μεγάλη </a:t>
            </a:r>
            <a:r>
              <a:rPr lang="el-GR" sz="2000" dirty="0" smtClean="0"/>
              <a:t>διάρκεια.</a:t>
            </a:r>
          </a:p>
          <a:p>
            <a:pPr marL="0" indent="0">
              <a:buNone/>
            </a:pPr>
            <a:r>
              <a:rPr lang="el-GR" sz="2000" dirty="0" smtClean="0"/>
              <a:t>Διακρίνουμε </a:t>
            </a:r>
            <a:r>
              <a:rPr lang="el-GR" sz="2000" dirty="0"/>
              <a:t>δύο ήδη </a:t>
            </a:r>
            <a:r>
              <a:rPr lang="el-GR" sz="2000" dirty="0" smtClean="0"/>
              <a:t>εμβολίων: </a:t>
            </a:r>
            <a:r>
              <a:rPr lang="el-GR" sz="2000" b="1" dirty="0" smtClean="0"/>
              <a:t>τα </a:t>
            </a:r>
            <a:r>
              <a:rPr lang="el-GR" sz="2000" b="1" dirty="0"/>
              <a:t>ζωντανά </a:t>
            </a:r>
            <a:r>
              <a:rPr lang="el-GR" sz="2000" b="1" dirty="0" smtClean="0"/>
              <a:t>εμβόλια</a:t>
            </a:r>
            <a:r>
              <a:rPr lang="el-GR" sz="2000" dirty="0" smtClean="0"/>
              <a:t> </a:t>
            </a:r>
            <a:r>
              <a:rPr lang="el-GR" sz="2000" dirty="0"/>
              <a:t>και τα </a:t>
            </a:r>
            <a:r>
              <a:rPr lang="el-GR" sz="2000" b="1" dirty="0"/>
              <a:t>νεκρά </a:t>
            </a:r>
            <a:r>
              <a:rPr lang="el-GR" sz="2000" b="1" dirty="0" smtClean="0"/>
              <a:t>εμβόλια.</a:t>
            </a:r>
          </a:p>
          <a:p>
            <a:pPr marL="0" indent="0">
              <a:buNone/>
            </a:pPr>
            <a:r>
              <a:rPr lang="el-GR" sz="2000" dirty="0" smtClean="0"/>
              <a:t>Εφαρμόζονται προγράμματα καταπολέμησης </a:t>
            </a:r>
            <a:r>
              <a:rPr lang="el-GR" sz="2000" dirty="0"/>
              <a:t>και εκρίζωσης της </a:t>
            </a:r>
            <a:r>
              <a:rPr lang="el-GR" sz="2000" dirty="0" err="1" smtClean="0"/>
              <a:t>βρουκέλλωσης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2379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9348"/>
            <a:ext cx="7704856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Τα προγράμματα καταπολέμησης βασίζονται στις εξής αρχές 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Διαπίστωση των μολυσμένων εκτροφών και ζώων με ορολογικές δοκιμές.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Απομάκρυνση των μολυσμένων ζώων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Ανασύσταση της εκτροφής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Μέτρα αποφυγής μετάδοσης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Εμβολιασμοί.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184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Βρουκέλλωση</a:t>
            </a:r>
            <a:r>
              <a:rPr lang="el-GR" sz="2800" dirty="0">
                <a:solidFill>
                  <a:prstClr val="black"/>
                </a:solidFill>
              </a:rPr>
              <a:t> - μελιταίος πυρετός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βρουκέλλωση</a:t>
            </a:r>
            <a:r>
              <a:rPr lang="el-GR" sz="2000" dirty="0"/>
              <a:t> είναι μια από τις σπουδαιότερες </a:t>
            </a:r>
            <a:r>
              <a:rPr lang="el-GR" sz="2000" dirty="0" err="1"/>
              <a:t>ζωονόσους</a:t>
            </a:r>
            <a:r>
              <a:rPr lang="el-GR" sz="2000" dirty="0"/>
              <a:t>. </a:t>
            </a:r>
            <a:r>
              <a:rPr lang="el-GR" sz="2000" dirty="0" smtClean="0"/>
              <a:t>Στις παραμεσόγειες </a:t>
            </a:r>
            <a:r>
              <a:rPr lang="el-GR" sz="2000" dirty="0"/>
              <a:t>χώρες είναι επίσης γνωστή ως Μελιταίος Πυρετός (</a:t>
            </a:r>
            <a:r>
              <a:rPr lang="el-GR" sz="2000" dirty="0" err="1"/>
              <a:t>Malta</a:t>
            </a:r>
            <a:r>
              <a:rPr lang="el-GR" sz="2000" dirty="0"/>
              <a:t> </a:t>
            </a:r>
            <a:r>
              <a:rPr lang="el-GR" sz="2000" dirty="0" err="1" smtClean="0"/>
              <a:t>fever</a:t>
            </a:r>
            <a:r>
              <a:rPr lang="el-GR" sz="2000" dirty="0" smtClean="0"/>
              <a:t>).Πηγή </a:t>
            </a:r>
            <a:r>
              <a:rPr lang="el-GR" sz="2000" dirty="0"/>
              <a:t>μόλυνσης για τον άνθρωπο είναι τα μολυσμένα ζώα ή τα </a:t>
            </a:r>
            <a:r>
              <a:rPr lang="el-GR" sz="2000" dirty="0" smtClean="0"/>
              <a:t>εκκρίματά τους. Τα </a:t>
            </a:r>
            <a:r>
              <a:rPr lang="el-GR" sz="2000" dirty="0"/>
              <a:t>συμπτώματα της νόσου είναι ποικίλα, ελάχιστα τυπικά και </a:t>
            </a:r>
            <a:r>
              <a:rPr lang="el-GR" sz="2000" dirty="0" smtClean="0"/>
              <a:t>αρχίζουν απότομα </a:t>
            </a:r>
            <a:r>
              <a:rPr lang="el-GR" sz="2000" dirty="0"/>
              <a:t>ή ύπουλα</a:t>
            </a:r>
            <a:r>
              <a:rPr lang="el-GR" sz="2000" dirty="0" smtClean="0"/>
              <a:t>.</a:t>
            </a:r>
            <a:r>
              <a:rPr lang="el-GR" sz="2000" dirty="0"/>
              <a:t> Η πρόληψη βασίζεται κυρίως στα υγειονομικά μέτρα, που αποβλέπουν </a:t>
            </a:r>
            <a:r>
              <a:rPr lang="el-GR" sz="2000" dirty="0" smtClean="0"/>
              <a:t>στην αποφυγή </a:t>
            </a:r>
            <a:r>
              <a:rPr lang="el-GR" sz="2000" dirty="0"/>
              <a:t>της άμεσης ή έμμεσης μετάδοσης του μικροβίου στον άνθρωπο. </a:t>
            </a:r>
            <a:r>
              <a:rPr lang="el-GR" sz="2000" dirty="0" smtClean="0"/>
              <a:t>Τον </a:t>
            </a:r>
            <a:r>
              <a:rPr lang="el-GR" sz="2000" dirty="0"/>
              <a:t>καλύτερο τρόπο πρόληψης αποτελεί η μείωση της συχνότητας ή ακόμα και </a:t>
            </a:r>
            <a:r>
              <a:rPr lang="el-GR" sz="2000" dirty="0" smtClean="0"/>
              <a:t>η εκρίζωση </a:t>
            </a:r>
            <a:r>
              <a:rPr lang="el-GR" sz="2000" dirty="0"/>
              <a:t>της νόσου από τα </a:t>
            </a:r>
            <a:r>
              <a:rPr lang="el-GR" sz="2000" dirty="0" smtClean="0"/>
              <a:t>ζώα. Έχουν </a:t>
            </a:r>
            <a:r>
              <a:rPr lang="el-GR" sz="2000" dirty="0"/>
              <a:t>δοκιμαστεί διάφορα εμβόλια, η χρησιμοποίησή τους όμως </a:t>
            </a:r>
            <a:r>
              <a:rPr lang="el-GR" sz="2000" dirty="0" smtClean="0"/>
              <a:t>δε συνιστάται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9029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Άνθρακας</a:t>
            </a:r>
            <a:endParaRPr lang="el-GR" sz="2800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395536" y="1489348"/>
            <a:ext cx="8352928" cy="3456384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ΟΡΙΣΜΟΣ</a:t>
            </a:r>
            <a:endParaRPr lang="el-GR" sz="2000" b="1" dirty="0"/>
          </a:p>
          <a:p>
            <a:pPr algn="l"/>
            <a:r>
              <a:rPr lang="el-GR" sz="2000" dirty="0"/>
              <a:t>Οξεία εμπύρετη νόσος όλων των θηλαστικών ζώων, που προκαλείται από τον</a:t>
            </a:r>
          </a:p>
          <a:p>
            <a:pPr algn="l"/>
            <a:r>
              <a:rPr lang="el-GR" sz="2000" dirty="0" err="1"/>
              <a:t>Bacillus</a:t>
            </a:r>
            <a:r>
              <a:rPr lang="el-GR" sz="2000" dirty="0"/>
              <a:t> </a:t>
            </a:r>
            <a:r>
              <a:rPr lang="el-GR" sz="2000" dirty="0" err="1"/>
              <a:t>anthracis</a:t>
            </a:r>
            <a:r>
              <a:rPr lang="el-GR" sz="2000" dirty="0"/>
              <a:t> και στην τυπική της μορφή χαρακτηρίζεται από θανατηφόρα</a:t>
            </a:r>
          </a:p>
          <a:p>
            <a:pPr algn="l"/>
            <a:r>
              <a:rPr lang="el-GR" sz="2000" dirty="0"/>
              <a:t>σηψαιμία</a:t>
            </a:r>
            <a:r>
              <a:rPr lang="el-GR" sz="2000" dirty="0" smtClean="0"/>
              <a:t>.</a:t>
            </a:r>
          </a:p>
          <a:p>
            <a:pPr algn="l"/>
            <a:endParaRPr lang="el-GR" sz="2000" dirty="0" smtClean="0"/>
          </a:p>
          <a:p>
            <a:pPr algn="l"/>
            <a:r>
              <a:rPr lang="el-GR" sz="2000" b="1" dirty="0"/>
              <a:t>ΕΥΠΑΘΕΙΑ</a:t>
            </a:r>
          </a:p>
          <a:p>
            <a:pPr algn="l"/>
            <a:r>
              <a:rPr lang="el-GR" sz="2000" dirty="0"/>
              <a:t>Ιδιαίτερα ευπαθή είναι τα μηρυκαστικά και τα </a:t>
            </a:r>
            <a:r>
              <a:rPr lang="el-GR" sz="2000" dirty="0" err="1"/>
              <a:t>ιπποειδή</a:t>
            </a:r>
            <a:r>
              <a:rPr lang="el-GR" sz="2000" dirty="0"/>
              <a:t> (φυτοφάγα) </a:t>
            </a:r>
            <a:r>
              <a:rPr lang="el-GR" sz="2000" dirty="0" smtClean="0"/>
              <a:t>ακολουθεί ο </a:t>
            </a:r>
            <a:r>
              <a:rPr lang="el-GR" sz="2000" dirty="0"/>
              <a:t>χοίρος και ύστερα τα </a:t>
            </a:r>
            <a:r>
              <a:rPr lang="el-GR" sz="2000" dirty="0" err="1"/>
              <a:t>σαρκοφάγα</a:t>
            </a:r>
            <a:r>
              <a:rPr lang="el-GR" sz="2000" dirty="0"/>
              <a:t> (σκύλος, γάτα, μινγκ). Τα πτηνά είναι </a:t>
            </a:r>
            <a:r>
              <a:rPr lang="el-GR" sz="2000" dirty="0" smtClean="0"/>
              <a:t>ανθεκτικά. Ο </a:t>
            </a:r>
            <a:r>
              <a:rPr lang="el-GR" sz="2000" dirty="0"/>
              <a:t>άνθρωπος είναι μέτρια ευπαθής. Έχει παγκόσμια εξάπλωση, μεγαλύτερη </a:t>
            </a:r>
            <a:r>
              <a:rPr lang="el-GR" sz="2000" dirty="0" smtClean="0"/>
              <a:t>όμως συχνότητα </a:t>
            </a:r>
            <a:r>
              <a:rPr lang="el-GR" sz="2000" dirty="0"/>
              <a:t>στις θερμές χώρες.</a:t>
            </a:r>
          </a:p>
        </p:txBody>
      </p:sp>
    </p:spTree>
    <p:extLst>
      <p:ext uri="{BB962C8B-B14F-4D97-AF65-F5344CB8AC3E}">
        <p14:creationId xmlns:p14="http://schemas.microsoft.com/office/powerpoint/2010/main" val="143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395536" y="3238500"/>
            <a:ext cx="8352928" cy="14605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l-GR" b="1" dirty="0"/>
              <a:t>ΛΟΙΜΩΔΗ ΝΟΣΗΜΑΤΑ ΤΩΝ ΖΩΩΝ ΠΟΥ ΕΝΔΙΑΦΕΡΟΥΝ ΤΗ ΔΗΜΟΣΙΑ ΥΓΕΙΑ (ΜΕΡΟΣ 1</a:t>
            </a:r>
            <a:r>
              <a:rPr lang="el-GR" b="1" baseline="30000" dirty="0"/>
              <a:t>ο</a:t>
            </a:r>
            <a:r>
              <a:rPr lang="el-GR" b="1" dirty="0"/>
              <a:t>)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Άνθρακας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00323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ΑΙΤΙΟΛΟΓΙΑ</a:t>
            </a:r>
          </a:p>
          <a:p>
            <a:pPr marL="0" indent="0">
              <a:buNone/>
            </a:pPr>
            <a:r>
              <a:rPr lang="en-US" sz="2000" dirty="0" smtClean="0"/>
              <a:t>Bacillus anthracis</a:t>
            </a:r>
            <a:r>
              <a:rPr lang="el-GR" sz="2000" dirty="0" smtClean="0"/>
              <a:t>,βακτήριο </a:t>
            </a:r>
            <a:r>
              <a:rPr lang="en-US" sz="2000" dirty="0"/>
              <a:t>Gram+, </a:t>
            </a:r>
            <a:r>
              <a:rPr lang="el-GR" sz="2000" dirty="0" smtClean="0"/>
              <a:t>σπορογόνο, </a:t>
            </a:r>
            <a:r>
              <a:rPr lang="el-GR" sz="2000" dirty="0"/>
              <a:t>προαιρετικά αναερόβιο. Οι σπόροι είναι πολύ </a:t>
            </a:r>
            <a:r>
              <a:rPr lang="el-GR" sz="2000" dirty="0" smtClean="0"/>
              <a:t>ανθεκτικοί (αντέχουν στους 100ο </a:t>
            </a:r>
            <a:r>
              <a:rPr lang="el-GR" sz="2000" dirty="0"/>
              <a:t>C για 5 </a:t>
            </a:r>
            <a:r>
              <a:rPr lang="el-GR" sz="2000" dirty="0" err="1" smtClean="0"/>
              <a:t>min</a:t>
            </a:r>
            <a:r>
              <a:rPr lang="el-GR" sz="2000" dirty="0" smtClean="0"/>
              <a:t>, σε χαμηλές θερμοκρασίες, </a:t>
            </a:r>
            <a:r>
              <a:rPr lang="el-GR" sz="2000" dirty="0"/>
              <a:t>στα απολυμαντικά και στην παρατεταμένη </a:t>
            </a:r>
            <a:r>
              <a:rPr lang="el-GR" sz="2000" dirty="0" smtClean="0"/>
              <a:t>αποξήρανση).</a:t>
            </a:r>
          </a:p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Πύλη εισόδου του μικροβίου είναι συνήθως η πεπτική οδός (σπάνια </a:t>
            </a:r>
            <a:r>
              <a:rPr lang="el-GR" sz="2000" dirty="0" smtClean="0"/>
              <a:t>η αναπνευστική</a:t>
            </a:r>
            <a:r>
              <a:rPr lang="el-GR" sz="2000" dirty="0"/>
              <a:t>, οι λύσεις συνεχείας του δέρματος, ή ακόμα μηχανικά με αρθρόποδα</a:t>
            </a:r>
            <a:r>
              <a:rPr lang="el-GR" sz="2000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93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Άνθρακας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5"/>
            <a:ext cx="843528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Τα </a:t>
            </a:r>
            <a:r>
              <a:rPr lang="el-GR" sz="2000" dirty="0" err="1"/>
              <a:t>νοσούντα</a:t>
            </a:r>
            <a:r>
              <a:rPr lang="el-GR" sz="2000" dirty="0"/>
              <a:t> ζώα αποβάλλουν μεγάλο αριθμό βακίλων με όλα τα εκκρίματα και απεκκρίματα τους, οι οποίοι σε επαφή με τον αέρα μετατρέπονται σε σπόρους. Στα φυτοφάγα ζώα ο άνθρακας είναι </a:t>
            </a:r>
            <a:r>
              <a:rPr lang="el-GR" sz="2000" dirty="0" err="1"/>
              <a:t>εδαφογενής</a:t>
            </a:r>
            <a:r>
              <a:rPr lang="el-GR" sz="2000" dirty="0"/>
              <a:t> κυρίως τους θερινούς μήνες κατά τη βόσκηση.</a:t>
            </a:r>
          </a:p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Ο άνθρωπος μολύνεται από μολυσμένα ζώα ή από τα προϊόντα </a:t>
            </a:r>
            <a:r>
              <a:rPr lang="el-GR" sz="2000" dirty="0" smtClean="0"/>
              <a:t>τους (επαγγελματική </a:t>
            </a:r>
            <a:r>
              <a:rPr lang="el-GR" sz="2000" dirty="0"/>
              <a:t>νόσος) Είναι σχετικά </a:t>
            </a:r>
            <a:r>
              <a:rPr lang="el-GR" sz="2000" dirty="0" err="1"/>
              <a:t>δυσπαθής</a:t>
            </a:r>
            <a:r>
              <a:rPr lang="el-GR" sz="2000" dirty="0"/>
              <a:t> και η λοίμωξη δεν </a:t>
            </a:r>
            <a:r>
              <a:rPr lang="el-GR" sz="2000" dirty="0" smtClean="0"/>
              <a:t>παρουσιάζει μεγάλη </a:t>
            </a:r>
            <a:r>
              <a:rPr lang="el-GR" sz="2000" dirty="0"/>
              <a:t>τάση </a:t>
            </a:r>
            <a:r>
              <a:rPr lang="el-GR" sz="2000" dirty="0" smtClean="0"/>
              <a:t>γενίκευσης. Κατά </a:t>
            </a:r>
            <a:r>
              <a:rPr lang="el-GR" sz="2000" dirty="0"/>
              <a:t>σειρά συχνότητας εκδηλώσεως διακρίνουμε τις παρακάτω μορφές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Η μόλυνση από το δέρμα (κακοήθης φλύκταινα) γίνεται από </a:t>
            </a:r>
            <a:r>
              <a:rPr lang="el-GR" sz="2000" dirty="0" smtClean="0"/>
              <a:t>λύσεις συνεχείας</a:t>
            </a:r>
            <a:r>
              <a:rPr lang="el-GR" sz="2000" dirty="0"/>
              <a:t>. Η περίοδος επωάσεως είναι 48 ώρες (έως 7 ημέρες).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73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Η μόλυνση από εισπνοή </a:t>
            </a:r>
            <a:r>
              <a:rPr lang="el-GR" sz="2000" dirty="0" smtClean="0"/>
              <a:t>αρχίζει ως αναπνευστική </a:t>
            </a:r>
            <a:r>
              <a:rPr lang="el-GR" sz="2000" dirty="0"/>
              <a:t>νόσος, σύντομα </a:t>
            </a:r>
            <a:r>
              <a:rPr lang="el-GR" sz="2000" dirty="0" smtClean="0"/>
              <a:t>όμως ακολουθεί </a:t>
            </a:r>
            <a:r>
              <a:rPr lang="el-GR" sz="2000" dirty="0"/>
              <a:t>σηψαιμία, </a:t>
            </a:r>
            <a:r>
              <a:rPr lang="el-GR" sz="2000" dirty="0" smtClean="0"/>
              <a:t>με ψηλό </a:t>
            </a:r>
            <a:r>
              <a:rPr lang="el-GR" sz="2000" dirty="0"/>
              <a:t>ποσοστό </a:t>
            </a:r>
            <a:r>
              <a:rPr lang="el-GR" sz="2000" dirty="0" smtClean="0"/>
              <a:t>θνητότητας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Η μόλυνση από το στόμα γίνεται </a:t>
            </a:r>
            <a:r>
              <a:rPr lang="el-GR" sz="2000" dirty="0" smtClean="0"/>
              <a:t>όταν καταναλωθεί </a:t>
            </a:r>
            <a:r>
              <a:rPr lang="el-GR" sz="2000" dirty="0"/>
              <a:t>κρέας από </a:t>
            </a:r>
            <a:r>
              <a:rPr lang="el-GR" sz="2000" dirty="0" smtClean="0"/>
              <a:t>μολυσμένο ζώο. Εκδηλώνεται η νόσος σε βαριά μορφή και </a:t>
            </a:r>
            <a:r>
              <a:rPr lang="el-GR" sz="2000" dirty="0"/>
              <a:t>το ποσοστό </a:t>
            </a:r>
            <a:r>
              <a:rPr lang="el-GR" sz="2000" dirty="0" smtClean="0"/>
              <a:t>θνησιμότητας ψηλό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Μηνιγγίτιδα. Ακολουθεί εντοπισμένη λοίμωξη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ΘΕΡΑΠΕΙΑ</a:t>
            </a:r>
          </a:p>
          <a:p>
            <a:pPr marL="0" indent="0">
              <a:buNone/>
            </a:pPr>
            <a:r>
              <a:rPr lang="el-GR" sz="2000" dirty="0"/>
              <a:t>Για τη θεραπεία χρησιμοποιείται πενικιλίνη και </a:t>
            </a:r>
            <a:r>
              <a:rPr lang="el-GR" sz="2000" dirty="0" err="1"/>
              <a:t>σουλφοναμίδες</a:t>
            </a:r>
            <a:r>
              <a:rPr lang="el-GR" sz="2000" dirty="0"/>
              <a:t> ή </a:t>
            </a:r>
            <a:r>
              <a:rPr lang="el-GR" sz="2000" dirty="0" err="1" smtClean="0"/>
              <a:t>τετρακυκλίνη</a:t>
            </a:r>
            <a:r>
              <a:rPr lang="el-GR" sz="2000" dirty="0" smtClean="0"/>
              <a:t>. Η </a:t>
            </a:r>
            <a:r>
              <a:rPr lang="el-GR" sz="2000" dirty="0"/>
              <a:t>χρήση </a:t>
            </a:r>
            <a:r>
              <a:rPr lang="el-GR" sz="2000" dirty="0" err="1"/>
              <a:t>αντιανθρακικού</a:t>
            </a:r>
            <a:r>
              <a:rPr lang="el-GR" sz="2000" dirty="0"/>
              <a:t> ορού δημιουργεί προβλήματα ορονοσίας. Στην </a:t>
            </a:r>
            <a:r>
              <a:rPr lang="el-GR" sz="2000" dirty="0" smtClean="0"/>
              <a:t>περίπτωση του </a:t>
            </a:r>
            <a:r>
              <a:rPr lang="el-GR" sz="2000" dirty="0"/>
              <a:t>δερματικού άνθρακα η αποτελεσματικότητα των αντιβιοτικών είναι σχεδόν 100</a:t>
            </a:r>
            <a:r>
              <a:rPr lang="el-GR" sz="2000" dirty="0" smtClean="0"/>
              <a:t>%.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Άνθρακας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36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888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ΟΡΙΣΜΟΣ</a:t>
            </a:r>
          </a:p>
          <a:p>
            <a:pPr marL="0" indent="0">
              <a:buNone/>
            </a:pPr>
            <a:r>
              <a:rPr lang="el-GR" sz="2000" dirty="0" smtClean="0"/>
              <a:t>Λοιμώδης </a:t>
            </a:r>
            <a:r>
              <a:rPr lang="el-GR" sz="2000" dirty="0"/>
              <a:t>νόσος που προσβάλλει διάφορα είδη ζώων και τον </a:t>
            </a:r>
            <a:r>
              <a:rPr lang="el-GR" sz="2000" dirty="0" smtClean="0"/>
              <a:t>άνθρωπο, προκαλείται </a:t>
            </a:r>
            <a:r>
              <a:rPr lang="el-GR" sz="2000" dirty="0"/>
              <a:t>δε από το βακτήριο </a:t>
            </a:r>
            <a:r>
              <a:rPr lang="el-GR" sz="2000" dirty="0" err="1"/>
              <a:t>Listeria</a:t>
            </a:r>
            <a:r>
              <a:rPr lang="el-GR" sz="2000" dirty="0"/>
              <a:t> </a:t>
            </a:r>
            <a:r>
              <a:rPr lang="el-GR" sz="2000" dirty="0" err="1" smtClean="0"/>
              <a:t>monocytogenes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ΕΚΔΗΛΩΣΗ</a:t>
            </a:r>
          </a:p>
          <a:p>
            <a:pPr marL="0" indent="0">
              <a:buNone/>
            </a:pPr>
            <a:r>
              <a:rPr lang="el-GR" sz="2000" dirty="0" smtClean="0"/>
              <a:t>Ανάλογα </a:t>
            </a:r>
            <a:r>
              <a:rPr lang="el-GR" sz="2000" dirty="0"/>
              <a:t>με το </a:t>
            </a:r>
            <a:r>
              <a:rPr lang="el-GR" sz="2000" dirty="0" smtClean="0"/>
              <a:t>είδος ζώου </a:t>
            </a:r>
            <a:r>
              <a:rPr lang="el-GR" sz="2000" dirty="0"/>
              <a:t>χαρακτηρίζεται από εγκεφαλίτιδα, σηψαιμία ή </a:t>
            </a:r>
            <a:r>
              <a:rPr lang="el-GR" sz="2000" dirty="0" smtClean="0"/>
              <a:t>αποβολές. Εγκεφαλίτιδα </a:t>
            </a:r>
            <a:r>
              <a:rPr lang="el-GR" sz="2000" dirty="0"/>
              <a:t>ή </a:t>
            </a:r>
            <a:r>
              <a:rPr lang="el-GR" sz="2000" dirty="0" err="1"/>
              <a:t>μηνιγγοεγκεφαλίτιδα</a:t>
            </a:r>
            <a:r>
              <a:rPr lang="el-GR" sz="2000" dirty="0"/>
              <a:t> στα ενήλικα </a:t>
            </a:r>
            <a:r>
              <a:rPr lang="el-GR" sz="2000" dirty="0" smtClean="0"/>
              <a:t>μηρυκαστικά. Σηψαιμία </a:t>
            </a:r>
            <a:r>
              <a:rPr lang="el-GR" sz="2000" dirty="0"/>
              <a:t>με εστιακές νεκρώσεις στο ήπαρ εκδηλώνεται στα </a:t>
            </a:r>
            <a:r>
              <a:rPr lang="el-GR" sz="2000" dirty="0" smtClean="0"/>
              <a:t>νεαρά μηρυκαστικά </a:t>
            </a:r>
            <a:r>
              <a:rPr lang="el-GR" sz="2000" dirty="0"/>
              <a:t>και στα </a:t>
            </a:r>
            <a:r>
              <a:rPr lang="el-GR" sz="2000" dirty="0" err="1"/>
              <a:t>μονογαστρικά</a:t>
            </a:r>
            <a:r>
              <a:rPr lang="el-GR" sz="2000" dirty="0"/>
              <a:t> </a:t>
            </a:r>
            <a:r>
              <a:rPr lang="el-GR" sz="2000" dirty="0" smtClean="0"/>
              <a:t>ζώα. Σηψαιμία </a:t>
            </a:r>
            <a:r>
              <a:rPr lang="el-GR" sz="2000" dirty="0"/>
              <a:t>με εκφύλιση του μυοκαρδίου ή εστιακές ηπατικές νεκρώσεις </a:t>
            </a:r>
            <a:r>
              <a:rPr lang="el-GR" sz="2000" dirty="0" smtClean="0"/>
              <a:t>στα πτηνά. Αποβολές </a:t>
            </a:r>
            <a:r>
              <a:rPr lang="el-GR" sz="2000" dirty="0"/>
              <a:t>και λοιμώξεις νεογέννητων εκδηλώνονται σ' όλα τα είδη ζώων.</a:t>
            </a:r>
            <a:endParaRPr lang="el-GR" sz="2000" b="1" dirty="0" smtClean="0"/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sz="2800" dirty="0" err="1">
                <a:latin typeface="Arial,Bold"/>
              </a:rPr>
              <a:t>Λιστερίωση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805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3404</TotalTime>
  <Words>3908</Words>
  <Application>Microsoft Office PowerPoint</Application>
  <PresentationFormat>Προβολή στην οθόνη (16:10)</PresentationFormat>
  <Paragraphs>322</Paragraphs>
  <Slides>52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9" baseType="lpstr">
      <vt:lpstr>Arial</vt:lpstr>
      <vt:lpstr>Arial Unicode MS</vt:lpstr>
      <vt:lpstr>Arial,Bold</vt:lpstr>
      <vt:lpstr>Calibri</vt:lpstr>
      <vt:lpstr>MS PGothic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Άνθρακας</vt:lpstr>
      <vt:lpstr>Άνθρακας</vt:lpstr>
      <vt:lpstr>Άνθρακας</vt:lpstr>
      <vt:lpstr>Άνθρακας</vt:lpstr>
      <vt:lpstr>Λιστερίωση</vt:lpstr>
      <vt:lpstr>Λιστερίωση</vt:lpstr>
      <vt:lpstr>Λιστερίωση</vt:lpstr>
      <vt:lpstr>Λιστερίωση</vt:lpstr>
      <vt:lpstr>Σταφυλοκοκκικές λοιμώξεις και τοξινώσεις</vt:lpstr>
      <vt:lpstr>Σταφυλοκοκκικές λοιμώξεις και τοξινώσεις</vt:lpstr>
      <vt:lpstr>Σταφυλοκοκκικές λοιμώξεις και τοξινώσεις</vt:lpstr>
      <vt:lpstr>Στρεπτοκοκκικές λοιμώξεις</vt:lpstr>
      <vt:lpstr>Στρεπτοκοκκικές λοιμώξεις</vt:lpstr>
      <vt:lpstr>Στρεπτοκοκκικές λοιμώξεις</vt:lpstr>
      <vt:lpstr>Κλωστηριδιακές λοιμώξεις</vt:lpstr>
      <vt:lpstr>Κλωστηριδιακές εντεροτοξιναιμίες</vt:lpstr>
      <vt:lpstr>Κλωστηριδιακές εντεροτοξιναιμίες</vt:lpstr>
      <vt:lpstr>Κλωστηριδιακές εντεροτοξιναιμίες</vt:lpstr>
      <vt:lpstr>Κλωστηριδιακές εντεροτοξιναιμίες</vt:lpstr>
      <vt:lpstr>Κλωστηριδιακές εντεροτοξιναιμίες</vt:lpstr>
      <vt:lpstr>Αλλαντίαση</vt:lpstr>
      <vt:lpstr>Αλλαντίαση</vt:lpstr>
      <vt:lpstr>Αλλαντίαση</vt:lpstr>
      <vt:lpstr>Αλλαντίαση</vt:lpstr>
      <vt:lpstr>Αλλαντίαση</vt:lpstr>
      <vt:lpstr>Αλλαντίαση</vt:lpstr>
      <vt:lpstr>Φυματίωση</vt:lpstr>
      <vt:lpstr>Φυματίωση</vt:lpstr>
      <vt:lpstr>Φυματίωση</vt:lpstr>
      <vt:lpstr>Φυματίωση</vt:lpstr>
      <vt:lpstr>Φυματίωση</vt:lpstr>
      <vt:lpstr>Φυματίωση</vt:lpstr>
      <vt:lpstr>Φυματίωση</vt:lpstr>
      <vt:lpstr>Φυματίωση</vt:lpstr>
      <vt:lpstr>Βρουκέλλωση - μελιταίος πυρετός</vt:lpstr>
      <vt:lpstr>Βρουκέλλωση - μελιταίος πυρετός</vt:lpstr>
      <vt:lpstr>Βρουκέλλωση - μελιταίος πυρετός</vt:lpstr>
      <vt:lpstr>Βρουκέλλωση - μελιταίος πυρετός</vt:lpstr>
      <vt:lpstr>Βρουκέλλωση - μελιταίος πυρετός</vt:lpstr>
      <vt:lpstr>Βρουκέλλωση - μελιταίος πυρετός</vt:lpstr>
      <vt:lpstr>Βρουκέλλωση - μελιταίος πυρετός</vt:lpstr>
      <vt:lpstr>Βρουκέλλωση - μελιταίος πυρετός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304</cp:revision>
  <dcterms:created xsi:type="dcterms:W3CDTF">2012-09-06T09:03:05Z</dcterms:created>
  <dcterms:modified xsi:type="dcterms:W3CDTF">2015-11-25T11:00:24Z</dcterms:modified>
</cp:coreProperties>
</file>