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261" r:id="rId6"/>
    <p:sldId id="312" r:id="rId7"/>
    <p:sldId id="318" r:id="rId8"/>
    <p:sldId id="321" r:id="rId9"/>
    <p:sldId id="320" r:id="rId10"/>
    <p:sldId id="323" r:id="rId11"/>
    <p:sldId id="322" r:id="rId12"/>
    <p:sldId id="319" r:id="rId13"/>
    <p:sldId id="324" r:id="rId14"/>
    <p:sldId id="290" r:id="rId15"/>
    <p:sldId id="291" r:id="rId16"/>
    <p:sldId id="292" r:id="rId17"/>
    <p:sldId id="293" r:id="rId18"/>
    <p:sldId id="294" r:id="rId19"/>
    <p:sldId id="295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1" autoAdjust="0"/>
    <p:restoredTop sz="99322" autoAdjust="0"/>
  </p:normalViewPr>
  <p:slideViewPr>
    <p:cSldViewPr>
      <p:cViewPr>
        <p:scale>
          <a:sx n="106" d="100"/>
          <a:sy n="106" d="100"/>
        </p:scale>
        <p:origin x="-228" y="21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894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09/11/2015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993404"/>
            <a:ext cx="8640960" cy="722105"/>
          </a:xfrm>
        </p:spPr>
        <p:txBody>
          <a:bodyPr>
            <a:noAutofit/>
          </a:bodyPr>
          <a:lstStyle/>
          <a:p>
            <a:r>
              <a:rPr lang="el-GR" sz="4000" dirty="0" smtClean="0"/>
              <a:t>Εμπορικό και Οικονομικό Δίκαιο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29508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3600" b="1" dirty="0" smtClean="0">
                <a:cs typeface="Segoe UI" pitchFamily="18" charset="0"/>
              </a:rPr>
              <a:t>Βιομηχανική Ιδιοκτησία</a:t>
            </a:r>
          </a:p>
          <a:p>
            <a:r>
              <a:rPr lang="el-GR" altLang="zh-CN" sz="3600" b="1" dirty="0" smtClean="0">
                <a:cs typeface="Segoe UI" pitchFamily="18" charset="0"/>
              </a:rPr>
              <a:t>Παππά Βιβή</a:t>
            </a:r>
            <a:endParaRPr lang="en-US" altLang="zh-CN" sz="3600" b="1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400" dirty="0" smtClean="0"/>
              <a:t>Παράλληλη </a:t>
            </a:r>
            <a:r>
              <a:rPr lang="el-GR" sz="2400" dirty="0" err="1" smtClean="0"/>
              <a:t>κατάθεση</a:t>
            </a:r>
            <a:r>
              <a:rPr lang="el-GR" sz="2400" dirty="0" smtClean="0"/>
              <a:t>: </a:t>
            </a: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400" dirty="0" err="1" smtClean="0"/>
              <a:t>Επιτρέπεται</a:t>
            </a:r>
            <a:r>
              <a:rPr lang="el-GR" sz="2400" dirty="0" smtClean="0"/>
              <a:t> με </a:t>
            </a:r>
            <a:r>
              <a:rPr lang="el-GR" sz="2400" dirty="0" err="1" smtClean="0"/>
              <a:t>έγγραφη</a:t>
            </a:r>
            <a:r>
              <a:rPr lang="el-GR" sz="2400" dirty="0" smtClean="0"/>
              <a:t> </a:t>
            </a:r>
            <a:r>
              <a:rPr lang="el-GR" sz="2400" dirty="0" err="1" smtClean="0"/>
              <a:t>συμφωνία</a:t>
            </a:r>
            <a:r>
              <a:rPr lang="el-GR" sz="2400" dirty="0" smtClean="0"/>
              <a:t>, </a:t>
            </a:r>
            <a:r>
              <a:rPr lang="el-GR" sz="2400" dirty="0" err="1" smtClean="0"/>
              <a:t>κατατίθεται</a:t>
            </a:r>
            <a:r>
              <a:rPr lang="el-GR" sz="2400" dirty="0" smtClean="0"/>
              <a:t> με </a:t>
            </a:r>
            <a:r>
              <a:rPr lang="el-GR" sz="2400" dirty="0" err="1" smtClean="0"/>
              <a:t>δήλωση</a:t>
            </a:r>
            <a:r>
              <a:rPr lang="el-GR" sz="2400" dirty="0" smtClean="0"/>
              <a:t> </a:t>
            </a:r>
            <a:r>
              <a:rPr lang="el-GR" sz="2400" dirty="0" err="1" smtClean="0"/>
              <a:t>ότι</a:t>
            </a:r>
            <a:r>
              <a:rPr lang="el-GR" sz="2400" dirty="0" smtClean="0"/>
              <a:t> δεν </a:t>
            </a:r>
            <a:r>
              <a:rPr lang="el-GR" sz="2400" dirty="0" err="1" smtClean="0"/>
              <a:t>δημιουργεί</a:t>
            </a:r>
            <a:r>
              <a:rPr lang="el-GR" sz="2400" dirty="0" smtClean="0"/>
              <a:t> </a:t>
            </a:r>
            <a:r>
              <a:rPr lang="el-GR" sz="2400" dirty="0" err="1" smtClean="0"/>
              <a:t>κινδύνους</a:t>
            </a:r>
            <a:r>
              <a:rPr lang="el-GR" sz="2400" dirty="0" smtClean="0"/>
              <a:t> </a:t>
            </a:r>
            <a:r>
              <a:rPr lang="el-GR" sz="2400" dirty="0" err="1" smtClean="0"/>
              <a:t>παραπλάνησης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κοινού</a:t>
            </a:r>
            <a:r>
              <a:rPr lang="el-GR" sz="2400" dirty="0" smtClean="0"/>
              <a:t>. Ο </a:t>
            </a:r>
            <a:r>
              <a:rPr lang="el-GR" sz="2400" dirty="0" err="1" smtClean="0"/>
              <a:t>αδειούχος</a:t>
            </a:r>
            <a:r>
              <a:rPr lang="el-GR" sz="2400" dirty="0" smtClean="0"/>
              <a:t> </a:t>
            </a:r>
            <a:r>
              <a:rPr lang="el-GR" sz="2400" dirty="0" err="1" smtClean="0"/>
              <a:t>αποκτά</a:t>
            </a:r>
            <a:r>
              <a:rPr lang="el-GR" sz="2400" dirty="0" smtClean="0"/>
              <a:t> </a:t>
            </a:r>
            <a:r>
              <a:rPr lang="el-GR" sz="2400" dirty="0" err="1" smtClean="0"/>
              <a:t>περιορισμένο</a:t>
            </a:r>
            <a:r>
              <a:rPr lang="el-GR" sz="2400" dirty="0" smtClean="0"/>
              <a:t> </a:t>
            </a:r>
            <a:r>
              <a:rPr lang="el-GR" sz="2400" dirty="0" err="1" smtClean="0"/>
              <a:t>απόλυτο</a:t>
            </a:r>
            <a:r>
              <a:rPr lang="el-GR" sz="2400" dirty="0" smtClean="0"/>
              <a:t> </a:t>
            </a:r>
            <a:r>
              <a:rPr lang="el-GR" sz="2400" dirty="0" err="1" smtClean="0"/>
              <a:t>δικαίωμα</a:t>
            </a:r>
            <a:r>
              <a:rPr lang="el-GR" sz="2400" dirty="0" smtClean="0"/>
              <a:t>, η </a:t>
            </a:r>
            <a:r>
              <a:rPr lang="el-GR" sz="2400" dirty="0" err="1" smtClean="0"/>
              <a:t>άδεια</a:t>
            </a:r>
            <a:r>
              <a:rPr lang="el-GR" sz="2400" dirty="0" smtClean="0"/>
              <a:t> </a:t>
            </a:r>
            <a:r>
              <a:rPr lang="el-GR" sz="2400" dirty="0" err="1" smtClean="0"/>
              <a:t>χρήσης</a:t>
            </a:r>
            <a:r>
              <a:rPr lang="el-GR" sz="2400" dirty="0" smtClean="0"/>
              <a:t> </a:t>
            </a:r>
            <a:r>
              <a:rPr lang="el-GR" sz="2400" dirty="0" err="1" smtClean="0"/>
              <a:t>αποκτά</a:t>
            </a:r>
            <a:r>
              <a:rPr lang="el-GR" sz="2400" dirty="0" smtClean="0"/>
              <a:t> </a:t>
            </a:r>
            <a:r>
              <a:rPr lang="el-GR" sz="2400" dirty="0" err="1" smtClean="0"/>
              <a:t>ενοχικό</a:t>
            </a:r>
            <a:r>
              <a:rPr lang="el-GR" sz="2400" dirty="0" smtClean="0"/>
              <a:t> </a:t>
            </a:r>
            <a:r>
              <a:rPr lang="el-GR" sz="2400" dirty="0" err="1" smtClean="0"/>
              <a:t>δικαίωμα</a:t>
            </a:r>
            <a:r>
              <a:rPr lang="el-GR" sz="2400" dirty="0" smtClean="0"/>
              <a:t> κ </a:t>
            </a:r>
            <a:r>
              <a:rPr lang="el-GR" sz="2400" dirty="0" err="1" smtClean="0"/>
              <a:t>απαιτούνται</a:t>
            </a:r>
            <a:r>
              <a:rPr lang="el-GR" sz="2400" dirty="0" smtClean="0"/>
              <a:t>: </a:t>
            </a:r>
            <a:r>
              <a:rPr lang="el-GR" sz="2400" dirty="0" err="1" smtClean="0"/>
              <a:t>έγγραφη</a:t>
            </a:r>
            <a:r>
              <a:rPr lang="el-GR" sz="2400" dirty="0" smtClean="0"/>
              <a:t> </a:t>
            </a:r>
            <a:r>
              <a:rPr lang="el-GR" sz="2400" dirty="0" err="1" smtClean="0"/>
              <a:t>συμφωνία</a:t>
            </a:r>
            <a:r>
              <a:rPr lang="el-GR" sz="2400" dirty="0" smtClean="0"/>
              <a:t>, </a:t>
            </a:r>
            <a:r>
              <a:rPr lang="el-GR" sz="2400" dirty="0" err="1" smtClean="0"/>
              <a:t>απόφαση</a:t>
            </a:r>
            <a:r>
              <a:rPr lang="el-GR" sz="2400" dirty="0" smtClean="0"/>
              <a:t> </a:t>
            </a:r>
            <a:r>
              <a:rPr lang="el-GR" sz="2400" dirty="0" err="1" smtClean="0"/>
              <a:t>διοικητικής</a:t>
            </a:r>
            <a:r>
              <a:rPr lang="el-GR" sz="2400" dirty="0" smtClean="0"/>
              <a:t> </a:t>
            </a:r>
            <a:r>
              <a:rPr lang="el-GR" sz="2400" dirty="0" err="1" smtClean="0"/>
              <a:t>επιτροπής</a:t>
            </a:r>
            <a:r>
              <a:rPr lang="el-GR" sz="2400" dirty="0" smtClean="0"/>
              <a:t> </a:t>
            </a:r>
            <a:r>
              <a:rPr lang="el-GR" sz="2400" dirty="0" err="1" smtClean="0"/>
              <a:t>σημάτων</a:t>
            </a:r>
            <a:r>
              <a:rPr lang="el-GR" sz="2400" dirty="0" smtClean="0"/>
              <a:t>, </a:t>
            </a:r>
            <a:r>
              <a:rPr lang="el-GR" sz="2400" dirty="0" err="1" smtClean="0"/>
              <a:t>καταχώρηση</a:t>
            </a:r>
            <a:r>
              <a:rPr lang="el-GR" sz="2400" dirty="0" smtClean="0"/>
              <a:t> στα </a:t>
            </a:r>
            <a:r>
              <a:rPr lang="el-GR" sz="2400" dirty="0" err="1" smtClean="0"/>
              <a:t>βιβλία</a:t>
            </a:r>
            <a:r>
              <a:rPr lang="el-GR" sz="2400" dirty="0" smtClean="0"/>
              <a:t> </a:t>
            </a:r>
            <a:r>
              <a:rPr lang="el-GR" sz="2400" dirty="0" err="1" smtClean="0"/>
              <a:t>σημάτων</a:t>
            </a:r>
            <a:r>
              <a:rPr lang="el-GR" sz="2400" dirty="0" smtClean="0"/>
              <a:t>, το </a:t>
            </a:r>
            <a:r>
              <a:rPr lang="el-GR" sz="2400" dirty="0" err="1" smtClean="0"/>
              <a:t>σήμα</a:t>
            </a:r>
            <a:r>
              <a:rPr lang="el-GR" sz="2400" dirty="0" smtClean="0"/>
              <a:t> να μη </a:t>
            </a:r>
            <a:r>
              <a:rPr lang="el-GR" sz="2400" dirty="0" err="1" smtClean="0"/>
              <a:t>δημιουργεί</a:t>
            </a:r>
            <a:r>
              <a:rPr lang="el-GR" sz="2400" dirty="0" smtClean="0"/>
              <a:t> </a:t>
            </a:r>
            <a:r>
              <a:rPr lang="el-GR" sz="2400" dirty="0" err="1" smtClean="0"/>
              <a:t>κινδύνους</a:t>
            </a:r>
            <a:r>
              <a:rPr lang="el-GR" sz="2400" dirty="0" smtClean="0"/>
              <a:t> </a:t>
            </a:r>
            <a:r>
              <a:rPr lang="el-GR" sz="2400" dirty="0" err="1" smtClean="0"/>
              <a:t>παραπλάνησης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κοινού</a:t>
            </a:r>
            <a:r>
              <a:rPr lang="el-GR" sz="2400" dirty="0" smtClean="0"/>
              <a:t> κ να μην </a:t>
            </a:r>
            <a:r>
              <a:rPr lang="el-GR" sz="2400" dirty="0" err="1" smtClean="0"/>
              <a:t>αντίκειται</a:t>
            </a:r>
            <a:r>
              <a:rPr lang="el-GR" sz="2400" dirty="0" smtClean="0"/>
              <a:t> στο </a:t>
            </a:r>
            <a:r>
              <a:rPr lang="el-GR" sz="2400" dirty="0" err="1" smtClean="0"/>
              <a:t>δημόσιο</a:t>
            </a:r>
            <a:r>
              <a:rPr lang="el-GR" sz="2400" dirty="0" smtClean="0"/>
              <a:t> </a:t>
            </a:r>
            <a:r>
              <a:rPr lang="el-GR" sz="2400" dirty="0" err="1" smtClean="0"/>
              <a:t>συμφέρον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err="1" smtClean="0"/>
              <a:t>Απώλεια</a:t>
            </a:r>
            <a:r>
              <a:rPr lang="el-GR" dirty="0" smtClean="0"/>
              <a:t> </a:t>
            </a:r>
            <a:r>
              <a:rPr lang="el-GR" dirty="0" err="1" smtClean="0"/>
              <a:t>σήματος</a:t>
            </a:r>
            <a:r>
              <a:rPr lang="el-GR" dirty="0" smtClean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 err="1" smtClean="0"/>
              <a:t>πάροδος</a:t>
            </a:r>
            <a:r>
              <a:rPr lang="el-GR" dirty="0" smtClean="0"/>
              <a:t> και μη </a:t>
            </a:r>
            <a:r>
              <a:rPr lang="el-GR" dirty="0" err="1" smtClean="0"/>
              <a:t>ανανέωση</a:t>
            </a:r>
            <a:r>
              <a:rPr lang="el-GR" dirty="0" smtClean="0"/>
              <a:t> </a:t>
            </a:r>
            <a:r>
              <a:rPr lang="el-GR" dirty="0" err="1" smtClean="0"/>
              <a:t>διάρκειας</a:t>
            </a:r>
            <a:r>
              <a:rPr lang="el-GR" dirty="0" smtClean="0"/>
              <a:t> </a:t>
            </a:r>
            <a:r>
              <a:rPr lang="el-GR" dirty="0" err="1" smtClean="0"/>
              <a:t>προστασίας</a:t>
            </a:r>
            <a:endParaRPr lang="el-GR" dirty="0" smtClean="0"/>
          </a:p>
          <a:p>
            <a:pPr marL="514350" indent="-514350">
              <a:buFont typeface="+mj-lt"/>
              <a:buAutoNum type="alphaLcParenR"/>
            </a:pPr>
            <a:r>
              <a:rPr lang="el-GR" dirty="0" err="1" smtClean="0"/>
              <a:t>λύση</a:t>
            </a:r>
            <a:r>
              <a:rPr lang="el-GR" dirty="0" smtClean="0"/>
              <a:t> </a:t>
            </a:r>
            <a:r>
              <a:rPr lang="el-GR" dirty="0" err="1" smtClean="0"/>
              <a:t>εταιρίας</a:t>
            </a:r>
            <a:endParaRPr lang="el-GR" dirty="0" smtClean="0"/>
          </a:p>
          <a:p>
            <a:pPr marL="514350" indent="-514350">
              <a:buFont typeface="+mj-lt"/>
              <a:buAutoNum type="alphaLcParenR"/>
            </a:pPr>
            <a:r>
              <a:rPr lang="el-GR" dirty="0" err="1" smtClean="0"/>
              <a:t>Παραίτηση</a:t>
            </a:r>
            <a:endParaRPr lang="el-GR" dirty="0" smtClean="0"/>
          </a:p>
          <a:p>
            <a:pPr marL="514350" indent="-514350">
              <a:buFont typeface="+mj-lt"/>
              <a:buAutoNum type="alphaLcParenR"/>
            </a:pPr>
            <a:r>
              <a:rPr lang="el-GR" dirty="0" err="1" smtClean="0"/>
              <a:t>διαγραφή</a:t>
            </a:r>
            <a:r>
              <a:rPr lang="el-GR" dirty="0" smtClean="0"/>
              <a:t>: </a:t>
            </a:r>
            <a:r>
              <a:rPr lang="el-GR" dirty="0" err="1" smtClean="0"/>
              <a:t>διαγράφεται</a:t>
            </a:r>
            <a:r>
              <a:rPr lang="el-GR" dirty="0" smtClean="0"/>
              <a:t> αν:</a:t>
            </a:r>
          </a:p>
          <a:p>
            <a:pPr marL="731520" indent="-51435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 err="1" smtClean="0"/>
              <a:t>σήμα</a:t>
            </a:r>
            <a:r>
              <a:rPr lang="el-GR" dirty="0" smtClean="0"/>
              <a:t> </a:t>
            </a:r>
            <a:r>
              <a:rPr lang="el-GR" dirty="0" err="1" smtClean="0"/>
              <a:t>παύει</a:t>
            </a:r>
            <a:r>
              <a:rPr lang="el-GR" dirty="0" smtClean="0"/>
              <a:t> να </a:t>
            </a:r>
            <a:r>
              <a:rPr lang="el-GR" dirty="0" err="1" smtClean="0"/>
              <a:t>χρησιμοποιείται</a:t>
            </a:r>
            <a:r>
              <a:rPr lang="el-GR" dirty="0" smtClean="0"/>
              <a:t> για 5 </a:t>
            </a:r>
            <a:r>
              <a:rPr lang="el-GR" dirty="0" err="1" smtClean="0"/>
              <a:t>χρόνια</a:t>
            </a:r>
            <a:r>
              <a:rPr lang="el-GR" dirty="0" smtClean="0"/>
              <a:t>, </a:t>
            </a:r>
          </a:p>
          <a:p>
            <a:pPr marL="731520" indent="-51435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 err="1" smtClean="0"/>
              <a:t>επιχείρηση</a:t>
            </a:r>
            <a:r>
              <a:rPr lang="el-GR" dirty="0" smtClean="0"/>
              <a:t> </a:t>
            </a:r>
            <a:r>
              <a:rPr lang="el-GR" dirty="0" err="1" smtClean="0"/>
              <a:t>παύει</a:t>
            </a:r>
            <a:r>
              <a:rPr lang="el-GR" dirty="0" smtClean="0"/>
              <a:t> να </a:t>
            </a:r>
            <a:r>
              <a:rPr lang="el-GR" dirty="0" err="1" smtClean="0"/>
              <a:t>λειτουργεί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πενταετίας</a:t>
            </a:r>
            <a:r>
              <a:rPr lang="el-GR" dirty="0" smtClean="0"/>
              <a:t>,</a:t>
            </a:r>
          </a:p>
          <a:p>
            <a:pPr marL="731520" indent="-514350">
              <a:buFont typeface="+mj-lt"/>
              <a:buAutoNum type="arabicPeriod"/>
            </a:pPr>
            <a:r>
              <a:rPr lang="el-GR" dirty="0" err="1" smtClean="0"/>
              <a:t>Έχει</a:t>
            </a:r>
            <a:r>
              <a:rPr lang="el-GR" dirty="0" smtClean="0"/>
              <a:t> </a:t>
            </a:r>
            <a:r>
              <a:rPr lang="el-GR" dirty="0" err="1" smtClean="0"/>
              <a:t>καταστεί</a:t>
            </a:r>
            <a:r>
              <a:rPr lang="el-GR" dirty="0" smtClean="0"/>
              <a:t> </a:t>
            </a:r>
            <a:r>
              <a:rPr lang="el-GR" dirty="0" err="1" smtClean="0"/>
              <a:t>κοινόχρηστο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συνήθης</a:t>
            </a:r>
            <a:r>
              <a:rPr lang="el-GR" dirty="0" smtClean="0"/>
              <a:t> </a:t>
            </a:r>
            <a:r>
              <a:rPr lang="el-GR" dirty="0" err="1" smtClean="0"/>
              <a:t>εμπορική</a:t>
            </a:r>
            <a:r>
              <a:rPr lang="el-GR" dirty="0" smtClean="0"/>
              <a:t> </a:t>
            </a:r>
            <a:r>
              <a:rPr lang="el-GR" dirty="0" err="1" smtClean="0"/>
              <a:t>ονομασία</a:t>
            </a:r>
            <a:r>
              <a:rPr lang="el-GR" dirty="0" smtClean="0"/>
              <a:t>,</a:t>
            </a:r>
          </a:p>
          <a:p>
            <a:pPr marL="731520" indent="-514350">
              <a:buFont typeface="+mj-lt"/>
              <a:buAutoNum type="arabicPeriod"/>
            </a:pPr>
            <a:r>
              <a:rPr lang="el-GR" dirty="0" smtClean="0"/>
              <a:t>αν </a:t>
            </a:r>
            <a:r>
              <a:rPr lang="el-GR" dirty="0" err="1" smtClean="0"/>
              <a:t>καταχωρήθηκε</a:t>
            </a:r>
            <a:r>
              <a:rPr lang="el-GR" dirty="0" smtClean="0"/>
              <a:t> </a:t>
            </a:r>
            <a:r>
              <a:rPr lang="el-GR" dirty="0" err="1" smtClean="0"/>
              <a:t>κατά</a:t>
            </a:r>
            <a:r>
              <a:rPr lang="el-GR" dirty="0" smtClean="0"/>
              <a:t> </a:t>
            </a:r>
            <a:r>
              <a:rPr lang="el-GR" dirty="0" err="1" smtClean="0"/>
              <a:t>παράβαση</a:t>
            </a:r>
            <a:r>
              <a:rPr lang="el-GR" dirty="0" smtClean="0"/>
              <a:t> </a:t>
            </a:r>
            <a:r>
              <a:rPr lang="el-GR" dirty="0" err="1" smtClean="0"/>
              <a:t>διατάξεων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3800" b="1" dirty="0" err="1" smtClean="0"/>
              <a:t>Ευρεσιτεχνία</a:t>
            </a:r>
            <a:r>
              <a:rPr lang="el-GR" sz="3800" b="1" dirty="0" smtClean="0"/>
              <a:t> </a:t>
            </a:r>
            <a:endParaRPr lang="en-US" sz="3800" b="1" dirty="0" smtClean="0"/>
          </a:p>
          <a:p>
            <a:pPr marL="0" indent="0">
              <a:buNone/>
            </a:pPr>
            <a:r>
              <a:rPr lang="el-GR" dirty="0" smtClean="0"/>
              <a:t>Απόλυτο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εκμετάλλευσης</a:t>
            </a:r>
            <a:r>
              <a:rPr lang="el-GR" dirty="0" smtClean="0"/>
              <a:t> </a:t>
            </a:r>
            <a:r>
              <a:rPr lang="el-GR" dirty="0" err="1" smtClean="0"/>
              <a:t>νέας</a:t>
            </a:r>
            <a:r>
              <a:rPr lang="el-GR" dirty="0" smtClean="0"/>
              <a:t> </a:t>
            </a:r>
            <a:r>
              <a:rPr lang="el-GR" dirty="0" err="1" smtClean="0"/>
              <a:t>βιομηχανικά</a:t>
            </a:r>
            <a:r>
              <a:rPr lang="el-GR" dirty="0" smtClean="0"/>
              <a:t> </a:t>
            </a:r>
            <a:r>
              <a:rPr lang="el-GR" dirty="0" err="1" smtClean="0"/>
              <a:t>εφαρμόσιμης</a:t>
            </a:r>
            <a:r>
              <a:rPr lang="el-GR" dirty="0" smtClean="0"/>
              <a:t> </a:t>
            </a:r>
            <a:r>
              <a:rPr lang="el-GR" dirty="0" err="1" smtClean="0"/>
              <a:t>εφεύρεσης</a:t>
            </a:r>
            <a:r>
              <a:rPr lang="el-GR" dirty="0" smtClean="0"/>
              <a:t> </a:t>
            </a:r>
            <a:r>
              <a:rPr lang="el-GR" dirty="0" err="1" smtClean="0"/>
              <a:t>δικαιούχου</a:t>
            </a:r>
            <a:r>
              <a:rPr lang="el-GR" dirty="0" smtClean="0"/>
              <a:t> ο </a:t>
            </a:r>
            <a:r>
              <a:rPr lang="el-GR" dirty="0" err="1" smtClean="0"/>
              <a:t>οποίος</a:t>
            </a:r>
            <a:r>
              <a:rPr lang="el-GR" dirty="0" smtClean="0"/>
              <a:t> </a:t>
            </a:r>
            <a:r>
              <a:rPr lang="el-GR" dirty="0" err="1" smtClean="0"/>
              <a:t>έχει</a:t>
            </a:r>
            <a:r>
              <a:rPr lang="el-GR" dirty="0" smtClean="0"/>
              <a:t> </a:t>
            </a:r>
            <a:r>
              <a:rPr lang="el-GR" dirty="0" err="1" smtClean="0"/>
              <a:t>λάβει</a:t>
            </a:r>
            <a:r>
              <a:rPr lang="el-GR" dirty="0" smtClean="0"/>
              <a:t> τη </a:t>
            </a:r>
            <a:r>
              <a:rPr lang="el-GR" dirty="0" err="1" smtClean="0"/>
              <a:t>διοικητική</a:t>
            </a:r>
            <a:r>
              <a:rPr lang="el-GR" dirty="0" smtClean="0"/>
              <a:t> </a:t>
            </a:r>
            <a:r>
              <a:rPr lang="el-GR" dirty="0" err="1" smtClean="0"/>
              <a:t>πράξη</a:t>
            </a:r>
            <a:r>
              <a:rPr lang="el-GR" dirty="0" smtClean="0"/>
              <a:t> του </a:t>
            </a:r>
            <a:r>
              <a:rPr lang="el-GR" dirty="0" err="1" smtClean="0"/>
              <a:t>διπλώματος</a:t>
            </a:r>
            <a:r>
              <a:rPr lang="el-GR" dirty="0" smtClean="0"/>
              <a:t> </a:t>
            </a:r>
            <a:r>
              <a:rPr lang="el-GR" dirty="0" err="1" smtClean="0"/>
              <a:t>ευρεσιτεχνίας</a:t>
            </a:r>
            <a:endParaRPr lang="en-US" dirty="0" smtClean="0"/>
          </a:p>
          <a:p>
            <a:pPr>
              <a:buNone/>
            </a:pPr>
            <a:r>
              <a:rPr lang="el-GR" dirty="0" err="1" smtClean="0"/>
              <a:t>Κατηγορίες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l-GR" dirty="0" err="1" smtClean="0"/>
              <a:t>Δίπλωμα</a:t>
            </a:r>
            <a:r>
              <a:rPr lang="el-GR" dirty="0" smtClean="0"/>
              <a:t> </a:t>
            </a:r>
            <a:r>
              <a:rPr lang="el-GR" dirty="0" err="1" smtClean="0"/>
              <a:t>ευρεσιτεχνίας</a:t>
            </a:r>
            <a:r>
              <a:rPr lang="el-GR" dirty="0" smtClean="0"/>
              <a:t> και </a:t>
            </a:r>
            <a:r>
              <a:rPr lang="el-GR" dirty="0" err="1" smtClean="0"/>
              <a:t>πιστοποιητικό</a:t>
            </a:r>
            <a:r>
              <a:rPr lang="el-GR" dirty="0" smtClean="0"/>
              <a:t> </a:t>
            </a:r>
            <a:r>
              <a:rPr lang="el-GR" dirty="0" err="1" smtClean="0"/>
              <a:t>εφευρέτη</a:t>
            </a:r>
            <a:r>
              <a:rPr lang="el-GR" dirty="0" smtClean="0"/>
              <a:t>: η </a:t>
            </a:r>
            <a:r>
              <a:rPr lang="el-GR" dirty="0" err="1" smtClean="0"/>
              <a:t>εκμετάλλευση</a:t>
            </a:r>
            <a:r>
              <a:rPr lang="el-GR" dirty="0" smtClean="0"/>
              <a:t> βρίσκεται στο </a:t>
            </a:r>
            <a:r>
              <a:rPr lang="el-GR" dirty="0" err="1" smtClean="0"/>
              <a:t>κράτος</a:t>
            </a:r>
            <a:r>
              <a:rPr lang="el-GR" dirty="0" smtClean="0"/>
              <a:t> και ο </a:t>
            </a:r>
            <a:r>
              <a:rPr lang="el-GR" dirty="0" err="1" smtClean="0"/>
              <a:t>δικαιούχος</a:t>
            </a:r>
            <a:r>
              <a:rPr lang="el-GR" dirty="0" smtClean="0"/>
              <a:t> </a:t>
            </a:r>
            <a:r>
              <a:rPr lang="el-GR" dirty="0" err="1" smtClean="0"/>
              <a:t>λαμβάνει</a:t>
            </a:r>
            <a:r>
              <a:rPr lang="el-GR" dirty="0" smtClean="0"/>
              <a:t> </a:t>
            </a:r>
            <a:r>
              <a:rPr lang="el-GR" dirty="0" err="1" smtClean="0"/>
              <a:t>απλά</a:t>
            </a:r>
            <a:r>
              <a:rPr lang="el-GR" dirty="0" smtClean="0"/>
              <a:t> </a:t>
            </a:r>
            <a:r>
              <a:rPr lang="el-GR" dirty="0" err="1" smtClean="0"/>
              <a:t>αμοιβή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 err="1" smtClean="0"/>
              <a:t>Δίπλωμα</a:t>
            </a:r>
            <a:r>
              <a:rPr lang="el-GR" dirty="0" smtClean="0"/>
              <a:t> </a:t>
            </a:r>
            <a:r>
              <a:rPr lang="el-GR" dirty="0" err="1" smtClean="0"/>
              <a:t>μεθόδου</a:t>
            </a:r>
            <a:r>
              <a:rPr lang="el-GR" dirty="0" smtClean="0"/>
              <a:t> και </a:t>
            </a:r>
            <a:r>
              <a:rPr lang="el-GR" dirty="0" err="1" smtClean="0"/>
              <a:t>προϊόντος</a:t>
            </a:r>
            <a:r>
              <a:rPr lang="el-GR" dirty="0" smtClean="0"/>
              <a:t>: </a:t>
            </a:r>
            <a:r>
              <a:rPr lang="el-GR" dirty="0" err="1" smtClean="0"/>
              <a:t>εφεύρεση</a:t>
            </a:r>
            <a:r>
              <a:rPr lang="el-GR" dirty="0" smtClean="0"/>
              <a:t> </a:t>
            </a:r>
            <a:r>
              <a:rPr lang="el-GR" dirty="0" err="1" smtClean="0"/>
              <a:t>μεθόδου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προϊόντος</a:t>
            </a:r>
            <a:endParaRPr lang="el-GR" dirty="0" smtClean="0"/>
          </a:p>
          <a:p>
            <a:pPr marL="514350" indent="-514350">
              <a:buFont typeface="+mj-lt"/>
              <a:buAutoNum type="alphaLcParenR"/>
            </a:pPr>
            <a:r>
              <a:rPr lang="el-GR" dirty="0" err="1" smtClean="0"/>
              <a:t>Δίπλωμα</a:t>
            </a:r>
            <a:r>
              <a:rPr lang="el-GR" dirty="0" smtClean="0"/>
              <a:t> </a:t>
            </a:r>
            <a:r>
              <a:rPr lang="el-GR" dirty="0" err="1" smtClean="0"/>
              <a:t>τροποποίησης</a:t>
            </a:r>
            <a:endParaRPr lang="el-GR" dirty="0" smtClean="0"/>
          </a:p>
          <a:p>
            <a:pPr marL="514350" indent="-514350">
              <a:buFont typeface="+mj-lt"/>
              <a:buAutoNum type="alphaLcParenR"/>
            </a:pPr>
            <a:r>
              <a:rPr lang="el-GR" dirty="0" err="1" smtClean="0"/>
              <a:t>Εξαρτημένο</a:t>
            </a:r>
            <a:r>
              <a:rPr lang="el-GR" dirty="0" smtClean="0"/>
              <a:t> </a:t>
            </a:r>
            <a:r>
              <a:rPr lang="el-GR" dirty="0" err="1" smtClean="0"/>
              <a:t>δίπλωμα</a:t>
            </a:r>
            <a:r>
              <a:rPr lang="el-GR" dirty="0" smtClean="0"/>
              <a:t> </a:t>
            </a:r>
            <a:r>
              <a:rPr lang="el-GR" dirty="0" err="1" smtClean="0"/>
              <a:t>ευρεσιτεχνίας</a:t>
            </a:r>
            <a:r>
              <a:rPr lang="el-GR" dirty="0" smtClean="0"/>
              <a:t> η </a:t>
            </a:r>
            <a:r>
              <a:rPr lang="el-GR" dirty="0" err="1" smtClean="0"/>
              <a:t>νέα</a:t>
            </a:r>
            <a:r>
              <a:rPr lang="el-GR" dirty="0" smtClean="0"/>
              <a:t> </a:t>
            </a:r>
            <a:r>
              <a:rPr lang="el-GR" dirty="0" err="1" smtClean="0"/>
              <a:t>ταυτίζεται</a:t>
            </a:r>
            <a:r>
              <a:rPr lang="el-GR" dirty="0" smtClean="0"/>
              <a:t> με </a:t>
            </a:r>
            <a:r>
              <a:rPr lang="el-GR" dirty="0" err="1" smtClean="0"/>
              <a:t>προγενέστερη</a:t>
            </a:r>
            <a:r>
              <a:rPr lang="el-GR" dirty="0" smtClean="0"/>
              <a:t> </a:t>
            </a:r>
            <a:r>
              <a:rPr lang="el-GR" dirty="0" err="1" smtClean="0"/>
              <a:t>εφεύρεση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600" dirty="0" smtClean="0"/>
              <a:t>Λόγοι Απώλειας δικαιώματος: α) δικαστική αναγνώριση ακυρότητας, β) πάροδος διαρκείας προστασίας, γ) μη καταβολή ετησίων τελών, δ) παραίτηση δικαιούχου.</a:t>
            </a:r>
            <a:endParaRPr lang="en-US" sz="2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600" dirty="0" smtClean="0"/>
              <a:t>Βιομηχανικά σχέδια και υποδείγματα: αποτελούν εξωτερική ορατή εικόνα ενός προϊόντος που προκύπτει απ’ τα ιδιαιτέρα χαρακτηριστικά που έχει.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err="1" smtClean="0"/>
              <a:t>Αλεξανδρίδου</a:t>
            </a:r>
            <a:r>
              <a:rPr lang="el-GR" sz="1400" dirty="0" smtClean="0"/>
              <a:t> Ελ.,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&amp; </a:t>
            </a:r>
            <a:r>
              <a:rPr lang="el-GR" sz="1400" dirty="0" err="1" smtClean="0"/>
              <a:t>Οικονομία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προσωπικών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Α.Ε. και Ε.Π.Ε.,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2009. </a:t>
            </a:r>
            <a:r>
              <a:rPr lang="el-GR" sz="1400" dirty="0" err="1" smtClean="0"/>
              <a:t>Κιάντου</a:t>
            </a:r>
            <a:r>
              <a:rPr lang="el-GR" sz="1400" dirty="0" smtClean="0"/>
              <a:t>-</a:t>
            </a:r>
            <a:r>
              <a:rPr lang="el-GR" sz="1400" dirty="0" err="1" smtClean="0"/>
              <a:t>Παμπούκη</a:t>
            </a:r>
            <a:r>
              <a:rPr lang="el-GR" sz="1400" dirty="0" smtClean="0"/>
              <a:t> Αλ.,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1997.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Μούζουλας</a:t>
            </a:r>
            <a:r>
              <a:rPr lang="el-GR" sz="1400" dirty="0" smtClean="0"/>
              <a:t> Σ., </a:t>
            </a:r>
            <a:r>
              <a:rPr lang="el-GR" sz="1400" dirty="0" err="1" smtClean="0"/>
              <a:t>Διοικητικό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Συμβούλιο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Ανώνυμης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-</a:t>
            </a:r>
            <a:r>
              <a:rPr lang="el-GR" sz="1400" dirty="0" err="1" smtClean="0"/>
              <a:t>Νομολογία</a:t>
            </a:r>
            <a:r>
              <a:rPr lang="el-GR" sz="1400" dirty="0" smtClean="0"/>
              <a:t> 1920-91(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1995)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Παπαγιάννης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Ιωάν</a:t>
            </a:r>
            <a:r>
              <a:rPr lang="el-GR" sz="1400" dirty="0" smtClean="0"/>
              <a:t>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2011.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Εμπορικές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Εταιρίες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Αξιόγραφα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Σινανιώτη</a:t>
            </a:r>
            <a:r>
              <a:rPr lang="el-GR" sz="1400" dirty="0" smtClean="0"/>
              <a:t> Αρ., </a:t>
            </a:r>
            <a:r>
              <a:rPr lang="el-GR" sz="1400" dirty="0" err="1" smtClean="0"/>
              <a:t>Εμπορικό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τ.2, Αντ. Ν. </a:t>
            </a:r>
            <a:r>
              <a:rPr lang="el-GR" sz="1400" dirty="0" err="1" smtClean="0"/>
              <a:t>Σάκκουλας</a:t>
            </a:r>
            <a:r>
              <a:rPr lang="el-GR" sz="1400" dirty="0" smtClean="0"/>
              <a:t> 2004.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Τριανταφυλλάκης</a:t>
            </a:r>
            <a:r>
              <a:rPr lang="el-GR" sz="1400" dirty="0" smtClean="0"/>
              <a:t> Γ., </a:t>
            </a:r>
            <a:r>
              <a:rPr lang="el-GR" sz="1400" dirty="0" err="1" smtClean="0"/>
              <a:t>Εισαγωγή</a:t>
            </a:r>
            <a:r>
              <a:rPr lang="el-GR" sz="1400" dirty="0" smtClean="0"/>
              <a:t> στο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των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2008.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Συλλογή</a:t>
            </a:r>
            <a:r>
              <a:rPr lang="el-GR" sz="1400" dirty="0" smtClean="0"/>
              <a:t> </a:t>
            </a:r>
            <a:r>
              <a:rPr lang="el-GR" sz="1400" dirty="0" err="1" smtClean="0"/>
              <a:t>Διαφόρων</a:t>
            </a:r>
            <a:r>
              <a:rPr lang="el-GR" sz="1400" dirty="0" smtClean="0"/>
              <a:t>, 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της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 </a:t>
            </a:r>
            <a:r>
              <a:rPr lang="el-GR" sz="1400" dirty="0" err="1" smtClean="0"/>
              <a:t>Περιορισμένης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Ευθύνης</a:t>
            </a:r>
            <a:r>
              <a:rPr lang="el-GR" sz="1400" dirty="0" smtClean="0"/>
              <a:t>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1994) </a:t>
            </a: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Παππά Π. (2015) Εμπορικό και Οικονομικό Δίκαιο.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103104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3200" dirty="0" smtClean="0"/>
              <a:t>Πρέβεζα,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>
                <a:cs typeface="Segoe UI" pitchFamily="18" charset="0"/>
              </a:rPr>
              <a:t>Εμπορικό και Οικονομικό Δίκαιο</a:t>
            </a:r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smtClean="0"/>
              <a:t>12:</a:t>
            </a:r>
            <a:r>
              <a:rPr lang="el-GR" altLang="zh-CN" sz="2800" smtClean="0">
                <a:cs typeface="Segoe UI" pitchFamily="18" charset="0"/>
              </a:rPr>
              <a:t>Βιομηχανική </a:t>
            </a:r>
            <a:r>
              <a:rPr lang="el-GR" altLang="zh-CN" sz="2800" dirty="0" smtClean="0">
                <a:cs typeface="Segoe UI" pitchFamily="18" charset="0"/>
              </a:rPr>
              <a:t>Ιδιοκτησία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Παππά Βιβή</a:t>
            </a:r>
            <a:endParaRPr lang="el-GR" sz="2400" dirty="0" smtClean="0"/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800" dirty="0" smtClean="0"/>
              <a:t>Στην ενότητα αυτήν σκοπός είναι με το πέρας της ο φοιτητής να γνωρίζει τι είναι βιομηχανική ιδιοκτησία, και σε τι διακρίνεται, ποιες είναι οι αρχές επωνυμίας, ποια η σημασία του σήματος για μια εταιρεία και τέλος  τι είναι η ευρεσιτεχνία και σε τι </a:t>
            </a:r>
            <a:r>
              <a:rPr lang="el-GR" sz="2800" dirty="0" err="1" smtClean="0"/>
              <a:t>διακρίνται</a:t>
            </a:r>
            <a:r>
              <a:rPr lang="el-GR" sz="2800" smtClean="0"/>
              <a:t>.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Βιομηχανική Ιδιοκτησία</a:t>
            </a: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600" dirty="0" smtClean="0"/>
              <a:t>Εμπορική Επωνυμία: το </a:t>
            </a:r>
            <a:r>
              <a:rPr lang="el-GR" sz="2600" dirty="0" err="1" smtClean="0"/>
              <a:t>όνομα</a:t>
            </a:r>
            <a:r>
              <a:rPr lang="el-GR" sz="2600" dirty="0" smtClean="0"/>
              <a:t> που </a:t>
            </a:r>
            <a:r>
              <a:rPr lang="el-GR" sz="2600" dirty="0" err="1" smtClean="0"/>
              <a:t>χρησιμοποιεί</a:t>
            </a:r>
            <a:r>
              <a:rPr lang="el-GR" sz="2600" dirty="0" smtClean="0"/>
              <a:t> στις </a:t>
            </a:r>
            <a:r>
              <a:rPr lang="el-GR" sz="2600" dirty="0" err="1" smtClean="0"/>
              <a:t>εμπορικές</a:t>
            </a:r>
            <a:r>
              <a:rPr lang="el-GR" sz="2600" dirty="0" smtClean="0"/>
              <a:t> </a:t>
            </a:r>
            <a:r>
              <a:rPr lang="el-GR" sz="2600" dirty="0" err="1" smtClean="0"/>
              <a:t>συναλλαγές</a:t>
            </a:r>
            <a:r>
              <a:rPr lang="el-GR" sz="2600" dirty="0" smtClean="0"/>
              <a:t>. </a:t>
            </a:r>
            <a:r>
              <a:rPr lang="el-GR" sz="2600" dirty="0" err="1" smtClean="0"/>
              <a:t>Διακρίνεται</a:t>
            </a:r>
            <a:r>
              <a:rPr lang="el-GR" sz="2600" dirty="0" smtClean="0"/>
              <a:t> σε: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600" dirty="0" err="1" smtClean="0"/>
              <a:t>ατομικές</a:t>
            </a:r>
            <a:r>
              <a:rPr lang="el-GR" sz="2600" dirty="0" smtClean="0"/>
              <a:t>/</a:t>
            </a:r>
            <a:r>
              <a:rPr lang="el-GR" sz="2600" dirty="0" err="1" smtClean="0"/>
              <a:t>εταιρικές</a:t>
            </a:r>
            <a:r>
              <a:rPr lang="el-GR" sz="2600" dirty="0" smtClean="0"/>
              <a:t> με </a:t>
            </a:r>
            <a:r>
              <a:rPr lang="el-GR" sz="2600" dirty="0" err="1" smtClean="0"/>
              <a:t>κριτήριο</a:t>
            </a:r>
            <a:r>
              <a:rPr lang="el-GR" sz="2600" dirty="0" smtClean="0"/>
              <a:t> το </a:t>
            </a:r>
            <a:r>
              <a:rPr lang="el-GR" sz="2600" dirty="0" err="1" smtClean="0"/>
              <a:t>φορέα</a:t>
            </a:r>
            <a:r>
              <a:rPr lang="el-GR" sz="2600" dirty="0" smtClean="0"/>
              <a:t> </a:t>
            </a:r>
            <a:r>
              <a:rPr lang="el-GR" sz="2600" dirty="0" err="1" smtClean="0"/>
              <a:t>επωνυμίας</a:t>
            </a:r>
            <a:r>
              <a:rPr lang="el-GR" sz="2600" dirty="0" smtClean="0"/>
              <a:t>, 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600" dirty="0" err="1" smtClean="0"/>
              <a:t>υποκειμενικές</a:t>
            </a:r>
            <a:r>
              <a:rPr lang="el-GR" sz="2600" dirty="0" smtClean="0"/>
              <a:t> /</a:t>
            </a:r>
            <a:r>
              <a:rPr lang="el-GR" sz="2600" dirty="0" err="1" smtClean="0"/>
              <a:t>αντικειμενικές</a:t>
            </a:r>
            <a:r>
              <a:rPr lang="el-GR" sz="2600" dirty="0" smtClean="0"/>
              <a:t>/</a:t>
            </a:r>
            <a:r>
              <a:rPr lang="el-GR" sz="2600" dirty="0" err="1" smtClean="0"/>
              <a:t>μικτές</a:t>
            </a:r>
            <a:r>
              <a:rPr lang="el-GR" sz="2600" dirty="0" smtClean="0"/>
              <a:t>,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600" dirty="0" err="1" smtClean="0"/>
              <a:t>πρωτότυπες</a:t>
            </a:r>
            <a:r>
              <a:rPr lang="el-GR" sz="2600" dirty="0" smtClean="0"/>
              <a:t>/</a:t>
            </a:r>
            <a:r>
              <a:rPr lang="el-GR" sz="2600" dirty="0" err="1" smtClean="0"/>
              <a:t>παράγωγες</a:t>
            </a:r>
            <a:r>
              <a:rPr lang="el-GR" sz="2600" dirty="0" smtClean="0"/>
              <a:t> </a:t>
            </a:r>
            <a:r>
              <a:rPr lang="el-GR" sz="2600" dirty="0" err="1" smtClean="0"/>
              <a:t>στηρίζεται</a:t>
            </a:r>
            <a:r>
              <a:rPr lang="el-GR" sz="2600" dirty="0" smtClean="0"/>
              <a:t> σε </a:t>
            </a:r>
            <a:r>
              <a:rPr lang="el-GR" sz="2600" dirty="0" err="1" smtClean="0"/>
              <a:t>τρόπο</a:t>
            </a:r>
            <a:r>
              <a:rPr lang="el-GR" sz="2600" dirty="0" smtClean="0"/>
              <a:t> </a:t>
            </a:r>
            <a:r>
              <a:rPr lang="el-GR" sz="2600" dirty="0" err="1" smtClean="0"/>
              <a:t>κτήσεως</a:t>
            </a:r>
            <a:r>
              <a:rPr lang="el-GR" sz="2600" dirty="0" smtClean="0"/>
              <a:t> </a:t>
            </a:r>
            <a:r>
              <a:rPr lang="el-GR" sz="2600" dirty="0" err="1" smtClean="0"/>
              <a:t>δικαιώματος</a:t>
            </a:r>
            <a:r>
              <a:rPr lang="el-GR" sz="2600" dirty="0" smtClean="0"/>
              <a:t> </a:t>
            </a:r>
            <a:r>
              <a:rPr lang="el-GR" sz="2600" dirty="0" err="1" smtClean="0"/>
              <a:t>επωνυμίας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Αρχές </a:t>
            </a:r>
            <a:r>
              <a:rPr lang="el-GR" dirty="0" err="1" smtClean="0"/>
              <a:t>επωνυμίας</a:t>
            </a:r>
            <a:r>
              <a:rPr lang="el-GR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Αλήθειας</a:t>
            </a:r>
            <a:r>
              <a:rPr lang="el-GR" dirty="0" smtClean="0"/>
              <a:t>: να </a:t>
            </a:r>
            <a:r>
              <a:rPr lang="el-GR" dirty="0" err="1" smtClean="0"/>
              <a:t>σχηματίζεται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αληθινό</a:t>
            </a:r>
            <a:r>
              <a:rPr lang="el-GR" dirty="0" smtClean="0"/>
              <a:t> </a:t>
            </a:r>
            <a:r>
              <a:rPr lang="el-GR" dirty="0" err="1" smtClean="0"/>
              <a:t>όνομα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Διάρκειας</a:t>
            </a:r>
            <a:r>
              <a:rPr lang="el-GR" dirty="0" smtClean="0"/>
              <a:t>: να </a:t>
            </a:r>
            <a:r>
              <a:rPr lang="el-GR" dirty="0" err="1" smtClean="0"/>
              <a:t>παραμένει</a:t>
            </a:r>
            <a:r>
              <a:rPr lang="el-GR" dirty="0" smtClean="0"/>
              <a:t> </a:t>
            </a:r>
            <a:r>
              <a:rPr lang="el-GR" dirty="0" err="1" smtClean="0"/>
              <a:t>αμετάβλητη</a:t>
            </a:r>
            <a:r>
              <a:rPr lang="el-GR" dirty="0" smtClean="0"/>
              <a:t> σε </a:t>
            </a:r>
            <a:r>
              <a:rPr lang="el-GR" dirty="0" err="1" smtClean="0"/>
              <a:t>περίπτωση</a:t>
            </a:r>
            <a:r>
              <a:rPr lang="el-GR" dirty="0" smtClean="0"/>
              <a:t> </a:t>
            </a:r>
            <a:r>
              <a:rPr lang="el-GR" dirty="0" err="1" smtClean="0"/>
              <a:t>αλλαγής</a:t>
            </a:r>
            <a:r>
              <a:rPr lang="el-GR" dirty="0" smtClean="0"/>
              <a:t> </a:t>
            </a:r>
            <a:r>
              <a:rPr lang="el-GR" dirty="0" err="1" smtClean="0"/>
              <a:t>ονόματος</a:t>
            </a:r>
            <a:r>
              <a:rPr lang="el-GR" dirty="0" smtClean="0"/>
              <a:t> </a:t>
            </a:r>
            <a:r>
              <a:rPr lang="el-GR" dirty="0" err="1" smtClean="0"/>
              <a:t>εμπόρου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φορέα</a:t>
            </a:r>
            <a:r>
              <a:rPr lang="el-GR" dirty="0" smtClean="0"/>
              <a:t> </a:t>
            </a:r>
            <a:r>
              <a:rPr lang="el-GR" dirty="0" err="1" smtClean="0"/>
              <a:t>επιχείρησης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Αποκλειστικότητας</a:t>
            </a:r>
            <a:r>
              <a:rPr lang="el-GR" dirty="0" smtClean="0"/>
              <a:t>: </a:t>
            </a:r>
            <a:r>
              <a:rPr lang="el-GR" dirty="0" err="1" smtClean="0"/>
              <a:t>διάκριση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της </a:t>
            </a:r>
            <a:r>
              <a:rPr lang="el-GR" dirty="0" err="1" smtClean="0"/>
              <a:t>άλλες</a:t>
            </a:r>
            <a:r>
              <a:rPr lang="el-GR" dirty="0" smtClean="0"/>
              <a:t> για να μη </a:t>
            </a:r>
            <a:r>
              <a:rPr lang="el-GR" dirty="0" err="1" smtClean="0"/>
              <a:t>δημιουργείται</a:t>
            </a:r>
            <a:r>
              <a:rPr lang="el-GR" dirty="0" smtClean="0"/>
              <a:t> </a:t>
            </a:r>
            <a:r>
              <a:rPr lang="el-GR" dirty="0" err="1" smtClean="0"/>
              <a:t>κίνδυνος</a:t>
            </a:r>
            <a:r>
              <a:rPr lang="el-GR" dirty="0" smtClean="0"/>
              <a:t> </a:t>
            </a:r>
            <a:r>
              <a:rPr lang="el-GR" dirty="0" err="1" smtClean="0"/>
              <a:t>σύγχυσης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Ενιαίου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ενότητας</a:t>
            </a:r>
            <a:r>
              <a:rPr lang="el-GR" dirty="0" smtClean="0"/>
              <a:t>: </a:t>
            </a:r>
            <a:r>
              <a:rPr lang="el-GR" dirty="0" err="1" smtClean="0"/>
              <a:t>χρήση</a:t>
            </a:r>
            <a:r>
              <a:rPr lang="el-GR" dirty="0" smtClean="0"/>
              <a:t> </a:t>
            </a:r>
            <a:r>
              <a:rPr lang="el-GR" dirty="0" err="1" smtClean="0"/>
              <a:t>μόνο</a:t>
            </a:r>
            <a:r>
              <a:rPr lang="el-GR" dirty="0" smtClean="0"/>
              <a:t> μιας </a:t>
            </a:r>
            <a:r>
              <a:rPr lang="el-GR" dirty="0" err="1" smtClean="0"/>
              <a:t>επωνυμίας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Δημοσιότητας</a:t>
            </a:r>
            <a:r>
              <a:rPr lang="el-GR" dirty="0" smtClean="0"/>
              <a:t>: οι </a:t>
            </a:r>
            <a:r>
              <a:rPr lang="el-GR" dirty="0" err="1" smtClean="0"/>
              <a:t>εμπ</a:t>
            </a:r>
            <a:r>
              <a:rPr lang="el-GR" dirty="0" smtClean="0"/>
              <a:t>. </a:t>
            </a:r>
            <a:r>
              <a:rPr lang="el-GR" dirty="0" err="1" smtClean="0"/>
              <a:t>Επωνυμίες</a:t>
            </a:r>
            <a:r>
              <a:rPr lang="el-GR" dirty="0" smtClean="0"/>
              <a:t> </a:t>
            </a:r>
            <a:r>
              <a:rPr lang="el-GR" dirty="0" err="1" smtClean="0"/>
              <a:t>καταχωρούνται</a:t>
            </a:r>
            <a:r>
              <a:rPr lang="el-GR" dirty="0" smtClean="0"/>
              <a:t> </a:t>
            </a:r>
            <a:r>
              <a:rPr lang="el-GR" dirty="0" err="1" smtClean="0"/>
              <a:t>αλφαβητικά</a:t>
            </a:r>
            <a:r>
              <a:rPr lang="el-GR" dirty="0" smtClean="0"/>
              <a:t> στο </a:t>
            </a:r>
            <a:r>
              <a:rPr lang="el-GR" dirty="0" err="1" smtClean="0"/>
              <a:t>πρωτόκολλο</a:t>
            </a:r>
            <a:r>
              <a:rPr lang="el-GR" dirty="0" smtClean="0"/>
              <a:t> </a:t>
            </a:r>
            <a:r>
              <a:rPr lang="el-GR" dirty="0" err="1" smtClean="0"/>
              <a:t>επωνυμιών</a:t>
            </a:r>
            <a:r>
              <a:rPr lang="el-GR" dirty="0" smtClean="0"/>
              <a:t> που </a:t>
            </a:r>
            <a:r>
              <a:rPr lang="el-GR" dirty="0" err="1" smtClean="0"/>
              <a:t>τηρεί</a:t>
            </a:r>
            <a:r>
              <a:rPr lang="el-GR" dirty="0" smtClean="0"/>
              <a:t>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επιμελητήριο</a:t>
            </a:r>
            <a:r>
              <a:rPr lang="el-GR" dirty="0" smtClean="0"/>
              <a:t> 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3800" b="1" dirty="0" smtClean="0"/>
              <a:t>Σήμα</a:t>
            </a:r>
          </a:p>
          <a:p>
            <a:pPr marL="0" indent="0">
              <a:buNone/>
            </a:pPr>
            <a:r>
              <a:rPr lang="el-GR" dirty="0" smtClean="0"/>
              <a:t>Γνώρισμα </a:t>
            </a:r>
            <a:r>
              <a:rPr lang="el-GR" dirty="0" err="1" smtClean="0"/>
              <a:t>αντικειμενικό</a:t>
            </a:r>
            <a:r>
              <a:rPr lang="el-GR" dirty="0" smtClean="0"/>
              <a:t> – </a:t>
            </a:r>
            <a:r>
              <a:rPr lang="el-GR" dirty="0" err="1" smtClean="0"/>
              <a:t>διακρίνει</a:t>
            </a:r>
            <a:r>
              <a:rPr lang="el-GR" dirty="0" smtClean="0"/>
              <a:t> </a:t>
            </a:r>
            <a:r>
              <a:rPr lang="el-GR" dirty="0" err="1" smtClean="0"/>
              <a:t>εμπορεύματα</a:t>
            </a:r>
            <a:r>
              <a:rPr lang="el-GR" dirty="0" smtClean="0"/>
              <a:t>. </a:t>
            </a:r>
            <a:r>
              <a:rPr lang="el-GR" dirty="0" err="1" smtClean="0"/>
              <a:t>Διαφέρει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την </a:t>
            </a:r>
            <a:r>
              <a:rPr lang="el-GR" dirty="0" err="1" smtClean="0"/>
              <a:t>επωνυμία</a:t>
            </a:r>
            <a:r>
              <a:rPr lang="el-GR" dirty="0" smtClean="0"/>
              <a:t> που είναι </a:t>
            </a:r>
            <a:r>
              <a:rPr lang="el-GR" dirty="0" err="1" smtClean="0"/>
              <a:t>υποκειμενική</a:t>
            </a:r>
            <a:r>
              <a:rPr lang="el-GR" dirty="0" smtClean="0"/>
              <a:t> </a:t>
            </a:r>
            <a:r>
              <a:rPr lang="el-GR" dirty="0" err="1" smtClean="0"/>
              <a:t>αφού</a:t>
            </a:r>
            <a:r>
              <a:rPr lang="el-GR" dirty="0" smtClean="0"/>
              <a:t> </a:t>
            </a:r>
            <a:r>
              <a:rPr lang="el-GR" dirty="0" err="1" smtClean="0"/>
              <a:t>διακρίνει</a:t>
            </a:r>
            <a:r>
              <a:rPr lang="el-GR" dirty="0" smtClean="0"/>
              <a:t> </a:t>
            </a:r>
            <a:r>
              <a:rPr lang="el-GR" dirty="0" err="1" smtClean="0"/>
              <a:t>φορέα</a:t>
            </a:r>
            <a:r>
              <a:rPr lang="el-GR" dirty="0" smtClean="0"/>
              <a:t> </a:t>
            </a:r>
            <a:r>
              <a:rPr lang="el-GR" dirty="0" err="1" smtClean="0"/>
              <a:t>εμπορικής</a:t>
            </a:r>
            <a:r>
              <a:rPr lang="el-GR" dirty="0" smtClean="0"/>
              <a:t> </a:t>
            </a:r>
            <a:r>
              <a:rPr lang="el-GR" dirty="0" err="1" smtClean="0"/>
              <a:t>επιχείρησης</a:t>
            </a:r>
            <a:r>
              <a:rPr lang="el-GR" dirty="0" smtClean="0"/>
              <a:t>. </a:t>
            </a:r>
            <a:r>
              <a:rPr lang="el-GR" dirty="0" err="1" smtClean="0"/>
              <a:t>Διαφέρει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διακριτικό</a:t>
            </a:r>
            <a:r>
              <a:rPr lang="el-GR" dirty="0" smtClean="0"/>
              <a:t> </a:t>
            </a:r>
            <a:r>
              <a:rPr lang="el-GR" dirty="0" err="1" smtClean="0"/>
              <a:t>τίτλο</a:t>
            </a:r>
            <a:r>
              <a:rPr lang="el-GR" dirty="0" smtClean="0"/>
              <a:t> </a:t>
            </a:r>
            <a:r>
              <a:rPr lang="el-GR" dirty="0" err="1" smtClean="0"/>
              <a:t>γιατί</a:t>
            </a:r>
            <a:r>
              <a:rPr lang="el-GR" dirty="0" smtClean="0"/>
              <a:t> </a:t>
            </a:r>
            <a:r>
              <a:rPr lang="el-GR" dirty="0" err="1" smtClean="0"/>
              <a:t>αυτός</a:t>
            </a:r>
            <a:r>
              <a:rPr lang="el-GR" dirty="0" smtClean="0"/>
              <a:t> </a:t>
            </a:r>
            <a:r>
              <a:rPr lang="el-GR" dirty="0" err="1" smtClean="0"/>
              <a:t>διακρίνει</a:t>
            </a:r>
            <a:r>
              <a:rPr lang="el-GR" dirty="0" smtClean="0"/>
              <a:t> το </a:t>
            </a:r>
            <a:r>
              <a:rPr lang="el-GR" dirty="0" err="1" smtClean="0"/>
              <a:t>εμπ</a:t>
            </a:r>
            <a:r>
              <a:rPr lang="el-GR" dirty="0" smtClean="0"/>
              <a:t>. </a:t>
            </a:r>
            <a:r>
              <a:rPr lang="el-GR" dirty="0" err="1" smtClean="0"/>
              <a:t>Κατάστημα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Παράδειγμα :  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Η επωνυμία</a:t>
            </a:r>
            <a:r>
              <a:rPr lang="el-GR" dirty="0" smtClean="0"/>
              <a:t> της επιχείρησης είναι “</a:t>
            </a:r>
            <a:r>
              <a:rPr lang="el-GR" b="1" dirty="0" smtClean="0"/>
              <a:t>Ε</a:t>
            </a:r>
            <a:r>
              <a:rPr lang="el-GR" dirty="0" smtClean="0"/>
              <a:t>λληνική </a:t>
            </a:r>
            <a:r>
              <a:rPr lang="el-GR" b="1" dirty="0" smtClean="0"/>
              <a:t>Ε</a:t>
            </a:r>
            <a:r>
              <a:rPr lang="el-GR" dirty="0" smtClean="0"/>
              <a:t>ταιρία </a:t>
            </a:r>
            <a:r>
              <a:rPr lang="el-GR" b="1" dirty="0" smtClean="0"/>
              <a:t>Ε</a:t>
            </a:r>
            <a:r>
              <a:rPr lang="el-GR" dirty="0" smtClean="0"/>
              <a:t>μφιαλώσεων Α.Ε.” 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Ο διακριτικός τίτλος</a:t>
            </a:r>
            <a:r>
              <a:rPr lang="el-GR" dirty="0" smtClean="0"/>
              <a:t> της επιχείρησης είναι “</a:t>
            </a:r>
            <a:r>
              <a:rPr lang="el-GR" b="1" dirty="0" smtClean="0"/>
              <a:t>3Ε”. 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Σήματα</a:t>
            </a:r>
            <a:r>
              <a:rPr lang="el-GR" dirty="0" smtClean="0"/>
              <a:t> που διαθέτει η επιχείρηση είναι το  </a:t>
            </a:r>
            <a:r>
              <a:rPr lang="el-GR" b="1" dirty="0" smtClean="0"/>
              <a:t>“</a:t>
            </a:r>
            <a:r>
              <a:rPr lang="en-US" b="1" dirty="0" smtClean="0"/>
              <a:t>Coca Cola</a:t>
            </a:r>
            <a:r>
              <a:rPr lang="el-GR" b="1" dirty="0" smtClean="0"/>
              <a:t>”</a:t>
            </a:r>
            <a:r>
              <a:rPr lang="el-GR" dirty="0" smtClean="0"/>
              <a:t>  “</a:t>
            </a:r>
            <a:r>
              <a:rPr lang="en-US" b="1" dirty="0" err="1" smtClean="0"/>
              <a:t>Fanta</a:t>
            </a:r>
            <a:r>
              <a:rPr lang="el-GR" b="1" dirty="0" smtClean="0"/>
              <a:t>”</a:t>
            </a:r>
            <a:r>
              <a:rPr lang="el-GR" dirty="0" smtClean="0"/>
              <a:t> </a:t>
            </a:r>
            <a:r>
              <a:rPr lang="el-GR" b="1" dirty="0" smtClean="0"/>
              <a:t> “</a:t>
            </a:r>
            <a:r>
              <a:rPr lang="en-US" b="1" dirty="0" smtClean="0"/>
              <a:t>Sprite</a:t>
            </a:r>
            <a:r>
              <a:rPr lang="el-GR" b="1" dirty="0" smtClean="0"/>
              <a:t>” : </a:t>
            </a:r>
            <a:r>
              <a:rPr lang="el-GR" dirty="0" err="1" smtClean="0"/>
              <a:t>Παρέχει</a:t>
            </a:r>
            <a:r>
              <a:rPr lang="el-GR" dirty="0" smtClean="0"/>
              <a:t> στο </a:t>
            </a:r>
            <a:r>
              <a:rPr lang="el-GR" dirty="0" err="1" smtClean="0"/>
              <a:t>δικαιούχο</a:t>
            </a:r>
            <a:r>
              <a:rPr lang="el-GR" dirty="0" smtClean="0"/>
              <a:t>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αποκλειστικό</a:t>
            </a:r>
            <a:r>
              <a:rPr lang="el-GR" dirty="0" smtClean="0"/>
              <a:t>, </a:t>
            </a:r>
            <a:r>
              <a:rPr lang="el-GR" dirty="0" err="1" smtClean="0"/>
              <a:t>μόνο</a:t>
            </a:r>
            <a:r>
              <a:rPr lang="el-GR" dirty="0" smtClean="0"/>
              <a:t> </a:t>
            </a:r>
            <a:r>
              <a:rPr lang="el-GR" dirty="0" err="1" smtClean="0"/>
              <a:t>αυτός</a:t>
            </a:r>
            <a:r>
              <a:rPr lang="el-GR" dirty="0" smtClean="0"/>
              <a:t> </a:t>
            </a:r>
            <a:r>
              <a:rPr lang="el-GR" dirty="0" err="1" smtClean="0"/>
              <a:t>δικαιούται</a:t>
            </a:r>
            <a:r>
              <a:rPr lang="el-GR" dirty="0" smtClean="0"/>
              <a:t> να το </a:t>
            </a:r>
            <a:r>
              <a:rPr lang="el-GR" dirty="0" err="1" smtClean="0"/>
              <a:t>χρησιμοποιεί</a:t>
            </a:r>
            <a:r>
              <a:rPr lang="el-GR" dirty="0" smtClean="0"/>
              <a:t> σε </a:t>
            </a:r>
            <a:r>
              <a:rPr lang="el-GR" dirty="0" err="1" smtClean="0"/>
              <a:t>έντυπα</a:t>
            </a:r>
            <a:r>
              <a:rPr lang="el-GR" dirty="0" smtClean="0"/>
              <a:t> </a:t>
            </a:r>
            <a:r>
              <a:rPr lang="el-GR" dirty="0" err="1" smtClean="0"/>
              <a:t>υλικά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συσκευασίες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400" dirty="0" smtClean="0"/>
              <a:t>Δικαιούχοι </a:t>
            </a:r>
            <a:r>
              <a:rPr lang="el-GR" sz="2400" u="sng" dirty="0" err="1" smtClean="0"/>
              <a:t>συλλογικών</a:t>
            </a:r>
            <a:r>
              <a:rPr lang="el-GR" sz="2400" dirty="0" smtClean="0"/>
              <a:t> </a:t>
            </a:r>
            <a:r>
              <a:rPr lang="el-GR" sz="2400" dirty="0" err="1" smtClean="0"/>
              <a:t>σημάτων</a:t>
            </a:r>
            <a:r>
              <a:rPr lang="el-GR" sz="2400" dirty="0" smtClean="0"/>
              <a:t> είναι οι </a:t>
            </a:r>
            <a:r>
              <a:rPr lang="el-GR" sz="2400" dirty="0" err="1" smtClean="0"/>
              <a:t>συνεταιρισμοί</a:t>
            </a:r>
            <a:r>
              <a:rPr lang="el-GR" sz="2400" dirty="0" smtClean="0"/>
              <a:t>, </a:t>
            </a:r>
            <a:r>
              <a:rPr lang="el-GR" sz="2400" dirty="0" err="1" smtClean="0"/>
              <a:t>ενώσεις</a:t>
            </a:r>
            <a:r>
              <a:rPr lang="el-GR" sz="2400" dirty="0" smtClean="0"/>
              <a:t> </a:t>
            </a:r>
            <a:r>
              <a:rPr lang="el-GR" sz="2400" dirty="0" err="1" smtClean="0"/>
              <a:t>ή</a:t>
            </a:r>
            <a:r>
              <a:rPr lang="el-GR" sz="2400" dirty="0" smtClean="0"/>
              <a:t> </a:t>
            </a:r>
            <a:r>
              <a:rPr lang="el-GR" sz="2400" dirty="0" err="1" smtClean="0"/>
              <a:t>σύλλογοι</a:t>
            </a:r>
            <a:r>
              <a:rPr lang="el-GR" sz="2400" dirty="0" smtClean="0"/>
              <a:t> που </a:t>
            </a:r>
            <a:r>
              <a:rPr lang="el-GR" sz="2400" dirty="0" err="1" smtClean="0"/>
              <a:t>επιδιώκουν</a:t>
            </a:r>
            <a:r>
              <a:rPr lang="el-GR" sz="2400" dirty="0" smtClean="0"/>
              <a:t> </a:t>
            </a:r>
            <a:r>
              <a:rPr lang="el-GR" sz="2400" dirty="0" err="1" smtClean="0"/>
              <a:t>επαγγελματικούς</a:t>
            </a:r>
            <a:r>
              <a:rPr lang="el-GR" sz="2400" dirty="0" smtClean="0"/>
              <a:t> </a:t>
            </a:r>
            <a:r>
              <a:rPr lang="el-GR" sz="2400" dirty="0" err="1" smtClean="0"/>
              <a:t>σκοπούς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έχουν</a:t>
            </a:r>
            <a:r>
              <a:rPr lang="el-GR" sz="2400" dirty="0" smtClean="0"/>
              <a:t> </a:t>
            </a:r>
            <a:r>
              <a:rPr lang="el-GR" sz="2400" dirty="0" err="1" smtClean="0"/>
              <a:t>νομική</a:t>
            </a:r>
            <a:r>
              <a:rPr lang="el-GR" sz="2400" dirty="0" smtClean="0"/>
              <a:t> </a:t>
            </a:r>
            <a:r>
              <a:rPr lang="el-GR" sz="2400" dirty="0" err="1" smtClean="0"/>
              <a:t>προσωπικότητα</a:t>
            </a: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400" dirty="0" err="1" smtClean="0"/>
              <a:t>Κατάθεση</a:t>
            </a:r>
            <a:r>
              <a:rPr lang="el-GR" sz="2400" dirty="0" smtClean="0"/>
              <a:t>: α) </a:t>
            </a:r>
            <a:r>
              <a:rPr lang="el-GR" sz="2400" dirty="0" err="1" smtClean="0"/>
              <a:t>αίτηση</a:t>
            </a:r>
            <a:r>
              <a:rPr lang="el-GR" sz="2400" dirty="0" smtClean="0"/>
              <a:t> για </a:t>
            </a:r>
            <a:r>
              <a:rPr lang="el-GR" sz="2400" dirty="0" err="1" smtClean="0"/>
              <a:t>καταχώρηση</a:t>
            </a:r>
            <a:r>
              <a:rPr lang="el-GR" sz="2400" dirty="0" smtClean="0"/>
              <a:t> </a:t>
            </a:r>
            <a:r>
              <a:rPr lang="el-GR" sz="2400" dirty="0" err="1" smtClean="0"/>
              <a:t>σήματος</a:t>
            </a:r>
            <a:r>
              <a:rPr lang="el-GR" sz="2400" dirty="0" smtClean="0"/>
              <a:t>, β) </a:t>
            </a:r>
            <a:r>
              <a:rPr lang="el-GR" sz="2400" dirty="0" err="1" smtClean="0"/>
              <a:t>αποτύπωση</a:t>
            </a:r>
            <a:r>
              <a:rPr lang="el-GR" sz="2400" dirty="0" smtClean="0"/>
              <a:t> του </a:t>
            </a:r>
            <a:r>
              <a:rPr lang="el-GR" sz="2400" dirty="0" err="1" smtClean="0"/>
              <a:t>σήματος</a:t>
            </a:r>
            <a:r>
              <a:rPr lang="el-GR" sz="2400" dirty="0" smtClean="0"/>
              <a:t>, γ) </a:t>
            </a:r>
            <a:r>
              <a:rPr lang="el-GR" sz="2400" dirty="0" err="1" smtClean="0"/>
              <a:t>ονοματεπώνυμο</a:t>
            </a:r>
            <a:r>
              <a:rPr lang="el-GR" sz="2400" dirty="0" smtClean="0"/>
              <a:t>, </a:t>
            </a:r>
            <a:r>
              <a:rPr lang="el-GR" sz="2400" dirty="0" err="1" smtClean="0"/>
              <a:t>κατοικία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επάγγελμα</a:t>
            </a:r>
            <a:r>
              <a:rPr lang="el-GR" sz="2400" dirty="0" smtClean="0"/>
              <a:t> </a:t>
            </a:r>
            <a:r>
              <a:rPr lang="el-GR" sz="2400" dirty="0" err="1" smtClean="0"/>
              <a:t>καταθέτη</a:t>
            </a:r>
            <a:r>
              <a:rPr lang="el-GR" sz="2400" dirty="0" smtClean="0"/>
              <a:t>, δ) </a:t>
            </a:r>
            <a:r>
              <a:rPr lang="el-GR" sz="2400" dirty="0" err="1" smtClean="0"/>
              <a:t>κατάλογο</a:t>
            </a:r>
            <a:r>
              <a:rPr lang="el-GR" sz="2400" dirty="0" smtClean="0"/>
              <a:t> </a:t>
            </a:r>
            <a:r>
              <a:rPr lang="el-GR" sz="2400" dirty="0" err="1" smtClean="0"/>
              <a:t>προϊόντων</a:t>
            </a:r>
            <a:r>
              <a:rPr lang="el-GR" sz="2400" dirty="0" smtClean="0"/>
              <a:t>/</a:t>
            </a:r>
            <a:r>
              <a:rPr lang="el-GR" sz="2400" dirty="0" err="1" smtClean="0"/>
              <a:t>υπηρεσιών</a:t>
            </a:r>
            <a:r>
              <a:rPr lang="el-GR" sz="2400" dirty="0" smtClean="0"/>
              <a:t> που θα </a:t>
            </a:r>
            <a:r>
              <a:rPr lang="el-GR" sz="2400" dirty="0" err="1" smtClean="0"/>
              <a:t>διακρίνει</a:t>
            </a:r>
            <a:r>
              <a:rPr lang="el-GR" sz="2400" dirty="0" smtClean="0"/>
              <a:t> το </a:t>
            </a:r>
            <a:r>
              <a:rPr lang="el-GR" sz="2400" dirty="0" err="1" smtClean="0"/>
              <a:t>σήμα</a:t>
            </a:r>
            <a:r>
              <a:rPr lang="el-GR" sz="2400" dirty="0" smtClean="0"/>
              <a:t>, ε) </a:t>
            </a:r>
            <a:r>
              <a:rPr lang="el-GR" sz="2400" dirty="0" err="1" smtClean="0"/>
              <a:t>διορισμό</a:t>
            </a:r>
            <a:r>
              <a:rPr lang="el-GR" sz="2400" dirty="0" smtClean="0"/>
              <a:t> </a:t>
            </a:r>
            <a:r>
              <a:rPr lang="el-GR" sz="2400" dirty="0" err="1" smtClean="0"/>
              <a:t>πληρεξούσιου</a:t>
            </a:r>
            <a:r>
              <a:rPr lang="el-GR" sz="2400" dirty="0" smtClean="0"/>
              <a:t> </a:t>
            </a:r>
            <a:r>
              <a:rPr lang="el-GR" sz="2400" dirty="0" err="1" smtClean="0"/>
              <a:t>δικηγόρου</a:t>
            </a:r>
            <a:r>
              <a:rPr lang="el-GR" sz="2400" dirty="0" smtClean="0"/>
              <a:t> κ </a:t>
            </a:r>
            <a:r>
              <a:rPr lang="el-GR" sz="2400" dirty="0" err="1" smtClean="0"/>
              <a:t>αντικλήτου</a:t>
            </a:r>
            <a:r>
              <a:rPr lang="el-GR" sz="2400" dirty="0" smtClean="0"/>
              <a:t>, ζ) </a:t>
            </a:r>
            <a:r>
              <a:rPr lang="el-GR" sz="2400" dirty="0" err="1" smtClean="0"/>
              <a:t>ημερομηνία</a:t>
            </a:r>
            <a:r>
              <a:rPr lang="el-GR" sz="2400" dirty="0" smtClean="0"/>
              <a:t> </a:t>
            </a:r>
            <a:r>
              <a:rPr lang="el-GR" sz="2400" dirty="0" err="1" smtClean="0"/>
              <a:t>προγενέστερης</a:t>
            </a:r>
            <a:r>
              <a:rPr lang="el-GR" sz="2400" dirty="0" smtClean="0"/>
              <a:t> </a:t>
            </a:r>
            <a:r>
              <a:rPr lang="el-GR" sz="2400" dirty="0" err="1" smtClean="0"/>
              <a:t>κατάθεσης</a:t>
            </a:r>
            <a:r>
              <a:rPr lang="el-GR" sz="2400" dirty="0" smtClean="0"/>
              <a:t>, αν </a:t>
            </a:r>
            <a:r>
              <a:rPr lang="el-GR" sz="2400" dirty="0" err="1" smtClean="0"/>
              <a:t>διεκδικείται</a:t>
            </a:r>
            <a:r>
              <a:rPr lang="el-GR" sz="2400" dirty="0" smtClean="0"/>
              <a:t> </a:t>
            </a:r>
            <a:r>
              <a:rPr lang="el-GR" sz="2400" dirty="0" err="1" smtClean="0"/>
              <a:t>προτεραιότητα</a:t>
            </a:r>
            <a:r>
              <a:rPr lang="el-GR" sz="2400" dirty="0" smtClean="0"/>
              <a:t>, η) </a:t>
            </a:r>
            <a:r>
              <a:rPr lang="el-GR" sz="2400" dirty="0" err="1" smtClean="0"/>
              <a:t>υπογραφή</a:t>
            </a:r>
            <a:r>
              <a:rPr lang="el-GR" sz="2400" dirty="0" smtClean="0"/>
              <a:t> </a:t>
            </a:r>
            <a:r>
              <a:rPr lang="el-GR" sz="2400" dirty="0" err="1" smtClean="0"/>
              <a:t>πληρεξούσιου</a:t>
            </a:r>
            <a:r>
              <a:rPr lang="el-GR" sz="2400" dirty="0" smtClean="0"/>
              <a:t> </a:t>
            </a:r>
            <a:r>
              <a:rPr lang="el-GR" sz="2400" dirty="0" err="1" smtClean="0"/>
              <a:t>δικηγόρου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2008</TotalTime>
  <Words>995</Words>
  <Application>Microsoft Office PowerPoint</Application>
  <PresentationFormat>Προβολή στην οθόνη (16:10)</PresentationFormat>
  <Paragraphs>130</Paragraphs>
  <Slides>20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Εμπορικό και Οικονομικό Δίκαιο</vt:lpstr>
      <vt:lpstr>Διαφάνεια 2</vt:lpstr>
      <vt:lpstr>Άδειες Χρήσης</vt:lpstr>
      <vt:lpstr>Χρηματοδότηση</vt:lpstr>
      <vt:lpstr>Σκοποί  ενότητας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Βιβλιογραφία</vt:lpstr>
      <vt:lpstr>Σημείωμα Αναφοράς</vt:lpstr>
      <vt:lpstr>Σημείωμα Αδειοδότησης</vt:lpstr>
      <vt:lpstr>Διαφάνεια 17</vt:lpstr>
      <vt:lpstr>Διαφάνεια 18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334</cp:revision>
  <dcterms:created xsi:type="dcterms:W3CDTF">2012-09-06T09:03:05Z</dcterms:created>
  <dcterms:modified xsi:type="dcterms:W3CDTF">2015-11-09T18:24:47Z</dcterms:modified>
</cp:coreProperties>
</file>