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89" r:id="rId3"/>
    <p:sldId id="257" r:id="rId4"/>
    <p:sldId id="259" r:id="rId5"/>
    <p:sldId id="261" r:id="rId6"/>
    <p:sldId id="265" r:id="rId7"/>
    <p:sldId id="274" r:id="rId8"/>
    <p:sldId id="296" r:id="rId9"/>
    <p:sldId id="297" r:id="rId10"/>
    <p:sldId id="298" r:id="rId11"/>
    <p:sldId id="299" r:id="rId12"/>
    <p:sldId id="300" r:id="rId13"/>
    <p:sldId id="282" r:id="rId14"/>
    <p:sldId id="283" r:id="rId15"/>
    <p:sldId id="285" r:id="rId16"/>
    <p:sldId id="301" r:id="rId17"/>
    <p:sldId id="302" r:id="rId18"/>
    <p:sldId id="303" r:id="rId19"/>
    <p:sldId id="306" r:id="rId20"/>
    <p:sldId id="305" r:id="rId21"/>
    <p:sldId id="304" r:id="rId22"/>
    <p:sldId id="308" r:id="rId23"/>
    <p:sldId id="307" r:id="rId24"/>
    <p:sldId id="309" r:id="rId25"/>
    <p:sldId id="310" r:id="rId26"/>
    <p:sldId id="311" r:id="rId27"/>
    <p:sldId id="314" r:id="rId28"/>
    <p:sldId id="313" r:id="rId29"/>
    <p:sldId id="312" r:id="rId30"/>
    <p:sldId id="315" r:id="rId31"/>
    <p:sldId id="319" r:id="rId32"/>
    <p:sldId id="318" r:id="rId33"/>
    <p:sldId id="321" r:id="rId34"/>
    <p:sldId id="317" r:id="rId35"/>
    <p:sldId id="316" r:id="rId36"/>
    <p:sldId id="320" r:id="rId37"/>
    <p:sldId id="322" r:id="rId38"/>
    <p:sldId id="323" r:id="rId39"/>
    <p:sldId id="324" r:id="rId40"/>
    <p:sldId id="290" r:id="rId41"/>
    <p:sldId id="291" r:id="rId42"/>
    <p:sldId id="292" r:id="rId43"/>
    <p:sldId id="293" r:id="rId44"/>
    <p:sldId id="294" r:id="rId45"/>
    <p:sldId id="295" r:id="rId46"/>
    <p:sldId id="280" r:id="rId47"/>
  </p:sldIdLst>
  <p:sldSz cx="9144000" cy="5715000" type="screen16x10"/>
  <p:notesSz cx="6858000" cy="9144000"/>
  <p:custDataLst>
    <p:tags r:id="rId5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03/11/2015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2404464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3256669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41</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42</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43</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44</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45</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dirty="0" smtClean="0"/>
              <a:t>Κλαδικά Λογιστικά Σχέδια</a:t>
            </a:r>
            <a:endParaRPr lang="el-GR" dirty="0"/>
          </a:p>
        </p:txBody>
      </p:sp>
      <p:sp>
        <p:nvSpPr>
          <p:cNvPr id="3" name="Υπότιτλος 2"/>
          <p:cNvSpPr>
            <a:spLocks noGrp="1"/>
          </p:cNvSpPr>
          <p:nvPr>
            <p:ph type="subTitle" idx="1"/>
          </p:nvPr>
        </p:nvSpPr>
        <p:spPr>
          <a:xfrm>
            <a:off x="179512" y="2897167"/>
            <a:ext cx="8496944" cy="1460500"/>
          </a:xfrm>
        </p:spPr>
        <p:txBody>
          <a:bodyPr>
            <a:noAutofit/>
          </a:bodyPr>
          <a:lstStyle/>
          <a:p>
            <a:r>
              <a:rPr lang="el-GR" sz="3400" b="1" dirty="0" smtClean="0"/>
              <a:t>Ναυτιλιακή Λογιστική</a:t>
            </a:r>
            <a:r>
              <a:rPr lang="en-US" sz="3400" b="1" dirty="0" smtClean="0"/>
              <a:t> – </a:t>
            </a:r>
            <a:r>
              <a:rPr lang="el-GR" sz="3400" b="1" dirty="0" smtClean="0"/>
              <a:t>Διάφορες Εγγραφές</a:t>
            </a:r>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Λογιστική της ναύλωσης</a:t>
            </a:r>
            <a:r>
              <a:rPr lang="el-GR" sz="27400" dirty="0" smtClean="0"/>
              <a:t/>
            </a:r>
            <a:br>
              <a:rPr lang="el-GR" sz="27400" dirty="0" smtClean="0"/>
            </a:br>
            <a:r>
              <a:rPr lang="el-GR" sz="3100" u="sng" dirty="0" smtClean="0"/>
              <a:t>Εγγραφές ναύλωσης πλοίου κατά ταξίδι</a:t>
            </a:r>
            <a:endParaRPr lang="el-GR" sz="3100" dirty="0"/>
          </a:p>
        </p:txBody>
      </p:sp>
      <p:sp>
        <p:nvSpPr>
          <p:cNvPr id="3" name="Θέση περιεχομένου 2"/>
          <p:cNvSpPr>
            <a:spLocks noGrp="1"/>
          </p:cNvSpPr>
          <p:nvPr>
            <p:ph idx="1"/>
          </p:nvPr>
        </p:nvSpPr>
        <p:spPr/>
        <p:txBody>
          <a:bodyPr>
            <a:noAutofit/>
          </a:bodyPr>
          <a:lstStyle/>
          <a:p>
            <a:pPr>
              <a:lnSpc>
                <a:spcPct val="80000"/>
              </a:lnSpc>
            </a:pPr>
            <a:r>
              <a:rPr lang="el-GR" sz="2400" dirty="0" smtClean="0"/>
              <a:t>----------------------------- 31/12/20Χ0    --------------</a:t>
            </a:r>
            <a:r>
              <a:rPr lang="en-US" sz="2400" dirty="0" smtClean="0"/>
              <a:t>-------------</a:t>
            </a:r>
            <a:endParaRPr lang="el-GR" sz="2400" dirty="0" smtClean="0"/>
          </a:p>
          <a:p>
            <a:pPr>
              <a:lnSpc>
                <a:spcPct val="80000"/>
              </a:lnSpc>
            </a:pPr>
            <a:r>
              <a:rPr lang="el-GR" sz="2400" dirty="0" smtClean="0"/>
              <a:t>30. ΠΕΛΑΤΕΣ </a:t>
            </a:r>
          </a:p>
          <a:p>
            <a:pPr>
              <a:lnSpc>
                <a:spcPct val="80000"/>
              </a:lnSpc>
            </a:pPr>
            <a:r>
              <a:rPr lang="el-GR" sz="2400" dirty="0" smtClean="0"/>
              <a:t>30.00 Ναυλωτές</a:t>
            </a:r>
          </a:p>
          <a:p>
            <a:pPr>
              <a:lnSpc>
                <a:spcPct val="80000"/>
              </a:lnSpc>
            </a:pPr>
            <a:r>
              <a:rPr lang="el-GR" sz="2400" dirty="0" smtClean="0"/>
              <a:t>30.05.01 Προκαταβολή Ναυλωτή </a:t>
            </a:r>
            <a:r>
              <a:rPr lang="en-US" sz="2400" dirty="0" smtClean="0"/>
              <a:t>WTC                  </a:t>
            </a:r>
            <a:r>
              <a:rPr lang="el-GR" sz="2400" dirty="0" smtClean="0"/>
              <a:t>$18.500</a:t>
            </a:r>
          </a:p>
          <a:p>
            <a:pPr>
              <a:lnSpc>
                <a:spcPct val="80000"/>
              </a:lnSpc>
            </a:pPr>
            <a:r>
              <a:rPr lang="el-GR" sz="2400" dirty="0" smtClean="0"/>
              <a:t>                30. ΠΕΛΑΤΕΣ </a:t>
            </a:r>
          </a:p>
          <a:p>
            <a:pPr>
              <a:lnSpc>
                <a:spcPct val="80000"/>
              </a:lnSpc>
            </a:pPr>
            <a:r>
              <a:rPr lang="el-GR" sz="2400" dirty="0" smtClean="0"/>
              <a:t>                30.00 Ναυλωτές</a:t>
            </a:r>
          </a:p>
          <a:p>
            <a:pPr>
              <a:lnSpc>
                <a:spcPct val="80000"/>
              </a:lnSpc>
            </a:pPr>
            <a:r>
              <a:rPr lang="el-GR" sz="2400" dirty="0" smtClean="0"/>
              <a:t>                30.00.01 Ναυλωτής </a:t>
            </a:r>
            <a:r>
              <a:rPr lang="en-US" sz="2400" dirty="0" smtClean="0"/>
              <a:t>WTC</a:t>
            </a:r>
            <a:r>
              <a:rPr lang="el-GR" sz="2400" dirty="0" smtClean="0"/>
              <a:t>            		  $18.500</a:t>
            </a:r>
          </a:p>
          <a:p>
            <a:pPr>
              <a:lnSpc>
                <a:spcPct val="80000"/>
              </a:lnSpc>
            </a:pPr>
            <a:r>
              <a:rPr lang="el-GR" sz="2400" dirty="0" smtClean="0"/>
              <a:t>Τακτοποίηση ληφθείσας προκαταβολής για την απαίτηση μέχρι 31/12/Χ0</a:t>
            </a:r>
          </a:p>
          <a:p>
            <a:pPr>
              <a:lnSpc>
                <a:spcPct val="80000"/>
              </a:lnSpc>
              <a:buNone/>
            </a:pPr>
            <a:endParaRPr lang="el-GR" sz="22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Λογιστική της ναύλωσης</a:t>
            </a:r>
            <a:r>
              <a:rPr lang="el-GR" sz="38900" dirty="0" smtClean="0"/>
              <a:t/>
            </a:r>
            <a:br>
              <a:rPr lang="el-GR" sz="38900" dirty="0" smtClean="0"/>
            </a:br>
            <a:r>
              <a:rPr lang="el-GR" sz="3100" u="sng" dirty="0" smtClean="0"/>
              <a:t>Εγγραφές ναύλωσης πλοίου κατά ταξίδι</a:t>
            </a:r>
            <a:endParaRPr lang="el-GR" sz="3100" dirty="0"/>
          </a:p>
        </p:txBody>
      </p:sp>
      <p:sp>
        <p:nvSpPr>
          <p:cNvPr id="3" name="Θέση περιεχομένου 2"/>
          <p:cNvSpPr>
            <a:spLocks noGrp="1"/>
          </p:cNvSpPr>
          <p:nvPr>
            <p:ph idx="1"/>
          </p:nvPr>
        </p:nvSpPr>
        <p:spPr>
          <a:xfrm>
            <a:off x="457200" y="1201316"/>
            <a:ext cx="8229600" cy="4176464"/>
          </a:xfrm>
        </p:spPr>
        <p:txBody>
          <a:bodyPr>
            <a:noAutofit/>
          </a:bodyPr>
          <a:lstStyle/>
          <a:p>
            <a:pPr>
              <a:lnSpc>
                <a:spcPct val="80000"/>
              </a:lnSpc>
            </a:pPr>
            <a:r>
              <a:rPr lang="el-GR" sz="2000" dirty="0" smtClean="0"/>
              <a:t>--------------------------------------------20/1/20Χ1 ------------------------------------</a:t>
            </a:r>
          </a:p>
          <a:p>
            <a:pPr>
              <a:lnSpc>
                <a:spcPct val="80000"/>
              </a:lnSpc>
            </a:pPr>
            <a:r>
              <a:rPr lang="el-GR" sz="2000" dirty="0" smtClean="0"/>
              <a:t>38. ΧΡΗΜΑΤΙΚΑ ΔΙΑΘΕΣΙΜΑ</a:t>
            </a:r>
          </a:p>
          <a:p>
            <a:pPr>
              <a:lnSpc>
                <a:spcPct val="80000"/>
              </a:lnSpc>
            </a:pPr>
            <a:r>
              <a:rPr lang="el-GR" sz="2000" dirty="0" smtClean="0"/>
              <a:t>38.05.04 Τράπεζα </a:t>
            </a:r>
            <a:r>
              <a:rPr lang="en-US" sz="2000" dirty="0" smtClean="0"/>
              <a:t>HSBC</a:t>
            </a:r>
            <a:r>
              <a:rPr lang="el-GR" sz="2000" dirty="0" smtClean="0"/>
              <a:t>.</a:t>
            </a:r>
            <a:r>
              <a:rPr lang="el-GR" sz="2000" u="sng" dirty="0" smtClean="0"/>
              <a:t> </a:t>
            </a:r>
            <a:endParaRPr lang="el-GR" sz="2000" dirty="0" smtClean="0"/>
          </a:p>
          <a:p>
            <a:pPr>
              <a:lnSpc>
                <a:spcPct val="80000"/>
              </a:lnSpc>
            </a:pPr>
            <a:r>
              <a:rPr lang="el-GR" sz="2000" dirty="0" smtClean="0"/>
              <a:t>Είσπραξη ναύλου υπολοίπου ως ναυλοσύμφωνο 10/11/Χ0 $ 13.500</a:t>
            </a:r>
          </a:p>
          <a:p>
            <a:pPr>
              <a:lnSpc>
                <a:spcPct val="80000"/>
              </a:lnSpc>
            </a:pPr>
            <a:r>
              <a:rPr lang="el-GR" sz="2000" dirty="0" smtClean="0"/>
              <a:t>	            30. ΠΕΛΑΤΕΣ</a:t>
            </a:r>
          </a:p>
          <a:p>
            <a:pPr>
              <a:lnSpc>
                <a:spcPct val="80000"/>
              </a:lnSpc>
            </a:pPr>
            <a:r>
              <a:rPr lang="el-GR" sz="2000" dirty="0" smtClean="0"/>
              <a:t>                      30.00 Ναυλωτές</a:t>
            </a:r>
          </a:p>
          <a:p>
            <a:pPr>
              <a:lnSpc>
                <a:spcPct val="80000"/>
              </a:lnSpc>
            </a:pPr>
            <a:r>
              <a:rPr lang="el-GR" sz="2000" dirty="0" smtClean="0"/>
              <a:t>                      30.00.01 Ναυλωτής </a:t>
            </a:r>
            <a:r>
              <a:rPr lang="en-US" sz="2000" dirty="0" smtClean="0"/>
              <a:t>WTC</a:t>
            </a:r>
            <a:r>
              <a:rPr lang="el-GR" sz="2000" dirty="0" smtClean="0"/>
              <a:t> του </a:t>
            </a:r>
            <a:r>
              <a:rPr lang="en-US" sz="2000" dirty="0" smtClean="0"/>
              <a:t>M</a:t>
            </a:r>
            <a:r>
              <a:rPr lang="el-GR" sz="2000" dirty="0" smtClean="0"/>
              <a:t>/</a:t>
            </a:r>
            <a:r>
              <a:rPr lang="en-US" sz="2000" dirty="0" smtClean="0"/>
              <a:t>V</a:t>
            </a:r>
            <a:r>
              <a:rPr lang="el-GR" sz="2000" dirty="0" smtClean="0"/>
              <a:t> ΟΔΥΣΣΕΑΣ                $ 13.500</a:t>
            </a:r>
          </a:p>
          <a:p>
            <a:pPr>
              <a:lnSpc>
                <a:spcPct val="80000"/>
              </a:lnSpc>
            </a:pPr>
            <a:r>
              <a:rPr lang="el-GR" sz="2000" dirty="0" smtClean="0"/>
              <a:t>	</a:t>
            </a:r>
            <a:r>
              <a:rPr lang="en-US" sz="2000" dirty="0" smtClean="0"/>
              <a:t>            </a:t>
            </a:r>
            <a:r>
              <a:rPr lang="el-GR" sz="2000" dirty="0" smtClean="0"/>
              <a:t>εξόφληση Ναυλοσυμφώνου από 10/11/Χ0				</a:t>
            </a:r>
          </a:p>
          <a:p>
            <a:pPr>
              <a:lnSpc>
                <a:spcPct val="80000"/>
              </a:lnSpc>
            </a:pPr>
            <a:r>
              <a:rPr lang="el-GR" sz="2000" dirty="0" smtClean="0"/>
              <a:t>----------------------------------------- 20/1/20Χ1 --------------------------------------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Λογιστική της ναύλωσης</a:t>
            </a:r>
            <a:r>
              <a:rPr lang="el-GR" sz="55200" dirty="0" smtClean="0"/>
              <a:t/>
            </a:r>
            <a:br>
              <a:rPr lang="el-GR" sz="55200" dirty="0" smtClean="0"/>
            </a:br>
            <a:r>
              <a:rPr lang="el-GR" sz="3100" u="sng" dirty="0" smtClean="0"/>
              <a:t>Εγγραφές ναύλωσης πλοίου κατά ταξίδι</a:t>
            </a:r>
            <a:endParaRPr lang="el-GR" sz="3100" dirty="0"/>
          </a:p>
        </p:txBody>
      </p:sp>
      <p:sp>
        <p:nvSpPr>
          <p:cNvPr id="3" name="Θέση περιεχομένου 2"/>
          <p:cNvSpPr>
            <a:spLocks noGrp="1"/>
          </p:cNvSpPr>
          <p:nvPr>
            <p:ph idx="1"/>
          </p:nvPr>
        </p:nvSpPr>
        <p:spPr>
          <a:xfrm>
            <a:off x="457200" y="1273324"/>
            <a:ext cx="8229600" cy="4176464"/>
          </a:xfrm>
        </p:spPr>
        <p:txBody>
          <a:bodyPr>
            <a:normAutofit fontScale="47500" lnSpcReduction="20000"/>
          </a:bodyPr>
          <a:lstStyle/>
          <a:p>
            <a:r>
              <a:rPr lang="el-GR" sz="3600" dirty="0" smtClean="0"/>
              <a:t>--------------------------------------------- 20/1/20Χ1 --------------------------------------</a:t>
            </a:r>
          </a:p>
          <a:p>
            <a:r>
              <a:rPr lang="el-GR" sz="3600" dirty="0" smtClean="0"/>
              <a:t>30. ΠΕΛΑΤΕΣ </a:t>
            </a:r>
          </a:p>
          <a:p>
            <a:r>
              <a:rPr lang="el-GR" sz="3600" dirty="0" smtClean="0"/>
              <a:t>30.00 Ναυλωτές</a:t>
            </a:r>
          </a:p>
          <a:p>
            <a:r>
              <a:rPr lang="el-GR" sz="3600" dirty="0" smtClean="0"/>
              <a:t>30.05.01 Προκαταβολή Ναυλωτή </a:t>
            </a:r>
            <a:r>
              <a:rPr lang="en-US" sz="3600" dirty="0" smtClean="0"/>
              <a:t>WTC</a:t>
            </a:r>
            <a:r>
              <a:rPr lang="el-GR" sz="3600" dirty="0" smtClean="0"/>
              <a:t>		</a:t>
            </a:r>
            <a:r>
              <a:rPr lang="en-US" sz="3600" dirty="0" smtClean="0"/>
              <a:t>                     </a:t>
            </a:r>
            <a:r>
              <a:rPr lang="el-GR" sz="3600" dirty="0" smtClean="0"/>
              <a:t>$1.500</a:t>
            </a:r>
          </a:p>
          <a:p>
            <a:r>
              <a:rPr lang="el-GR" sz="3600" dirty="0" smtClean="0"/>
              <a:t>                      30. ΠΕΛΑΤΕΣ</a:t>
            </a:r>
          </a:p>
          <a:p>
            <a:r>
              <a:rPr lang="el-GR" sz="3600" dirty="0" smtClean="0"/>
              <a:t>                     30.00 Ναυλωτές</a:t>
            </a:r>
          </a:p>
          <a:p>
            <a:r>
              <a:rPr lang="el-GR" sz="3600" dirty="0" smtClean="0"/>
              <a:t>                     30.00.01 Ναυλωτής </a:t>
            </a:r>
            <a:r>
              <a:rPr lang="en-US" sz="3600" dirty="0" smtClean="0"/>
              <a:t>WTC</a:t>
            </a:r>
            <a:r>
              <a:rPr lang="el-GR" sz="3600" dirty="0" smtClean="0"/>
              <a:t>                    		  $1.500</a:t>
            </a:r>
          </a:p>
          <a:p>
            <a:r>
              <a:rPr lang="el-GR" sz="3600" dirty="0" smtClean="0"/>
              <a:t>Τακτοποίηση ληφθείσας προκαταβολής για την απαίτηση μέχρι 20/1/Χ1</a:t>
            </a:r>
            <a:endParaRPr lang="en-US" sz="3600" dirty="0" smtClean="0"/>
          </a:p>
          <a:p>
            <a:pPr>
              <a:buNone/>
            </a:pPr>
            <a:r>
              <a:rPr lang="el-GR" sz="3600" dirty="0" smtClean="0"/>
              <a:t>------------------------------------------------ 		---------------------------------------------</a:t>
            </a:r>
          </a:p>
          <a:p>
            <a:r>
              <a:rPr lang="el-GR" sz="3600" dirty="0" smtClean="0"/>
              <a:t>Τακτοποίηση του 56.ΜΕΤΑΒΑΤΙΚΟΙ ΛΟΓΑΡΙΑΣΜΟΙ ΠΑΘΗΤΙΚΟΥ της 31/12/20Χ0</a:t>
            </a:r>
            <a:endParaRPr lang="en-US" sz="3600" dirty="0" smtClean="0"/>
          </a:p>
          <a:p>
            <a:pPr>
              <a:buNone/>
            </a:pPr>
            <a:r>
              <a:rPr lang="el-GR" sz="3600" dirty="0" smtClean="0"/>
              <a:t>------------------------------------------------ 		---------------------------------------------</a:t>
            </a:r>
          </a:p>
          <a:p>
            <a:endParaRPr lang="el-GR" sz="3600" dirty="0" smtClean="0"/>
          </a:p>
          <a:p>
            <a:pPr marL="0" indent="0">
              <a:lnSpc>
                <a:spcPct val="110000"/>
              </a:lnSpc>
              <a:buNone/>
              <a:defRPr/>
            </a:pPr>
            <a:endParaRPr lang="el-GR" sz="3400" dirty="0" smtClean="0">
              <a:latin typeface="+mj-lt"/>
              <a:cs typeface="Times New Roman"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544" y="121196"/>
            <a:ext cx="8229600" cy="952500"/>
          </a:xfrm>
        </p:spPr>
        <p:txBody>
          <a:bodyPr>
            <a:normAutofit fontScale="90000"/>
          </a:bodyPr>
          <a:lstStyle/>
          <a:p>
            <a:r>
              <a:rPr lang="el-GR" sz="4000" dirty="0" smtClean="0"/>
              <a:t>Λογιστική της ναύλωσης</a:t>
            </a:r>
            <a:r>
              <a:rPr lang="el-GR" sz="78300" dirty="0" smtClean="0"/>
              <a:t/>
            </a:r>
            <a:br>
              <a:rPr lang="el-GR" sz="78300" dirty="0" smtClean="0"/>
            </a:br>
            <a:r>
              <a:rPr lang="el-GR" sz="3100" u="sng" dirty="0" smtClean="0"/>
              <a:t>Εγγραφές ναύλωσης πλοίου κατά ταξίδι</a:t>
            </a:r>
            <a:endParaRPr lang="el-GR" sz="3100" dirty="0"/>
          </a:p>
        </p:txBody>
      </p:sp>
      <p:sp>
        <p:nvSpPr>
          <p:cNvPr id="12" name="Content Placeholder 11"/>
          <p:cNvSpPr>
            <a:spLocks noGrp="1"/>
          </p:cNvSpPr>
          <p:nvPr>
            <p:ph idx="1"/>
          </p:nvPr>
        </p:nvSpPr>
        <p:spPr>
          <a:xfrm>
            <a:off x="755576" y="1129308"/>
            <a:ext cx="7715200" cy="3853611"/>
          </a:xfrm>
        </p:spPr>
        <p:txBody>
          <a:bodyPr>
            <a:noAutofit/>
          </a:bodyPr>
          <a:lstStyle/>
          <a:p>
            <a:pPr>
              <a:lnSpc>
                <a:spcPct val="70000"/>
              </a:lnSpc>
            </a:pPr>
            <a:r>
              <a:rPr lang="el-GR" sz="2000" dirty="0" smtClean="0"/>
              <a:t>56. ΜΕΤΑΒΑΤΙΚΟΙ ΛΟΓΑΡΙΑΣΜΟΙ ΠΑΘΗΤΙΚΟΥ</a:t>
            </a:r>
          </a:p>
          <a:p>
            <a:pPr>
              <a:lnSpc>
                <a:spcPct val="70000"/>
              </a:lnSpc>
            </a:pPr>
            <a:r>
              <a:rPr lang="el-GR" sz="2000" dirty="0" smtClean="0"/>
              <a:t>56.00 Έσοδα Επόμενων Χρήσεων</a:t>
            </a:r>
          </a:p>
          <a:p>
            <a:pPr>
              <a:lnSpc>
                <a:spcPct val="70000"/>
              </a:lnSpc>
            </a:pPr>
            <a:r>
              <a:rPr lang="el-GR" sz="2000" dirty="0" smtClean="0"/>
              <a:t>Τακτοποίηση εσόδων ταξιδίου </a:t>
            </a:r>
            <a:r>
              <a:rPr lang="el-GR" sz="2000" dirty="0" err="1" smtClean="0"/>
              <a:t>Νο</a:t>
            </a:r>
            <a:r>
              <a:rPr lang="el-GR" sz="2000" dirty="0" smtClean="0"/>
              <a:t> 4 Μ/</a:t>
            </a:r>
            <a:r>
              <a:rPr lang="en-US" sz="2000" dirty="0" smtClean="0"/>
              <a:t>V</a:t>
            </a:r>
            <a:r>
              <a:rPr lang="el-GR" sz="2000" dirty="0" smtClean="0"/>
              <a:t> ΟΔΥΣΣΕΑΣ </a:t>
            </a:r>
            <a:r>
              <a:rPr lang="en-US" sz="2000" dirty="0" smtClean="0"/>
              <a:t>          </a:t>
            </a:r>
            <a:r>
              <a:rPr lang="el-GR" sz="2000" dirty="0" smtClean="0"/>
              <a:t>$</a:t>
            </a:r>
            <a:r>
              <a:rPr lang="en-US" sz="2000" dirty="0" smtClean="0"/>
              <a:t> </a:t>
            </a:r>
            <a:r>
              <a:rPr lang="el-GR" sz="2000" dirty="0" smtClean="0"/>
              <a:t>15.000</a:t>
            </a:r>
          </a:p>
          <a:p>
            <a:pPr>
              <a:lnSpc>
                <a:spcPct val="70000"/>
              </a:lnSpc>
            </a:pPr>
            <a:r>
              <a:rPr lang="el-GR" sz="2000" dirty="0" smtClean="0"/>
              <a:t>	     73.ΠΩΛΗΣΕΙΣ ΥΠΗΡΕΣΙΩΝ</a:t>
            </a:r>
          </a:p>
          <a:p>
            <a:pPr>
              <a:lnSpc>
                <a:spcPct val="70000"/>
              </a:lnSpc>
            </a:pPr>
            <a:r>
              <a:rPr lang="en-US" sz="2000" dirty="0" smtClean="0"/>
              <a:t>               </a:t>
            </a:r>
            <a:r>
              <a:rPr lang="el-GR" sz="2000" dirty="0" smtClean="0"/>
              <a:t>73.00 Ναύλοι και Μισθώματα</a:t>
            </a:r>
            <a:r>
              <a:rPr lang="en-US" sz="2000" dirty="0" smtClean="0"/>
              <a:t>        </a:t>
            </a:r>
            <a:r>
              <a:rPr lang="el-GR" sz="2000" dirty="0" smtClean="0"/>
              <a:t>	</a:t>
            </a:r>
            <a:r>
              <a:rPr lang="en-US" sz="2000" dirty="0" smtClean="0"/>
              <a:t> </a:t>
            </a:r>
            <a:r>
              <a:rPr lang="el-GR" sz="2000" dirty="0" smtClean="0"/>
              <a:t>$</a:t>
            </a:r>
            <a:r>
              <a:rPr lang="en-US" sz="2000" dirty="0" smtClean="0"/>
              <a:t> </a:t>
            </a:r>
            <a:r>
              <a:rPr lang="el-GR" sz="2000" dirty="0" smtClean="0"/>
              <a:t>15.000</a:t>
            </a:r>
          </a:p>
          <a:p>
            <a:pPr>
              <a:lnSpc>
                <a:spcPct val="70000"/>
              </a:lnSpc>
            </a:pPr>
            <a:r>
              <a:rPr lang="el-GR" sz="2000" dirty="0" smtClean="0"/>
              <a:t>		Αναλογία 1/1/Χ1-30/1/Χ1, ημέρες 30Χ500$		</a:t>
            </a:r>
          </a:p>
          <a:p>
            <a:pPr algn="just"/>
            <a:r>
              <a:rPr lang="el-GR" sz="2000" dirty="0" smtClean="0"/>
              <a:t>Εφόσον η εγγραφή της ναύλωσης προηγηθεί αυτής της καταβολής μέρους του συνολικού ναύλου, δεν χρειάζεται να κινηθεί ο λογαριασμός</a:t>
            </a:r>
            <a:r>
              <a:rPr lang="el-GR" sz="2000" u="sng" dirty="0" smtClean="0"/>
              <a:t> </a:t>
            </a:r>
            <a:r>
              <a:rPr lang="el-GR" sz="2000" dirty="0" smtClean="0"/>
              <a:t>30.05 Προκαταβολές Ναυλωτών αλλά μόνο ο λογαριασμός που δηλώνει την απαίτηση από τον συγκεκριμένο ναυλωτή, π.χ. 30.00.01 Ναυλωτής </a:t>
            </a:r>
            <a:r>
              <a:rPr lang="en-US" sz="2000" dirty="0" smtClean="0"/>
              <a:t>WTC</a:t>
            </a:r>
            <a:r>
              <a:rPr lang="el-GR" sz="2000" dirty="0" smtClean="0"/>
              <a:t>, η οποία θα μειώνεται με κάθε τμηματική καταβολή του ναύλου. </a:t>
            </a:r>
          </a:p>
          <a:p>
            <a:pPr>
              <a:buNone/>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13</a:t>
            </a:fld>
            <a:endParaRPr lang="el-GR" dirty="0"/>
          </a:p>
        </p:txBody>
      </p:sp>
    </p:spTree>
    <p:extLst>
      <p:ext uri="{BB962C8B-B14F-4D97-AF65-F5344CB8AC3E}">
        <p14:creationId xmlns="" xmlns:p14="http://schemas.microsoft.com/office/powerpoint/2010/main" val="2998921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normAutofit fontScale="90000"/>
          </a:bodyPr>
          <a:lstStyle/>
          <a:p>
            <a:r>
              <a:rPr lang="el-GR" sz="4000" dirty="0" smtClean="0"/>
              <a:t>Λογιστική της ναύλωσης</a:t>
            </a:r>
            <a:br>
              <a:rPr lang="el-GR" sz="4000" dirty="0" smtClean="0"/>
            </a:br>
            <a:r>
              <a:rPr lang="el-GR" sz="3100" u="sng" dirty="0" smtClean="0"/>
              <a:t>Εγγραφές μισθωμάτων χρονοναύλωσης</a:t>
            </a:r>
            <a:endParaRPr lang="el-GR" sz="3100" dirty="0"/>
          </a:p>
        </p:txBody>
      </p:sp>
      <p:sp>
        <p:nvSpPr>
          <p:cNvPr id="3" name="Content Placeholder 2"/>
          <p:cNvSpPr>
            <a:spLocks noGrp="1"/>
          </p:cNvSpPr>
          <p:nvPr>
            <p:ph idx="1"/>
          </p:nvPr>
        </p:nvSpPr>
        <p:spPr>
          <a:xfrm>
            <a:off x="457200" y="1057300"/>
            <a:ext cx="8229600" cy="3771636"/>
          </a:xfrm>
        </p:spPr>
        <p:txBody>
          <a:bodyPr>
            <a:noAutofit/>
          </a:bodyPr>
          <a:lstStyle/>
          <a:p>
            <a:pPr algn="just">
              <a:lnSpc>
                <a:spcPct val="70000"/>
              </a:lnSpc>
            </a:pPr>
            <a:r>
              <a:rPr lang="el-GR" sz="2000" b="1" dirty="0" smtClean="0"/>
              <a:t>ΠΑΡΑΔΕΙΓΜΑ</a:t>
            </a:r>
            <a:endParaRPr lang="el-GR" sz="2000" dirty="0" smtClean="0"/>
          </a:p>
          <a:p>
            <a:pPr algn="just">
              <a:lnSpc>
                <a:spcPct val="70000"/>
              </a:lnSpc>
            </a:pPr>
            <a:r>
              <a:rPr lang="el-GR" sz="2000" dirty="0" smtClean="0"/>
              <a:t>Έστω ότι η ναυτιλιακή εταιρεία Ν</a:t>
            </a:r>
            <a:r>
              <a:rPr lang="en-US" sz="2000" dirty="0" smtClean="0"/>
              <a:t>EPTUNE</a:t>
            </a:r>
            <a:r>
              <a:rPr lang="el-GR" sz="2000" dirty="0" smtClean="0"/>
              <a:t> (σαν εκναυλωτής) και η εταιρεία πετρελαιοειδών </a:t>
            </a:r>
            <a:r>
              <a:rPr lang="en-US" sz="2000" dirty="0" smtClean="0"/>
              <a:t>B</a:t>
            </a:r>
            <a:r>
              <a:rPr lang="el-GR" sz="2000" dirty="0" smtClean="0"/>
              <a:t>.</a:t>
            </a:r>
            <a:r>
              <a:rPr lang="en-US" sz="2000" dirty="0" smtClean="0"/>
              <a:t>P</a:t>
            </a:r>
            <a:r>
              <a:rPr lang="el-GR" sz="2000" dirty="0" smtClean="0"/>
              <a:t>. (σαν ναυλωτής) συμφώνησαν τα εξής:</a:t>
            </a:r>
          </a:p>
          <a:p>
            <a:pPr algn="just">
              <a:lnSpc>
                <a:spcPct val="70000"/>
              </a:lnSpc>
            </a:pPr>
            <a:r>
              <a:rPr lang="el-GR" sz="2000" dirty="0" smtClean="0"/>
              <a:t>Η πρώτη (Εκναυλωτής) παραχωρεί στη δεύτερη (Ναυλωτή) το Δεξαμενόπλοιο </a:t>
            </a:r>
            <a:r>
              <a:rPr lang="en-US" sz="2000" dirty="0" smtClean="0"/>
              <a:t>HELLENIC STAR</a:t>
            </a:r>
            <a:r>
              <a:rPr lang="el-GR" sz="2000" dirty="0" smtClean="0"/>
              <a:t>, για τη μεταφορά </a:t>
            </a:r>
            <a:r>
              <a:rPr lang="en-US" sz="2000" dirty="0" smtClean="0"/>
              <a:t>Diesel Oil</a:t>
            </a:r>
            <a:r>
              <a:rPr lang="el-GR" sz="2000" dirty="0" smtClean="0"/>
              <a:t>, με τους παρακάτω όρους.</a:t>
            </a:r>
          </a:p>
          <a:p>
            <a:pPr algn="just">
              <a:lnSpc>
                <a:spcPct val="70000"/>
              </a:lnSpc>
            </a:pPr>
            <a:r>
              <a:rPr lang="el-GR" sz="2000" dirty="0" smtClean="0"/>
              <a:t>Το μίσθωμα ορίζεται σε 100.000 $ Η.Π.Α. το μήνα προκαταβλητέο στην αρχή κάθε μήνα, στον Λογαριασμό της πλοιοκτήτριας εταιρείας της Τράπεζας </a:t>
            </a:r>
            <a:r>
              <a:rPr lang="en-US" sz="2000" dirty="0" smtClean="0"/>
              <a:t>BANK OF AMERICA</a:t>
            </a:r>
            <a:r>
              <a:rPr lang="el-GR" sz="2000" dirty="0" smtClean="0"/>
              <a:t>, για διάρκεια ναύλωσης 3 μηνών (1/3 – 31/5).</a:t>
            </a:r>
          </a:p>
          <a:p>
            <a:pPr algn="just">
              <a:lnSpc>
                <a:spcPct val="70000"/>
              </a:lnSpc>
            </a:pPr>
            <a:r>
              <a:rPr lang="el-GR" sz="2000" dirty="0" smtClean="0"/>
              <a:t>Για χρονικό διάστημα έστω 1/4 –31/5, η εκναυλώτρια εταιρεία έχει πληρώσει για λογαριασμό της ναυλώτριας συνολικά ποσά 6.000 $ Η.Π.Α. από τα οποία 4.000 $ αφορούν καθαρισμό κυτών του πλοίου και 2.000 $ υπερωρίες πληρώματος για διάφορους λόγους κατ’ εντολή του εκναυλωτή.</a:t>
            </a:r>
          </a:p>
          <a:p>
            <a:pPr algn="just">
              <a:lnSpc>
                <a:spcPct val="70000"/>
              </a:lnSpc>
              <a:buNone/>
            </a:pPr>
            <a:endParaRPr lang="en-GB"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a:p>
        </p:txBody>
      </p:sp>
    </p:spTree>
    <p:extLst>
      <p:ext uri="{BB962C8B-B14F-4D97-AF65-F5344CB8AC3E}">
        <p14:creationId xmlns="" xmlns:p14="http://schemas.microsoft.com/office/powerpoint/2010/main" val="4076666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smtClean="0"/>
              <a:t>Λογιστική της ναύλωσης</a:t>
            </a:r>
            <a:r>
              <a:rPr lang="el-GR" sz="5400" dirty="0" smtClean="0"/>
              <a:t/>
            </a:r>
            <a:br>
              <a:rPr lang="el-GR" sz="5400" dirty="0" smtClean="0"/>
            </a:br>
            <a:r>
              <a:rPr lang="el-GR" sz="3100" u="sng" dirty="0" smtClean="0"/>
              <a:t>Εγγραφές μισθωμάτων χρονοναύλωσης</a:t>
            </a:r>
            <a:endParaRPr lang="el-GR" sz="3100" dirty="0"/>
          </a:p>
        </p:txBody>
      </p:sp>
      <p:sp>
        <p:nvSpPr>
          <p:cNvPr id="3" name="Content Placeholder 2"/>
          <p:cNvSpPr>
            <a:spLocks noGrp="1"/>
          </p:cNvSpPr>
          <p:nvPr>
            <p:ph idx="1"/>
          </p:nvPr>
        </p:nvSpPr>
        <p:spPr/>
        <p:txBody>
          <a:bodyPr>
            <a:noAutofit/>
          </a:bodyPr>
          <a:lstStyle/>
          <a:p>
            <a:r>
              <a:rPr lang="el-GR" sz="2000" dirty="0" smtClean="0"/>
              <a:t>Οι εγγραφές που θα γίνουν είναι οι εξής: </a:t>
            </a:r>
          </a:p>
          <a:p>
            <a:r>
              <a:rPr lang="el-GR" sz="2000" dirty="0" smtClean="0"/>
              <a:t>--------------------------------------------1/3/20ΧΧ--------------------------------------</a:t>
            </a:r>
          </a:p>
          <a:p>
            <a:r>
              <a:rPr lang="el-GR" sz="2000" dirty="0" smtClean="0"/>
              <a:t>38. ΧΡΗΜΑΤΙΚΑ ΔΙΑΘΕΣΙΜΑ</a:t>
            </a:r>
          </a:p>
          <a:p>
            <a:r>
              <a:rPr lang="el-GR" sz="2000" dirty="0" smtClean="0"/>
              <a:t>38.05.05 Τράπεζα </a:t>
            </a:r>
            <a:r>
              <a:rPr lang="en-US" sz="2000" dirty="0" smtClean="0"/>
              <a:t>BANK OF AMERICA</a:t>
            </a:r>
            <a:r>
              <a:rPr lang="el-GR" sz="2000" dirty="0" smtClean="0"/>
              <a:t>	                              </a:t>
            </a:r>
            <a:r>
              <a:rPr lang="en-US" sz="2000" dirty="0" smtClean="0"/>
              <a:t> </a:t>
            </a:r>
            <a:r>
              <a:rPr lang="el-GR" sz="2000" dirty="0" smtClean="0"/>
              <a:t>$ 100.000</a:t>
            </a:r>
          </a:p>
          <a:p>
            <a:r>
              <a:rPr lang="el-GR" sz="2000" dirty="0" smtClean="0"/>
              <a:t>30. ΠΕΛΑΤΕΣ</a:t>
            </a:r>
          </a:p>
          <a:p>
            <a:r>
              <a:rPr lang="el-GR" sz="2000" dirty="0" smtClean="0"/>
              <a:t>    30.00 Ναυλωτές</a:t>
            </a:r>
          </a:p>
          <a:p>
            <a:r>
              <a:rPr lang="el-GR" sz="2000" dirty="0" smtClean="0"/>
              <a:t>      30.05.02 Προκαταβολή Ναυλωτή  </a:t>
            </a:r>
            <a:r>
              <a:rPr lang="en-US" sz="2000" dirty="0" smtClean="0"/>
              <a:t>B</a:t>
            </a:r>
            <a:r>
              <a:rPr lang="el-GR" sz="2000" dirty="0" smtClean="0"/>
              <a:t>.</a:t>
            </a:r>
            <a:r>
              <a:rPr lang="en-US" sz="2000" dirty="0" smtClean="0"/>
              <a:t>P</a:t>
            </a:r>
            <a:r>
              <a:rPr lang="el-GR" sz="2000" dirty="0" smtClean="0"/>
              <a:t>.Μίσθωμα Μαρτίου       $100.000</a:t>
            </a:r>
          </a:p>
          <a:p>
            <a:pPr>
              <a:buNone/>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a:p>
        </p:txBody>
      </p:sp>
    </p:spTree>
    <p:extLst>
      <p:ext uri="{BB962C8B-B14F-4D97-AF65-F5344CB8AC3E}">
        <p14:creationId xmlns="" xmlns:p14="http://schemas.microsoft.com/office/powerpoint/2010/main" val="3976956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fontScale="90000"/>
          </a:bodyPr>
          <a:lstStyle/>
          <a:p>
            <a:r>
              <a:rPr lang="el-GR" sz="4000" dirty="0" smtClean="0"/>
              <a:t>Λογιστική της ναύλωσης</a:t>
            </a:r>
            <a:r>
              <a:rPr lang="el-GR" sz="7200" dirty="0" smtClean="0"/>
              <a:t/>
            </a:r>
            <a:br>
              <a:rPr lang="el-GR" sz="7200" dirty="0" smtClean="0"/>
            </a:br>
            <a:r>
              <a:rPr lang="el-GR" sz="3100" u="sng" dirty="0" smtClean="0"/>
              <a:t>Εγγραφές μισθωμάτων χρονοναύλωσης</a:t>
            </a:r>
            <a:endParaRPr lang="en-US" sz="3100" dirty="0"/>
          </a:p>
        </p:txBody>
      </p:sp>
      <p:sp>
        <p:nvSpPr>
          <p:cNvPr id="7" name="6 - Θέση περιεχομένου"/>
          <p:cNvSpPr>
            <a:spLocks noGrp="1"/>
          </p:cNvSpPr>
          <p:nvPr>
            <p:ph idx="1"/>
          </p:nvPr>
        </p:nvSpPr>
        <p:spPr/>
        <p:txBody>
          <a:bodyPr>
            <a:noAutofit/>
          </a:bodyPr>
          <a:lstStyle/>
          <a:p>
            <a:r>
              <a:rPr lang="el-GR" sz="2600" dirty="0" smtClean="0"/>
              <a:t>------------------------------1/4/20ΧΧ------------------</a:t>
            </a:r>
          </a:p>
          <a:p>
            <a:r>
              <a:rPr lang="el-GR" sz="2600" dirty="0" smtClean="0"/>
              <a:t> 38. ΧΡΗΜΑΤΙΚΑ ΔΙΑΘΕΣΙΜΑ</a:t>
            </a:r>
          </a:p>
          <a:p>
            <a:r>
              <a:rPr lang="el-GR" sz="2600" dirty="0" smtClean="0"/>
              <a:t>38.05.05 Τράπεζα </a:t>
            </a:r>
            <a:r>
              <a:rPr lang="en-US" sz="2600" dirty="0" smtClean="0"/>
              <a:t>BANK OF AMERICA</a:t>
            </a:r>
            <a:r>
              <a:rPr lang="el-GR" sz="2600" dirty="0" smtClean="0"/>
              <a:t>              $  100.000</a:t>
            </a:r>
          </a:p>
          <a:p>
            <a:r>
              <a:rPr lang="el-GR" sz="2600" dirty="0" smtClean="0"/>
              <a:t> 30. ΠΕΛΑΤΕΣ</a:t>
            </a:r>
          </a:p>
          <a:p>
            <a:r>
              <a:rPr lang="el-GR" sz="2600" dirty="0" smtClean="0"/>
              <a:t>     30.00 Ναυλωτές</a:t>
            </a:r>
          </a:p>
          <a:p>
            <a:r>
              <a:rPr lang="el-GR" sz="2600" dirty="0" smtClean="0"/>
              <a:t>      30.05.02 Προκαταβολή Ναυλωτή  </a:t>
            </a:r>
            <a:r>
              <a:rPr lang="en-US" sz="2600" dirty="0" smtClean="0"/>
              <a:t>B</a:t>
            </a:r>
            <a:r>
              <a:rPr lang="el-GR" sz="2600" dirty="0" smtClean="0"/>
              <a:t>.</a:t>
            </a:r>
            <a:r>
              <a:rPr lang="en-US" sz="2600" dirty="0" smtClean="0"/>
              <a:t>P</a:t>
            </a:r>
            <a:r>
              <a:rPr lang="el-GR" sz="2600" dirty="0" smtClean="0"/>
              <a:t>.</a:t>
            </a:r>
            <a:r>
              <a:rPr lang="en-US" sz="2600" dirty="0" smtClean="0"/>
              <a:t>M</a:t>
            </a:r>
            <a:r>
              <a:rPr lang="el-GR" sz="2600" dirty="0" err="1" smtClean="0"/>
              <a:t>ίσθωμα</a:t>
            </a:r>
            <a:r>
              <a:rPr lang="el-GR" sz="2600" dirty="0" smtClean="0"/>
              <a:t> Απριλίου	   </a:t>
            </a:r>
            <a:r>
              <a:rPr lang="en-US" sz="2600" dirty="0" smtClean="0"/>
              <a:t>                                                      </a:t>
            </a:r>
            <a:r>
              <a:rPr lang="el-GR" sz="2600" dirty="0" smtClean="0"/>
              <a:t>   $ 100.000</a:t>
            </a:r>
          </a:p>
          <a:p>
            <a:pPr>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fontScale="90000"/>
          </a:bodyPr>
          <a:lstStyle/>
          <a:p>
            <a:r>
              <a:rPr lang="el-GR" sz="3600" dirty="0" smtClean="0"/>
              <a:t>Λογιστική της ναύλωσης</a:t>
            </a:r>
            <a:r>
              <a:rPr lang="el-GR" sz="9600" dirty="0" smtClean="0"/>
              <a:t/>
            </a:r>
            <a:br>
              <a:rPr lang="el-GR" sz="9600" dirty="0" smtClean="0"/>
            </a:br>
            <a:r>
              <a:rPr lang="el-GR" sz="3100" u="sng" dirty="0" smtClean="0"/>
              <a:t>Εγγραφές μισθωμάτων χρονοναύλωσης</a:t>
            </a:r>
            <a:endParaRPr lang="en-US" sz="3100" dirty="0"/>
          </a:p>
        </p:txBody>
      </p:sp>
      <p:sp>
        <p:nvSpPr>
          <p:cNvPr id="33" name="32 - Θέση περιεχομένου"/>
          <p:cNvSpPr>
            <a:spLocks noGrp="1"/>
          </p:cNvSpPr>
          <p:nvPr>
            <p:ph idx="1"/>
          </p:nvPr>
        </p:nvSpPr>
        <p:spPr/>
        <p:txBody>
          <a:bodyPr>
            <a:normAutofit fontScale="85000" lnSpcReduction="20000"/>
          </a:bodyPr>
          <a:lstStyle/>
          <a:p>
            <a:pPr marL="0" indent="0">
              <a:lnSpc>
                <a:spcPct val="70000"/>
              </a:lnSpc>
              <a:buNone/>
            </a:pPr>
            <a:endParaRPr lang="el-GR" sz="2600" dirty="0" smtClean="0"/>
          </a:p>
          <a:p>
            <a:r>
              <a:rPr lang="el-GR" sz="2800" dirty="0" smtClean="0"/>
              <a:t>------------------------------------------1/5/20ΧΧ-----------------------------</a:t>
            </a:r>
          </a:p>
          <a:p>
            <a:r>
              <a:rPr lang="el-GR" sz="2800" dirty="0" smtClean="0"/>
              <a:t>38. ΧΡΗΜΑΤΙΚΑ ΔΙΑΘΕΣΙΜΑ</a:t>
            </a:r>
          </a:p>
          <a:p>
            <a:r>
              <a:rPr lang="el-GR" sz="2800" dirty="0" smtClean="0"/>
              <a:t>38.05.</a:t>
            </a:r>
            <a:r>
              <a:rPr lang="en-US" sz="2800" dirty="0" smtClean="0"/>
              <a:t>05 </a:t>
            </a:r>
            <a:r>
              <a:rPr lang="el-GR" sz="2800" dirty="0" smtClean="0"/>
              <a:t>Τράπεζα </a:t>
            </a:r>
            <a:r>
              <a:rPr lang="en-US" sz="2800" dirty="0" smtClean="0"/>
              <a:t>BANK OF AMERICA</a:t>
            </a:r>
            <a:r>
              <a:rPr lang="el-GR" sz="2800" dirty="0" smtClean="0"/>
              <a:t>.	                 $ 100.000</a:t>
            </a:r>
          </a:p>
          <a:p>
            <a:r>
              <a:rPr lang="el-GR" sz="2800" dirty="0" smtClean="0"/>
              <a:t>30. ΠΕΛΑΤΕΣ</a:t>
            </a:r>
          </a:p>
          <a:p>
            <a:r>
              <a:rPr lang="el-GR" sz="2800" dirty="0" smtClean="0"/>
              <a:t>     30.00 Ναυλωτές</a:t>
            </a:r>
          </a:p>
          <a:p>
            <a:r>
              <a:rPr lang="el-GR" sz="2800" dirty="0" smtClean="0"/>
              <a:t>	30.05.02 Προκαταβολή Ναυλωτή  </a:t>
            </a:r>
            <a:r>
              <a:rPr lang="en-US" sz="2800" dirty="0" smtClean="0"/>
              <a:t>B</a:t>
            </a:r>
            <a:r>
              <a:rPr lang="el-GR" sz="2800" dirty="0" smtClean="0"/>
              <a:t>.</a:t>
            </a:r>
            <a:r>
              <a:rPr lang="en-US" sz="2800" dirty="0" smtClean="0"/>
              <a:t>P</a:t>
            </a:r>
            <a:r>
              <a:rPr lang="el-GR" sz="2800" dirty="0" smtClean="0"/>
              <a:t>.</a:t>
            </a:r>
            <a:r>
              <a:rPr lang="en-US" sz="2800" dirty="0" smtClean="0"/>
              <a:t>M</a:t>
            </a:r>
            <a:r>
              <a:rPr lang="el-GR" sz="2800" dirty="0" err="1" smtClean="0"/>
              <a:t>ίσθωμα</a:t>
            </a:r>
            <a:r>
              <a:rPr lang="el-GR" sz="2800" dirty="0" smtClean="0"/>
              <a:t> Μαΐου		</a:t>
            </a:r>
            <a:r>
              <a:rPr lang="en-US" sz="2800" dirty="0" smtClean="0"/>
              <a:t>                                                                  </a:t>
            </a:r>
            <a:r>
              <a:rPr lang="el-GR" sz="2800" dirty="0" smtClean="0"/>
              <a:t>    $ 100.000</a:t>
            </a:r>
          </a:p>
          <a:p>
            <a:pPr marL="0" indent="0">
              <a:lnSpc>
                <a:spcPct val="70000"/>
              </a:lnSpc>
              <a:buNone/>
            </a:pPr>
            <a:endParaRPr lang="en-US" sz="2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dirty="0" smtClean="0"/>
              <a:t>Λογιστική της ναύλωσης</a:t>
            </a:r>
            <a:br>
              <a:rPr lang="el-GR" sz="4000" dirty="0" smtClean="0"/>
            </a:br>
            <a:r>
              <a:rPr lang="el-GR" sz="3100" u="sng" dirty="0" smtClean="0"/>
              <a:t>Εγγραφές μισθωμάτων χρονοναύλωσης</a:t>
            </a:r>
            <a:endParaRPr lang="en-US" sz="3100" dirty="0"/>
          </a:p>
        </p:txBody>
      </p:sp>
      <p:sp>
        <p:nvSpPr>
          <p:cNvPr id="3" name="2 - Θέση περιεχομένου"/>
          <p:cNvSpPr>
            <a:spLocks noGrp="1"/>
          </p:cNvSpPr>
          <p:nvPr>
            <p:ph idx="1"/>
          </p:nvPr>
        </p:nvSpPr>
        <p:spPr/>
        <p:txBody>
          <a:bodyPr>
            <a:noAutofit/>
          </a:bodyPr>
          <a:lstStyle/>
          <a:p>
            <a:r>
              <a:rPr lang="el-GR" sz="2000" dirty="0" smtClean="0"/>
              <a:t>----------------------------------------31/5/20ΧΧ------------------------------------</a:t>
            </a:r>
          </a:p>
          <a:p>
            <a:r>
              <a:rPr lang="el-GR" sz="2000" dirty="0" smtClean="0"/>
              <a:t>30. ΠΕΛΑΤΕΣ</a:t>
            </a:r>
          </a:p>
          <a:p>
            <a:r>
              <a:rPr lang="el-GR" sz="2000" dirty="0" smtClean="0"/>
              <a:t>30.00 Ναυλωτές</a:t>
            </a:r>
          </a:p>
          <a:p>
            <a:r>
              <a:rPr lang="el-GR" sz="2000" dirty="0" smtClean="0"/>
              <a:t>30.00.02 Ναυλωτής </a:t>
            </a:r>
            <a:r>
              <a:rPr lang="en-US" sz="2000" dirty="0" smtClean="0"/>
              <a:t>B</a:t>
            </a:r>
            <a:r>
              <a:rPr lang="el-GR" sz="2000" dirty="0" smtClean="0"/>
              <a:t>.</a:t>
            </a:r>
            <a:r>
              <a:rPr lang="en-US" sz="2000" dirty="0" smtClean="0"/>
              <a:t>P</a:t>
            </a:r>
            <a:r>
              <a:rPr lang="el-GR" sz="2000" dirty="0" smtClean="0"/>
              <a:t> ως το από Ναυλοσύμφωνο                 $ 300.000</a:t>
            </a:r>
          </a:p>
          <a:p>
            <a:r>
              <a:rPr lang="el-GR" sz="2000" dirty="0" smtClean="0"/>
              <a:t>      73.ΠΩΛΗΣΕΙΣ ΥΠΗΡΕΣΙΩΝ</a:t>
            </a:r>
          </a:p>
          <a:p>
            <a:r>
              <a:rPr lang="el-GR" sz="2000" dirty="0" smtClean="0"/>
              <a:t>        73.00 Ναύλοι και Μισθώματα</a:t>
            </a:r>
          </a:p>
          <a:p>
            <a:r>
              <a:rPr lang="el-GR" sz="2000" dirty="0" smtClean="0"/>
              <a:t>        Χρονοναύλωση  όπως Ναυλοσύμφωνο                             $ 300.000 </a:t>
            </a:r>
          </a:p>
          <a:p>
            <a:pPr>
              <a:lnSpc>
                <a:spcPct val="7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dirty="0" smtClean="0"/>
              <a:t>Λογιστική της ναύλωσης</a:t>
            </a:r>
            <a:br>
              <a:rPr lang="el-GR" sz="4000" dirty="0" smtClean="0"/>
            </a:br>
            <a:r>
              <a:rPr lang="el-GR" sz="3100" u="sng" dirty="0" smtClean="0"/>
              <a:t>Εγγραφές μισθωμάτων χρονοναύλωσ</a:t>
            </a:r>
            <a:r>
              <a:rPr lang="el-GR" u="sng" dirty="0" smtClean="0"/>
              <a:t>ης</a:t>
            </a:r>
            <a:endParaRPr lang="en-US" dirty="0"/>
          </a:p>
        </p:txBody>
      </p:sp>
      <p:sp>
        <p:nvSpPr>
          <p:cNvPr id="3" name="2 - Θέση περιεχομένου"/>
          <p:cNvSpPr>
            <a:spLocks noGrp="1"/>
          </p:cNvSpPr>
          <p:nvPr>
            <p:ph idx="1"/>
          </p:nvPr>
        </p:nvSpPr>
        <p:spPr>
          <a:xfrm>
            <a:off x="457200" y="1333500"/>
            <a:ext cx="8229600" cy="3972272"/>
          </a:xfrm>
        </p:spPr>
        <p:txBody>
          <a:bodyPr>
            <a:noAutofit/>
          </a:bodyPr>
          <a:lstStyle/>
          <a:p>
            <a:pPr algn="just">
              <a:lnSpc>
                <a:spcPct val="70000"/>
              </a:lnSpc>
            </a:pPr>
            <a:r>
              <a:rPr lang="el-GR" sz="2000" dirty="0" smtClean="0"/>
              <a:t>------------------------------------------31/5/20ΧΧ------------------------------------</a:t>
            </a:r>
          </a:p>
          <a:p>
            <a:pPr algn="just">
              <a:lnSpc>
                <a:spcPct val="70000"/>
              </a:lnSpc>
            </a:pPr>
            <a:r>
              <a:rPr lang="el-GR" sz="2000" dirty="0" smtClean="0"/>
              <a:t>30. ΠΕΛΑΤΕΣ</a:t>
            </a:r>
          </a:p>
          <a:p>
            <a:pPr algn="just">
              <a:lnSpc>
                <a:spcPct val="70000"/>
              </a:lnSpc>
            </a:pPr>
            <a:r>
              <a:rPr lang="el-GR" sz="2000" dirty="0" smtClean="0"/>
              <a:t>30.00 Ναυλωτές</a:t>
            </a:r>
          </a:p>
          <a:p>
            <a:pPr algn="just">
              <a:lnSpc>
                <a:spcPct val="70000"/>
              </a:lnSpc>
            </a:pPr>
            <a:r>
              <a:rPr lang="el-GR" sz="2000" dirty="0" smtClean="0"/>
              <a:t>30.05.02 Προκαταβολή Ναυλωτή  </a:t>
            </a:r>
            <a:r>
              <a:rPr lang="en-US" sz="2000" dirty="0" smtClean="0"/>
              <a:t>B</a:t>
            </a:r>
            <a:r>
              <a:rPr lang="el-GR" sz="2000" dirty="0" smtClean="0"/>
              <a:t>.</a:t>
            </a:r>
            <a:r>
              <a:rPr lang="en-US" sz="2000" dirty="0" smtClean="0"/>
              <a:t>P</a:t>
            </a:r>
            <a:r>
              <a:rPr lang="el-GR" sz="2000" dirty="0" smtClean="0"/>
              <a:t>.</a:t>
            </a:r>
            <a:r>
              <a:rPr lang="en-US" sz="2000" dirty="0" smtClean="0"/>
              <a:t>M</a:t>
            </a:r>
            <a:r>
              <a:rPr lang="el-GR" sz="2000" dirty="0" err="1" smtClean="0"/>
              <a:t>ίσθωμα</a:t>
            </a:r>
            <a:r>
              <a:rPr lang="el-GR" sz="2000" dirty="0" smtClean="0"/>
              <a:t> (1/3 – 31/5)       $ 300.000</a:t>
            </a:r>
          </a:p>
          <a:p>
            <a:pPr algn="just">
              <a:lnSpc>
                <a:spcPct val="70000"/>
              </a:lnSpc>
            </a:pPr>
            <a:r>
              <a:rPr lang="el-GR" sz="2000" dirty="0" smtClean="0"/>
              <a:t>     30. ΠΕΛΑΤΕΣ</a:t>
            </a:r>
          </a:p>
          <a:p>
            <a:pPr algn="just">
              <a:lnSpc>
                <a:spcPct val="70000"/>
              </a:lnSpc>
            </a:pPr>
            <a:r>
              <a:rPr lang="el-GR" sz="2000" dirty="0" smtClean="0"/>
              <a:t>       30.00 Ναυλωτές</a:t>
            </a:r>
          </a:p>
          <a:p>
            <a:pPr algn="just">
              <a:lnSpc>
                <a:spcPct val="70000"/>
              </a:lnSpc>
            </a:pPr>
            <a:r>
              <a:rPr lang="el-GR" sz="2000" dirty="0" smtClean="0"/>
              <a:t>       30.00.02 Ναυλωτής </a:t>
            </a:r>
            <a:r>
              <a:rPr lang="en-US" sz="2000" dirty="0" smtClean="0"/>
              <a:t>B</a:t>
            </a:r>
            <a:r>
              <a:rPr lang="el-GR" sz="2000" dirty="0" smtClean="0"/>
              <a:t>.</a:t>
            </a:r>
            <a:r>
              <a:rPr lang="en-US" sz="2000" dirty="0" smtClean="0"/>
              <a:t>P</a:t>
            </a:r>
            <a:r>
              <a:rPr lang="el-GR" sz="2000" dirty="0" smtClean="0"/>
              <a:t> ως το από Ναυλοσύμφωνο    	  $ 300.000</a:t>
            </a:r>
          </a:p>
          <a:p>
            <a:pPr algn="just">
              <a:lnSpc>
                <a:spcPct val="70000"/>
              </a:lnSpc>
            </a:pPr>
            <a:r>
              <a:rPr lang="el-GR" sz="2000" dirty="0" smtClean="0"/>
              <a:t>Τακτοποίηση ληφθείσας προκαταβολής για την απαίτηση (1/3 – 31/5)</a:t>
            </a:r>
          </a:p>
          <a:p>
            <a:pPr algn="just">
              <a:lnSpc>
                <a:spcPct val="70000"/>
              </a:lnSpc>
            </a:pPr>
            <a:r>
              <a:rPr lang="el-GR" sz="2000" dirty="0" smtClean="0"/>
              <a:t>Εάν η εγγραφή ναύλωσης προηγηθεί της προκαταβολής δεν θα κινηθεί ο λογαριασμός 30.05 Προκαταβολές Ναυλωτών αλλά μόνο ο λογαριασμός απαίτησης από το ναυλωτή, π.χ. 30.00.02 Ναυλωτής </a:t>
            </a:r>
            <a:r>
              <a:rPr lang="en-US" sz="2000" dirty="0" smtClean="0"/>
              <a:t>BP</a:t>
            </a:r>
            <a:r>
              <a:rPr lang="el-GR" sz="2000" dirty="0" smtClean="0"/>
              <a:t>, η οποία θα μειώνεται με κάθε τμηματική καταβολή του μισθώματος.</a:t>
            </a:r>
          </a:p>
          <a:p>
            <a:pPr algn="just">
              <a:lnSpc>
                <a:spcPct val="7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Κλαδικά Λογιστικά Σχέδια</a:t>
            </a:r>
            <a:endParaRPr lang="el-GR" sz="3000" b="1" dirty="0" smtClean="0"/>
          </a:p>
          <a:p>
            <a:pPr algn="l"/>
            <a:r>
              <a:rPr lang="el-GR" sz="2800" b="1" dirty="0" smtClean="0"/>
              <a:t>Ενότητα</a:t>
            </a:r>
            <a:r>
              <a:rPr lang="en-US" sz="2800" b="1" dirty="0" smtClean="0"/>
              <a:t> </a:t>
            </a:r>
            <a:r>
              <a:rPr lang="el-GR" sz="2800" b="1" dirty="0" smtClean="0"/>
              <a:t>4:</a:t>
            </a:r>
            <a:r>
              <a:rPr lang="en-US" sz="2800" b="1" dirty="0" smtClean="0"/>
              <a:t> </a:t>
            </a:r>
            <a:r>
              <a:rPr lang="el-GR" sz="2800" b="1" dirty="0" smtClean="0"/>
              <a:t>Ναυτιλιακή Λογιστική</a:t>
            </a:r>
            <a:r>
              <a:rPr lang="en-US" sz="2800" b="1" dirty="0" smtClean="0"/>
              <a:t> – </a:t>
            </a:r>
            <a:r>
              <a:rPr lang="el-GR" sz="2800" b="1" dirty="0" smtClean="0"/>
              <a:t>Διάφορες Εγγραφές</a:t>
            </a:r>
            <a:endParaRPr lang="en-US" sz="28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dirty="0" smtClean="0"/>
              <a:t>Λογιστική της ναύλωσης</a:t>
            </a:r>
            <a:r>
              <a:rPr lang="el-GR" sz="7200" dirty="0" smtClean="0"/>
              <a:t/>
            </a:r>
            <a:br>
              <a:rPr lang="el-GR" sz="7200" dirty="0" smtClean="0"/>
            </a:br>
            <a:r>
              <a:rPr lang="el-GR" sz="3100" u="sng" dirty="0" smtClean="0"/>
              <a:t>Εγγραφές μισθωμάτων χρονοναύλωσης</a:t>
            </a:r>
            <a:endParaRPr lang="en-US" sz="3100" dirty="0"/>
          </a:p>
        </p:txBody>
      </p:sp>
      <p:sp>
        <p:nvSpPr>
          <p:cNvPr id="3" name="2 - Θέση περιεχομένου"/>
          <p:cNvSpPr>
            <a:spLocks noGrp="1"/>
          </p:cNvSpPr>
          <p:nvPr>
            <p:ph idx="1"/>
          </p:nvPr>
        </p:nvSpPr>
        <p:spPr>
          <a:xfrm>
            <a:off x="467544" y="1273324"/>
            <a:ext cx="8229600" cy="4320480"/>
          </a:xfrm>
        </p:spPr>
        <p:txBody>
          <a:bodyPr>
            <a:normAutofit fontScale="70000" lnSpcReduction="20000"/>
          </a:bodyPr>
          <a:lstStyle/>
          <a:p>
            <a:r>
              <a:rPr lang="el-GR" sz="2800" dirty="0" smtClean="0"/>
              <a:t>------------------------------------------------31/5/20ΧΧ------------------------------------</a:t>
            </a:r>
          </a:p>
          <a:p>
            <a:r>
              <a:rPr lang="el-GR" sz="2800" dirty="0" smtClean="0"/>
              <a:t>30. ΠΕΛΑΤΕΣ</a:t>
            </a:r>
          </a:p>
          <a:p>
            <a:r>
              <a:rPr lang="el-GR" sz="2800" dirty="0" smtClean="0"/>
              <a:t>30.00 Ναυλωτές</a:t>
            </a:r>
          </a:p>
          <a:p>
            <a:r>
              <a:rPr lang="el-GR" sz="2800" dirty="0" smtClean="0"/>
              <a:t>30.00.02 Ναυλωτής </a:t>
            </a:r>
            <a:r>
              <a:rPr lang="en-US" sz="2800" dirty="0" smtClean="0"/>
              <a:t>B</a:t>
            </a:r>
            <a:r>
              <a:rPr lang="el-GR" sz="2800" dirty="0" smtClean="0"/>
              <a:t>.</a:t>
            </a:r>
            <a:r>
              <a:rPr lang="en-US" sz="2800" dirty="0" smtClean="0"/>
              <a:t>P</a:t>
            </a:r>
            <a:r>
              <a:rPr lang="el-GR" sz="2800" dirty="0" smtClean="0"/>
              <a:t>, έξοδα για λογαριασμό</a:t>
            </a:r>
          </a:p>
          <a:p>
            <a:r>
              <a:rPr lang="el-GR" sz="2800" dirty="0" smtClean="0"/>
              <a:t>του</a:t>
            </a:r>
            <a:r>
              <a:rPr lang="en-US" sz="2800" dirty="0" smtClean="0"/>
              <a:t> (</a:t>
            </a:r>
            <a:r>
              <a:rPr lang="el-GR" sz="2800" dirty="0" smtClean="0"/>
              <a:t>Δ</a:t>
            </a:r>
            <a:r>
              <a:rPr lang="en-US" sz="2800" dirty="0" smtClean="0"/>
              <a:t>/</a:t>
            </a:r>
            <a:r>
              <a:rPr lang="el-GR" sz="2800" dirty="0" smtClean="0"/>
              <a:t>Π</a:t>
            </a:r>
            <a:r>
              <a:rPr lang="en-US" sz="2800" dirty="0" smtClean="0"/>
              <a:t> HELLENIC STAR)				$6.000$</a:t>
            </a:r>
            <a:endParaRPr lang="el-GR" sz="2800" dirty="0" smtClean="0"/>
          </a:p>
          <a:p>
            <a:r>
              <a:rPr lang="en-US" sz="2800" dirty="0" smtClean="0"/>
              <a:t>		</a:t>
            </a:r>
            <a:r>
              <a:rPr lang="el-GR" sz="2800" dirty="0" smtClean="0"/>
              <a:t>73.ΠΩΛΗΣΕΙΣ ΥΠΗΡΕΣΙΩΝ</a:t>
            </a:r>
          </a:p>
          <a:p>
            <a:r>
              <a:rPr lang="el-GR" sz="2800" dirty="0" smtClean="0"/>
              <a:t>		73.03 Έσοδα καθαρισμού κυτών                   	        $ 4.000</a:t>
            </a:r>
          </a:p>
          <a:p>
            <a:r>
              <a:rPr lang="el-GR" sz="2800" dirty="0" smtClean="0"/>
              <a:t>	                   73.04 Διάφορα   Έσοδα                                 	        $ 2.000</a:t>
            </a:r>
          </a:p>
          <a:p>
            <a:r>
              <a:rPr lang="el-GR" sz="2800" dirty="0" smtClean="0"/>
              <a:t>	Ναυλοσύμφωνο από  1/3 – 31/5, (Δ/Π </a:t>
            </a:r>
            <a:r>
              <a:rPr lang="en-US" sz="2800" dirty="0" smtClean="0"/>
              <a:t>HELLENIC STAR</a:t>
            </a:r>
            <a:r>
              <a:rPr lang="el-GR" sz="2800" dirty="0" smtClean="0"/>
              <a:t>)</a:t>
            </a:r>
          </a:p>
          <a:p>
            <a:pPr marL="0" indent="0">
              <a:lnSpc>
                <a:spcPct val="80000"/>
              </a:lnSpc>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dirty="0" smtClean="0"/>
              <a:t>Λογιστική της ναύλωσης</a:t>
            </a:r>
            <a:r>
              <a:rPr lang="el-GR" sz="7200" dirty="0" smtClean="0"/>
              <a:t/>
            </a:r>
            <a:br>
              <a:rPr lang="el-GR" sz="7200" dirty="0" smtClean="0"/>
            </a:br>
            <a:r>
              <a:rPr lang="el-GR" sz="3100" u="sng" dirty="0" smtClean="0"/>
              <a:t>Εγγραφές μισθωμάτων χρονοναύλωσης</a:t>
            </a:r>
            <a:endParaRPr lang="en-US" sz="3100" dirty="0"/>
          </a:p>
        </p:txBody>
      </p:sp>
      <p:sp>
        <p:nvSpPr>
          <p:cNvPr id="3" name="2 - Θέση περιεχομένου"/>
          <p:cNvSpPr>
            <a:spLocks noGrp="1"/>
          </p:cNvSpPr>
          <p:nvPr>
            <p:ph idx="1"/>
          </p:nvPr>
        </p:nvSpPr>
        <p:spPr>
          <a:xfrm>
            <a:off x="457200" y="1333500"/>
            <a:ext cx="8229600" cy="4260304"/>
          </a:xfrm>
        </p:spPr>
        <p:txBody>
          <a:bodyPr>
            <a:noAutofit/>
          </a:bodyPr>
          <a:lstStyle/>
          <a:p>
            <a:pPr marL="0" indent="0" algn="just">
              <a:lnSpc>
                <a:spcPct val="90000"/>
              </a:lnSpc>
              <a:buNone/>
            </a:pPr>
            <a:r>
              <a:rPr lang="el-GR" sz="2600" dirty="0" smtClean="0"/>
              <a:t>Στην περίπτωση που ο ναυλωτής πραγματοποίησε διάφορες δαπάνες για λογαριασμό του εκναυλωτή οι οποίες αφορούν τα Λιμενικά τέλη προσέγγισης του πλοίου στο λιμάνι, και έστω ότι αυτές ήταν συνολικού ποσού $ 10.000, τότε θα είχαμε την παρακάτω εγγραφή:</a:t>
            </a:r>
          </a:p>
          <a:p>
            <a:pPr marL="0" indent="0" algn="just">
              <a:lnSpc>
                <a:spcPct val="90000"/>
              </a:lnSpc>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dirty="0" smtClean="0"/>
              <a:t>Λογιστική της ναύλωσης</a:t>
            </a:r>
            <a:r>
              <a:rPr lang="el-GR" sz="9600" dirty="0" smtClean="0"/>
              <a:t/>
            </a:r>
            <a:br>
              <a:rPr lang="el-GR" sz="9600" dirty="0" smtClean="0"/>
            </a:br>
            <a:r>
              <a:rPr lang="el-GR" sz="3100" u="sng" dirty="0" smtClean="0"/>
              <a:t>Εγγραφές μισθωμάτων χρονοναύλωσης</a:t>
            </a:r>
            <a:endParaRPr lang="en-US" sz="3100" dirty="0"/>
          </a:p>
        </p:txBody>
      </p:sp>
      <p:sp>
        <p:nvSpPr>
          <p:cNvPr id="3" name="2 - Θέση περιεχομένου"/>
          <p:cNvSpPr>
            <a:spLocks noGrp="1"/>
          </p:cNvSpPr>
          <p:nvPr>
            <p:ph idx="1"/>
          </p:nvPr>
        </p:nvSpPr>
        <p:spPr>
          <a:xfrm>
            <a:off x="457200" y="1333500"/>
            <a:ext cx="8229600" cy="4381500"/>
          </a:xfrm>
        </p:spPr>
        <p:txBody>
          <a:bodyPr>
            <a:normAutofit fontScale="92500" lnSpcReduction="10000"/>
          </a:bodyPr>
          <a:lstStyle/>
          <a:p>
            <a:pPr>
              <a:lnSpc>
                <a:spcPct val="80000"/>
              </a:lnSpc>
            </a:pPr>
            <a:r>
              <a:rPr lang="el-GR" sz="2000" dirty="0" smtClean="0"/>
              <a:t>------------------------------------------------ημερομηνία---------------------------------------</a:t>
            </a:r>
          </a:p>
          <a:p>
            <a:pPr>
              <a:lnSpc>
                <a:spcPct val="80000"/>
              </a:lnSpc>
            </a:pPr>
            <a:r>
              <a:rPr lang="el-GR" sz="2000" dirty="0" smtClean="0"/>
              <a:t>38. ΧΡΗΜΑΤΙΚΑ ΔΙΑΘΕΣΙΜΑ</a:t>
            </a:r>
          </a:p>
          <a:p>
            <a:pPr>
              <a:lnSpc>
                <a:spcPct val="80000"/>
              </a:lnSpc>
            </a:pPr>
            <a:r>
              <a:rPr lang="el-GR" sz="2000" dirty="0" smtClean="0"/>
              <a:t>38.05.</a:t>
            </a:r>
            <a:r>
              <a:rPr lang="en-US" sz="2000" dirty="0" smtClean="0"/>
              <a:t>05</a:t>
            </a:r>
            <a:r>
              <a:rPr lang="el-GR" sz="2000" dirty="0" smtClean="0"/>
              <a:t> Τράπεζα </a:t>
            </a:r>
            <a:r>
              <a:rPr lang="en-US" sz="2000" dirty="0" smtClean="0"/>
              <a:t>BANK OF AMERICA </a:t>
            </a:r>
            <a:endParaRPr lang="el-GR" sz="2000" dirty="0" smtClean="0"/>
          </a:p>
          <a:p>
            <a:pPr>
              <a:lnSpc>
                <a:spcPct val="80000"/>
              </a:lnSpc>
            </a:pPr>
            <a:r>
              <a:rPr lang="el-GR" sz="2000" dirty="0" smtClean="0"/>
              <a:t>Συνολικές εισπράξεις Ναυλοσυμφώνου 		          $ 290.000</a:t>
            </a:r>
          </a:p>
          <a:p>
            <a:pPr>
              <a:lnSpc>
                <a:spcPct val="80000"/>
              </a:lnSpc>
            </a:pPr>
            <a:r>
              <a:rPr lang="el-GR" sz="2000" dirty="0" smtClean="0"/>
              <a:t> 63.91 ΔΙΑΦΟΡΑ ΕΞΟΔΑ</a:t>
            </a:r>
          </a:p>
          <a:p>
            <a:pPr>
              <a:lnSpc>
                <a:spcPct val="80000"/>
              </a:lnSpc>
            </a:pPr>
            <a:r>
              <a:rPr lang="el-GR" sz="2000" dirty="0" smtClean="0"/>
              <a:t> 63.91.02 Λιμενικά τέλη </a:t>
            </a:r>
          </a:p>
          <a:p>
            <a:pPr>
              <a:lnSpc>
                <a:spcPct val="80000"/>
              </a:lnSpc>
            </a:pPr>
            <a:r>
              <a:rPr lang="el-GR" sz="2000" dirty="0" smtClean="0"/>
              <a:t> Ναυλωτής </a:t>
            </a:r>
            <a:r>
              <a:rPr lang="en-US" sz="2000" dirty="0" smtClean="0"/>
              <a:t>B</a:t>
            </a:r>
            <a:r>
              <a:rPr lang="el-GR" sz="2000" dirty="0" smtClean="0"/>
              <a:t>.</a:t>
            </a:r>
            <a:r>
              <a:rPr lang="en-US" sz="2000" dirty="0" smtClean="0"/>
              <a:t>P</a:t>
            </a:r>
            <a:r>
              <a:rPr lang="el-GR" sz="2000" dirty="0" smtClean="0"/>
              <a:t>. , δαπάνες για λογαριασμό ως κατάσταση      $ 10.000</a:t>
            </a:r>
          </a:p>
          <a:p>
            <a:pPr>
              <a:lnSpc>
                <a:spcPct val="80000"/>
              </a:lnSpc>
            </a:pPr>
            <a:r>
              <a:rPr lang="el-GR" sz="2000" dirty="0" smtClean="0"/>
              <a:t>        30. ΠΕΛΑΤΕΣ</a:t>
            </a:r>
          </a:p>
          <a:p>
            <a:pPr>
              <a:lnSpc>
                <a:spcPct val="80000"/>
              </a:lnSpc>
            </a:pPr>
            <a:r>
              <a:rPr lang="el-GR" sz="2000" dirty="0" smtClean="0"/>
              <a:t>        30.00 Ναυλωτές</a:t>
            </a:r>
          </a:p>
          <a:p>
            <a:pPr>
              <a:lnSpc>
                <a:spcPct val="80000"/>
              </a:lnSpc>
            </a:pPr>
            <a:r>
              <a:rPr lang="el-GR" sz="2000" dirty="0" smtClean="0"/>
              <a:t>        30.00.02 Ναυλωτής </a:t>
            </a:r>
            <a:r>
              <a:rPr lang="en-US" sz="2000" dirty="0" smtClean="0"/>
              <a:t>B</a:t>
            </a:r>
            <a:r>
              <a:rPr lang="el-GR" sz="2000" dirty="0" smtClean="0"/>
              <a:t>.</a:t>
            </a:r>
            <a:r>
              <a:rPr lang="en-US" sz="2000" dirty="0" smtClean="0"/>
              <a:t>P</a:t>
            </a:r>
            <a:r>
              <a:rPr lang="el-GR" sz="2000" dirty="0" smtClean="0"/>
              <a:t> ως το από Ναυλοσύμφωνο      	$ 300.000</a:t>
            </a:r>
          </a:p>
          <a:p>
            <a:pPr>
              <a:lnSpc>
                <a:spcPct val="80000"/>
              </a:lnSpc>
            </a:pPr>
            <a:r>
              <a:rPr lang="el-GR" sz="2000" dirty="0" smtClean="0"/>
              <a:t>	Χρονοναύλωση Δ/Π </a:t>
            </a:r>
            <a:r>
              <a:rPr lang="en-US" sz="2000" dirty="0" smtClean="0"/>
              <a:t>HELLENIC STAR</a:t>
            </a:r>
            <a:r>
              <a:rPr lang="el-GR" sz="2000" dirty="0" smtClean="0"/>
              <a:t> ως το Ναυλοσύμφωνο 1/3 – 31/5	</a:t>
            </a:r>
          </a:p>
          <a:p>
            <a:pPr>
              <a:lnSpc>
                <a:spcPct val="80000"/>
              </a:lnSpc>
              <a:buNone/>
            </a:pPr>
            <a:endParaRPr lang="en-US" sz="2000"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93204"/>
            <a:ext cx="8229600" cy="1044459"/>
          </a:xfrm>
        </p:spPr>
        <p:txBody>
          <a:bodyPr>
            <a:normAutofit fontScale="90000"/>
          </a:bodyPr>
          <a:lstStyle/>
          <a:p>
            <a:r>
              <a:rPr lang="el-GR" sz="4000" dirty="0" smtClean="0"/>
              <a:t>Λογιστική της ναύλωσης</a:t>
            </a:r>
            <a:r>
              <a:rPr lang="el-GR" sz="9600" dirty="0" smtClean="0"/>
              <a:t/>
            </a:r>
            <a:br>
              <a:rPr lang="el-GR" sz="9600" dirty="0" smtClean="0"/>
            </a:br>
            <a:r>
              <a:rPr lang="el-GR" sz="3100" u="sng" dirty="0" smtClean="0"/>
              <a:t>Εγγραφές μισθωμάτων χρονοναύλωσης</a:t>
            </a:r>
            <a:endParaRPr lang="en-US" sz="3100" dirty="0"/>
          </a:p>
        </p:txBody>
      </p:sp>
      <p:sp>
        <p:nvSpPr>
          <p:cNvPr id="3" name="2 - Θέση περιεχομένου"/>
          <p:cNvSpPr>
            <a:spLocks noGrp="1"/>
          </p:cNvSpPr>
          <p:nvPr>
            <p:ph idx="1"/>
          </p:nvPr>
        </p:nvSpPr>
        <p:spPr>
          <a:xfrm>
            <a:off x="457200" y="1333500"/>
            <a:ext cx="8229600" cy="4116288"/>
          </a:xfrm>
        </p:spPr>
        <p:txBody>
          <a:bodyPr>
            <a:normAutofit/>
          </a:bodyPr>
          <a:lstStyle/>
          <a:p>
            <a:pPr marL="0" indent="0" algn="just">
              <a:lnSpc>
                <a:spcPct val="80000"/>
              </a:lnSpc>
              <a:buNone/>
            </a:pPr>
            <a:r>
              <a:rPr lang="el-GR" sz="2600" dirty="0" smtClean="0"/>
              <a:t>Ο λογαριασμός «30 Ναυλωτές» δεν συμφωνεί με το σύνολο του λογαριασμού 38. ΧΡΗΜΑΤΙΚΑ ΔΙΑΘΕΣΙΜΑ, 38.05.05 Τράπεζα </a:t>
            </a:r>
            <a:r>
              <a:rPr lang="en-US" sz="2600" dirty="0" smtClean="0"/>
              <a:t>BANK OF AMERICA</a:t>
            </a:r>
            <a:r>
              <a:rPr lang="el-GR" sz="2600" dirty="0" smtClean="0"/>
              <a:t>  αφού σε κάποια είσπραξη, συνήθως την τελευταία, ο ναυλωτής κατέθεσε $ 90.000 αντί των $100.000 και κάλυψε το υπόλοιπο με πληρωμές που έκανε για λογαριασμό μας, για τις οποίες μας έχει στείλει τα αντίστοιχα παραστατικά στοιχεία.</a:t>
            </a:r>
          </a:p>
          <a:p>
            <a:pPr marL="0" indent="0">
              <a:lnSpc>
                <a:spcPct val="80000"/>
              </a:lnSpc>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pl-PL" sz="3600" dirty="0" smtClean="0"/>
              <a:t>33.90 Ασφαλιστικές Απαιτήσεις (</a:t>
            </a:r>
            <a:r>
              <a:rPr lang="en-US" sz="3600" dirty="0" smtClean="0"/>
              <a:t>Underwriters)</a:t>
            </a:r>
            <a:endParaRPr lang="en-US" sz="2600" dirty="0"/>
          </a:p>
        </p:txBody>
      </p:sp>
      <p:sp>
        <p:nvSpPr>
          <p:cNvPr id="3" name="2 - Θέση περιεχομένου"/>
          <p:cNvSpPr>
            <a:spLocks noGrp="1"/>
          </p:cNvSpPr>
          <p:nvPr>
            <p:ph idx="1"/>
          </p:nvPr>
        </p:nvSpPr>
        <p:spPr/>
        <p:txBody>
          <a:bodyPr>
            <a:noAutofit/>
          </a:bodyPr>
          <a:lstStyle/>
          <a:p>
            <a:pPr algn="just">
              <a:lnSpc>
                <a:spcPct val="80000"/>
              </a:lnSpc>
            </a:pPr>
            <a:r>
              <a:rPr lang="el-GR" sz="2000" u="sng" dirty="0" smtClean="0"/>
              <a:t>ΧΡΕΩΝ</a:t>
            </a:r>
            <a:r>
              <a:rPr lang="en-US" sz="2000" u="sng" dirty="0" smtClean="0"/>
              <a:t>E</a:t>
            </a:r>
            <a:r>
              <a:rPr lang="el-GR" sz="2000" u="sng" dirty="0" smtClean="0"/>
              <a:t>ΤΑΙ:</a:t>
            </a:r>
            <a:endParaRPr lang="el-GR" sz="2000" dirty="0" smtClean="0"/>
          </a:p>
          <a:p>
            <a:pPr algn="just">
              <a:lnSpc>
                <a:spcPct val="80000"/>
              </a:lnSpc>
            </a:pPr>
            <a:r>
              <a:rPr lang="el-GR" sz="2000" dirty="0" smtClean="0"/>
              <a:t>Με τους Λογαριασμούς που υποβάλλει η  επιχείρηση στις Ασφαλιστικές Εταιρίες για αποζημίωση των Ζημιών που προκλήθηκαν στο πλοίο και καλύπτονται από τα ασφαλιστήρια συμβόλαια.</a:t>
            </a:r>
          </a:p>
          <a:p>
            <a:pPr algn="just">
              <a:lnSpc>
                <a:spcPct val="80000"/>
              </a:lnSpc>
            </a:pPr>
            <a:r>
              <a:rPr lang="el-GR" sz="2000" dirty="0" smtClean="0"/>
              <a:t>Οι Χρεώσεις αυτές γίνονται με αντίστοιχη Πίστωση των Λογαριασμών</a:t>
            </a:r>
          </a:p>
          <a:p>
            <a:pPr algn="just">
              <a:lnSpc>
                <a:spcPct val="80000"/>
              </a:lnSpc>
            </a:pPr>
            <a:r>
              <a:rPr lang="el-GR" sz="2000" dirty="0" smtClean="0"/>
              <a:t>62.07.90 Επισκευές και Συντηρήσεις Πλοίων,  για συνηθισμένες Ζημιές &amp; μικρού κόστους, ή</a:t>
            </a:r>
          </a:p>
          <a:p>
            <a:pPr algn="just">
              <a:lnSpc>
                <a:spcPct val="80000"/>
              </a:lnSpc>
            </a:pPr>
            <a:r>
              <a:rPr lang="el-GR" sz="2000" dirty="0" smtClean="0"/>
              <a:t>81.02.90 Έκτακτες Ζημιές Πλοίων, για σημαντικό και έκτακτο συμβάν, μεγάλου κόστους, όπως είναι η Σύγκρουση, η Πρόσκρουση, η Προσάραξη, </a:t>
            </a:r>
            <a:r>
              <a:rPr lang="el-GR" sz="2000" dirty="0" err="1" smtClean="0"/>
              <a:t>κ.λ.π</a:t>
            </a:r>
            <a:r>
              <a:rPr lang="el-GR" sz="2000" dirty="0" smtClean="0"/>
              <a:t>.</a:t>
            </a:r>
          </a:p>
          <a:p>
            <a:pPr algn="just">
              <a:lnSpc>
                <a:spcPct val="80000"/>
              </a:lnSpc>
            </a:pPr>
            <a:r>
              <a:rPr lang="el-GR" sz="2000" dirty="0" smtClean="0"/>
              <a:t>οι οποίοι προηγουμένως έχουν χρεωθεί με το ποσό της επισκευής ή της ζημίας, σε πίστωση είτε του 38 Χρηματικά Διαθέσιμα είτε του 53.93.01 Επισκευαστές (Ναυπηγείο). </a:t>
            </a:r>
          </a:p>
          <a:p>
            <a:pPr algn="just">
              <a:lnSpc>
                <a:spcPct val="80000"/>
              </a:lnSpc>
              <a:buNone/>
            </a:pPr>
            <a:endParaRPr lang="pl-PL" sz="20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pl-PL" sz="3200" dirty="0" smtClean="0"/>
              <a:t>33.90 Ασφαλιστικές Απαιτήσεις (</a:t>
            </a:r>
            <a:r>
              <a:rPr lang="en-US" sz="3200" dirty="0" smtClean="0"/>
              <a:t>Underwriters)</a:t>
            </a:r>
            <a:endParaRPr lang="en-US" sz="2900" dirty="0"/>
          </a:p>
        </p:txBody>
      </p:sp>
      <p:sp>
        <p:nvSpPr>
          <p:cNvPr id="3" name="2 - Θέση περιεχομένου"/>
          <p:cNvSpPr>
            <a:spLocks noGrp="1"/>
          </p:cNvSpPr>
          <p:nvPr>
            <p:ph idx="1"/>
          </p:nvPr>
        </p:nvSpPr>
        <p:spPr>
          <a:xfrm>
            <a:off x="467544" y="1201316"/>
            <a:ext cx="8229600" cy="3456384"/>
          </a:xfrm>
        </p:spPr>
        <p:txBody>
          <a:bodyPr>
            <a:noAutofit/>
          </a:bodyPr>
          <a:lstStyle/>
          <a:p>
            <a:pPr algn="just"/>
            <a:r>
              <a:rPr lang="el-GR" sz="2000" b="1" u="sng" dirty="0" smtClean="0"/>
              <a:t>ΠΙΣΤΩΝ</a:t>
            </a:r>
            <a:r>
              <a:rPr lang="en-US" sz="2000" b="1" u="sng" dirty="0" smtClean="0"/>
              <a:t>E</a:t>
            </a:r>
            <a:r>
              <a:rPr lang="el-GR" sz="2000" b="1" u="sng" dirty="0" smtClean="0"/>
              <a:t>ΤΑΙ: </a:t>
            </a:r>
            <a:endParaRPr lang="el-GR" sz="2000" dirty="0" smtClean="0"/>
          </a:p>
          <a:p>
            <a:pPr algn="just"/>
            <a:r>
              <a:rPr lang="el-GR" sz="2000" dirty="0" smtClean="0"/>
              <a:t>Με τα  ποσά που καταβάλλει η ασφαλιστική εταιρεία για τη ζημία που αναγνωρίζει.</a:t>
            </a:r>
          </a:p>
          <a:p>
            <a:pPr algn="just"/>
            <a:r>
              <a:rPr lang="el-GR" sz="2000" dirty="0" smtClean="0"/>
              <a:t>Ο λογαριασμός 33.90.99 Εκκρεμείς Ασφαλιστικές Απαιτήσεις χρεώνεται προσωρινά με τα “</a:t>
            </a:r>
            <a:r>
              <a:rPr lang="en-US" sz="2000" dirty="0" smtClean="0"/>
              <a:t>Claims</a:t>
            </a:r>
            <a:r>
              <a:rPr lang="el-GR" sz="2000" dirty="0" smtClean="0"/>
              <a:t>” (Εκθέσεις Ζημιών με τα απαραίτητα δικαιολογητικά) που υποβάλλονται στις ασφαλιστικές εταιρείες, με σκοπό την αποζημίωση.</a:t>
            </a:r>
          </a:p>
          <a:p>
            <a:pPr algn="just"/>
            <a:r>
              <a:rPr lang="el-GR" sz="2000" dirty="0" smtClean="0"/>
              <a:t>Με την έγκριση της δαπάνης από την ασφαλιστική εταιρεία πιστώνεται ο 33.90.99 Εκκρεμείς Ασφαλιστικές Απαιτήσεις, σε χρέωση του λογαριασμού  33.90 Ασφαλιστικές Απαιτήσεις, για το ποσό που έχει εγκρίνει η Ασφαλιστική Εταιρεία. </a:t>
            </a:r>
          </a:p>
          <a:p>
            <a:pPr algn="just">
              <a:lnSpc>
                <a:spcPct val="6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pl-PL" sz="3200" dirty="0" smtClean="0"/>
              <a:t>33.90 Ασφαλιστικές Απαιτήσεις (</a:t>
            </a:r>
            <a:r>
              <a:rPr lang="en-US" sz="3200" dirty="0" smtClean="0"/>
              <a:t>Underwriters)</a:t>
            </a:r>
            <a:endParaRPr lang="en-US" sz="3200" dirty="0"/>
          </a:p>
        </p:txBody>
      </p:sp>
      <p:sp>
        <p:nvSpPr>
          <p:cNvPr id="3" name="2 - Θέση περιεχομένου"/>
          <p:cNvSpPr>
            <a:spLocks noGrp="1"/>
          </p:cNvSpPr>
          <p:nvPr>
            <p:ph idx="1"/>
          </p:nvPr>
        </p:nvSpPr>
        <p:spPr>
          <a:xfrm>
            <a:off x="457200" y="1333500"/>
            <a:ext cx="8229600" cy="2892152"/>
          </a:xfrm>
        </p:spPr>
        <p:txBody>
          <a:bodyPr>
            <a:noAutofit/>
          </a:bodyPr>
          <a:lstStyle/>
          <a:p>
            <a:r>
              <a:rPr lang="el-GR" sz="2000" dirty="0" smtClean="0"/>
              <a:t>Οι  διαφορές μεταξύ της Αρχικής Απαίτησης της Ναυτιλιακής και της Τελικής έγκρισης για το ύψος της Αποζημίωσης, θα τακτοποιηθούν με τους Λογαριασμούς  </a:t>
            </a:r>
          </a:p>
          <a:p>
            <a:r>
              <a:rPr lang="el-GR" sz="2000" dirty="0" smtClean="0"/>
              <a:t>62.07.90.99 Επισκευές - συντηρήσεις καλυμμένες ασφαλιστικά και </a:t>
            </a:r>
          </a:p>
          <a:p>
            <a:r>
              <a:rPr lang="el-GR" sz="2000" dirty="0" smtClean="0"/>
              <a:t>33.90.99 Εκκρεμείς Ασφαλιστικές Απαιτήσεις , ή   </a:t>
            </a:r>
          </a:p>
          <a:p>
            <a:r>
              <a:rPr lang="el-GR" sz="2000" dirty="0" smtClean="0"/>
              <a:t>81.02.90.99 Έκτακτες ζημίες πλοίων καλυμμένες ασφαλιστικά»   και </a:t>
            </a:r>
          </a:p>
          <a:p>
            <a:r>
              <a:rPr lang="pl-PL" sz="2000" dirty="0" smtClean="0"/>
              <a:t>33.90.99 Εκκρεμείς Ασφαλιστικές Απαιτήσεις.</a:t>
            </a:r>
            <a:endParaRPr lang="el-GR" sz="2000" dirty="0" smtClean="0"/>
          </a:p>
          <a:p>
            <a:pPr>
              <a:lnSpc>
                <a:spcPct val="7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pl-PL" sz="3200" dirty="0" smtClean="0"/>
              <a:t>35.05  Ναυτιλιακοί Πράκτορες (</a:t>
            </a:r>
            <a:r>
              <a:rPr lang="en-US" sz="3200" dirty="0" smtClean="0"/>
              <a:t>Agents</a:t>
            </a:r>
            <a:r>
              <a:rPr lang="pl-PL" sz="3200" dirty="0" smtClean="0"/>
              <a:t>)</a:t>
            </a:r>
            <a:endParaRPr lang="en-US" sz="3200" dirty="0"/>
          </a:p>
        </p:txBody>
      </p:sp>
      <p:sp>
        <p:nvSpPr>
          <p:cNvPr id="3" name="2 - Θέση περιεχομένου"/>
          <p:cNvSpPr>
            <a:spLocks noGrp="1"/>
          </p:cNvSpPr>
          <p:nvPr>
            <p:ph idx="1"/>
          </p:nvPr>
        </p:nvSpPr>
        <p:spPr/>
        <p:txBody>
          <a:bodyPr>
            <a:normAutofit fontScale="70000" lnSpcReduction="20000"/>
          </a:bodyPr>
          <a:lstStyle/>
          <a:p>
            <a:pPr algn="just">
              <a:lnSpc>
                <a:spcPct val="90000"/>
              </a:lnSpc>
            </a:pPr>
            <a:r>
              <a:rPr lang="el-GR" u="sng" dirty="0" smtClean="0"/>
              <a:t>Ο λογαριασμός 35.05 Ναυτιλιακοί Πράκτορες Χρεώνεται:</a:t>
            </a:r>
            <a:endParaRPr lang="el-GR" dirty="0" smtClean="0"/>
          </a:p>
          <a:p>
            <a:pPr algn="just">
              <a:lnSpc>
                <a:spcPct val="90000"/>
              </a:lnSpc>
            </a:pPr>
            <a:r>
              <a:rPr lang="el-GR" dirty="0" smtClean="0"/>
              <a:t>Με τα εμβάσματα που προκαταβάλλονται στον πράκτορα ή στέλνονται για την εξόφληση του εφόσον έχει δαπανήσει περισσότερα από το ποσό που είχε στη διάθεσή του, με βάση την ισοτιμία του συναλλάγματος κατά την ημέρα του εμβάσματος.</a:t>
            </a:r>
          </a:p>
          <a:p>
            <a:pPr algn="just">
              <a:lnSpc>
                <a:spcPct val="90000"/>
              </a:lnSpc>
            </a:pPr>
            <a:r>
              <a:rPr lang="el-GR" dirty="0" smtClean="0"/>
              <a:t>Με τυχόν εισπράξεις που έκανε ο πράκτορας για λογαριασμό του πλοίου (από τον ναυλωτή ή τον πλοίαρχο).</a:t>
            </a:r>
          </a:p>
          <a:p>
            <a:pPr algn="just">
              <a:lnSpc>
                <a:spcPct val="90000"/>
              </a:lnSpc>
            </a:pPr>
            <a:r>
              <a:rPr lang="el-GR" u="sng" dirty="0" smtClean="0"/>
              <a:t>Ο λογαριασμός 35.05 Ναυτιλιακοί Πράκτορες Πιστώνεται:</a:t>
            </a:r>
            <a:endParaRPr lang="el-GR" dirty="0" smtClean="0"/>
          </a:p>
          <a:p>
            <a:pPr algn="just">
              <a:lnSpc>
                <a:spcPct val="90000"/>
              </a:lnSpc>
            </a:pPr>
            <a:r>
              <a:rPr lang="el-GR" dirty="0" smtClean="0"/>
              <a:t>Με το ποσό των δαπανών που πλήρωσε για λογαριασμό της ναυτιλιακής εταιρείας και εμφανίζονται στα παραστατικά του αναλυτικού λογαριασμού, περιλαμβανομένης και της αμοιβής του, καθώς και με το τυχόν χρεωστικό υπόλοιπο που εμβάζει στην εταιρεία για το κλείσιμο του λογαριασμού του.  </a:t>
            </a:r>
          </a:p>
          <a:p>
            <a:pPr algn="just"/>
            <a:endParaRPr lang="el-GR" dirty="0" smtClean="0"/>
          </a:p>
          <a:p>
            <a:pPr algn="just"/>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pl-PL" sz="3200" dirty="0" smtClean="0"/>
              <a:t>35.05  Ναυτιλιακοί Πράκτορες (</a:t>
            </a:r>
            <a:r>
              <a:rPr lang="en-US" sz="3200" dirty="0" smtClean="0"/>
              <a:t>Agents</a:t>
            </a:r>
            <a:r>
              <a:rPr lang="pl-PL" sz="3200" dirty="0" smtClean="0"/>
              <a:t>)</a:t>
            </a:r>
            <a:endParaRPr lang="en-US" sz="3200" dirty="0"/>
          </a:p>
        </p:txBody>
      </p:sp>
      <p:sp>
        <p:nvSpPr>
          <p:cNvPr id="3" name="2 - Θέση περιεχομένου"/>
          <p:cNvSpPr>
            <a:spLocks noGrp="1"/>
          </p:cNvSpPr>
          <p:nvPr>
            <p:ph idx="1"/>
          </p:nvPr>
        </p:nvSpPr>
        <p:spPr>
          <a:xfrm>
            <a:off x="467544" y="913284"/>
            <a:ext cx="8229600" cy="3771636"/>
          </a:xfrm>
        </p:spPr>
        <p:txBody>
          <a:bodyPr>
            <a:noAutofit/>
          </a:bodyPr>
          <a:lstStyle/>
          <a:p>
            <a:pPr algn="just">
              <a:lnSpc>
                <a:spcPct val="90000"/>
              </a:lnSpc>
            </a:pPr>
            <a:r>
              <a:rPr lang="el-GR" sz="2000" b="1" dirty="0" smtClean="0"/>
              <a:t>ΠΑΡΑΔΕΙΓΜΑ 1.</a:t>
            </a:r>
            <a:endParaRPr lang="el-GR" sz="2000" dirty="0" smtClean="0"/>
          </a:p>
          <a:p>
            <a:pPr algn="just">
              <a:lnSpc>
                <a:spcPct val="90000"/>
              </a:lnSpc>
            </a:pPr>
            <a:r>
              <a:rPr lang="el-GR" sz="2000" dirty="0" smtClean="0"/>
              <a:t>  Η Ναυτιλιακή εταιρεία ΠΟΣΕΙΔΩΝ, ιδιοκτήτρια του Φορτηγού Πλοίου </a:t>
            </a:r>
            <a:r>
              <a:rPr lang="en-US" sz="2000" dirty="0" smtClean="0"/>
              <a:t>CHIOS</a:t>
            </a:r>
            <a:r>
              <a:rPr lang="el-GR" sz="2000" dirty="0" smtClean="0"/>
              <a:t>, το οποίο είναι </a:t>
            </a:r>
            <a:r>
              <a:rPr lang="el-GR" sz="2000" dirty="0" err="1" smtClean="0"/>
              <a:t>χρονοναυλωμένο</a:t>
            </a:r>
            <a:r>
              <a:rPr lang="el-GR" sz="2000" dirty="0" smtClean="0"/>
              <a:t> από την εταιρεία </a:t>
            </a:r>
            <a:r>
              <a:rPr lang="en-US" sz="2000" dirty="0" smtClean="0"/>
              <a:t>IMPORT</a:t>
            </a:r>
            <a:r>
              <a:rPr lang="el-GR" sz="2000" dirty="0" smtClean="0"/>
              <a:t>-</a:t>
            </a:r>
            <a:r>
              <a:rPr lang="en-US" sz="2000" dirty="0" smtClean="0"/>
              <a:t>EXPORT</a:t>
            </a:r>
            <a:r>
              <a:rPr lang="el-GR" sz="2000" dirty="0" smtClean="0"/>
              <a:t> για ένα χρόνο (1/1/20ΧΧ –31/12/20ΧΧ) για $ 20.000 το μήνα, διενεργεί τις ακόλουθες πράξεις:</a:t>
            </a:r>
          </a:p>
          <a:p>
            <a:pPr algn="just">
              <a:lnSpc>
                <a:spcPct val="90000"/>
              </a:lnSpc>
            </a:pPr>
            <a:r>
              <a:rPr lang="el-GR" sz="2000" dirty="0" smtClean="0"/>
              <a:t>Α) 1/1/ΧΧ Εισπράττει προκαταβολή έναντι του Ναύλου $ 30.000, με επιταγή της Τράπεζας </a:t>
            </a:r>
            <a:r>
              <a:rPr lang="en-US" sz="2000" dirty="0" smtClean="0"/>
              <a:t>CHASE MANHATTAN</a:t>
            </a:r>
            <a:r>
              <a:rPr lang="el-GR" sz="2000" dirty="0" smtClean="0"/>
              <a:t>.</a:t>
            </a:r>
          </a:p>
          <a:p>
            <a:pPr algn="just">
              <a:lnSpc>
                <a:spcPct val="90000"/>
              </a:lnSpc>
            </a:pPr>
            <a:r>
              <a:rPr lang="el-GR" sz="2000" dirty="0" smtClean="0"/>
              <a:t>Β) 10/1/ΧΧ Εμβάζει στον Πράκτορα </a:t>
            </a:r>
            <a:r>
              <a:rPr lang="en-US" sz="2000" dirty="0" smtClean="0"/>
              <a:t>SEA SERVICES</a:t>
            </a:r>
            <a:r>
              <a:rPr lang="el-GR" sz="2000" dirty="0" smtClean="0"/>
              <a:t> $ 5.000 με επιταγή της παραπάνω τράπεζας.</a:t>
            </a:r>
          </a:p>
          <a:p>
            <a:pPr algn="just">
              <a:lnSpc>
                <a:spcPct val="90000"/>
              </a:lnSpc>
            </a:pPr>
            <a:r>
              <a:rPr lang="el-GR" sz="2000" dirty="0" smtClean="0"/>
              <a:t>Γ) 30/1/ΧΧ Αγοράζει μετρητοίς Καύσιμα $ 8.000 και Λιπαντικά αξίας $ 2.600 </a:t>
            </a:r>
          </a:p>
          <a:p>
            <a:pPr algn="just">
              <a:lnSpc>
                <a:spcPct val="90000"/>
              </a:lnSpc>
            </a:pPr>
            <a:r>
              <a:rPr lang="el-GR" sz="2000" dirty="0" smtClean="0"/>
              <a:t>     30/1/ΧΧ  Αγοράζει μετρητοίς Τρόφιμα αξίας $ 2.400</a:t>
            </a:r>
          </a:p>
          <a:p>
            <a:pPr algn="just">
              <a:lnSpc>
                <a:spcPct val="90000"/>
              </a:lnSpc>
            </a:pPr>
            <a:r>
              <a:rPr lang="el-GR" sz="2000" dirty="0" smtClean="0"/>
              <a:t> Δ)  1/4/ΧΧ Εισπράττει έναντι του Ναύλου $ 45.000 με επιταγή της Τράπεζας </a:t>
            </a:r>
            <a:r>
              <a:rPr lang="en-US" sz="2000" dirty="0" smtClean="0"/>
              <a:t>CHASE MANHATTAN</a:t>
            </a:r>
            <a:r>
              <a:rPr lang="el-GR" sz="2000" dirty="0" smtClean="0"/>
              <a:t>.</a:t>
            </a:r>
          </a:p>
          <a:p>
            <a:pPr algn="just">
              <a:lnSpc>
                <a:spcPct val="9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28</a:t>
            </a:fld>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pl-PL" sz="3200" u="sng" dirty="0" smtClean="0"/>
              <a:t>35.05  Ναυτιλιακοί Πράκτορες (</a:t>
            </a:r>
            <a:r>
              <a:rPr lang="en-US" sz="3200" u="sng" dirty="0" smtClean="0"/>
              <a:t>Agents</a:t>
            </a:r>
            <a:r>
              <a:rPr lang="pl-PL" sz="3200" u="sng" dirty="0" smtClean="0"/>
              <a:t>)</a:t>
            </a:r>
            <a:endParaRPr lang="en-US" sz="3200" u="sng" dirty="0"/>
          </a:p>
        </p:txBody>
      </p:sp>
      <p:sp>
        <p:nvSpPr>
          <p:cNvPr id="3" name="2 - Θέση περιεχομένου"/>
          <p:cNvSpPr>
            <a:spLocks noGrp="1"/>
          </p:cNvSpPr>
          <p:nvPr>
            <p:ph idx="1"/>
          </p:nvPr>
        </p:nvSpPr>
        <p:spPr/>
        <p:txBody>
          <a:bodyPr>
            <a:normAutofit fontScale="70000" lnSpcReduction="20000"/>
          </a:bodyPr>
          <a:lstStyle/>
          <a:p>
            <a:pPr algn="just"/>
            <a:r>
              <a:rPr lang="el-GR" dirty="0" smtClean="0"/>
              <a:t>Ε) 1/6/ΧΧ  Εισπράττει έναντι του Ναύλου $ 40.000 με επιταγή της Τράπεζας </a:t>
            </a:r>
            <a:r>
              <a:rPr lang="en-US" dirty="0" smtClean="0"/>
              <a:t>CHASE MANHATTAN</a:t>
            </a:r>
            <a:r>
              <a:rPr lang="el-GR" dirty="0" smtClean="0"/>
              <a:t>. </a:t>
            </a:r>
          </a:p>
          <a:p>
            <a:pPr algn="just"/>
            <a:r>
              <a:rPr lang="el-GR" dirty="0" smtClean="0"/>
              <a:t>ΣΤ) 31/8/ΧΧ Ελήφθη από τον Πράκτορα </a:t>
            </a:r>
            <a:r>
              <a:rPr lang="en-US" dirty="0" smtClean="0"/>
              <a:t>SEA SERVICES</a:t>
            </a:r>
            <a:r>
              <a:rPr lang="el-GR" dirty="0" smtClean="0"/>
              <a:t> Λογαριασμός με τις εξής δαπάνες: Ανταλλακτικά Μηχανής $ 1.500, Τρόφιμα $ 500, Είδη Κυλικείου $ 800, Αμοιβή Πράκτορα $ 300.</a:t>
            </a:r>
          </a:p>
          <a:p>
            <a:pPr algn="just"/>
            <a:r>
              <a:rPr lang="el-GR" dirty="0" smtClean="0"/>
              <a:t>Ζ) 1/9/ΧΧ Εισπράττει έναντι του ναύλου $ 65.000  με επιταγή της Τράπεζας </a:t>
            </a:r>
            <a:r>
              <a:rPr lang="en-US" dirty="0" smtClean="0"/>
              <a:t>CHASE MANHATTAN</a:t>
            </a:r>
            <a:r>
              <a:rPr lang="el-GR" dirty="0" smtClean="0"/>
              <a:t>.</a:t>
            </a:r>
          </a:p>
          <a:p>
            <a:pPr algn="just"/>
            <a:r>
              <a:rPr lang="el-GR" dirty="0" smtClean="0"/>
              <a:t>Η) 31/12/ΧΧ Εξόφληση του Ναύλου με επιταγή της ίδιας τράπεζας.</a:t>
            </a:r>
          </a:p>
          <a:p>
            <a:pPr algn="just"/>
            <a:r>
              <a:rPr lang="el-GR" dirty="0" smtClean="0"/>
              <a:t>Να γίνουν οι αντίστοιχες Λογιστικές Εγγραφές μέχρι Β’ </a:t>
            </a:r>
            <a:r>
              <a:rPr lang="el-GR" dirty="0" err="1" smtClean="0"/>
              <a:t>βάθμιο</a:t>
            </a:r>
            <a:r>
              <a:rPr lang="el-GR" dirty="0" smtClean="0"/>
              <a:t>.</a:t>
            </a:r>
          </a:p>
          <a:p>
            <a:pPr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29</a:t>
            </a:fld>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pl-PL" sz="3200" dirty="0" smtClean="0"/>
              <a:t>35.05  Ναυτιλιακοί Πράκτορες (</a:t>
            </a:r>
            <a:r>
              <a:rPr lang="en-US" sz="3200" dirty="0" smtClean="0"/>
              <a:t>Agents</a:t>
            </a:r>
            <a:r>
              <a:rPr lang="pl-PL" sz="3200" dirty="0" smtClean="0"/>
              <a:t>)</a:t>
            </a:r>
            <a:endParaRPr lang="en-US" sz="3200" dirty="0"/>
          </a:p>
        </p:txBody>
      </p:sp>
      <p:sp>
        <p:nvSpPr>
          <p:cNvPr id="3" name="2 - Θέση περιεχομένου"/>
          <p:cNvSpPr>
            <a:spLocks noGrp="1"/>
          </p:cNvSpPr>
          <p:nvPr>
            <p:ph idx="1"/>
          </p:nvPr>
        </p:nvSpPr>
        <p:spPr>
          <a:xfrm>
            <a:off x="457200" y="1333500"/>
            <a:ext cx="8229600" cy="4044280"/>
          </a:xfrm>
        </p:spPr>
        <p:txBody>
          <a:bodyPr>
            <a:normAutofit fontScale="70000" lnSpcReduction="20000"/>
          </a:bodyPr>
          <a:lstStyle/>
          <a:p>
            <a:r>
              <a:rPr lang="el-GR" dirty="0" smtClean="0"/>
              <a:t>-------------------------------------------1/1/20ΧΧ----------------------------------</a:t>
            </a:r>
          </a:p>
          <a:p>
            <a:r>
              <a:rPr lang="el-GR" dirty="0" smtClean="0"/>
              <a:t>38. ΧΡΗΜΑΤΙΚΑ ΔΙΑΘΕΣΙΜΑ</a:t>
            </a:r>
          </a:p>
          <a:p>
            <a:r>
              <a:rPr lang="el-GR" dirty="0" smtClean="0"/>
              <a:t>38.05.</a:t>
            </a:r>
            <a:r>
              <a:rPr lang="en-US" dirty="0" smtClean="0"/>
              <a:t>06</a:t>
            </a:r>
            <a:r>
              <a:rPr lang="el-GR" dirty="0" smtClean="0"/>
              <a:t> Τράπεζα </a:t>
            </a:r>
            <a:r>
              <a:rPr lang="en-US" dirty="0" smtClean="0"/>
              <a:t>CHASE MANHATTAN</a:t>
            </a:r>
            <a:r>
              <a:rPr lang="el-GR" dirty="0" smtClean="0"/>
              <a:t>                                  </a:t>
            </a:r>
            <a:r>
              <a:rPr lang="en-US" dirty="0" smtClean="0"/>
              <a:t> </a:t>
            </a:r>
            <a:r>
              <a:rPr lang="el-GR" dirty="0" smtClean="0"/>
              <a:t> $ 30.000</a:t>
            </a:r>
          </a:p>
          <a:p>
            <a:r>
              <a:rPr lang="el-GR" dirty="0" smtClean="0"/>
              <a:t> 	30. ΠΕΛΑΤΕΣ</a:t>
            </a:r>
          </a:p>
          <a:p>
            <a:r>
              <a:rPr lang="el-GR" dirty="0" smtClean="0"/>
              <a:t>         30.00 Ναυλωτές</a:t>
            </a:r>
          </a:p>
          <a:p>
            <a:r>
              <a:rPr lang="el-GR" dirty="0" smtClean="0"/>
              <a:t>         </a:t>
            </a:r>
            <a:r>
              <a:rPr lang="fr-FR" dirty="0" smtClean="0"/>
              <a:t>30.0</a:t>
            </a:r>
            <a:r>
              <a:rPr lang="el-GR" dirty="0" smtClean="0"/>
              <a:t>5</a:t>
            </a:r>
            <a:r>
              <a:rPr lang="fr-FR" dirty="0" smtClean="0"/>
              <a:t>.0</a:t>
            </a:r>
            <a:r>
              <a:rPr lang="el-GR" dirty="0" smtClean="0"/>
              <a:t>3 Προκαταβολή Ναυλωτή</a:t>
            </a:r>
            <a:r>
              <a:rPr lang="fr-FR" dirty="0" smtClean="0"/>
              <a:t>  IMPORT-EXPORT.    </a:t>
            </a:r>
            <a:r>
              <a:rPr lang="el-GR" dirty="0" smtClean="0"/>
              <a:t>$</a:t>
            </a:r>
            <a:r>
              <a:rPr lang="en-US" dirty="0" smtClean="0"/>
              <a:t> </a:t>
            </a:r>
            <a:r>
              <a:rPr lang="el-GR" dirty="0" smtClean="0"/>
              <a:t>30.000</a:t>
            </a:r>
          </a:p>
          <a:p>
            <a:r>
              <a:rPr lang="el-GR" dirty="0" smtClean="0"/>
              <a:t>(Καταβολή </a:t>
            </a:r>
            <a:r>
              <a:rPr lang="fr-FR" dirty="0" smtClean="0"/>
              <a:t>M</a:t>
            </a:r>
            <a:r>
              <a:rPr lang="el-GR" dirty="0" err="1" smtClean="0"/>
              <a:t>ισθώματος</a:t>
            </a:r>
            <a:r>
              <a:rPr lang="el-GR" dirty="0" smtClean="0"/>
              <a:t> έναντι Ναυλοσυμφώνου #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30</a:t>
            </a:fld>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pl-PL" sz="3200" dirty="0" smtClean="0"/>
              <a:t>35.05  Ναυτιλιακοί Πράκτορες (</a:t>
            </a:r>
            <a:r>
              <a:rPr lang="en-US" sz="3200" dirty="0" smtClean="0"/>
              <a:t>Agents</a:t>
            </a:r>
            <a:r>
              <a:rPr lang="pl-PL" sz="3200" dirty="0" smtClean="0"/>
              <a:t>)</a:t>
            </a:r>
            <a:endParaRPr lang="en-US" sz="3200" dirty="0"/>
          </a:p>
        </p:txBody>
      </p:sp>
      <p:sp>
        <p:nvSpPr>
          <p:cNvPr id="3" name="2 - Θέση περιεχομένου"/>
          <p:cNvSpPr>
            <a:spLocks noGrp="1"/>
          </p:cNvSpPr>
          <p:nvPr>
            <p:ph idx="1"/>
          </p:nvPr>
        </p:nvSpPr>
        <p:spPr/>
        <p:txBody>
          <a:bodyPr>
            <a:normAutofit fontScale="70000" lnSpcReduction="20000"/>
          </a:bodyPr>
          <a:lstStyle/>
          <a:p>
            <a:r>
              <a:rPr lang="el-GR" dirty="0" smtClean="0"/>
              <a:t>-----------------------------------10/1/20ΧΧ----------------------------------</a:t>
            </a:r>
          </a:p>
          <a:p>
            <a:r>
              <a:rPr lang="el-GR" dirty="0" smtClean="0"/>
              <a:t>35. ΛΟΓΑΡΙΑΣΜΟΙ ΔΙΑΧΕΙΡΙΣΗΣ ΠΡΟΚΑΤΑΒΟΛΩΝ ΚΑΙ ΠΙΣΤΩΣΕΩΝ</a:t>
            </a:r>
          </a:p>
          <a:p>
            <a:r>
              <a:rPr lang="el-GR" dirty="0" smtClean="0"/>
              <a:t>35.05 Ναυτιλιακοί Πράκτορες</a:t>
            </a:r>
          </a:p>
          <a:p>
            <a:r>
              <a:rPr lang="el-GR" dirty="0" smtClean="0"/>
              <a:t>35.05.01 Ναυτιλιακός Πράκτορας</a:t>
            </a:r>
            <a:r>
              <a:rPr lang="el-GR" b="1" dirty="0" smtClean="0"/>
              <a:t> </a:t>
            </a:r>
            <a:r>
              <a:rPr lang="en-US" dirty="0" smtClean="0"/>
              <a:t>SEA SERVICES</a:t>
            </a:r>
            <a:r>
              <a:rPr lang="el-GR" dirty="0" smtClean="0"/>
              <a:t>               $ 5.000</a:t>
            </a:r>
          </a:p>
          <a:p>
            <a:r>
              <a:rPr lang="en-US" dirty="0" smtClean="0"/>
              <a:t>     </a:t>
            </a:r>
            <a:r>
              <a:rPr lang="el-GR" dirty="0" smtClean="0"/>
              <a:t>  38. ΧΡΗΜΑΤΙΚΑ ΔΙΑΘΕΣΙΜΑ</a:t>
            </a:r>
          </a:p>
          <a:p>
            <a:r>
              <a:rPr lang="el-GR" dirty="0" smtClean="0"/>
              <a:t>      38.05.</a:t>
            </a:r>
            <a:r>
              <a:rPr lang="en-US" dirty="0" smtClean="0"/>
              <a:t>06</a:t>
            </a:r>
            <a:r>
              <a:rPr lang="el-GR" dirty="0" smtClean="0"/>
              <a:t> Τράπεζα </a:t>
            </a:r>
            <a:r>
              <a:rPr lang="en-US" dirty="0" smtClean="0"/>
              <a:t>CHASE MANHATTAN</a:t>
            </a:r>
            <a:r>
              <a:rPr lang="el-GR" dirty="0" smtClean="0"/>
              <a:t>                        $  5.000</a:t>
            </a:r>
          </a:p>
          <a:p>
            <a:r>
              <a:rPr lang="el-GR" dirty="0" smtClean="0"/>
              <a:t>(Καταβολή εμβάσματος στον Πράκτορα)</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31</a:t>
            </a:fld>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pl-PL" sz="3200" dirty="0" smtClean="0"/>
              <a:t>35.05  Ναυτιλιακοί Πράκτορες (</a:t>
            </a:r>
            <a:r>
              <a:rPr lang="en-US" sz="3200" dirty="0" smtClean="0"/>
              <a:t>Agents</a:t>
            </a:r>
            <a:r>
              <a:rPr lang="pl-PL" sz="3200" dirty="0" smtClean="0"/>
              <a:t>)</a:t>
            </a:r>
            <a:endParaRPr lang="en-US" sz="3200" dirty="0"/>
          </a:p>
        </p:txBody>
      </p:sp>
      <p:sp>
        <p:nvSpPr>
          <p:cNvPr id="3" name="2 - Θέση περιεχομένου"/>
          <p:cNvSpPr>
            <a:spLocks noGrp="1"/>
          </p:cNvSpPr>
          <p:nvPr>
            <p:ph idx="1"/>
          </p:nvPr>
        </p:nvSpPr>
        <p:spPr/>
        <p:txBody>
          <a:bodyPr>
            <a:normAutofit fontScale="62500" lnSpcReduction="20000"/>
          </a:bodyPr>
          <a:lstStyle/>
          <a:p>
            <a:r>
              <a:rPr lang="el-GR" dirty="0" smtClean="0"/>
              <a:t>-----------------------------------------30/1/20ΧΧ------------------------------------------</a:t>
            </a:r>
          </a:p>
          <a:p>
            <a:r>
              <a:rPr lang="el-GR" dirty="0" smtClean="0"/>
              <a:t>25. ΚΑΥΣΙΜΑ ΛΙΠΑΝΤΙΚΑ		                                     $ 10.600</a:t>
            </a:r>
          </a:p>
          <a:p>
            <a:r>
              <a:rPr lang="el-GR" dirty="0" smtClean="0"/>
              <a:t>25.00.01. Καύσιμα     $ 8.000</a:t>
            </a:r>
          </a:p>
          <a:p>
            <a:r>
              <a:rPr lang="el-GR" dirty="0" smtClean="0"/>
              <a:t>25.01.01 Λιπαντικά    $ 2.600</a:t>
            </a:r>
          </a:p>
          <a:p>
            <a:r>
              <a:rPr lang="el-GR" dirty="0" smtClean="0"/>
              <a:t>23. ΕΦΟΔΙΑ ΠΛΟΙΟΥ</a:t>
            </a:r>
          </a:p>
          <a:p>
            <a:r>
              <a:rPr lang="el-GR" dirty="0" smtClean="0"/>
              <a:t>23.01.01 Τρόφιμα				                     $2.400</a:t>
            </a:r>
          </a:p>
          <a:p>
            <a:r>
              <a:rPr lang="el-GR" dirty="0" smtClean="0"/>
              <a:t>		38. ΧΡΗΜΑΤΙΚΑ ΔΙΑΘΕΣΙΜΑ</a:t>
            </a:r>
          </a:p>
          <a:p>
            <a:r>
              <a:rPr lang="el-GR" dirty="0" smtClean="0"/>
              <a:t>		38.00 Ταμείο			                        $ 13.000</a:t>
            </a:r>
          </a:p>
          <a:p>
            <a:r>
              <a:rPr lang="el-GR" dirty="0" smtClean="0"/>
              <a:t>(Αγορές Καυσίμων, Λιπαντικών, Τροφίμων μετρητοίς)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32</a:t>
            </a:fld>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pl-PL" sz="3600" dirty="0" smtClean="0"/>
              <a:t>35.05  Ναυτιλιακοί Πράκτορες (</a:t>
            </a:r>
            <a:r>
              <a:rPr lang="en-US" sz="3600" dirty="0" smtClean="0"/>
              <a:t>Agents</a:t>
            </a:r>
            <a:r>
              <a:rPr lang="pl-PL" sz="3600" dirty="0" smtClean="0"/>
              <a:t>)</a:t>
            </a:r>
            <a:endParaRPr lang="en-US" sz="3600" dirty="0"/>
          </a:p>
        </p:txBody>
      </p:sp>
      <p:sp>
        <p:nvSpPr>
          <p:cNvPr id="3" name="2 - Θέση περιεχομένου"/>
          <p:cNvSpPr>
            <a:spLocks noGrp="1"/>
          </p:cNvSpPr>
          <p:nvPr>
            <p:ph idx="1"/>
          </p:nvPr>
        </p:nvSpPr>
        <p:spPr/>
        <p:txBody>
          <a:bodyPr>
            <a:normAutofit fontScale="70000" lnSpcReduction="20000"/>
          </a:bodyPr>
          <a:lstStyle/>
          <a:p>
            <a:r>
              <a:rPr lang="el-GR" dirty="0" smtClean="0"/>
              <a:t>--------------------------------------1/4/20ΧΧ-----------------------------------</a:t>
            </a:r>
          </a:p>
          <a:p>
            <a:r>
              <a:rPr lang="el-GR" dirty="0" smtClean="0"/>
              <a:t>38. ΧΡΗΜΑΤΙΚΑ ΔΙΑΘΕΣΙΜΑ</a:t>
            </a:r>
          </a:p>
          <a:p>
            <a:r>
              <a:rPr lang="el-GR" dirty="0" smtClean="0"/>
              <a:t>38.05.</a:t>
            </a:r>
            <a:r>
              <a:rPr lang="en-US" dirty="0" smtClean="0"/>
              <a:t>06</a:t>
            </a:r>
            <a:r>
              <a:rPr lang="el-GR" dirty="0" smtClean="0"/>
              <a:t> Τράπεζα </a:t>
            </a:r>
            <a:r>
              <a:rPr lang="en-US" dirty="0" smtClean="0"/>
              <a:t>CHASE MANHATTAN</a:t>
            </a:r>
            <a:r>
              <a:rPr lang="el-GR" dirty="0" smtClean="0"/>
              <a:t>                                  $  4</a:t>
            </a:r>
            <a:r>
              <a:rPr lang="en-US" dirty="0" smtClean="0"/>
              <a:t>5</a:t>
            </a:r>
            <a:r>
              <a:rPr lang="el-GR" dirty="0" smtClean="0"/>
              <a:t>.000</a:t>
            </a:r>
          </a:p>
          <a:p>
            <a:r>
              <a:rPr lang="el-GR" dirty="0" smtClean="0"/>
              <a:t>	30. ΠΕΛΑΤΕΣ</a:t>
            </a:r>
          </a:p>
          <a:p>
            <a:r>
              <a:rPr lang="el-GR" dirty="0" smtClean="0"/>
              <a:t>         30.00 Ναυλωτές</a:t>
            </a:r>
          </a:p>
          <a:p>
            <a:r>
              <a:rPr lang="el-GR" dirty="0" smtClean="0"/>
              <a:t>         </a:t>
            </a:r>
            <a:r>
              <a:rPr lang="fr-FR" dirty="0" smtClean="0"/>
              <a:t>30.0</a:t>
            </a:r>
            <a:r>
              <a:rPr lang="el-GR" dirty="0" smtClean="0"/>
              <a:t>5.03 Προκαταβολή Ναυλωτή</a:t>
            </a:r>
            <a:r>
              <a:rPr lang="fr-FR" dirty="0" smtClean="0"/>
              <a:t> IMPORT-EXPORT     $ 45.000</a:t>
            </a:r>
            <a:endParaRPr lang="el-GR" dirty="0" smtClean="0"/>
          </a:p>
          <a:p>
            <a:r>
              <a:rPr lang="el-GR" dirty="0" smtClean="0"/>
              <a:t>(Καταβολή </a:t>
            </a:r>
            <a:r>
              <a:rPr lang="fr-FR" dirty="0" smtClean="0"/>
              <a:t>M</a:t>
            </a:r>
            <a:r>
              <a:rPr lang="el-GR" dirty="0" err="1" smtClean="0"/>
              <a:t>ισθώματος</a:t>
            </a:r>
            <a:r>
              <a:rPr lang="el-GR" dirty="0" smtClean="0"/>
              <a:t> έναντι Ναυλοσυμφώνου #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33</a:t>
            </a:fld>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pl-PL" sz="3600" u="sng" dirty="0" smtClean="0"/>
              <a:t>35.05  Ναυτιλιακοί Πράκτορες (</a:t>
            </a:r>
            <a:r>
              <a:rPr lang="en-US" sz="3600" u="sng" dirty="0" smtClean="0"/>
              <a:t>Agents</a:t>
            </a:r>
            <a:r>
              <a:rPr lang="pl-PL" sz="3600" u="sng" dirty="0" smtClean="0"/>
              <a:t>)</a:t>
            </a:r>
            <a:endParaRPr lang="en-US" sz="3600" dirty="0"/>
          </a:p>
        </p:txBody>
      </p:sp>
      <p:sp>
        <p:nvSpPr>
          <p:cNvPr id="3" name="2 - Θέση περιεχομένου"/>
          <p:cNvSpPr>
            <a:spLocks noGrp="1"/>
          </p:cNvSpPr>
          <p:nvPr>
            <p:ph idx="1"/>
          </p:nvPr>
        </p:nvSpPr>
        <p:spPr/>
        <p:txBody>
          <a:bodyPr>
            <a:normAutofit fontScale="55000" lnSpcReduction="20000"/>
          </a:bodyPr>
          <a:lstStyle/>
          <a:p>
            <a:r>
              <a:rPr lang="el-GR" dirty="0" smtClean="0"/>
              <a:t>	------------------------------------------1/6/20ΧΧ------------------------------------------</a:t>
            </a:r>
          </a:p>
          <a:p>
            <a:r>
              <a:rPr lang="el-GR" dirty="0" smtClean="0"/>
              <a:t>38. ΧΡΗΜΑΤΙΚΑ ΔΙΑΘΕΣΙΜΑ</a:t>
            </a:r>
          </a:p>
          <a:p>
            <a:r>
              <a:rPr lang="el-GR" dirty="0" smtClean="0"/>
              <a:t>38.05.06 Τράπεζα </a:t>
            </a:r>
            <a:r>
              <a:rPr lang="en-US" dirty="0" smtClean="0"/>
              <a:t>CHASE MANHATTAN</a:t>
            </a:r>
            <a:r>
              <a:rPr lang="el-GR" dirty="0" smtClean="0"/>
              <a:t>                                  $  40.000</a:t>
            </a:r>
          </a:p>
          <a:p>
            <a:r>
              <a:rPr lang="en-US" dirty="0" smtClean="0"/>
              <a:t>   </a:t>
            </a:r>
            <a:r>
              <a:rPr lang="el-GR" dirty="0" smtClean="0"/>
              <a:t>30. ΠΕΛΑΤΕΣ</a:t>
            </a:r>
          </a:p>
          <a:p>
            <a:r>
              <a:rPr lang="el-GR" dirty="0" smtClean="0"/>
              <a:t>            30.00 Ναυλωτές</a:t>
            </a:r>
          </a:p>
          <a:p>
            <a:r>
              <a:rPr lang="el-GR" dirty="0" smtClean="0"/>
              <a:t>            </a:t>
            </a:r>
            <a:r>
              <a:rPr lang="fr-FR" dirty="0" smtClean="0"/>
              <a:t>30.0</a:t>
            </a:r>
            <a:r>
              <a:rPr lang="el-GR" dirty="0" smtClean="0"/>
              <a:t>5.03 Προκαταβολή Ναυλωτή</a:t>
            </a:r>
            <a:r>
              <a:rPr lang="fr-FR" dirty="0" smtClean="0"/>
              <a:t> IMPORT-EXPORT                   $ 40.000</a:t>
            </a:r>
            <a:endParaRPr lang="el-GR" dirty="0" smtClean="0"/>
          </a:p>
          <a:p>
            <a:r>
              <a:rPr lang="el-GR" dirty="0" smtClean="0"/>
              <a:t>(Καταβολή </a:t>
            </a:r>
            <a:r>
              <a:rPr lang="fr-FR" dirty="0" smtClean="0"/>
              <a:t>M</a:t>
            </a:r>
            <a:r>
              <a:rPr lang="el-GR" dirty="0" err="1" smtClean="0"/>
              <a:t>ισθώματος</a:t>
            </a:r>
            <a:r>
              <a:rPr lang="el-GR" dirty="0" smtClean="0"/>
              <a:t> έναντι Ναυλοσυμφώνου # ….)</a:t>
            </a:r>
          </a:p>
          <a:p>
            <a:r>
              <a:rPr lang="el-GR" dirty="0" smtClean="0"/>
              <a:t>    -----------------------------------------------31/8/20ΧΧ--------------------------------------------</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34</a:t>
            </a:fld>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952500"/>
          </a:xfrm>
        </p:spPr>
        <p:txBody>
          <a:bodyPr>
            <a:normAutofit/>
          </a:bodyPr>
          <a:lstStyle/>
          <a:p>
            <a:r>
              <a:rPr lang="pl-PL" sz="3200" dirty="0" smtClean="0"/>
              <a:t>35.05  Ναυτιλιακοί Πράκτορες (</a:t>
            </a:r>
            <a:r>
              <a:rPr lang="en-US" sz="3200" dirty="0" smtClean="0"/>
              <a:t>Agents</a:t>
            </a:r>
            <a:r>
              <a:rPr lang="pl-PL" sz="3200" dirty="0" smtClean="0"/>
              <a:t>)</a:t>
            </a:r>
            <a:endParaRPr lang="en-US" sz="3200" dirty="0"/>
          </a:p>
        </p:txBody>
      </p:sp>
      <p:sp>
        <p:nvSpPr>
          <p:cNvPr id="3" name="2 - Θέση περιεχομένου"/>
          <p:cNvSpPr>
            <a:spLocks noGrp="1"/>
          </p:cNvSpPr>
          <p:nvPr>
            <p:ph idx="1"/>
          </p:nvPr>
        </p:nvSpPr>
        <p:spPr>
          <a:xfrm>
            <a:off x="467544" y="769268"/>
            <a:ext cx="8229600" cy="5040560"/>
          </a:xfrm>
        </p:spPr>
        <p:txBody>
          <a:bodyPr>
            <a:normAutofit fontScale="55000" lnSpcReduction="20000"/>
          </a:bodyPr>
          <a:lstStyle/>
          <a:p>
            <a:r>
              <a:rPr lang="el-GR" dirty="0" smtClean="0"/>
              <a:t> -----------------------------------------------31/8/20ΧΧ--------------------------------------------</a:t>
            </a:r>
          </a:p>
          <a:p>
            <a:pPr>
              <a:lnSpc>
                <a:spcPct val="90000"/>
              </a:lnSpc>
            </a:pPr>
            <a:r>
              <a:rPr lang="el-GR" dirty="0" smtClean="0"/>
              <a:t>26 ΕΦΟΔΙΑ ΚΑΤΑΣΤΡΩΜΑΤΟΣ / ΜΗΧΑΝΗΣ</a:t>
            </a:r>
          </a:p>
          <a:p>
            <a:pPr>
              <a:lnSpc>
                <a:spcPct val="90000"/>
              </a:lnSpc>
            </a:pPr>
            <a:r>
              <a:rPr lang="el-GR" dirty="0" smtClean="0"/>
              <a:t>26.01 Ανταλλακτικά κύριας Μηχανής</a:t>
            </a:r>
          </a:p>
          <a:p>
            <a:pPr>
              <a:lnSpc>
                <a:spcPct val="90000"/>
              </a:lnSpc>
            </a:pPr>
            <a:r>
              <a:rPr lang="el-GR" dirty="0" smtClean="0"/>
              <a:t>26.01.01 Ανταλλακτικά κύριας Μηχανής, Πλοίου Κ</a:t>
            </a:r>
            <a:r>
              <a:rPr lang="en-US" dirty="0" smtClean="0"/>
              <a:t>OS</a:t>
            </a:r>
            <a:r>
              <a:rPr lang="el-GR" dirty="0" smtClean="0"/>
              <a:t>       	  $ 1.500</a:t>
            </a:r>
          </a:p>
          <a:p>
            <a:pPr>
              <a:lnSpc>
                <a:spcPct val="90000"/>
              </a:lnSpc>
            </a:pPr>
            <a:r>
              <a:rPr lang="el-GR" dirty="0" smtClean="0"/>
              <a:t>23. ΕΦΟΔΙΑ ΠΛΟΙΟΥ</a:t>
            </a:r>
          </a:p>
          <a:p>
            <a:pPr>
              <a:lnSpc>
                <a:spcPct val="90000"/>
              </a:lnSpc>
            </a:pPr>
            <a:r>
              <a:rPr lang="el-GR" dirty="0" smtClean="0"/>
              <a:t>23.01.01 Τρόφιμα					     $ 500</a:t>
            </a:r>
          </a:p>
          <a:p>
            <a:pPr>
              <a:lnSpc>
                <a:spcPct val="90000"/>
              </a:lnSpc>
            </a:pPr>
            <a:r>
              <a:rPr lang="el-GR" dirty="0" smtClean="0"/>
              <a:t>22. ΕΙΔΗ ΚΥΛΙΚΕΙΟΥ</a:t>
            </a:r>
          </a:p>
          <a:p>
            <a:pPr>
              <a:lnSpc>
                <a:spcPct val="90000"/>
              </a:lnSpc>
            </a:pPr>
            <a:r>
              <a:rPr lang="el-GR" dirty="0" smtClean="0"/>
              <a:t>22.01. Είδη Κυλικείου Πλοίου </a:t>
            </a:r>
            <a:r>
              <a:rPr lang="en-US" dirty="0" smtClean="0"/>
              <a:t>CHIOS</a:t>
            </a:r>
            <a:r>
              <a:rPr lang="el-GR" dirty="0" smtClean="0"/>
              <a:t>			     $ 800</a:t>
            </a:r>
          </a:p>
          <a:p>
            <a:pPr>
              <a:lnSpc>
                <a:spcPct val="90000"/>
              </a:lnSpc>
            </a:pPr>
            <a:r>
              <a:rPr lang="el-GR" dirty="0" smtClean="0"/>
              <a:t>61 ΑΜΟΙΒΕΣ &amp; ΕΞΟΔΑ ΤΡΙΤΩΝ</a:t>
            </a:r>
          </a:p>
          <a:p>
            <a:pPr>
              <a:lnSpc>
                <a:spcPct val="90000"/>
              </a:lnSpc>
            </a:pPr>
            <a:r>
              <a:rPr lang="el-GR" dirty="0" smtClean="0"/>
              <a:t>61.02.02 Προμήθεια Πρακτόρων			     $ 300</a:t>
            </a:r>
          </a:p>
          <a:p>
            <a:pPr>
              <a:lnSpc>
                <a:spcPct val="90000"/>
              </a:lnSpc>
            </a:pPr>
            <a:r>
              <a:rPr lang="el-GR" dirty="0" smtClean="0"/>
              <a:t>	35. ΛΟΓΑΡΙΑΣΜΟΙ ΔΙΑΧΕΙΡΙΣΗΣ ΠΡΟΚΑΤΑΒΟΛΩΝ ΚΑΙ ΠΙΣΤΩΣΕΩΝ</a:t>
            </a:r>
          </a:p>
          <a:p>
            <a:pPr>
              <a:lnSpc>
                <a:spcPct val="90000"/>
              </a:lnSpc>
            </a:pPr>
            <a:r>
              <a:rPr lang="el-GR" dirty="0" smtClean="0"/>
              <a:t>            35.05 Ναυτιλιακοί Πράκτορες</a:t>
            </a:r>
          </a:p>
          <a:p>
            <a:pPr>
              <a:lnSpc>
                <a:spcPct val="90000"/>
              </a:lnSpc>
            </a:pPr>
            <a:r>
              <a:rPr lang="el-GR" dirty="0" smtClean="0"/>
              <a:t>            35.05.01 Ναυτιλιακός Πράκτορας</a:t>
            </a:r>
            <a:r>
              <a:rPr lang="el-GR" b="1" dirty="0" smtClean="0"/>
              <a:t> </a:t>
            </a:r>
            <a:r>
              <a:rPr lang="en-US" dirty="0" smtClean="0"/>
              <a:t>SEA SERVICES</a:t>
            </a:r>
            <a:r>
              <a:rPr lang="el-GR" dirty="0" smtClean="0"/>
              <a:t>                                          $ 3.100          </a:t>
            </a:r>
          </a:p>
          <a:p>
            <a:pPr>
              <a:lnSpc>
                <a:spcPct val="90000"/>
              </a:lnSpc>
            </a:pPr>
            <a:r>
              <a:rPr lang="el-GR" dirty="0" smtClean="0"/>
              <a:t>(Αποστολή Λογαριασμού Δαπανών από το Πράκτορα (</a:t>
            </a:r>
            <a:r>
              <a:rPr lang="en-US" dirty="0" smtClean="0"/>
              <a:t>SEA SERVICES</a:t>
            </a:r>
            <a:r>
              <a:rPr lang="el-GR" dirty="0" smtClean="0"/>
              <a:t>).       </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35</a:t>
            </a:fld>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pl-PL" sz="3200" dirty="0" smtClean="0"/>
              <a:t>35.05  Ναυτιλιακοί Πράκτορες (</a:t>
            </a:r>
            <a:r>
              <a:rPr lang="en-US" sz="3200" dirty="0" smtClean="0"/>
              <a:t>Agents</a:t>
            </a:r>
            <a:r>
              <a:rPr lang="pl-PL" sz="3200" dirty="0" smtClean="0"/>
              <a:t>)</a:t>
            </a:r>
            <a:endParaRPr lang="en-US" sz="3200" dirty="0"/>
          </a:p>
        </p:txBody>
      </p:sp>
      <p:sp>
        <p:nvSpPr>
          <p:cNvPr id="3" name="2 - Θέση περιεχομένου"/>
          <p:cNvSpPr>
            <a:spLocks noGrp="1"/>
          </p:cNvSpPr>
          <p:nvPr>
            <p:ph idx="1"/>
          </p:nvPr>
        </p:nvSpPr>
        <p:spPr/>
        <p:txBody>
          <a:bodyPr>
            <a:normAutofit fontScale="70000" lnSpcReduction="20000"/>
          </a:bodyPr>
          <a:lstStyle/>
          <a:p>
            <a:r>
              <a:rPr lang="el-GR" dirty="0" smtClean="0"/>
              <a:t> -----------------------------------------------1/9/20ΧΧ-----------------------------</a:t>
            </a:r>
          </a:p>
          <a:p>
            <a:r>
              <a:rPr lang="el-GR" dirty="0" smtClean="0"/>
              <a:t>38. ΧΡΗΜΑΤΙΚΑ ΔΙΑΘΕΣΙΜΑ</a:t>
            </a:r>
          </a:p>
          <a:p>
            <a:r>
              <a:rPr lang="el-GR" dirty="0" smtClean="0"/>
              <a:t>38.05.06 Τράπεζα </a:t>
            </a:r>
            <a:r>
              <a:rPr lang="en-US" dirty="0" smtClean="0"/>
              <a:t>CHASE MANHATTAN</a:t>
            </a:r>
            <a:r>
              <a:rPr lang="el-GR" dirty="0" smtClean="0"/>
              <a:t>                     </a:t>
            </a:r>
            <a:r>
              <a:rPr lang="en-US" dirty="0" smtClean="0"/>
              <a:t>                 </a:t>
            </a:r>
            <a:r>
              <a:rPr lang="el-GR" dirty="0" smtClean="0"/>
              <a:t> $  65.000</a:t>
            </a:r>
          </a:p>
          <a:p>
            <a:r>
              <a:rPr lang="el-GR" dirty="0" smtClean="0"/>
              <a:t>30. ΠΕΛΑΤΕΣ</a:t>
            </a:r>
          </a:p>
          <a:p>
            <a:r>
              <a:rPr lang="el-GR" dirty="0" smtClean="0"/>
              <a:t>    30.00 Ναυλωτές</a:t>
            </a:r>
          </a:p>
          <a:p>
            <a:r>
              <a:rPr lang="el-GR" dirty="0" smtClean="0"/>
              <a:t>     </a:t>
            </a:r>
            <a:r>
              <a:rPr lang="fr-FR" dirty="0" smtClean="0"/>
              <a:t>30.0</a:t>
            </a:r>
            <a:r>
              <a:rPr lang="el-GR" dirty="0" smtClean="0"/>
              <a:t>5.03 Προκαταβολή Ναυλωτή</a:t>
            </a:r>
            <a:r>
              <a:rPr lang="fr-FR" dirty="0" smtClean="0"/>
              <a:t> IMPORT-EXPORT</a:t>
            </a:r>
            <a:r>
              <a:rPr lang="el-GR" dirty="0" smtClean="0"/>
              <a:t>  </a:t>
            </a:r>
            <a:r>
              <a:rPr lang="en-US" dirty="0" smtClean="0"/>
              <a:t>   </a:t>
            </a:r>
            <a:r>
              <a:rPr lang="el-GR" dirty="0" smtClean="0"/>
              <a:t> $ 65.000</a:t>
            </a:r>
          </a:p>
          <a:p>
            <a:r>
              <a:rPr lang="el-GR" dirty="0" smtClean="0"/>
              <a:t>(Καταβολή </a:t>
            </a:r>
            <a:r>
              <a:rPr lang="fr-FR" dirty="0" smtClean="0"/>
              <a:t>M</a:t>
            </a:r>
            <a:r>
              <a:rPr lang="el-GR" dirty="0" err="1" smtClean="0"/>
              <a:t>ισθώματος</a:t>
            </a:r>
            <a:r>
              <a:rPr lang="el-GR" dirty="0" smtClean="0"/>
              <a:t> έναντι Ναυλοσυμφώνου # ….)</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36</a:t>
            </a:fld>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pl-PL" sz="3200" dirty="0" smtClean="0"/>
              <a:t>35.05  Ναυτιλιακοί Πράκτορες (</a:t>
            </a:r>
            <a:r>
              <a:rPr lang="en-US" sz="3200" dirty="0" smtClean="0"/>
              <a:t>Agents</a:t>
            </a:r>
            <a:r>
              <a:rPr lang="pl-PL" sz="3200" dirty="0" smtClean="0"/>
              <a:t>)</a:t>
            </a:r>
            <a:endParaRPr lang="en-US" sz="3200" dirty="0"/>
          </a:p>
        </p:txBody>
      </p:sp>
      <p:sp>
        <p:nvSpPr>
          <p:cNvPr id="3" name="2 - Θέση περιεχομένου"/>
          <p:cNvSpPr>
            <a:spLocks noGrp="1"/>
          </p:cNvSpPr>
          <p:nvPr>
            <p:ph idx="1"/>
          </p:nvPr>
        </p:nvSpPr>
        <p:spPr/>
        <p:txBody>
          <a:bodyPr>
            <a:normAutofit fontScale="70000" lnSpcReduction="20000"/>
          </a:bodyPr>
          <a:lstStyle/>
          <a:p>
            <a:r>
              <a:rPr lang="el-GR" dirty="0" smtClean="0"/>
              <a:t> -------------------------------------------------31/12/20ΧΧ------------------------</a:t>
            </a:r>
          </a:p>
          <a:p>
            <a:r>
              <a:rPr lang="el-GR" dirty="0" smtClean="0"/>
              <a:t>30. ΠΕΛΑΤΕΣ</a:t>
            </a:r>
          </a:p>
          <a:p>
            <a:r>
              <a:rPr lang="el-GR" dirty="0" smtClean="0"/>
              <a:t>30.00 Ναυλωτές</a:t>
            </a:r>
          </a:p>
          <a:p>
            <a:r>
              <a:rPr lang="fr-FR" dirty="0" smtClean="0"/>
              <a:t>30.00.0</a:t>
            </a:r>
            <a:r>
              <a:rPr lang="el-GR" dirty="0" smtClean="0"/>
              <a:t>3 Ναυλωτής</a:t>
            </a:r>
            <a:r>
              <a:rPr lang="fr-FR" dirty="0" smtClean="0"/>
              <a:t> IMPORT-EXPORT                   </a:t>
            </a:r>
            <a:r>
              <a:rPr lang="el-GR" dirty="0" smtClean="0"/>
              <a:t>               </a:t>
            </a:r>
            <a:r>
              <a:rPr lang="fr-FR" dirty="0" smtClean="0"/>
              <a:t>$ 240.000</a:t>
            </a:r>
            <a:endParaRPr lang="el-GR" dirty="0" smtClean="0"/>
          </a:p>
          <a:p>
            <a:r>
              <a:rPr lang="el-GR" dirty="0" smtClean="0"/>
              <a:t>       73.ΠΩΛΗΣΕΙΣ ΥΠΗΡΕΣΙΩΝ</a:t>
            </a:r>
          </a:p>
          <a:p>
            <a:r>
              <a:rPr lang="el-GR" dirty="0" smtClean="0"/>
              <a:t>           73.00 Ναύλοι και Μισθώματα  			       $ 240.000</a:t>
            </a:r>
          </a:p>
          <a:p>
            <a:pPr algn="ctr">
              <a:buFontTx/>
              <a:buNone/>
            </a:pPr>
            <a:r>
              <a:rPr lang="el-GR" dirty="0" smtClean="0"/>
              <a:t>Χρονοναύλωση  όπως Ναυλοσύμφωνο	</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37</a:t>
            </a:fld>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pl-PL" sz="3200" dirty="0" smtClean="0"/>
              <a:t>35.05  Ναυτιλιακοί Πράκτορες (</a:t>
            </a:r>
            <a:r>
              <a:rPr lang="en-US" sz="3200" dirty="0" smtClean="0"/>
              <a:t>Agents</a:t>
            </a:r>
            <a:r>
              <a:rPr lang="pl-PL" sz="3200" dirty="0" smtClean="0"/>
              <a:t>)</a:t>
            </a:r>
            <a:endParaRPr lang="en-US" sz="3200" dirty="0"/>
          </a:p>
        </p:txBody>
      </p:sp>
      <p:sp>
        <p:nvSpPr>
          <p:cNvPr id="3" name="2 - Θέση περιεχομένου"/>
          <p:cNvSpPr>
            <a:spLocks noGrp="1"/>
          </p:cNvSpPr>
          <p:nvPr>
            <p:ph idx="1"/>
          </p:nvPr>
        </p:nvSpPr>
        <p:spPr/>
        <p:txBody>
          <a:bodyPr>
            <a:normAutofit fontScale="62500" lnSpcReduction="20000"/>
          </a:bodyPr>
          <a:lstStyle/>
          <a:p>
            <a:r>
              <a:rPr lang="el-GR" dirty="0" smtClean="0"/>
              <a:t>-----------------------------------------------31/12/20ΧΧ------------------------------------</a:t>
            </a:r>
          </a:p>
          <a:p>
            <a:r>
              <a:rPr lang="el-GR" dirty="0" smtClean="0"/>
              <a:t>30. ΠΕΛΑΤΕΣ</a:t>
            </a:r>
          </a:p>
          <a:p>
            <a:r>
              <a:rPr lang="el-GR" dirty="0" smtClean="0"/>
              <a:t>30.00 Ναυλωτές</a:t>
            </a:r>
          </a:p>
          <a:p>
            <a:r>
              <a:rPr lang="fr-FR" dirty="0" smtClean="0"/>
              <a:t>30.0</a:t>
            </a:r>
            <a:r>
              <a:rPr lang="el-GR" dirty="0" smtClean="0"/>
              <a:t>5.03 Προκαταβολή Ναυλωτή</a:t>
            </a:r>
            <a:r>
              <a:rPr lang="fr-FR" dirty="0" smtClean="0"/>
              <a:t> IMPORT-EXPORT</a:t>
            </a:r>
            <a:r>
              <a:rPr lang="el-GR" dirty="0" smtClean="0"/>
              <a:t>             $ 180.000</a:t>
            </a:r>
          </a:p>
          <a:p>
            <a:r>
              <a:rPr lang="el-GR" dirty="0" smtClean="0"/>
              <a:t>                    30. ΠΕΛΑΤΕΣ</a:t>
            </a:r>
          </a:p>
          <a:p>
            <a:r>
              <a:rPr lang="el-GR" dirty="0" smtClean="0"/>
              <a:t>                    30.00 Ναυλωτές</a:t>
            </a:r>
          </a:p>
          <a:p>
            <a:r>
              <a:rPr lang="el-GR" dirty="0" smtClean="0"/>
              <a:t>                    </a:t>
            </a:r>
            <a:r>
              <a:rPr lang="fr-FR" dirty="0" smtClean="0"/>
              <a:t>30.00.0</a:t>
            </a:r>
            <a:r>
              <a:rPr lang="el-GR" dirty="0" smtClean="0"/>
              <a:t>3 Ναυλωτής</a:t>
            </a:r>
            <a:r>
              <a:rPr lang="fr-FR" dirty="0" smtClean="0"/>
              <a:t> IMPORT-EXPORT</a:t>
            </a:r>
            <a:r>
              <a:rPr lang="el-GR" dirty="0" smtClean="0"/>
              <a:t>                                                $ 180.000</a:t>
            </a:r>
          </a:p>
          <a:p>
            <a:pPr algn="ctr">
              <a:buFontTx/>
              <a:buNone/>
            </a:pPr>
            <a:r>
              <a:rPr lang="el-GR" dirty="0" smtClean="0"/>
              <a:t>	Συμψηφισμός προκαταβολών έναντι μισθώματος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38</a:t>
            </a:fld>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pl-PL" sz="3200" dirty="0" smtClean="0"/>
              <a:t>35.05  Ναυτιλιακοί Πράκτορες (</a:t>
            </a:r>
            <a:r>
              <a:rPr lang="en-US" sz="3200" dirty="0" smtClean="0"/>
              <a:t>Agents</a:t>
            </a:r>
            <a:r>
              <a:rPr lang="pl-PL" sz="3200" dirty="0" smtClean="0"/>
              <a:t>)</a:t>
            </a:r>
            <a:endParaRPr lang="en-US" sz="3200" dirty="0"/>
          </a:p>
        </p:txBody>
      </p:sp>
      <p:sp>
        <p:nvSpPr>
          <p:cNvPr id="3" name="2 - Θέση περιεχομένου"/>
          <p:cNvSpPr>
            <a:spLocks noGrp="1"/>
          </p:cNvSpPr>
          <p:nvPr>
            <p:ph idx="1"/>
          </p:nvPr>
        </p:nvSpPr>
        <p:spPr/>
        <p:txBody>
          <a:bodyPr>
            <a:normAutofit fontScale="70000" lnSpcReduction="20000"/>
          </a:bodyPr>
          <a:lstStyle/>
          <a:p>
            <a:r>
              <a:rPr lang="el-GR" dirty="0" smtClean="0"/>
              <a:t>-----------------------------------------------31/12/20ΧΧ---------------------------</a:t>
            </a:r>
          </a:p>
          <a:p>
            <a:r>
              <a:rPr lang="el-GR" dirty="0" smtClean="0"/>
              <a:t>38. ΧΡΗΜΑΤΙΚΑ ΔΙΑΘΕΣΙΜΑ</a:t>
            </a:r>
          </a:p>
          <a:p>
            <a:r>
              <a:rPr lang="el-GR" dirty="0" smtClean="0"/>
              <a:t>38.05.06 Τράπεζα </a:t>
            </a:r>
            <a:r>
              <a:rPr lang="en-US" dirty="0" smtClean="0"/>
              <a:t>CHASE MANHATTAN</a:t>
            </a:r>
            <a:r>
              <a:rPr lang="el-GR" dirty="0" smtClean="0"/>
              <a:t>                               $  60.000</a:t>
            </a:r>
          </a:p>
          <a:p>
            <a:r>
              <a:rPr lang="el-GR" dirty="0" smtClean="0"/>
              <a:t>  30. ΠΕΛΑΤΕΣ</a:t>
            </a:r>
          </a:p>
          <a:p>
            <a:r>
              <a:rPr lang="el-GR" dirty="0" smtClean="0"/>
              <a:t>      30.00 Ναυλωτές</a:t>
            </a:r>
          </a:p>
          <a:p>
            <a:r>
              <a:rPr lang="el-GR" dirty="0" smtClean="0"/>
              <a:t>          </a:t>
            </a:r>
            <a:r>
              <a:rPr lang="fr-FR" dirty="0" smtClean="0"/>
              <a:t>30.0</a:t>
            </a:r>
            <a:r>
              <a:rPr lang="el-GR" dirty="0" smtClean="0"/>
              <a:t>0.03 Ναυλωτής</a:t>
            </a:r>
            <a:r>
              <a:rPr lang="fr-FR" dirty="0" smtClean="0"/>
              <a:t> IMPORT-EXPORT</a:t>
            </a:r>
            <a:r>
              <a:rPr lang="el-GR" dirty="0" smtClean="0"/>
              <a:t>                </a:t>
            </a:r>
            <a:r>
              <a:rPr lang="fr-FR" dirty="0" smtClean="0"/>
              <a:t>$ 60.000</a:t>
            </a:r>
            <a:endParaRPr lang="el-GR" dirty="0" smtClean="0"/>
          </a:p>
          <a:p>
            <a:pPr algn="ctr">
              <a:buFontTx/>
              <a:buNone/>
            </a:pPr>
            <a:r>
              <a:rPr lang="el-GR" dirty="0" smtClean="0"/>
              <a:t>(Εξόφληση </a:t>
            </a:r>
            <a:r>
              <a:rPr lang="fr-FR" dirty="0" smtClean="0"/>
              <a:t>M</a:t>
            </a:r>
            <a:r>
              <a:rPr lang="el-GR" dirty="0" err="1" smtClean="0"/>
              <a:t>ισθώματος</a:t>
            </a:r>
            <a:r>
              <a:rPr lang="el-GR" dirty="0" smtClean="0"/>
              <a:t> σύμφωνα με Ναυλοσύμφωνο # ….)</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39</a:t>
            </a:fld>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err="1" smtClean="0"/>
              <a:t>Διακομιχάλης</a:t>
            </a:r>
            <a:r>
              <a:rPr lang="el-GR" sz="1400" dirty="0" smtClean="0"/>
              <a:t> Μιχαήλ, </a:t>
            </a:r>
            <a:r>
              <a:rPr lang="el-GR" sz="1400" dirty="0" err="1" smtClean="0"/>
              <a:t>Μανδήλας</a:t>
            </a:r>
            <a:r>
              <a:rPr lang="el-GR" sz="1400" dirty="0" smtClean="0"/>
              <a:t> Αθανάσιος, </a:t>
            </a:r>
            <a:r>
              <a:rPr lang="el-GR" sz="1400" dirty="0" err="1" smtClean="0"/>
              <a:t>Κελετζής</a:t>
            </a:r>
            <a:r>
              <a:rPr lang="el-GR" sz="1400" dirty="0" smtClean="0"/>
              <a:t> Σίμος (2013) Ειδικές - Κλαδικές Λογιστικές, Εκδόσεις ΣΤΑΜΟΥΛΗ, Αθήνα. Σελ. 448.</a:t>
            </a: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41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Κλαδικά Λογιστικά Σχέδια.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smtClean="0"/>
              <a:t>Επεξεργασία: Βαφειάδης </a:t>
            </a:r>
            <a:r>
              <a:rPr lang="el-GR" sz="2900" b="1" dirty="0" smtClean="0"/>
              <a:t>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44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45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Συνεχίζουμε με εγγραφές ναύλωσης του πλοίου κατά ταξίδι, με εγγραφές μισθωμάτων χρονοναύλωσης. Επιπλέον θα δούμε με παραδείγματα πως καταχωρούνται οι ασφαλιστικές απαιτήσεις των ναυτιλιακών εταιρειών από τις ασφαλιστικές εταιρείες.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rmAutofit fontScale="90000"/>
          </a:bodyPr>
          <a:lstStyle/>
          <a:p>
            <a:r>
              <a:rPr lang="el-GR" sz="4000" dirty="0" smtClean="0"/>
              <a:t>Λογιστική της ναύλωσης</a:t>
            </a:r>
            <a:r>
              <a:rPr lang="el-GR" sz="7200" dirty="0" smtClean="0"/>
              <a:t/>
            </a:r>
            <a:br>
              <a:rPr lang="el-GR" sz="7200" dirty="0" smtClean="0"/>
            </a:br>
            <a:r>
              <a:rPr lang="el-GR" sz="3100" u="sng" dirty="0" smtClean="0"/>
              <a:t>Εγγραφές ναύλωσης πλοίου κατά ταξίδι</a:t>
            </a:r>
            <a:endParaRPr lang="el-GR" sz="3100" dirty="0"/>
          </a:p>
        </p:txBody>
      </p:sp>
      <p:sp>
        <p:nvSpPr>
          <p:cNvPr id="5" name="Θέση περιεχομένου 4"/>
          <p:cNvSpPr>
            <a:spLocks noGrp="1"/>
          </p:cNvSpPr>
          <p:nvPr>
            <p:ph idx="1"/>
          </p:nvPr>
        </p:nvSpPr>
        <p:spPr>
          <a:xfrm>
            <a:off x="467544" y="1273324"/>
            <a:ext cx="8229600" cy="3987660"/>
          </a:xfrm>
        </p:spPr>
        <p:txBody>
          <a:bodyPr>
            <a:noAutofit/>
          </a:bodyPr>
          <a:lstStyle/>
          <a:p>
            <a:r>
              <a:rPr lang="el-GR" sz="2000" b="1" dirty="0" smtClean="0"/>
              <a:t>ΠΑΡΑΔΕΙΓΜΑ . </a:t>
            </a:r>
            <a:endParaRPr lang="el-GR" sz="2000" dirty="0" smtClean="0"/>
          </a:p>
          <a:p>
            <a:pPr algn="just"/>
            <a:r>
              <a:rPr lang="el-GR" sz="2000" dirty="0" smtClean="0"/>
              <a:t>	</a:t>
            </a:r>
            <a:r>
              <a:rPr lang="en-US" sz="2000" dirty="0" smtClean="0"/>
              <a:t>T</a:t>
            </a:r>
            <a:r>
              <a:rPr lang="el-GR" sz="2000" dirty="0" smtClean="0"/>
              <a:t>ο φορτηγό πλοίο </a:t>
            </a:r>
            <a:r>
              <a:rPr lang="en-US" sz="2000" dirty="0" smtClean="0"/>
              <a:t>M</a:t>
            </a:r>
            <a:r>
              <a:rPr lang="el-GR" sz="2000" dirty="0" smtClean="0"/>
              <a:t>/</a:t>
            </a:r>
            <a:r>
              <a:rPr lang="en-US" sz="2000" dirty="0" smtClean="0"/>
              <a:t>V</a:t>
            </a:r>
            <a:r>
              <a:rPr lang="el-GR" sz="2000" dirty="0" smtClean="0"/>
              <a:t> ΟΔΥΣΣΕΑΣ ναυλώνεται στις 20 Νοεμβρίου 20ΧΧ για ένα (1) ταξίδι, από το Ναυλωτή </a:t>
            </a:r>
            <a:r>
              <a:rPr lang="en-US" sz="2000" dirty="0" smtClean="0"/>
              <a:t>WTC</a:t>
            </a:r>
            <a:r>
              <a:rPr lang="el-GR" sz="2000" dirty="0" smtClean="0"/>
              <a:t>, με ναύλο 33.500 $. Έχει συμφωνηθεί ο ναυλωτής να καταβάλλει 20.000 $ προκαταβολικά με την υπογραφή του ναυλοσύμφωνου και το υπόλοιπο 13.500 $ όταν φθάσει στο λιμάνι εκφόρτωσης, με επιταγές που θα κατατεθούν στον Λογαριασμό της πλοιοκτήτριας εταιρείας, της Τράπεζας </a:t>
            </a:r>
            <a:r>
              <a:rPr lang="en-US" sz="2000" dirty="0" smtClean="0"/>
              <a:t>HSBC</a:t>
            </a:r>
            <a:r>
              <a:rPr lang="el-GR" sz="2000" dirty="0" smtClean="0"/>
              <a:t>. Το ταξίδι αρχίζει στις 25 Νοεμβρίου. Το πλοίο φθάνει στο λιμάνι εκφόρτωσης στις 20 Ιανουαρίου του επόμενου χρόνου και η εκφόρτωση ολοκληρώνεται στις 30 Ιανουαρίου.	Παρατηρείται ότι η διάρκεια του ταξιδιού επεκτείνεται πέραν της παρούσας διαχειριστικής χρήσης. </a:t>
            </a:r>
          </a:p>
          <a:p>
            <a:pPr marL="0" indent="0">
              <a:lnSpc>
                <a:spcPct val="80000"/>
              </a:lnSpc>
              <a:buNone/>
            </a:pPr>
            <a:endParaRPr lang="el-GR" sz="20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5212"/>
            <a:ext cx="8229600" cy="952500"/>
          </a:xfrm>
        </p:spPr>
        <p:txBody>
          <a:bodyPr>
            <a:normAutofit fontScale="90000"/>
          </a:bodyPr>
          <a:lstStyle/>
          <a:p>
            <a:r>
              <a:rPr lang="el-GR" sz="4000" dirty="0" smtClean="0"/>
              <a:t>Λογιστική της ναύλωσης</a:t>
            </a:r>
            <a:r>
              <a:rPr lang="el-GR" sz="9600" dirty="0" smtClean="0"/>
              <a:t/>
            </a:r>
            <a:br>
              <a:rPr lang="el-GR" sz="9600" dirty="0" smtClean="0"/>
            </a:br>
            <a:r>
              <a:rPr lang="el-GR" sz="3100" u="sng" dirty="0" smtClean="0"/>
              <a:t>Εγγραφές ναύλωσης πλοίου κατά ταξίδι</a:t>
            </a:r>
            <a:endParaRPr lang="el-GR" sz="3100" dirty="0"/>
          </a:p>
        </p:txBody>
      </p:sp>
      <p:sp>
        <p:nvSpPr>
          <p:cNvPr id="3" name="Θέση περιεχομένου 2"/>
          <p:cNvSpPr>
            <a:spLocks noGrp="1"/>
          </p:cNvSpPr>
          <p:nvPr>
            <p:ph idx="1"/>
          </p:nvPr>
        </p:nvSpPr>
        <p:spPr>
          <a:xfrm>
            <a:off x="467544" y="1322512"/>
            <a:ext cx="8229600" cy="4392488"/>
          </a:xfrm>
        </p:spPr>
        <p:txBody>
          <a:bodyPr>
            <a:normAutofit/>
          </a:bodyPr>
          <a:lstStyle/>
          <a:p>
            <a:pPr marL="0" indent="0">
              <a:lnSpc>
                <a:spcPct val="90000"/>
              </a:lnSpc>
              <a:buNone/>
            </a:pPr>
            <a:r>
              <a:rPr lang="el-GR" sz="2000" dirty="0" smtClean="0"/>
              <a:t>Θα πρέπει λοιπόν να εμφανιστεί αναλογικά το τμήμα των εσόδων που θα προκύψει μέχρι της 31/12, οπότε λήγει η διαχειριστική περίοδος και το υπόλοιπο τμήμα των εσόδων που αφορά στην επόμενη διαχειριστική περίοδο. Ανάλογες εγγραφές θα γίνουν και για την εμφάνιση των εξόδων του πλοίου για το  ταξίδι στα αντίστοιχα χρονικά διαστήματα, από 25/11/20Χ0-31/12/20Χ0 ή από 1/1/20Χ1-30/1/20Χ1.</a:t>
            </a:r>
            <a:endParaRPr lang="en-US" sz="2000" dirty="0" smtClean="0"/>
          </a:p>
          <a:p>
            <a:pPr algn="just"/>
            <a:r>
              <a:rPr lang="el-GR" sz="2000" dirty="0" smtClean="0"/>
              <a:t>Σημειώνεται ότι η ναυτιλιακή επιχείρηση δικαιούται να εμφανίσει την απαίτησή της στα βιβλία κατά την τελευταία μέρα του ταξιδιού, δηλαδή της παράδοσης του φορτίου στον παραλήπτη, άρα και των εσόδων που θα αποκομίσει. Αν όμως συμπίπτει τα έσοδα να καλύπτουν και την επόμενη χρήση οι εγγραφές που μπορεί να γίνουν είναι οι εξής:</a:t>
            </a:r>
          </a:p>
          <a:p>
            <a:pPr algn="just">
              <a:buNone/>
            </a:pP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Λογιστική της ναύλωσης</a:t>
            </a:r>
            <a:r>
              <a:rPr lang="el-GR" sz="13600" dirty="0" smtClean="0"/>
              <a:t/>
            </a:r>
            <a:br>
              <a:rPr lang="el-GR" sz="13600" dirty="0" smtClean="0"/>
            </a:br>
            <a:r>
              <a:rPr lang="el-GR" sz="3100" u="sng" dirty="0" smtClean="0"/>
              <a:t>Εγγραφές ναύλωσης πλοίου κατά ταξίδι</a:t>
            </a:r>
            <a:endParaRPr lang="el-GR" sz="3100" dirty="0" smtClean="0"/>
          </a:p>
        </p:txBody>
      </p:sp>
      <p:sp>
        <p:nvSpPr>
          <p:cNvPr id="3" name="Θέση περιεχομένου 2"/>
          <p:cNvSpPr>
            <a:spLocks noGrp="1"/>
          </p:cNvSpPr>
          <p:nvPr>
            <p:ph idx="1"/>
          </p:nvPr>
        </p:nvSpPr>
        <p:spPr/>
        <p:txBody>
          <a:bodyPr>
            <a:normAutofit fontScale="92500" lnSpcReduction="10000"/>
          </a:bodyPr>
          <a:lstStyle/>
          <a:p>
            <a:r>
              <a:rPr lang="el-GR" sz="2800" dirty="0" smtClean="0"/>
              <a:t>-------------------------------20/11/20Χ0--------------------------</a:t>
            </a:r>
          </a:p>
          <a:p>
            <a:r>
              <a:rPr lang="el-GR" sz="2800" dirty="0" smtClean="0"/>
              <a:t>38. ΧΡΗΜΑΤΙΚΑ ΔΙΑΘΕΣΙΜΑ</a:t>
            </a:r>
          </a:p>
          <a:p>
            <a:r>
              <a:rPr lang="el-GR" sz="2800" dirty="0" smtClean="0"/>
              <a:t>38.05.</a:t>
            </a:r>
            <a:r>
              <a:rPr lang="en-US" sz="2800" dirty="0" smtClean="0"/>
              <a:t>04</a:t>
            </a:r>
            <a:r>
              <a:rPr lang="el-GR" sz="2800" dirty="0" smtClean="0"/>
              <a:t> Τράπεζα </a:t>
            </a:r>
            <a:r>
              <a:rPr lang="en-US" sz="2800" dirty="0" smtClean="0"/>
              <a:t>HSBC</a:t>
            </a:r>
            <a:r>
              <a:rPr lang="el-GR" sz="2800" dirty="0" smtClean="0"/>
              <a:t>.</a:t>
            </a:r>
          </a:p>
          <a:p>
            <a:r>
              <a:rPr lang="el-GR" sz="2800" dirty="0" smtClean="0"/>
              <a:t>Προκαταβολή Ναυλοσυμφώνου από 10/11 </a:t>
            </a:r>
            <a:r>
              <a:rPr lang="en-US" sz="2800" dirty="0" smtClean="0"/>
              <a:t>    </a:t>
            </a:r>
            <a:r>
              <a:rPr lang="el-GR" sz="2800" dirty="0" smtClean="0"/>
              <a:t>$20.000</a:t>
            </a:r>
          </a:p>
          <a:p>
            <a:r>
              <a:rPr lang="el-GR" sz="2800" dirty="0" smtClean="0"/>
              <a:t>30. ΠΕΛΑΤΕΣ </a:t>
            </a:r>
          </a:p>
          <a:p>
            <a:r>
              <a:rPr lang="el-GR" sz="2800" dirty="0" smtClean="0"/>
              <a:t>        30.00 Ναυλωτές</a:t>
            </a:r>
          </a:p>
          <a:p>
            <a:r>
              <a:rPr lang="el-GR" sz="2800" dirty="0" smtClean="0"/>
              <a:t>	</a:t>
            </a:r>
            <a:r>
              <a:rPr lang="en-US" sz="2800" dirty="0" smtClean="0"/>
              <a:t>     </a:t>
            </a:r>
            <a:r>
              <a:rPr lang="el-GR" sz="2800" dirty="0" smtClean="0"/>
              <a:t>30.05.01 Προκαταβολή Ναυλωτή </a:t>
            </a:r>
            <a:r>
              <a:rPr lang="en-US" sz="2800" dirty="0" smtClean="0"/>
              <a:t>WTC   </a:t>
            </a:r>
            <a:r>
              <a:rPr lang="el-GR" sz="2800" dirty="0" smtClean="0"/>
              <a:t>$20.000</a:t>
            </a:r>
          </a:p>
          <a:p>
            <a:pPr marL="347472" indent="-347472">
              <a:buNone/>
            </a:pPr>
            <a:endParaRPr lang="el-GR" sz="2800" dirty="0">
              <a:latin typeface="+mj-lt"/>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Λογιστική της ναύλωσης</a:t>
            </a:r>
            <a:r>
              <a:rPr lang="el-GR" sz="19300" dirty="0" smtClean="0"/>
              <a:t/>
            </a:r>
            <a:br>
              <a:rPr lang="el-GR" sz="19300" dirty="0" smtClean="0"/>
            </a:br>
            <a:r>
              <a:rPr lang="el-GR" sz="3100" u="sng" dirty="0" smtClean="0"/>
              <a:t>Εγγραφές ναύλωσης πλοίου κατά ταξίδι</a:t>
            </a:r>
            <a:endParaRPr lang="el-GR" sz="3100" dirty="0"/>
          </a:p>
        </p:txBody>
      </p:sp>
      <p:sp>
        <p:nvSpPr>
          <p:cNvPr id="3" name="Θέση περιεχομένου 2"/>
          <p:cNvSpPr>
            <a:spLocks noGrp="1"/>
          </p:cNvSpPr>
          <p:nvPr>
            <p:ph idx="1"/>
          </p:nvPr>
        </p:nvSpPr>
        <p:spPr>
          <a:xfrm>
            <a:off x="457200" y="1333500"/>
            <a:ext cx="8229600" cy="3972272"/>
          </a:xfrm>
        </p:spPr>
        <p:txBody>
          <a:bodyPr>
            <a:noAutofit/>
          </a:bodyPr>
          <a:lstStyle/>
          <a:p>
            <a:pPr>
              <a:lnSpc>
                <a:spcPct val="70000"/>
              </a:lnSpc>
            </a:pPr>
            <a:r>
              <a:rPr lang="el-GR" sz="2000" dirty="0" smtClean="0"/>
              <a:t>--------------------------------------31/12/20Χ0-----------------------------------</a:t>
            </a:r>
          </a:p>
          <a:p>
            <a:pPr>
              <a:lnSpc>
                <a:spcPct val="70000"/>
              </a:lnSpc>
            </a:pPr>
            <a:r>
              <a:rPr lang="el-GR" sz="2000" dirty="0" smtClean="0"/>
              <a:t>30. ΠΕΛΑΤΕΣ </a:t>
            </a:r>
          </a:p>
          <a:p>
            <a:pPr>
              <a:lnSpc>
                <a:spcPct val="70000"/>
              </a:lnSpc>
            </a:pPr>
            <a:r>
              <a:rPr lang="el-GR" sz="2000" dirty="0" smtClean="0"/>
              <a:t>30.00 Ναυλωτές</a:t>
            </a:r>
          </a:p>
          <a:p>
            <a:pPr>
              <a:lnSpc>
                <a:spcPct val="70000"/>
              </a:lnSpc>
            </a:pPr>
            <a:r>
              <a:rPr lang="el-GR" sz="2000" dirty="0" smtClean="0"/>
              <a:t>30.00.01 Ναυλωτής </a:t>
            </a:r>
            <a:r>
              <a:rPr lang="en-US" sz="2000" dirty="0" smtClean="0"/>
              <a:t>WTC</a:t>
            </a:r>
            <a:r>
              <a:rPr lang="el-GR" sz="2000" dirty="0" smtClean="0"/>
              <a:t> του </a:t>
            </a:r>
            <a:r>
              <a:rPr lang="en-US" sz="2000" dirty="0" smtClean="0"/>
              <a:t>M</a:t>
            </a:r>
            <a:r>
              <a:rPr lang="el-GR" sz="2000" dirty="0" smtClean="0"/>
              <a:t>/</a:t>
            </a:r>
            <a:r>
              <a:rPr lang="en-US" sz="2000" dirty="0" smtClean="0"/>
              <a:t>V</a:t>
            </a:r>
            <a:r>
              <a:rPr lang="el-GR" sz="2000" dirty="0" smtClean="0"/>
              <a:t> ΟΔΥΣΣΕΑΣ        </a:t>
            </a:r>
            <a:r>
              <a:rPr lang="en-US" sz="2000" dirty="0" smtClean="0"/>
              <a:t> </a:t>
            </a:r>
            <a:r>
              <a:rPr lang="el-GR" sz="2000" dirty="0" smtClean="0"/>
              <a:t>      </a:t>
            </a:r>
            <a:r>
              <a:rPr lang="en-US" sz="2000" dirty="0" smtClean="0"/>
              <a:t>        </a:t>
            </a:r>
            <a:r>
              <a:rPr lang="el-GR" sz="2000" dirty="0" smtClean="0"/>
              <a:t>  $33.500</a:t>
            </a:r>
          </a:p>
          <a:p>
            <a:pPr>
              <a:lnSpc>
                <a:spcPct val="70000"/>
              </a:lnSpc>
            </a:pPr>
            <a:r>
              <a:rPr lang="el-GR" sz="2000" dirty="0" smtClean="0"/>
              <a:t> 		73.ΠΩΛΗΣΕΙΣ ΥΠΗΡΕΣΙΩΝ</a:t>
            </a:r>
          </a:p>
          <a:p>
            <a:pPr>
              <a:lnSpc>
                <a:spcPct val="70000"/>
              </a:lnSpc>
            </a:pPr>
            <a:r>
              <a:rPr lang="el-GR" sz="2000" dirty="0" smtClean="0"/>
              <a:t>		73.00 Ναύλοι και Μισθώματα	</a:t>
            </a:r>
            <a:r>
              <a:rPr lang="en-US" sz="2000" dirty="0" smtClean="0"/>
              <a:t>   </a:t>
            </a:r>
            <a:r>
              <a:rPr lang="el-GR" sz="2000" dirty="0" smtClean="0"/>
              <a:t>	$18.500</a:t>
            </a:r>
          </a:p>
          <a:p>
            <a:pPr>
              <a:lnSpc>
                <a:spcPct val="70000"/>
              </a:lnSpc>
            </a:pPr>
            <a:r>
              <a:rPr lang="el-GR" sz="2000" dirty="0" smtClean="0"/>
              <a:t>(Ναύλος </a:t>
            </a:r>
            <a:r>
              <a:rPr lang="fr-FR" sz="2000" dirty="0" smtClean="0"/>
              <a:t>M</a:t>
            </a:r>
            <a:r>
              <a:rPr lang="el-GR" sz="2000" dirty="0" smtClean="0"/>
              <a:t>/</a:t>
            </a:r>
            <a:r>
              <a:rPr lang="fr-FR" sz="2000" dirty="0" smtClean="0"/>
              <a:t>V</a:t>
            </a:r>
            <a:r>
              <a:rPr lang="el-GR" sz="2000" dirty="0" smtClean="0"/>
              <a:t> ΟΔΥΣΣΕΑΣ  αναλογία ταξιδιού 25/11/Χ0-31/12/Χ0, ημέρες 37*500)	 </a:t>
            </a:r>
          </a:p>
          <a:p>
            <a:pPr>
              <a:lnSpc>
                <a:spcPct val="70000"/>
              </a:lnSpc>
            </a:pPr>
            <a:r>
              <a:rPr lang="el-GR" sz="2000" dirty="0" smtClean="0"/>
              <a:t>		56.ΜΕΤΑΒΑΤΙΚΟΙ ΛΟΓΑΡΙΑΣΜΟΙ ΠΑΘΗΤΙΚΟΥ</a:t>
            </a:r>
          </a:p>
          <a:p>
            <a:pPr>
              <a:lnSpc>
                <a:spcPct val="70000"/>
              </a:lnSpc>
            </a:pPr>
            <a:r>
              <a:rPr lang="el-GR" sz="2000" dirty="0" smtClean="0"/>
              <a:t>		56.00 Έσοδα επόμενων χρήσεων	</a:t>
            </a:r>
            <a:r>
              <a:rPr lang="en-US" sz="2000" dirty="0" smtClean="0"/>
              <a:t>                </a:t>
            </a:r>
            <a:r>
              <a:rPr lang="el-GR" sz="2000" dirty="0" smtClean="0"/>
              <a:t>$15.000</a:t>
            </a:r>
          </a:p>
          <a:p>
            <a:pPr>
              <a:lnSpc>
                <a:spcPct val="70000"/>
              </a:lnSpc>
            </a:pPr>
            <a:r>
              <a:rPr lang="el-GR" sz="2000" dirty="0" smtClean="0"/>
              <a:t>(Ναύλος </a:t>
            </a:r>
            <a:r>
              <a:rPr lang="fr-FR" sz="2000" dirty="0" smtClean="0"/>
              <a:t>M</a:t>
            </a:r>
            <a:r>
              <a:rPr lang="el-GR" sz="2000" dirty="0" smtClean="0"/>
              <a:t>/</a:t>
            </a:r>
            <a:r>
              <a:rPr lang="fr-FR" sz="2000" dirty="0" smtClean="0"/>
              <a:t>V</a:t>
            </a:r>
            <a:r>
              <a:rPr lang="el-GR" sz="2000" dirty="0" smtClean="0"/>
              <a:t> ΟΔΥΣΣΕΑΣ  αναλογία ταξιδιού 1/1/Χ1-30/1/Χ1,ημέρες 30Χ500$)	 </a:t>
            </a:r>
          </a:p>
          <a:p>
            <a:pPr marL="0" indent="0">
              <a:lnSpc>
                <a:spcPct val="70000"/>
              </a:lnSpc>
              <a:buNone/>
            </a:pPr>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1449</TotalTime>
  <Words>2060</Words>
  <Application>Microsoft Office PowerPoint</Application>
  <PresentationFormat>Προβολή στην οθόνη (16:10)</PresentationFormat>
  <Paragraphs>384</Paragraphs>
  <Slides>46</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46</vt:i4>
      </vt:variant>
    </vt:vector>
  </HeadingPairs>
  <TitlesOfParts>
    <vt:vector size="47" baseType="lpstr">
      <vt:lpstr>Θέμα του Office</vt:lpstr>
      <vt:lpstr>Κλαδικά Λογιστικά Σχέδια</vt:lpstr>
      <vt:lpstr>Διαφάνεια 2</vt:lpstr>
      <vt:lpstr>Άδειες Χρήσης</vt:lpstr>
      <vt:lpstr>Χρηματοδότηση</vt:lpstr>
      <vt:lpstr>Σκοποί  ενότητας</vt:lpstr>
      <vt:lpstr>Λογιστική της ναύλωσης Εγγραφές ναύλωσης πλοίου κατά ταξίδι</vt:lpstr>
      <vt:lpstr>Λογιστική της ναύλωσης Εγγραφές ναύλωσης πλοίου κατά ταξίδι</vt:lpstr>
      <vt:lpstr>Λογιστική της ναύλωσης Εγγραφές ναύλωσης πλοίου κατά ταξίδι</vt:lpstr>
      <vt:lpstr>Λογιστική της ναύλωσης Εγγραφές ναύλωσης πλοίου κατά ταξίδι</vt:lpstr>
      <vt:lpstr>Λογιστική της ναύλωσης Εγγραφές ναύλωσης πλοίου κατά ταξίδι</vt:lpstr>
      <vt:lpstr>Λογιστική της ναύλωσης Εγγραφές ναύλωσης πλοίου κατά ταξίδι</vt:lpstr>
      <vt:lpstr>Λογιστική της ναύλωσης Εγγραφές ναύλωσης πλοίου κατά ταξίδι</vt:lpstr>
      <vt:lpstr>Λογιστική της ναύλωσης Εγγραφές ναύλωσης πλοίου κατά ταξίδι</vt:lpstr>
      <vt:lpstr>Λογιστική της ναύλωσης Εγγραφές μισθωμάτων χρονοναύλωσης</vt:lpstr>
      <vt:lpstr>Λογιστική της ναύλωσης Εγγραφές μισθωμάτων χρονοναύλωσης</vt:lpstr>
      <vt:lpstr>Λογιστική της ναύλωσης Εγγραφές μισθωμάτων χρονοναύλωσης</vt:lpstr>
      <vt:lpstr>Λογιστική της ναύλωσης Εγγραφές μισθωμάτων χρονοναύλωσης</vt:lpstr>
      <vt:lpstr>Λογιστική της ναύλωσης Εγγραφές μισθωμάτων χρονοναύλωσης</vt:lpstr>
      <vt:lpstr>Λογιστική της ναύλωσης Εγγραφές μισθωμάτων χρονοναύλωσης</vt:lpstr>
      <vt:lpstr>Λογιστική της ναύλωσης Εγγραφές μισθωμάτων χρονοναύλωσης</vt:lpstr>
      <vt:lpstr>Λογιστική της ναύλωσης Εγγραφές μισθωμάτων χρονοναύλωσης</vt:lpstr>
      <vt:lpstr>Λογιστική της ναύλωσης Εγγραφές μισθωμάτων χρονοναύλωσης</vt:lpstr>
      <vt:lpstr>Λογιστική της ναύλωσης Εγγραφές μισθωμάτων χρονοναύλωσης</vt:lpstr>
      <vt:lpstr>33.90 Ασφαλιστικές Απαιτήσεις (Underwriters)</vt:lpstr>
      <vt:lpstr>33.90 Ασφαλιστικές Απαιτήσεις (Underwriters)</vt:lpstr>
      <vt:lpstr>33.90 Ασφαλιστικές Απαιτήσεις (Underwriters)</vt:lpstr>
      <vt:lpstr>35.05  Ναυτιλιακοί Πράκτορες (Agents)</vt:lpstr>
      <vt:lpstr>35.05  Ναυτιλιακοί Πράκτορες (Agents)</vt:lpstr>
      <vt:lpstr>35.05  Ναυτιλιακοί Πράκτορες (Agents)</vt:lpstr>
      <vt:lpstr>35.05  Ναυτιλιακοί Πράκτορες (Agents)</vt:lpstr>
      <vt:lpstr>35.05  Ναυτιλιακοί Πράκτορες (Agents)</vt:lpstr>
      <vt:lpstr>35.05  Ναυτιλιακοί Πράκτορες (Agents)</vt:lpstr>
      <vt:lpstr>35.05  Ναυτιλιακοί Πράκτορες (Agents)</vt:lpstr>
      <vt:lpstr>35.05  Ναυτιλιακοί Πράκτορες (Agents)</vt:lpstr>
      <vt:lpstr>35.05  Ναυτιλιακοί Πράκτορες (Agents)</vt:lpstr>
      <vt:lpstr>35.05  Ναυτιλιακοί Πράκτορες (Agents)</vt:lpstr>
      <vt:lpstr>35.05  Ναυτιλιακοί Πράκτορες (Agents)</vt:lpstr>
      <vt:lpstr>35.05  Ναυτιλιακοί Πράκτορες (Agents)</vt:lpstr>
      <vt:lpstr>35.05  Ναυτιλιακοί Πράκτορες (Agents)</vt:lpstr>
      <vt:lpstr>Βιβλιογραφία</vt:lpstr>
      <vt:lpstr>Σημείωμα Αναφοράς</vt:lpstr>
      <vt:lpstr>Σημείωμα Αδειοδότησης</vt:lpstr>
      <vt:lpstr>Διαφάνεια 43</vt:lpstr>
      <vt:lpstr>Διαφάνεια 44</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214</cp:revision>
  <dcterms:created xsi:type="dcterms:W3CDTF">2012-09-06T09:03:05Z</dcterms:created>
  <dcterms:modified xsi:type="dcterms:W3CDTF">2015-11-03T20:04:48Z</dcterms:modified>
</cp:coreProperties>
</file>