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89" r:id="rId3"/>
    <p:sldId id="257" r:id="rId4"/>
    <p:sldId id="259" r:id="rId5"/>
    <p:sldId id="338" r:id="rId6"/>
    <p:sldId id="339" r:id="rId7"/>
    <p:sldId id="340" r:id="rId8"/>
    <p:sldId id="341" r:id="rId9"/>
    <p:sldId id="342" r:id="rId10"/>
    <p:sldId id="343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5" r:id="rId30"/>
    <p:sldId id="366" r:id="rId31"/>
    <p:sldId id="364" r:id="rId32"/>
    <p:sldId id="367" r:id="rId33"/>
    <p:sldId id="368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386" r:id="rId52"/>
    <p:sldId id="387" r:id="rId53"/>
    <p:sldId id="388" r:id="rId54"/>
    <p:sldId id="389" r:id="rId55"/>
    <p:sldId id="390" r:id="rId56"/>
    <p:sldId id="391" r:id="rId57"/>
    <p:sldId id="392" r:id="rId58"/>
    <p:sldId id="393" r:id="rId59"/>
    <p:sldId id="394" r:id="rId60"/>
    <p:sldId id="395" r:id="rId61"/>
    <p:sldId id="397" r:id="rId62"/>
    <p:sldId id="396" r:id="rId63"/>
    <p:sldId id="290" r:id="rId64"/>
    <p:sldId id="295" r:id="rId65"/>
    <p:sldId id="291" r:id="rId66"/>
    <p:sldId id="292" r:id="rId67"/>
    <p:sldId id="293" r:id="rId68"/>
    <p:sldId id="280" r:id="rId69"/>
  </p:sldIdLst>
  <p:sldSz cx="9144000" cy="5715000" type="screen16x10"/>
  <p:notesSz cx="6858000" cy="9144000"/>
  <p:custDataLst>
    <p:tags r:id="rId7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194798"/>
            <a:ext cx="896448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8 </a:t>
            </a:r>
            <a:r>
              <a:rPr lang="el-GR" sz="2800" dirty="0" smtClean="0"/>
              <a:t>: </a:t>
            </a:r>
            <a:r>
              <a:rPr lang="el-GR" sz="2800" b="1" dirty="0" smtClean="0"/>
              <a:t>ΥΓΙΕΙΝΗ ΑΓΡΟΤΙΚΩΝ ΖΩΩΝ</a:t>
            </a:r>
          </a:p>
          <a:p>
            <a:endParaRPr lang="el-GR" sz="2800" b="1" dirty="0" smtClean="0"/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4) ΙΩΔΙΟ</a:t>
            </a:r>
            <a:r>
              <a:rPr lang="el-GR" sz="2000" dirty="0" smtClean="0"/>
              <a:t>: </a:t>
            </a:r>
            <a:r>
              <a:rPr lang="el-GR" sz="2000" dirty="0"/>
              <a:t>Στο κοινό νερό βρίσκονται ίχνη από αυτό το στοιχείο, ενώ </a:t>
            </a:r>
            <a:r>
              <a:rPr lang="el-GR" sz="2000" dirty="0" smtClean="0"/>
              <a:t>το μεταλλικό </a:t>
            </a:r>
            <a:r>
              <a:rPr lang="el-GR" sz="2000" dirty="0"/>
              <a:t>περιέχει μεγαλύτερες </a:t>
            </a:r>
            <a:r>
              <a:rPr lang="el-GR" sz="2000" dirty="0" err="1"/>
              <a:t>ποσότητες</a:t>
            </a:r>
            <a:r>
              <a:rPr lang="el-GR" sz="2000" dirty="0" err="1" smtClean="0"/>
              <a:t>.'Έλλειψη</a:t>
            </a:r>
            <a:r>
              <a:rPr lang="el-GR" sz="2000" dirty="0" smtClean="0"/>
              <a:t> </a:t>
            </a:r>
            <a:r>
              <a:rPr lang="el-GR" sz="2000" dirty="0"/>
              <a:t>ιωδίου στο νερό και </a:t>
            </a:r>
            <a:r>
              <a:rPr lang="el-GR" sz="2000" dirty="0" smtClean="0"/>
              <a:t>στην τροφή </a:t>
            </a:r>
            <a:r>
              <a:rPr lang="el-GR" sz="2000" dirty="0"/>
              <a:t>προκαλεί βρογχοκήλη στα ζώα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 smtClean="0"/>
              <a:t>5) ΦΘΟΡΙΟ</a:t>
            </a:r>
            <a:r>
              <a:rPr lang="el-GR" sz="2000" dirty="0" smtClean="0"/>
              <a:t>: </a:t>
            </a:r>
            <a:r>
              <a:rPr lang="el-GR" sz="2000" dirty="0"/>
              <a:t>Μπορεί να βρίσκεται στο νερό με τη μορφή </a:t>
            </a:r>
            <a:r>
              <a:rPr lang="el-GR" sz="2000" dirty="0" err="1"/>
              <a:t>νατριούχου</a:t>
            </a:r>
            <a:r>
              <a:rPr lang="el-GR" sz="2000" dirty="0"/>
              <a:t> </a:t>
            </a:r>
            <a:r>
              <a:rPr lang="el-GR" sz="2000" dirty="0" smtClean="0"/>
              <a:t>φθορίου. Το </a:t>
            </a:r>
            <a:r>
              <a:rPr lang="el-GR" sz="2000" dirty="0"/>
              <a:t>ανώτερο επιτρεπόμενο όριο είναι 1,5 </a:t>
            </a:r>
            <a:r>
              <a:rPr lang="el-GR" sz="2000" dirty="0" err="1"/>
              <a:t>ppm</a:t>
            </a:r>
            <a:r>
              <a:rPr lang="el-GR" sz="2000" dirty="0"/>
              <a:t>. Υψηλότερες συγκεντρώσεις στο </a:t>
            </a:r>
            <a:r>
              <a:rPr lang="el-GR" sz="2000" dirty="0" smtClean="0"/>
              <a:t>νερό προκαλούν </a:t>
            </a:r>
            <a:r>
              <a:rPr lang="el-GR" sz="2000" dirty="0"/>
              <a:t>βλάβες στα δόντια.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6) ΕΝΩΣΕΙΣ ΑΖΩΤΟΥ</a:t>
            </a:r>
            <a:r>
              <a:rPr lang="el-GR" sz="2000" dirty="0" smtClean="0"/>
              <a:t>: </a:t>
            </a:r>
            <a:r>
              <a:rPr lang="el-GR" sz="2000" dirty="0"/>
              <a:t>οργανικές ενώσεις, λευκωματοειδή, ελεύθερη </a:t>
            </a:r>
            <a:r>
              <a:rPr lang="el-GR" sz="2000" dirty="0" smtClean="0"/>
              <a:t>αμμωνία, νιτρώδη και νιτρικά άλατα: Οι ουσίες αυτές προέρχονται από την αποσύνθεση</a:t>
            </a:r>
            <a:r>
              <a:rPr lang="el-GR" sz="2000" dirty="0"/>
              <a:t> </a:t>
            </a:r>
            <a:r>
              <a:rPr lang="el-GR" sz="2000" dirty="0" smtClean="0"/>
              <a:t>οργανικών </a:t>
            </a:r>
            <a:r>
              <a:rPr lang="el-GR" sz="2000" dirty="0"/>
              <a:t>ουσιών (φυτικής ή ζωικής προέλευσης) και δηλώνουν τη ρύπανση και </a:t>
            </a:r>
            <a:r>
              <a:rPr lang="el-GR" sz="2000" dirty="0" smtClean="0"/>
              <a:t>τη μόλυνση </a:t>
            </a:r>
            <a:r>
              <a:rPr lang="el-GR" sz="2000" dirty="0"/>
              <a:t>του νερού, άρα είναι επικίνδυνες για τα ζώα</a:t>
            </a:r>
            <a:r>
              <a:rPr lang="el-GR" sz="2000" dirty="0" smtClean="0"/>
              <a:t>. Τα επιτρεπτά είναι: </a:t>
            </a:r>
            <a:r>
              <a:rPr lang="el-GR" sz="2000" dirty="0"/>
              <a:t>Νιτρώδη: 0,003</a:t>
            </a:r>
            <a:r>
              <a:rPr lang="en-US" sz="2000" dirty="0"/>
              <a:t>mg/</a:t>
            </a:r>
            <a:r>
              <a:rPr lang="el-GR" sz="2000" dirty="0"/>
              <a:t>λ</a:t>
            </a:r>
            <a:r>
              <a:rPr lang="en-US" sz="2000" dirty="0" err="1"/>
              <a:t>i</a:t>
            </a:r>
            <a:r>
              <a:rPr lang="el-GR" sz="2000" dirty="0" err="1"/>
              <a:t>τρ</a:t>
            </a:r>
            <a:r>
              <a:rPr lang="en-US" sz="2000" dirty="0"/>
              <a:t>o </a:t>
            </a:r>
            <a:r>
              <a:rPr lang="el-GR" sz="2000" dirty="0" smtClean="0"/>
              <a:t>νερού, Αμμωνία </a:t>
            </a:r>
            <a:r>
              <a:rPr lang="el-GR" sz="2000" dirty="0"/>
              <a:t>από πρωτεΐνες: 0,01 </a:t>
            </a:r>
            <a:r>
              <a:rPr lang="el-GR" sz="2000" dirty="0" err="1" smtClean="0"/>
              <a:t>mg</a:t>
            </a:r>
            <a:r>
              <a:rPr lang="el-GR" sz="2000" dirty="0" smtClean="0"/>
              <a:t>/λίτρο, </a:t>
            </a:r>
            <a:r>
              <a:rPr lang="el-GR" sz="2000" dirty="0"/>
              <a:t>Νιτρικά άλατα: 10 </a:t>
            </a:r>
            <a:r>
              <a:rPr lang="el-GR" sz="2000" dirty="0" err="1"/>
              <a:t>mg</a:t>
            </a:r>
            <a:r>
              <a:rPr lang="el-GR" sz="2000" dirty="0"/>
              <a:t>/λίτρο νερού</a:t>
            </a: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462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1"/>
            <a:ext cx="8229600" cy="3608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7) </a:t>
            </a:r>
            <a:r>
              <a:rPr lang="el-GR" sz="2000" b="1" cap="all" dirty="0" err="1" smtClean="0"/>
              <a:t>Χλωριουχα</a:t>
            </a:r>
            <a:r>
              <a:rPr lang="el-GR" sz="2000" b="1" cap="all" dirty="0" smtClean="0"/>
              <a:t> </a:t>
            </a:r>
            <a:r>
              <a:rPr lang="el-GR" sz="2000" b="1" cap="all" dirty="0" err="1"/>
              <a:t>α</a:t>
            </a:r>
            <a:r>
              <a:rPr lang="el-GR" sz="2000" b="1" cap="all" dirty="0" err="1" smtClean="0"/>
              <a:t>λατα</a:t>
            </a:r>
            <a:r>
              <a:rPr lang="el-GR" sz="2000" dirty="0"/>
              <a:t>: Τα άλατα αυτά είναι συνήθως συνδεδεμένα με Να ή </a:t>
            </a:r>
            <a:r>
              <a:rPr lang="el-GR" sz="2000" dirty="0" smtClean="0"/>
              <a:t>με </a:t>
            </a:r>
            <a:r>
              <a:rPr lang="en-US" sz="2000" dirty="0" smtClean="0"/>
              <a:t>Mg</a:t>
            </a:r>
            <a:r>
              <a:rPr lang="en-US" sz="2000" dirty="0"/>
              <a:t>, </a:t>
            </a:r>
            <a:r>
              <a:rPr lang="el-GR" sz="2000" dirty="0"/>
              <a:t>Κ, </a:t>
            </a:r>
            <a:r>
              <a:rPr lang="en-US" sz="2000" dirty="0"/>
              <a:t>Ca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r>
              <a:rPr lang="el-GR" sz="2000" dirty="0"/>
              <a:t>Στο πόσιμο νερό η ποσότητα των αλάτων αυτών είναι ανεκτή από </a:t>
            </a:r>
            <a:r>
              <a:rPr lang="el-GR" sz="2000" dirty="0" smtClean="0"/>
              <a:t>1- </a:t>
            </a:r>
            <a:r>
              <a:rPr lang="en-US" sz="2000" dirty="0" smtClean="0"/>
              <a:t>50mg/</a:t>
            </a:r>
            <a:r>
              <a:rPr lang="el-GR" sz="2000" dirty="0" smtClean="0"/>
              <a:t>λίτρο. Το </a:t>
            </a:r>
            <a:r>
              <a:rPr lang="el-GR" sz="2000" dirty="0"/>
              <a:t>σύνολο των διαλυμένων αλάτων στο νερό καθορίζει </a:t>
            </a:r>
            <a:r>
              <a:rPr lang="el-GR" sz="2000" dirty="0" smtClean="0"/>
              <a:t>την </a:t>
            </a:r>
            <a:r>
              <a:rPr lang="el-GR" sz="2000" b="1" dirty="0" err="1" smtClean="0"/>
              <a:t>αλατότητά</a:t>
            </a:r>
            <a:r>
              <a:rPr lang="el-GR" sz="2000" dirty="0" smtClean="0"/>
              <a:t> </a:t>
            </a:r>
            <a:r>
              <a:rPr lang="el-GR" sz="2000" dirty="0"/>
              <a:t>του. Η παράμετρος αυτή θεωρείται μια από τις σημαντικότερες όταν </a:t>
            </a:r>
            <a:r>
              <a:rPr lang="el-GR" sz="2000" dirty="0" smtClean="0"/>
              <a:t>το νερό </a:t>
            </a:r>
            <a:r>
              <a:rPr lang="el-GR" sz="2000" dirty="0"/>
              <a:t>προορίζεται για κατανάλωση από τα ζώα</a:t>
            </a:r>
            <a:r>
              <a:rPr lang="el-GR" sz="2000" dirty="0" smtClean="0"/>
              <a:t>. </a:t>
            </a:r>
            <a:r>
              <a:rPr lang="el-GR" sz="2000" dirty="0"/>
              <a:t>Το υφάλμυρο νερό επιδρά δυσμενώς στις συγκεντρώσεις ηλεκτρολυτών </a:t>
            </a:r>
            <a:r>
              <a:rPr lang="el-GR" sz="2000" dirty="0" smtClean="0"/>
              <a:t>των υγρών </a:t>
            </a:r>
            <a:r>
              <a:rPr lang="el-GR" sz="2000" dirty="0"/>
              <a:t>του σώματος, στο μεταβολισμό των ιχνοστοιχείων όπως και στη </a:t>
            </a:r>
            <a:r>
              <a:rPr lang="el-GR" sz="2000" dirty="0" smtClean="0"/>
              <a:t>λειτουργία των νεφρών. Υψηλές </a:t>
            </a:r>
            <a:r>
              <a:rPr lang="el-GR" sz="2000" dirty="0"/>
              <a:t>συγκεντρώσεις άνω του 2% </a:t>
            </a:r>
            <a:r>
              <a:rPr lang="el-GR" sz="2000" dirty="0" err="1"/>
              <a:t>NaCl</a:t>
            </a:r>
            <a:r>
              <a:rPr lang="el-GR" sz="2000" dirty="0"/>
              <a:t> στο πόσιμο νερό </a:t>
            </a:r>
            <a:r>
              <a:rPr lang="el-GR" sz="2000" dirty="0" smtClean="0"/>
              <a:t>προκαλούν </a:t>
            </a:r>
            <a:r>
              <a:rPr lang="el-GR" sz="2000" dirty="0" err="1" smtClean="0"/>
              <a:t>τοξικώσεις</a:t>
            </a:r>
            <a:r>
              <a:rPr lang="el-GR" sz="2000" dirty="0" smtClean="0"/>
              <a:t> </a:t>
            </a:r>
            <a:r>
              <a:rPr lang="el-GR" sz="2000" dirty="0"/>
              <a:t>στα παραγωγικά ζώα.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909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8) </a:t>
            </a:r>
            <a:r>
              <a:rPr lang="el-GR" sz="2000" b="1" cap="all" dirty="0" err="1" smtClean="0"/>
              <a:t>Φωσφορικα</a:t>
            </a:r>
            <a:r>
              <a:rPr lang="el-GR" sz="2000" b="1" cap="all" dirty="0" smtClean="0"/>
              <a:t> </a:t>
            </a:r>
            <a:r>
              <a:rPr lang="el-GR" sz="2000" b="1" cap="all" dirty="0" err="1"/>
              <a:t>α</a:t>
            </a:r>
            <a:r>
              <a:rPr lang="el-GR" sz="2000" b="1" cap="all" dirty="0" err="1" smtClean="0"/>
              <a:t>λατα</a:t>
            </a:r>
            <a:r>
              <a:rPr lang="el-GR" sz="2000" dirty="0"/>
              <a:t>: Υπάρχουν συνήθως σε νερό που προέρχεται </a:t>
            </a:r>
            <a:r>
              <a:rPr lang="el-GR" sz="2000" dirty="0" smtClean="0"/>
              <a:t>από κοιτάσματα </a:t>
            </a:r>
            <a:r>
              <a:rPr lang="en-US" sz="2000" dirty="0"/>
              <a:t>C</a:t>
            </a:r>
            <a:r>
              <a:rPr lang="el-GR" sz="2000" dirty="0"/>
              <a:t>α3(ΡΟ4)2</a:t>
            </a:r>
            <a:r>
              <a:rPr lang="el-GR" sz="2000" dirty="0" smtClean="0"/>
              <a:t>. </a:t>
            </a:r>
            <a:r>
              <a:rPr lang="el-GR" sz="2000" dirty="0"/>
              <a:t>Αν οι τιμές των φωσφορικών αλάτων </a:t>
            </a:r>
            <a:r>
              <a:rPr lang="el-GR" sz="2000" dirty="0" smtClean="0"/>
              <a:t>είναι υψηλές </a:t>
            </a:r>
            <a:r>
              <a:rPr lang="el-GR" sz="2000" dirty="0"/>
              <a:t>δείχνουν ότι το έδαφος από το οποίο αντλείται το νερό είναι πολύ </a:t>
            </a:r>
            <a:r>
              <a:rPr lang="el-GR" sz="2000" dirty="0" smtClean="0"/>
              <a:t>ρυπαρό και </a:t>
            </a:r>
            <a:r>
              <a:rPr lang="el-GR" sz="2000" dirty="0"/>
              <a:t>πιθανόν να προέρχεται και από την </a:t>
            </a:r>
            <a:r>
              <a:rPr lang="el-GR" sz="2000" dirty="0" smtClean="0"/>
              <a:t>αποσύνθεση οργανικών </a:t>
            </a:r>
            <a:r>
              <a:rPr lang="el-GR" sz="2000" dirty="0"/>
              <a:t>ουσιών ζωικής </a:t>
            </a:r>
            <a:r>
              <a:rPr lang="el-GR" sz="2000" dirty="0" smtClean="0"/>
              <a:t>προέλευσης. </a:t>
            </a:r>
          </a:p>
          <a:p>
            <a:pPr marL="0" indent="0">
              <a:buNone/>
            </a:pPr>
            <a:r>
              <a:rPr lang="el-GR" sz="2000" b="1" dirty="0" smtClean="0"/>
              <a:t>9) ΘΕΙΙΚΑ ΑΛΑΤΑ: </a:t>
            </a:r>
            <a:r>
              <a:rPr lang="el-GR" sz="2000" dirty="0"/>
              <a:t>Τα </a:t>
            </a:r>
            <a:r>
              <a:rPr lang="el-GR" sz="2000" dirty="0" err="1"/>
              <a:t>θειϊκά</a:t>
            </a:r>
            <a:r>
              <a:rPr lang="el-GR" sz="2000" dirty="0"/>
              <a:t> άλατα στο νερό είναι ανόργανα όταν </a:t>
            </a:r>
            <a:r>
              <a:rPr lang="el-GR" sz="2000" dirty="0" smtClean="0"/>
              <a:t>προέρχονται από </a:t>
            </a:r>
            <a:r>
              <a:rPr lang="el-GR" sz="2000" dirty="0"/>
              <a:t>θειούχα κοιτάσματα, ενώ είναι οργανικά όταν προέρχονται από </a:t>
            </a:r>
            <a:r>
              <a:rPr lang="el-GR" sz="2000" dirty="0" smtClean="0"/>
              <a:t>απορριμματικές ουσίες</a:t>
            </a:r>
            <a:r>
              <a:rPr lang="el-GR" sz="2000" dirty="0"/>
              <a:t>, πράγμα που δείχνει ότι το νερό είναι </a:t>
            </a:r>
            <a:r>
              <a:rPr lang="el-GR" sz="2000" dirty="0" smtClean="0"/>
              <a:t>ρυπαρό. Το </a:t>
            </a:r>
            <a:r>
              <a:rPr lang="el-GR" sz="2000" dirty="0"/>
              <a:t>υγιεινό νερό δεν πρέπει να περιέχει πάνω από 50-60mg </a:t>
            </a:r>
            <a:r>
              <a:rPr lang="el-GR" sz="2000" dirty="0" err="1"/>
              <a:t>θειϊκών</a:t>
            </a:r>
            <a:r>
              <a:rPr lang="el-GR" sz="2000" dirty="0"/>
              <a:t> </a:t>
            </a:r>
            <a:r>
              <a:rPr lang="el-GR" sz="2000" dirty="0" smtClean="0"/>
              <a:t>αλάτων ανά </a:t>
            </a:r>
            <a:r>
              <a:rPr lang="el-GR" sz="2000" dirty="0"/>
              <a:t>λίτρο</a:t>
            </a:r>
            <a:r>
              <a:rPr lang="el-GR" sz="2000" dirty="0" smtClean="0"/>
              <a:t>. </a:t>
            </a: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8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6388" y="1353344"/>
            <a:ext cx="7931224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10</a:t>
            </a:r>
            <a:r>
              <a:rPr lang="el-GR" sz="2000" dirty="0" smtClean="0"/>
              <a:t>) </a:t>
            </a:r>
            <a:r>
              <a:rPr lang="el-GR" sz="2000" b="1" dirty="0" smtClean="0"/>
              <a:t>ΟΡΓΑΝΙΚΕΣ ΟΥΣΙΕΣ: </a:t>
            </a:r>
            <a:r>
              <a:rPr lang="el-GR" sz="2000" dirty="0"/>
              <a:t>Ως οργανικές ουσίες καλούνται οι ποικίλης </a:t>
            </a:r>
            <a:r>
              <a:rPr lang="el-GR" sz="2000" dirty="0" smtClean="0"/>
              <a:t>σύστασης</a:t>
            </a:r>
            <a:r>
              <a:rPr lang="el-GR" sz="2000" dirty="0"/>
              <a:t> </a:t>
            </a:r>
            <a:r>
              <a:rPr lang="el-GR" sz="2000" dirty="0" smtClean="0"/>
              <a:t>οργανικές </a:t>
            </a:r>
            <a:r>
              <a:rPr lang="el-GR" sz="2000" dirty="0"/>
              <a:t>ενώσεις, οι οποίες το ρυπαίνουν όπως είναι μικρόβια, κατάλοιπα </a:t>
            </a:r>
            <a:r>
              <a:rPr lang="el-GR" sz="2000" dirty="0" smtClean="0"/>
              <a:t>φυτών, ούρα</a:t>
            </a:r>
            <a:r>
              <a:rPr lang="el-GR" sz="2000" dirty="0"/>
              <a:t>, κόπρανα και </a:t>
            </a:r>
            <a:r>
              <a:rPr lang="el-GR" sz="2000" dirty="0" err="1"/>
              <a:t>μεταβολίτες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 smtClean="0"/>
              <a:t>11) </a:t>
            </a:r>
            <a:r>
              <a:rPr lang="el-GR" sz="2000" b="1" cap="all" dirty="0" err="1" smtClean="0"/>
              <a:t>ΔραστικΕς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ή </a:t>
            </a:r>
            <a:r>
              <a:rPr lang="el-GR" sz="2000" b="1" cap="all" dirty="0" err="1" smtClean="0"/>
              <a:t>δηλητηριΩδεις</a:t>
            </a:r>
            <a:r>
              <a:rPr lang="el-GR" sz="2000" b="1" cap="all" dirty="0" smtClean="0"/>
              <a:t> </a:t>
            </a:r>
            <a:r>
              <a:rPr lang="el-GR" sz="2000" b="1" cap="all" dirty="0" err="1" smtClean="0"/>
              <a:t>ουσΙες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στο </a:t>
            </a:r>
            <a:r>
              <a:rPr lang="el-GR" sz="2000" b="1" cap="all" dirty="0" err="1" smtClean="0"/>
              <a:t>νερΟ</a:t>
            </a:r>
            <a:r>
              <a:rPr lang="el-GR" sz="2000" dirty="0" smtClean="0"/>
              <a:t>: </a:t>
            </a:r>
            <a:r>
              <a:rPr lang="el-GR" sz="2000" dirty="0"/>
              <a:t>Το νερό μπορεί </a:t>
            </a:r>
            <a:r>
              <a:rPr lang="el-GR" sz="2000" dirty="0" smtClean="0"/>
              <a:t>να περιέχει </a:t>
            </a:r>
            <a:r>
              <a:rPr lang="el-GR" sz="2000" dirty="0"/>
              <a:t>διάφορα μέταλλα μεταξύ των οποίων και </a:t>
            </a:r>
            <a:r>
              <a:rPr lang="el-GR" sz="2000" dirty="0" smtClean="0"/>
              <a:t>δηλητηριώδη. Οι </a:t>
            </a:r>
            <a:r>
              <a:rPr lang="el-GR" sz="2000" dirty="0"/>
              <a:t>κυριότερες ουσίες </a:t>
            </a:r>
            <a:r>
              <a:rPr lang="el-GR" sz="2000" dirty="0" smtClean="0"/>
              <a:t>είναι: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α</a:t>
            </a:r>
            <a:r>
              <a:rPr lang="el-GR" sz="2000" b="1" dirty="0"/>
              <a:t>. Σίδηρος</a:t>
            </a:r>
            <a:r>
              <a:rPr lang="el-GR" sz="2000" dirty="0"/>
              <a:t>: Η παρουσία αυτού του μετάλλου στο νερό οφείλεται στο </a:t>
            </a:r>
            <a:r>
              <a:rPr lang="el-GR" sz="2000" dirty="0" smtClean="0"/>
              <a:t>έδαφος από </a:t>
            </a:r>
            <a:r>
              <a:rPr lang="el-GR" sz="2000" dirty="0"/>
              <a:t>το οποίο διέρχεται ή στις σωληνώσεις</a:t>
            </a:r>
            <a:r>
              <a:rPr lang="el-GR" sz="2000" dirty="0" smtClean="0"/>
              <a:t>. </a:t>
            </a:r>
            <a:r>
              <a:rPr lang="el-GR" sz="2000" dirty="0"/>
              <a:t>Το νερό αυτό είναι ακατάλληλο για την </a:t>
            </a:r>
            <a:r>
              <a:rPr lang="el-GR" sz="2000" dirty="0" smtClean="0"/>
              <a:t>επεξεργασία κρέατος </a:t>
            </a:r>
            <a:r>
              <a:rPr lang="el-GR" sz="2000" dirty="0"/>
              <a:t>και γάλακτος</a:t>
            </a:r>
            <a:r>
              <a:rPr lang="el-GR" sz="2000" dirty="0" smtClean="0"/>
              <a:t>. </a:t>
            </a:r>
            <a:r>
              <a:rPr lang="el-GR" sz="2000" dirty="0"/>
              <a:t>Νερό που περιέχει ποσότητα σιδήρου πάνω από 0,2 </a:t>
            </a:r>
            <a:r>
              <a:rPr lang="el-GR" sz="2000" dirty="0" err="1"/>
              <a:t>mg</a:t>
            </a:r>
            <a:r>
              <a:rPr lang="el-GR" sz="2000" dirty="0"/>
              <a:t>/l δεν πρέπει </a:t>
            </a:r>
            <a:r>
              <a:rPr lang="el-GR" sz="2000" dirty="0" smtClean="0"/>
              <a:t>να χρησιμοποιείται </a:t>
            </a:r>
            <a:r>
              <a:rPr lang="el-GR" sz="2000" dirty="0"/>
              <a:t>ως </a:t>
            </a:r>
            <a:r>
              <a:rPr lang="el-GR" sz="2000" dirty="0" smtClean="0"/>
              <a:t>πόσιμο. Νερά </a:t>
            </a:r>
            <a:r>
              <a:rPr lang="el-GR" sz="2000" dirty="0"/>
              <a:t>με 0,05 </a:t>
            </a:r>
            <a:r>
              <a:rPr lang="el-GR" sz="2000" dirty="0" err="1"/>
              <a:t>mg</a:t>
            </a:r>
            <a:r>
              <a:rPr lang="el-GR" sz="2000" dirty="0"/>
              <a:t>/l σιδήρου είναι κατάλληλο για κάθε </a:t>
            </a:r>
            <a:r>
              <a:rPr lang="el-GR" sz="2000" dirty="0" smtClean="0"/>
              <a:t>χρήση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99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β</a:t>
            </a:r>
            <a:r>
              <a:rPr lang="el-GR" sz="2000" b="1" dirty="0" smtClean="0"/>
              <a:t>. Μόλυβδος</a:t>
            </a:r>
            <a:r>
              <a:rPr lang="el-GR" sz="2000" b="1" dirty="0"/>
              <a:t>: </a:t>
            </a:r>
            <a:r>
              <a:rPr lang="el-GR" sz="2000" dirty="0"/>
              <a:t>Οι ενώσεις αυτού του μετάλλου σπάνια βρίσκονται στο </a:t>
            </a:r>
            <a:r>
              <a:rPr lang="el-GR" sz="2000" dirty="0" smtClean="0"/>
              <a:t>νερό. Αν </a:t>
            </a:r>
            <a:r>
              <a:rPr lang="el-GR" sz="2000" dirty="0"/>
              <a:t>βρίσκονται, σημαίνει ότι έχει διαλυθεί από το διερχόμενο νερό </a:t>
            </a:r>
            <a:r>
              <a:rPr lang="el-GR" sz="2000" dirty="0" smtClean="0"/>
              <a:t>στους μολυβδοσωλήνες. </a:t>
            </a:r>
            <a:r>
              <a:rPr lang="el-GR" sz="2000" dirty="0"/>
              <a:t>Το πόσιμο νερό δεν πρέπει να περιέχει πάνω από 1 </a:t>
            </a:r>
            <a:r>
              <a:rPr lang="el-GR" sz="2000" dirty="0" err="1"/>
              <a:t>mg</a:t>
            </a:r>
            <a:r>
              <a:rPr lang="el-GR" sz="2000" dirty="0"/>
              <a:t>/l νερού μόλυβδο</a:t>
            </a:r>
            <a:r>
              <a:rPr lang="el-GR" sz="2000" dirty="0" smtClean="0"/>
              <a:t>. </a:t>
            </a:r>
            <a:r>
              <a:rPr lang="el-GR" sz="2000" dirty="0"/>
              <a:t>Υ</a:t>
            </a:r>
            <a:r>
              <a:rPr lang="el-GR" sz="2000" dirty="0" smtClean="0"/>
              <a:t>ψηλές </a:t>
            </a:r>
            <a:r>
              <a:rPr lang="el-GR" sz="2000" dirty="0"/>
              <a:t>τιμές του </a:t>
            </a:r>
            <a:r>
              <a:rPr lang="el-GR" sz="2000" dirty="0" err="1"/>
              <a:t>μολύβδου</a:t>
            </a:r>
            <a:r>
              <a:rPr lang="el-GR" sz="2000" dirty="0"/>
              <a:t> στο νερό, αν </a:t>
            </a:r>
            <a:r>
              <a:rPr lang="el-GR" sz="2000" dirty="0" err="1"/>
              <a:t>απορροφηθεί</a:t>
            </a:r>
            <a:r>
              <a:rPr lang="el-GR" sz="2000" dirty="0"/>
              <a:t>, </a:t>
            </a:r>
            <a:r>
              <a:rPr lang="el-GR" sz="2000" dirty="0" smtClean="0"/>
              <a:t>αναστέλλει το </a:t>
            </a:r>
            <a:r>
              <a:rPr lang="el-GR" sz="2000" dirty="0"/>
              <a:t>μηχανισμό </a:t>
            </a:r>
            <a:r>
              <a:rPr lang="el-GR" sz="2000" dirty="0" err="1" smtClean="0"/>
              <a:t>φαγοκυττάρωσης,συνδέεται</a:t>
            </a:r>
            <a:r>
              <a:rPr lang="el-GR" sz="2000" dirty="0" smtClean="0"/>
              <a:t> </a:t>
            </a:r>
            <a:r>
              <a:rPr lang="el-GR" sz="2000" dirty="0"/>
              <a:t>με τις </a:t>
            </a:r>
            <a:r>
              <a:rPr lang="el-GR" sz="2000" dirty="0" smtClean="0"/>
              <a:t>γ-</a:t>
            </a:r>
            <a:r>
              <a:rPr lang="el-GR" sz="2000" dirty="0" err="1" smtClean="0"/>
              <a:t>σφαιρίνες</a:t>
            </a:r>
            <a:r>
              <a:rPr lang="el-GR" sz="2000" dirty="0"/>
              <a:t> </a:t>
            </a:r>
            <a:r>
              <a:rPr lang="el-GR" sz="2000" dirty="0" smtClean="0"/>
              <a:t>και μπορεί να οδηγήσει σε θάνατο.</a:t>
            </a:r>
          </a:p>
          <a:p>
            <a:pPr marL="0" indent="0">
              <a:buNone/>
            </a:pPr>
            <a:r>
              <a:rPr lang="el-GR" sz="2000" b="1" dirty="0" smtClean="0"/>
              <a:t>γ. Αρσενικό: </a:t>
            </a:r>
            <a:r>
              <a:rPr lang="el-GR" sz="2000" dirty="0" smtClean="0"/>
              <a:t> </a:t>
            </a:r>
            <a:r>
              <a:rPr lang="el-GR" sz="2000" dirty="0"/>
              <a:t>Ε</a:t>
            </a:r>
            <a:r>
              <a:rPr lang="el-GR" sz="2000" dirty="0" smtClean="0"/>
              <a:t>ίναι </a:t>
            </a:r>
            <a:r>
              <a:rPr lang="el-GR" sz="2000" dirty="0"/>
              <a:t>πολύ διαδεδομένο στη φύση γι' αυτό και μπορεί </a:t>
            </a:r>
            <a:r>
              <a:rPr lang="el-GR" sz="2000" dirty="0" smtClean="0"/>
              <a:t>να βρίσκεται </a:t>
            </a:r>
            <a:r>
              <a:rPr lang="el-GR" sz="2000" dirty="0"/>
              <a:t>στο νερό σε ελάχιστα </a:t>
            </a:r>
            <a:r>
              <a:rPr lang="el-GR" sz="2000" dirty="0" smtClean="0"/>
              <a:t>ποσά. Ανεκτό </a:t>
            </a:r>
            <a:r>
              <a:rPr lang="el-GR" sz="2000" dirty="0"/>
              <a:t>θεωρείται το όριο του 0,05mg/I </a:t>
            </a:r>
            <a:r>
              <a:rPr lang="el-GR" sz="2000" dirty="0" err="1"/>
              <a:t>vερού</a:t>
            </a:r>
            <a:r>
              <a:rPr lang="el-GR" sz="2000" dirty="0"/>
              <a:t> As4Ο6. Γενικώς τα </a:t>
            </a:r>
            <a:r>
              <a:rPr lang="el-GR" sz="2000" dirty="0" err="1" smtClean="0"/>
              <a:t>αρσενικούχα</a:t>
            </a:r>
            <a:r>
              <a:rPr lang="el-GR" sz="2000" dirty="0"/>
              <a:t> </a:t>
            </a:r>
            <a:r>
              <a:rPr lang="el-GR" sz="2000" dirty="0" smtClean="0"/>
              <a:t>νερά </a:t>
            </a:r>
            <a:r>
              <a:rPr lang="el-GR" sz="2000" dirty="0"/>
              <a:t>είναι ακατάλληλα προς πόση</a:t>
            </a:r>
            <a:r>
              <a:rPr lang="el-GR" sz="2000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227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δ. Χαλκός: </a:t>
            </a:r>
            <a:r>
              <a:rPr lang="el-GR" sz="2000" dirty="0"/>
              <a:t>Το νερό μπορεί να περιέχει μεγάλες ποσότητες από αυτό το στοιχείο. Αν εξαιρέσουμε κυρίως τα πρόβατα και γενικά τα μηρυκαστικά στα οποία μπορεί να προκαλέσει </a:t>
            </a:r>
            <a:r>
              <a:rPr lang="el-GR" sz="2000" dirty="0" err="1"/>
              <a:t>χάλκωση</a:t>
            </a:r>
            <a:r>
              <a:rPr lang="el-GR" sz="2000" dirty="0"/>
              <a:t>, για τα άλλα είδη δεν είναι τοξικός. Αν περιέχει πάνω από 2mg/l τότε το νερό πικρίζει. Το όριο πρέπει να είναι 0,5 </a:t>
            </a:r>
            <a:r>
              <a:rPr lang="el-GR" sz="2000" dirty="0" err="1"/>
              <a:t>ppm</a:t>
            </a:r>
            <a:r>
              <a:rPr lang="el-GR" sz="2000" dirty="0"/>
              <a:t> για τα πρόβατα και 5ppm για τους χοίρους και τα πτηνά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ε</a:t>
            </a:r>
            <a:r>
              <a:rPr lang="el-GR" sz="2000" b="1" dirty="0" smtClean="0"/>
              <a:t>. Υδράργυρος</a:t>
            </a:r>
            <a:r>
              <a:rPr lang="el-GR" sz="2000" dirty="0"/>
              <a:t>: Τα στοιχεία αυτά μπορεί να βρεθούν τυχαία στο </a:t>
            </a:r>
            <a:r>
              <a:rPr lang="el-GR" sz="2000" dirty="0" smtClean="0"/>
              <a:t>πόσιμο νερό </a:t>
            </a:r>
            <a:r>
              <a:rPr lang="el-GR" sz="2000" dirty="0"/>
              <a:t>σε επικίνδυνες ποσότητες για τον άνθρωπο ή να προέρχονται από </a:t>
            </a:r>
            <a:r>
              <a:rPr lang="el-GR" sz="2000" dirty="0" smtClean="0"/>
              <a:t>τη συσσώρευσή </a:t>
            </a:r>
            <a:r>
              <a:rPr lang="el-GR" sz="2000" dirty="0"/>
              <a:t>τους στους ιστούς των ζώων, οι οποίοι αν καταναλωθούν από </a:t>
            </a:r>
            <a:r>
              <a:rPr lang="el-GR" sz="2000" dirty="0" smtClean="0"/>
              <a:t>τον άνθρωπο </a:t>
            </a:r>
            <a:r>
              <a:rPr lang="el-GR" sz="2000" dirty="0"/>
              <a:t>είναι επικίνδυνοι για την υγεία του</a:t>
            </a:r>
            <a:r>
              <a:rPr lang="el-GR" sz="2000" dirty="0" smtClean="0"/>
              <a:t>. </a:t>
            </a:r>
            <a:r>
              <a:rPr lang="el-GR" sz="2000" dirty="0"/>
              <a:t>Πολλές χώρες έχουν καθιερώσει το όριο τιμών υδραργύρου μεταξύ του 0,5 </a:t>
            </a:r>
            <a:r>
              <a:rPr lang="el-GR" sz="2000" dirty="0" smtClean="0"/>
              <a:t>- 1 </a:t>
            </a:r>
            <a:r>
              <a:rPr lang="el-GR" sz="2000" dirty="0" err="1"/>
              <a:t>ppm</a:t>
            </a:r>
            <a:r>
              <a:rPr lang="el-GR" sz="2000" dirty="0"/>
              <a:t> ενώ η Δ.Ο.Υ. έχει θεσπίσει ως όριο το 0.05 </a:t>
            </a:r>
            <a:r>
              <a:rPr lang="el-GR" sz="2000" dirty="0" err="1"/>
              <a:t>ppm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539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cap="all" dirty="0" err="1" smtClean="0"/>
              <a:t>Μεση</a:t>
            </a:r>
            <a:r>
              <a:rPr lang="el-GR" sz="2000" b="1" cap="all" dirty="0" smtClean="0"/>
              <a:t> </a:t>
            </a:r>
            <a:r>
              <a:rPr lang="el-GR" sz="2000" b="1" cap="all" dirty="0" err="1" smtClean="0"/>
              <a:t>χημικη</a:t>
            </a:r>
            <a:r>
              <a:rPr lang="el-GR" sz="2000" b="1" cap="all" dirty="0" smtClean="0"/>
              <a:t> </a:t>
            </a:r>
            <a:r>
              <a:rPr lang="el-GR" sz="2000" b="1" cap="all" dirty="0" err="1" smtClean="0"/>
              <a:t>συσταση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του </a:t>
            </a:r>
            <a:r>
              <a:rPr lang="el-GR" sz="2000" b="1" cap="all" dirty="0" err="1" smtClean="0"/>
              <a:t>ποσιμου</a:t>
            </a:r>
            <a:r>
              <a:rPr lang="el-GR" sz="2000" b="1" cap="all" dirty="0" smtClean="0"/>
              <a:t> </a:t>
            </a:r>
            <a:r>
              <a:rPr lang="el-GR" sz="2000" b="1" cap="all" dirty="0" err="1" smtClean="0"/>
              <a:t>νερου</a:t>
            </a:r>
            <a:endParaRPr lang="el-GR" sz="2000" b="1" cap="all" dirty="0" smtClean="0"/>
          </a:p>
          <a:p>
            <a:pPr marL="0" indent="0">
              <a:buNone/>
            </a:pPr>
            <a:r>
              <a:rPr lang="el-GR" sz="2000" dirty="0" smtClean="0"/>
              <a:t>Τα </a:t>
            </a:r>
            <a:r>
              <a:rPr lang="el-GR" sz="2000" dirty="0"/>
              <a:t>χαρακτηριστικά του υγιεινού νερού (για τον άνθρωπο) είναι </a:t>
            </a:r>
            <a:r>
              <a:rPr lang="el-GR" sz="2000" dirty="0" smtClean="0"/>
              <a:t>τα παρακάτω</a:t>
            </a:r>
            <a:r>
              <a:rPr lang="el-GR" sz="2000" dirty="0"/>
              <a:t>:</a:t>
            </a:r>
          </a:p>
          <a:p>
            <a:r>
              <a:rPr lang="el-GR" sz="2000" dirty="0" smtClean="0"/>
              <a:t>Αντίδραση </a:t>
            </a:r>
            <a:r>
              <a:rPr lang="el-GR" sz="2000" dirty="0"/>
              <a:t>σε χαρτί ηλιοτροπίου: ασθενώς αλκαλική</a:t>
            </a:r>
          </a:p>
          <a:p>
            <a:r>
              <a:rPr lang="el-GR" sz="2000" dirty="0" smtClean="0"/>
              <a:t>Πυκνότητα </a:t>
            </a:r>
            <a:r>
              <a:rPr lang="el-GR" sz="2000" dirty="0"/>
              <a:t>ιόντων: κατά τι μεγαλύτερη του 7.</a:t>
            </a:r>
          </a:p>
          <a:p>
            <a:r>
              <a:rPr lang="el-GR" sz="2000" dirty="0" smtClean="0"/>
              <a:t>Ολική </a:t>
            </a:r>
            <a:r>
              <a:rPr lang="el-GR" sz="2000" dirty="0"/>
              <a:t>σκληρότητα: κάτω των 260 </a:t>
            </a:r>
            <a:r>
              <a:rPr lang="el-GR" sz="2000" dirty="0" err="1"/>
              <a:t>ppm</a:t>
            </a:r>
            <a:r>
              <a:rPr lang="el-GR" sz="2000" dirty="0"/>
              <a:t>.</a:t>
            </a:r>
          </a:p>
          <a:p>
            <a:r>
              <a:rPr lang="el-GR" sz="2000" dirty="0" err="1" smtClean="0"/>
              <a:t>Θειϊκό</a:t>
            </a:r>
            <a:r>
              <a:rPr lang="el-GR" sz="2000" dirty="0" smtClean="0"/>
              <a:t> </a:t>
            </a:r>
            <a:r>
              <a:rPr lang="el-GR" sz="2000" dirty="0"/>
              <a:t>οξύ (S04 ή S03): κάτω των 60 </a:t>
            </a:r>
            <a:r>
              <a:rPr lang="el-GR" sz="2000" dirty="0" err="1"/>
              <a:t>ppm</a:t>
            </a:r>
            <a:r>
              <a:rPr lang="el-GR" sz="2000" dirty="0"/>
              <a:t>.</a:t>
            </a:r>
          </a:p>
          <a:p>
            <a:r>
              <a:rPr lang="el-GR" sz="2000" dirty="0" smtClean="0"/>
              <a:t>Στερεό </a:t>
            </a:r>
            <a:r>
              <a:rPr lang="el-GR" sz="2000" dirty="0"/>
              <a:t>υπόλειμμα: κάτω των 500 </a:t>
            </a:r>
            <a:r>
              <a:rPr lang="el-GR" sz="2000" dirty="0" err="1"/>
              <a:t>ppm</a:t>
            </a:r>
            <a:r>
              <a:rPr lang="el-GR" sz="2000" dirty="0"/>
              <a:t>.</a:t>
            </a:r>
            <a:endParaRPr lang="el-GR" sz="2000" cap="all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09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08885"/>
            <a:ext cx="822960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ΕΝΔΕΙΚΤΙΚΑ ΣΥΣΤΑΤΙΚΑ ΡΥΠΑΝΣΗΣ ΤΟΥ ΝΕΡΟΥ</a:t>
            </a:r>
          </a:p>
          <a:p>
            <a:r>
              <a:rPr lang="el-GR" sz="2000" b="1" dirty="0" smtClean="0"/>
              <a:t>Αμμωνία</a:t>
            </a:r>
            <a:r>
              <a:rPr lang="el-GR" sz="2000" b="1" dirty="0"/>
              <a:t>: </a:t>
            </a:r>
            <a:r>
              <a:rPr lang="el-GR" sz="2000" dirty="0"/>
              <a:t>Δεν πρέπει να υπερβαίνει τα 0,01 </a:t>
            </a:r>
            <a:r>
              <a:rPr lang="el-GR" sz="2000" dirty="0" err="1"/>
              <a:t>ppm</a:t>
            </a:r>
            <a:r>
              <a:rPr lang="el-GR" sz="2000" dirty="0"/>
              <a:t>.</a:t>
            </a:r>
          </a:p>
          <a:p>
            <a:r>
              <a:rPr lang="el-GR" sz="2000" b="1" dirty="0" smtClean="0"/>
              <a:t>Αμμωνία </a:t>
            </a:r>
            <a:r>
              <a:rPr lang="el-GR" sz="2000" b="1" dirty="0"/>
              <a:t>από πρωτεΐνες: </a:t>
            </a:r>
            <a:r>
              <a:rPr lang="el-GR" sz="2000" dirty="0"/>
              <a:t>Πρέπει να βρίσκεται κάτω από 0,10ppm.</a:t>
            </a:r>
          </a:p>
          <a:p>
            <a:r>
              <a:rPr lang="el-GR" sz="2000" b="1" dirty="0" smtClean="0"/>
              <a:t>Νιτρώδες </a:t>
            </a:r>
            <a:r>
              <a:rPr lang="el-GR" sz="2000" dirty="0"/>
              <a:t>(Ν2Ο3 ή ΝΟ2 ή νιτρώδες κάλιο): Ανεκτά μόνον ίχνη.</a:t>
            </a:r>
          </a:p>
          <a:p>
            <a:r>
              <a:rPr lang="el-GR" sz="2000" b="1" dirty="0" smtClean="0"/>
              <a:t>Νιτρικό </a:t>
            </a:r>
            <a:r>
              <a:rPr lang="el-GR" sz="2000" b="1" dirty="0"/>
              <a:t>οξύ </a:t>
            </a:r>
            <a:r>
              <a:rPr lang="el-GR" sz="2000" dirty="0"/>
              <a:t>ή </a:t>
            </a:r>
            <a:r>
              <a:rPr lang="el-GR" sz="2000" b="1" dirty="0"/>
              <a:t>νιτρικό κάλιο ή ασβέστιο: </a:t>
            </a:r>
            <a:r>
              <a:rPr lang="el-GR" sz="2000" dirty="0"/>
              <a:t>Πρέπει να βρίσκονται </a:t>
            </a:r>
            <a:r>
              <a:rPr lang="el-GR" sz="2000" dirty="0" smtClean="0"/>
              <a:t>&lt;</a:t>
            </a:r>
            <a:r>
              <a:rPr lang="en-US" sz="2000" dirty="0" smtClean="0"/>
              <a:t>10ppm</a:t>
            </a:r>
            <a:r>
              <a:rPr lang="en-US" sz="2000" dirty="0"/>
              <a:t>.</a:t>
            </a:r>
          </a:p>
          <a:p>
            <a:r>
              <a:rPr lang="el-GR" sz="2000" b="1" dirty="0" smtClean="0"/>
              <a:t>Χλωριούχο </a:t>
            </a:r>
            <a:r>
              <a:rPr lang="el-GR" sz="2000" b="1" dirty="0"/>
              <a:t>νάτριο ή χλώριο: </a:t>
            </a:r>
            <a:r>
              <a:rPr lang="el-GR" sz="2000" dirty="0"/>
              <a:t>Κάτω από 30 </a:t>
            </a:r>
            <a:r>
              <a:rPr lang="el-GR" sz="2000" dirty="0" err="1"/>
              <a:t>ppm</a:t>
            </a:r>
            <a:r>
              <a:rPr lang="el-GR" sz="2000" dirty="0"/>
              <a:t>.</a:t>
            </a:r>
          </a:p>
          <a:p>
            <a:r>
              <a:rPr lang="el-GR" sz="2000" b="1" dirty="0" smtClean="0"/>
              <a:t>Φωσφορικό </a:t>
            </a:r>
            <a:r>
              <a:rPr lang="el-GR" sz="2000" b="1" dirty="0"/>
              <a:t>οξύ: </a:t>
            </a:r>
            <a:r>
              <a:rPr lang="el-GR" sz="2000" dirty="0"/>
              <a:t>Πρέπει να περιέχονται μόνο ίχνη.</a:t>
            </a:r>
          </a:p>
          <a:p>
            <a:r>
              <a:rPr lang="el-GR" sz="2000" b="1" dirty="0" smtClean="0"/>
              <a:t>Υδρόθειο</a:t>
            </a:r>
            <a:r>
              <a:rPr lang="el-GR" sz="2000" b="1" dirty="0"/>
              <a:t>: </a:t>
            </a:r>
            <a:r>
              <a:rPr lang="el-GR" sz="2000" dirty="0"/>
              <a:t>Κάτω του 0,1 </a:t>
            </a:r>
            <a:r>
              <a:rPr lang="el-GR" sz="2000" dirty="0" err="1"/>
              <a:t>ppm</a:t>
            </a:r>
            <a:r>
              <a:rPr lang="el-GR" sz="2000" dirty="0"/>
              <a:t> .</a:t>
            </a:r>
          </a:p>
          <a:p>
            <a:r>
              <a:rPr lang="el-GR" sz="2000" b="1" dirty="0" smtClean="0"/>
              <a:t>Οργανικές </a:t>
            </a:r>
            <a:r>
              <a:rPr lang="el-GR" sz="2000" b="1" dirty="0"/>
              <a:t>ουσίες: </a:t>
            </a:r>
            <a:r>
              <a:rPr lang="el-GR" sz="2000" dirty="0"/>
              <a:t>Πρέπει να βρίσκονται </a:t>
            </a:r>
            <a:r>
              <a:rPr lang="el-GR" sz="2000" dirty="0" smtClean="0"/>
              <a:t>κάτω </a:t>
            </a:r>
            <a:r>
              <a:rPr lang="el-GR" sz="2000" dirty="0"/>
              <a:t>από 12ppm.</a:t>
            </a:r>
          </a:p>
          <a:p>
            <a:r>
              <a:rPr lang="el-GR" sz="2000" b="1" dirty="0" smtClean="0"/>
              <a:t>Να </a:t>
            </a:r>
            <a:r>
              <a:rPr lang="el-GR" sz="2000" b="1" dirty="0"/>
              <a:t>μην υπάρχουν εντομοκτόνα ή άλλα γεωργικά φάρμακα.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004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Μικροβιολογική </a:t>
            </a:r>
            <a:r>
              <a:rPr lang="el-GR" sz="2000" b="1" dirty="0"/>
              <a:t>εξέταση του νερού </a:t>
            </a:r>
            <a:r>
              <a:rPr lang="el-GR" sz="2000" dirty="0" smtClean="0"/>
              <a:t>:</a:t>
            </a:r>
            <a:endParaRPr lang="el-GR" sz="2000" dirty="0"/>
          </a:p>
          <a:p>
            <a:pPr marL="0" indent="0">
              <a:buNone/>
            </a:pPr>
            <a:r>
              <a:rPr lang="el-GR" sz="2000" b="1" i="1" dirty="0"/>
              <a:t>α</a:t>
            </a:r>
            <a:r>
              <a:rPr lang="el-GR" sz="2000" i="1" dirty="0"/>
              <a:t>. </a:t>
            </a:r>
            <a:r>
              <a:rPr lang="el-GR" sz="2000" b="1" i="1" dirty="0" smtClean="0"/>
              <a:t>Απαρίθμηση </a:t>
            </a:r>
            <a:r>
              <a:rPr lang="el-GR" sz="2000" b="1" i="1" dirty="0"/>
              <a:t>των μικροοργανισμών</a:t>
            </a:r>
            <a:r>
              <a:rPr lang="el-GR" sz="2000" i="1" dirty="0"/>
              <a:t>, </a:t>
            </a:r>
            <a:r>
              <a:rPr lang="el-GR" sz="2000" dirty="0"/>
              <a:t>ανεξάρτητα από τα είδη, </a:t>
            </a:r>
            <a:r>
              <a:rPr lang="el-GR" sz="2000" dirty="0" smtClean="0"/>
              <a:t>που βρίσκονται </a:t>
            </a:r>
            <a:r>
              <a:rPr lang="el-GR" sz="2000" dirty="0"/>
              <a:t>στο νερό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i="1" dirty="0"/>
              <a:t>β. </a:t>
            </a:r>
            <a:r>
              <a:rPr lang="el-GR" sz="2000" b="1" i="1" dirty="0" smtClean="0"/>
              <a:t>Ανίχνευση </a:t>
            </a:r>
            <a:r>
              <a:rPr lang="el-GR" sz="2000" b="1" i="1" dirty="0"/>
              <a:t>και </a:t>
            </a:r>
            <a:r>
              <a:rPr lang="el-GR" sz="2000" b="1" i="1" dirty="0" smtClean="0"/>
              <a:t>ταυτοποίηση </a:t>
            </a:r>
            <a:r>
              <a:rPr lang="el-GR" sz="2000" b="1" i="1" dirty="0"/>
              <a:t>των κολοβακτηριδίων</a:t>
            </a:r>
            <a:r>
              <a:rPr lang="el-GR" sz="2000" i="1" dirty="0"/>
              <a:t>. </a:t>
            </a:r>
            <a:r>
              <a:rPr lang="el-GR" sz="2000" dirty="0"/>
              <a:t>Η </a:t>
            </a:r>
            <a:r>
              <a:rPr lang="el-GR" sz="2000" dirty="0" smtClean="0"/>
              <a:t>ύπαρξή τους </a:t>
            </a:r>
            <a:r>
              <a:rPr lang="el-GR" sz="2000" dirty="0"/>
              <a:t>φανερώνει τη ρύπανση του νερού από λύματα. Συνεπώς κάθε στιγμή υπάρχει </a:t>
            </a:r>
            <a:r>
              <a:rPr lang="el-GR" sz="2000" dirty="0" smtClean="0"/>
              <a:t>η δυνατότητα </a:t>
            </a:r>
            <a:r>
              <a:rPr lang="el-GR" sz="2000" dirty="0"/>
              <a:t>μόλυνσης των ζώων (νεογνών - νεαρών) από παθογόνα </a:t>
            </a:r>
            <a:r>
              <a:rPr lang="el-GR" sz="2000" dirty="0" smtClean="0"/>
              <a:t>κολοβακτηρίδια με </a:t>
            </a:r>
            <a:r>
              <a:rPr lang="el-GR" sz="2000" dirty="0"/>
              <a:t>ολέθριες συνέπειες</a:t>
            </a:r>
          </a:p>
          <a:p>
            <a:pPr marL="0" indent="0">
              <a:buNone/>
            </a:pPr>
            <a:r>
              <a:rPr lang="el-GR" sz="2000" b="1" i="1" dirty="0"/>
              <a:t>γ. </a:t>
            </a:r>
            <a:r>
              <a:rPr lang="el-GR" sz="2000" i="1" dirty="0" smtClean="0"/>
              <a:t>Α</a:t>
            </a:r>
            <a:r>
              <a:rPr lang="el-GR" sz="2000" b="1" i="1" dirty="0" smtClean="0"/>
              <a:t>ναζήτηση </a:t>
            </a:r>
            <a:r>
              <a:rPr lang="el-GR" sz="2000" dirty="0"/>
              <a:t>στο νερό </a:t>
            </a:r>
            <a:r>
              <a:rPr lang="el-GR" sz="2000" b="1" i="1" dirty="0"/>
              <a:t>παθογόνων </a:t>
            </a:r>
            <a:r>
              <a:rPr lang="el-GR" sz="2000" dirty="0"/>
              <a:t>μικροβίων όπως </a:t>
            </a:r>
            <a:r>
              <a:rPr lang="el-GR" sz="2000" dirty="0" err="1" smtClean="0"/>
              <a:t>σαλμονελλών</a:t>
            </a:r>
            <a:r>
              <a:rPr lang="el-GR" sz="2000" dirty="0" smtClean="0"/>
              <a:t>, </a:t>
            </a:r>
            <a:r>
              <a:rPr lang="el-GR" sz="2000" dirty="0" err="1" smtClean="0"/>
              <a:t>λεπτοσπειρών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2059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33500"/>
            <a:ext cx="864096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Μόλυνση του νερού από μικροοργανισμούς και </a:t>
            </a:r>
            <a:r>
              <a:rPr lang="el-GR" sz="2000" b="1" dirty="0" smtClean="0"/>
              <a:t>παράσιτα (</a:t>
            </a:r>
            <a:r>
              <a:rPr lang="el-GR" sz="2000" b="1" dirty="0" err="1" smtClean="0"/>
              <a:t>υδατογενείς</a:t>
            </a:r>
            <a:r>
              <a:rPr lang="el-GR" sz="2000" b="1" dirty="0" smtClean="0"/>
              <a:t> </a:t>
            </a:r>
            <a:r>
              <a:rPr lang="el-GR" sz="2000" b="1" dirty="0"/>
              <a:t>νόσοι</a:t>
            </a:r>
            <a:r>
              <a:rPr lang="el-GR" sz="2000" b="1" dirty="0" smtClean="0"/>
              <a:t>).</a:t>
            </a:r>
          </a:p>
          <a:p>
            <a:r>
              <a:rPr lang="el-GR" sz="2000" dirty="0" smtClean="0"/>
              <a:t>Μέσω </a:t>
            </a:r>
            <a:r>
              <a:rPr lang="el-GR" sz="2000" dirty="0"/>
              <a:t>του νερού, μπορούν να μεταδοθούν πολλά λοιμώδη και </a:t>
            </a:r>
            <a:r>
              <a:rPr lang="el-GR" sz="2000" dirty="0" smtClean="0"/>
              <a:t>παρασιτικά νοσήματα. Οι </a:t>
            </a:r>
            <a:r>
              <a:rPr lang="el-GR" sz="2000" dirty="0"/>
              <a:t>κυριότεροι μικροοργανισμοί που βρίσκονται στο νερό μπορεί να </a:t>
            </a:r>
            <a:r>
              <a:rPr lang="el-GR" sz="2000" dirty="0" smtClean="0"/>
              <a:t>είναι </a:t>
            </a:r>
            <a:r>
              <a:rPr lang="el-GR" sz="2000" dirty="0" err="1" smtClean="0"/>
              <a:t>σαλμονέλλες</a:t>
            </a:r>
            <a:r>
              <a:rPr lang="el-GR" sz="2000" dirty="0"/>
              <a:t>, </a:t>
            </a:r>
            <a:r>
              <a:rPr lang="el-GR" sz="2000" dirty="0" err="1"/>
              <a:t>λεπτόσπειρες</a:t>
            </a:r>
            <a:r>
              <a:rPr lang="el-GR" sz="2000" dirty="0"/>
              <a:t>, ιοί, παράσιτα, σπόροι άνθρακας. Οι </a:t>
            </a:r>
            <a:r>
              <a:rPr lang="el-GR" sz="2000" dirty="0" smtClean="0"/>
              <a:t>σαπροφυτικοί μικροοργανισμοί </a:t>
            </a:r>
            <a:r>
              <a:rPr lang="el-GR" sz="2000" dirty="0"/>
              <a:t>που βρίσκονται και βοηθούν στην αποδόμηση οργανικών </a:t>
            </a:r>
            <a:r>
              <a:rPr lang="el-GR" sz="2000" dirty="0" smtClean="0"/>
              <a:t>ουσιών δεν </a:t>
            </a:r>
            <a:r>
              <a:rPr lang="el-GR" sz="2000" dirty="0"/>
              <a:t>ρυπαίνουν το νερό</a:t>
            </a:r>
            <a:r>
              <a:rPr lang="el-GR" sz="2000" dirty="0" smtClean="0"/>
              <a:t>. </a:t>
            </a:r>
            <a:r>
              <a:rPr lang="el-GR" sz="2000" dirty="0"/>
              <a:t>Οι </a:t>
            </a:r>
            <a:r>
              <a:rPr lang="el-GR" sz="2000" dirty="0" smtClean="0"/>
              <a:t>μολύνσεις  </a:t>
            </a:r>
            <a:r>
              <a:rPr lang="el-GR" sz="2000" dirty="0"/>
              <a:t>των ζώων από </a:t>
            </a:r>
            <a:r>
              <a:rPr lang="el-GR" sz="2000" dirty="0" err="1"/>
              <a:t>υδατοφερόμενους</a:t>
            </a:r>
            <a:r>
              <a:rPr lang="el-GR" sz="2000" dirty="0"/>
              <a:t> μικροοργανισμούς </a:t>
            </a:r>
            <a:r>
              <a:rPr lang="el-GR" sz="2000" dirty="0" smtClean="0"/>
              <a:t>καλούνται </a:t>
            </a:r>
            <a:r>
              <a:rPr lang="el-GR" sz="2000" b="1" dirty="0" err="1" smtClean="0"/>
              <a:t>υδατογενείς</a:t>
            </a:r>
            <a:r>
              <a:rPr lang="el-GR" sz="2000" b="1" dirty="0" smtClean="0"/>
              <a:t> ασθένειες.</a:t>
            </a:r>
          </a:p>
          <a:p>
            <a:r>
              <a:rPr lang="el-GR" sz="2000" dirty="0"/>
              <a:t>Στο νερό υπάρχουν μικροοργανισμοί που ζουν σ' </a:t>
            </a:r>
            <a:r>
              <a:rPr lang="el-GR" sz="2000" dirty="0" smtClean="0"/>
              <a:t>αυτό (</a:t>
            </a:r>
            <a:r>
              <a:rPr lang="en-US" sz="2000" dirty="0" smtClean="0"/>
              <a:t>Gram-</a:t>
            </a:r>
            <a:r>
              <a:rPr lang="el-GR" sz="2000" dirty="0" smtClean="0"/>
              <a:t> </a:t>
            </a:r>
            <a:r>
              <a:rPr lang="en-US" sz="2000" dirty="0" smtClean="0"/>
              <a:t>Pseudomonas</a:t>
            </a:r>
            <a:r>
              <a:rPr lang="el-GR" sz="2000" dirty="0" smtClean="0"/>
              <a:t>), </a:t>
            </a:r>
            <a:r>
              <a:rPr lang="el-GR" sz="2000" dirty="0"/>
              <a:t>μικροοργανισμοί </a:t>
            </a:r>
            <a:r>
              <a:rPr lang="el-GR" sz="2000" dirty="0" smtClean="0"/>
              <a:t>που προέρχονται </a:t>
            </a:r>
            <a:r>
              <a:rPr lang="el-GR" sz="2000" dirty="0"/>
              <a:t>από το </a:t>
            </a:r>
            <a:r>
              <a:rPr lang="el-GR" sz="2000" dirty="0" smtClean="0"/>
              <a:t>έδαφος (</a:t>
            </a:r>
            <a:r>
              <a:rPr lang="el-GR" sz="2000" dirty="0" err="1" smtClean="0"/>
              <a:t>εντεροβακτηριοειδή</a:t>
            </a:r>
            <a:r>
              <a:rPr lang="el-GR" sz="2000" dirty="0"/>
              <a:t>,</a:t>
            </a:r>
            <a:r>
              <a:rPr lang="el-GR" sz="2000" dirty="0" smtClean="0"/>
              <a:t> </a:t>
            </a:r>
            <a:r>
              <a:rPr lang="el-GR" sz="2000" dirty="0"/>
              <a:t>γένη </a:t>
            </a:r>
            <a:r>
              <a:rPr lang="el-GR" sz="2000" dirty="0" err="1"/>
              <a:t>Bacillus</a:t>
            </a:r>
            <a:r>
              <a:rPr lang="el-GR" sz="2000" dirty="0"/>
              <a:t> και </a:t>
            </a:r>
            <a:r>
              <a:rPr lang="el-GR" sz="2000" dirty="0" err="1" smtClean="0"/>
              <a:t>Streptomyces</a:t>
            </a:r>
            <a:r>
              <a:rPr lang="el-GR" sz="2000" dirty="0" smtClean="0"/>
              <a:t>)και </a:t>
            </a:r>
            <a:r>
              <a:rPr lang="el-GR" sz="2000" dirty="0"/>
              <a:t>μικροοργανισμοί που διαβιούν στον </a:t>
            </a:r>
            <a:r>
              <a:rPr lang="el-GR" sz="2000" dirty="0" smtClean="0"/>
              <a:t>εντερικό σωλήνα </a:t>
            </a:r>
            <a:r>
              <a:rPr lang="el-GR" sz="2000" dirty="0"/>
              <a:t>του ανθρώπου και των </a:t>
            </a:r>
            <a:r>
              <a:rPr lang="el-GR" sz="2000" dirty="0" smtClean="0"/>
              <a:t>ζώων.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068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345332"/>
            <a:ext cx="8640960" cy="324036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8:</a:t>
            </a:r>
            <a:r>
              <a:rPr lang="en-US" sz="2800" dirty="0" smtClean="0"/>
              <a:t> </a:t>
            </a:r>
            <a:r>
              <a:rPr lang="el-GR" sz="2400" b="1" dirty="0"/>
              <a:t>ΥΓΙΕΙΝΗ ΑΓΡΟΤΙΚΩΝ ΖΩΩΝ</a:t>
            </a:r>
          </a:p>
          <a:p>
            <a:pPr algn="l"/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  <p:pic>
        <p:nvPicPr>
          <p:cNvPr id="6" name="Εικόνα 5"/>
          <p:cNvPicPr/>
          <p:nvPr/>
        </p:nvPicPr>
        <p:blipFill rotWithShape="1">
          <a:blip r:embed="rId2"/>
          <a:srcRect l="10656" t="7709" r="12774" b="11349"/>
          <a:stretch/>
        </p:blipFill>
        <p:spPr bwMode="auto">
          <a:xfrm>
            <a:off x="1187624" y="1417340"/>
            <a:ext cx="6768752" cy="3879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6879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333500"/>
            <a:ext cx="7992888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ΡΟΛΟΣ ΤΟΥ ΝΕΡΟΥ ΣΤΙΣ ΛΕΙΤΟΥΡΓΙΕΣ ΤΟΥ ΟΡΓΑΝΙΣΜΟΥ</a:t>
            </a:r>
          </a:p>
          <a:p>
            <a:r>
              <a:rPr lang="el-GR" sz="2000" dirty="0" smtClean="0"/>
              <a:t>Χάρι </a:t>
            </a:r>
            <a:r>
              <a:rPr lang="el-GR" sz="2000" dirty="0"/>
              <a:t>στο νερό οι διάφορες χημικές ενώσεις </a:t>
            </a:r>
            <a:r>
              <a:rPr lang="el-GR" sz="2000" dirty="0" err="1"/>
              <a:t>απορροφούνται</a:t>
            </a:r>
            <a:r>
              <a:rPr lang="el-GR" sz="2000" dirty="0"/>
              <a:t> από </a:t>
            </a:r>
            <a:r>
              <a:rPr lang="el-GR" sz="2000" dirty="0" smtClean="0"/>
              <a:t>τους ιστούς</a:t>
            </a:r>
            <a:r>
              <a:rPr lang="el-GR" sz="2000" dirty="0"/>
              <a:t> </a:t>
            </a:r>
            <a:r>
              <a:rPr lang="el-GR" sz="2000" dirty="0" smtClean="0"/>
              <a:t>και </a:t>
            </a:r>
            <a:r>
              <a:rPr lang="el-GR" sz="2000" dirty="0"/>
              <a:t>μεταφέρονται στον οργανισμό.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νερό είναι διαλύτης και μέσο διασποράς όλων των ουσιών του </a:t>
            </a:r>
            <a:r>
              <a:rPr lang="el-GR" sz="2000" dirty="0" smtClean="0"/>
              <a:t>κυττάρου, του </a:t>
            </a:r>
            <a:r>
              <a:rPr lang="el-GR" sz="2000" dirty="0"/>
              <a:t>αίματος, των αδενικών εκκρίσεων και των ούρων.</a:t>
            </a:r>
          </a:p>
          <a:p>
            <a:r>
              <a:rPr lang="el-GR" sz="2000" dirty="0" smtClean="0"/>
              <a:t>Είναι </a:t>
            </a:r>
            <a:r>
              <a:rPr lang="el-GR" sz="2000" dirty="0"/>
              <a:t>μέσο αποβολής προϊόντων του μεταβολισμού με τα ούρα.</a:t>
            </a:r>
          </a:p>
          <a:p>
            <a:r>
              <a:rPr lang="el-GR" sz="2000" dirty="0" smtClean="0"/>
              <a:t>Είναι </a:t>
            </a:r>
            <a:r>
              <a:rPr lang="el-GR" sz="2000" dirty="0"/>
              <a:t>απαραίτητο σε πληθώρα χημικών αντιδράσεων του κυττάρου, </a:t>
            </a:r>
            <a:r>
              <a:rPr lang="el-GR" sz="2000" dirty="0" smtClean="0"/>
              <a:t>όπως ενυδάτωση</a:t>
            </a:r>
            <a:r>
              <a:rPr lang="el-GR" sz="2000" dirty="0"/>
              <a:t>, υδρόλυση, </a:t>
            </a:r>
            <a:r>
              <a:rPr lang="el-GR" sz="2000" dirty="0" err="1"/>
              <a:t>οξειδοαναγωγικές</a:t>
            </a:r>
            <a:r>
              <a:rPr lang="el-GR" sz="2000" dirty="0"/>
              <a:t> διαδικασίες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Ασκεί </a:t>
            </a:r>
            <a:r>
              <a:rPr lang="el-GR" sz="2000" dirty="0"/>
              <a:t>δράση λιπαντική στην επιφάνεια των αρθρώσεων και σπλάχνων </a:t>
            </a:r>
            <a:r>
              <a:rPr lang="el-GR" sz="2000" dirty="0" smtClean="0"/>
              <a:t>καθ‘ ότι </a:t>
            </a:r>
            <a:r>
              <a:rPr lang="el-GR" sz="2000" dirty="0"/>
              <a:t>συνιστά το βασικό στοιχείο του αρθρικού, περιτοναϊκού και πλευρικού υγρού.</a:t>
            </a: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6458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Μαζί </a:t>
            </a:r>
            <a:r>
              <a:rPr lang="el-GR" sz="2000" dirty="0"/>
              <a:t>με το CO2 αποτελεί το τελικό προϊόν του μεταβολισμού.</a:t>
            </a:r>
          </a:p>
          <a:p>
            <a:r>
              <a:rPr lang="el-GR" sz="2000" dirty="0" err="1" smtClean="0"/>
              <a:t>Διαδραματiζει</a:t>
            </a:r>
            <a:r>
              <a:rPr lang="el-GR" sz="2000" dirty="0" smtClean="0"/>
              <a:t> </a:t>
            </a:r>
            <a:r>
              <a:rPr lang="el-GR" sz="2000" dirty="0"/>
              <a:t>σημαντικό ρόλο για τη θερμορύθμιση μέσω της διαπνοής, </a:t>
            </a:r>
            <a:r>
              <a:rPr lang="el-GR" sz="2000" dirty="0" smtClean="0"/>
              <a:t>είτε μέσω </a:t>
            </a:r>
            <a:r>
              <a:rPr lang="el-GR" sz="2000" dirty="0"/>
              <a:t>των πνευμόνων ή του δέρματος προκειμένου να διατηρήσει σταθερή </a:t>
            </a:r>
            <a:r>
              <a:rPr lang="el-GR" sz="2000" dirty="0" smtClean="0"/>
              <a:t>τη θερμοκρασία </a:t>
            </a:r>
            <a:r>
              <a:rPr lang="el-GR" sz="2000" dirty="0"/>
              <a:t>του σώματος</a:t>
            </a:r>
            <a:r>
              <a:rPr lang="el-GR" sz="2000" dirty="0" smtClean="0"/>
              <a:t>.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νερό συμμετέχει, ανάλογα με την ηλικία των ζώων, σε υψηλό </a:t>
            </a:r>
            <a:r>
              <a:rPr lang="el-GR" sz="2000" dirty="0" smtClean="0"/>
              <a:t>ποσοστό στη </a:t>
            </a:r>
            <a:r>
              <a:rPr lang="el-GR" sz="2000" dirty="0"/>
              <a:t>σύνθεση του σώματός τους.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λήψη τροφής είναι συνάρτηση της ποσότητας νερού που καταναλώνει </a:t>
            </a:r>
            <a:r>
              <a:rPr lang="el-GR" sz="2000" dirty="0" smtClean="0"/>
              <a:t>ένα ζώο</a:t>
            </a:r>
            <a:r>
              <a:rPr lang="el-GR" sz="2000" dirty="0"/>
              <a:t>. Αποτελεί το μέσο μεταφοράς των θρεπτικών συστατικών που </a:t>
            </a:r>
            <a:r>
              <a:rPr lang="el-GR" sz="2000" dirty="0" err="1" smtClean="0"/>
              <a:t>απορροφώνται</a:t>
            </a:r>
            <a:r>
              <a:rPr lang="el-GR" sz="2000" dirty="0"/>
              <a:t> </a:t>
            </a:r>
            <a:r>
              <a:rPr lang="el-GR" sz="2000" dirty="0" smtClean="0"/>
              <a:t>από </a:t>
            </a:r>
            <a:r>
              <a:rPr lang="el-GR" sz="2000" dirty="0"/>
              <a:t>τον εντερικό σωλήνα καθώς και των προϊόντων καταβολισμού μέσω </a:t>
            </a:r>
            <a:r>
              <a:rPr lang="el-GR" sz="2000" dirty="0" smtClean="0"/>
              <a:t>των ούρων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500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cap="all" dirty="0" err="1" smtClean="0"/>
              <a:t>Αναγκες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των </a:t>
            </a:r>
            <a:r>
              <a:rPr lang="el-GR" sz="2000" b="1" cap="all" dirty="0" err="1" smtClean="0"/>
              <a:t>ζωων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σε </a:t>
            </a:r>
            <a:r>
              <a:rPr lang="el-GR" sz="2000" b="1" cap="all" dirty="0" err="1" smtClean="0"/>
              <a:t>νερο</a:t>
            </a:r>
            <a:endParaRPr lang="el-GR" sz="2000" cap="all" dirty="0" smtClean="0"/>
          </a:p>
          <a:p>
            <a:pPr marL="0" indent="0">
              <a:buNone/>
            </a:pPr>
            <a:r>
              <a:rPr lang="el-GR" sz="2000" dirty="0" smtClean="0"/>
              <a:t>Για </a:t>
            </a:r>
            <a:r>
              <a:rPr lang="el-GR" sz="2000" dirty="0"/>
              <a:t>να καθορισθούν οι ανάγκες σε νερό ενός ζώου πρέπει </a:t>
            </a:r>
            <a:r>
              <a:rPr lang="el-GR" sz="2000" dirty="0" smtClean="0"/>
              <a:t>να λαμβάνεται </a:t>
            </a:r>
            <a:r>
              <a:rPr lang="el-GR" sz="2000" dirty="0"/>
              <a:t>υπ' όψη η καταναλισκόμενη ποσότητα, η ποσότητα που περιέχεται </a:t>
            </a:r>
            <a:r>
              <a:rPr lang="el-GR" sz="2000" dirty="0" smtClean="0"/>
              <a:t>στις τροφές</a:t>
            </a:r>
            <a:r>
              <a:rPr lang="el-GR" sz="2000" dirty="0"/>
              <a:t>, η ποσότητα που παράγεται κατά τη διάρκεια των χημικών αντιδράσεων και </a:t>
            </a:r>
            <a:r>
              <a:rPr lang="el-GR" sz="2000" dirty="0" smtClean="0"/>
              <a:t>η έξοδός </a:t>
            </a:r>
            <a:r>
              <a:rPr lang="el-GR" sz="2000" dirty="0"/>
              <a:t>του με τα ούρα, με το γάλα, καθώς κι εκείνο το οποίο χάνεται με </a:t>
            </a:r>
            <a:r>
              <a:rPr lang="el-GR" sz="2000" dirty="0" smtClean="0"/>
              <a:t>την αναπνοή</a:t>
            </a:r>
            <a:r>
              <a:rPr lang="el-GR" sz="2000" dirty="0"/>
              <a:t>, τον ιδρώτα και με την άδηλο αναπνοή. Πρέπει επίσης να λαμβάνεται </a:t>
            </a:r>
            <a:r>
              <a:rPr lang="el-GR" sz="2000" dirty="0" smtClean="0"/>
              <a:t>υπ‘ όψη </a:t>
            </a:r>
            <a:r>
              <a:rPr lang="el-GR" sz="2000" dirty="0"/>
              <a:t>και μια ποσότητα νερού, η οποία χρησιμοποιείται για την ανάπτυξη των </a:t>
            </a:r>
            <a:r>
              <a:rPr lang="el-GR" sz="2000" dirty="0" smtClean="0"/>
              <a:t>νεαρών ζώων</a:t>
            </a:r>
            <a:r>
              <a:rPr lang="el-GR" sz="2000" dirty="0"/>
              <a:t>. Ακόμη πρέπει να λαμβάνεται υπ' όψη ότι η λήψη του νερού </a:t>
            </a:r>
            <a:r>
              <a:rPr lang="el-GR" sz="2000" dirty="0" smtClean="0"/>
              <a:t>επηρεάζεται αποφασιστικά </a:t>
            </a:r>
            <a:r>
              <a:rPr lang="el-GR" sz="2000" dirty="0"/>
              <a:t>από τη χημική σύνθεση της τροφής, τον τύπο της παραγωγής </a:t>
            </a:r>
            <a:r>
              <a:rPr lang="el-GR" sz="2000" dirty="0" smtClean="0"/>
              <a:t>αυτού, την </a:t>
            </a:r>
            <a:r>
              <a:rPr lang="el-GR" sz="2000" dirty="0"/>
              <a:t>κατάσταση του ζώου (εγκυμοσύνη, διάρροιες).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0858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6" name="Εικόνα 5"/>
          <p:cNvPicPr/>
          <p:nvPr/>
        </p:nvPicPr>
        <p:blipFill rotWithShape="1">
          <a:blip r:embed="rId2"/>
          <a:srcRect l="22755" t="9637" r="23971" b="9743"/>
          <a:stretch/>
        </p:blipFill>
        <p:spPr bwMode="auto">
          <a:xfrm>
            <a:off x="935596" y="1181365"/>
            <a:ext cx="7272808" cy="4533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37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2"/>
            <a:ext cx="800323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ΕΝΣΤΑΒΛΙΣΜΟΣ ΤΩΝ </a:t>
            </a:r>
            <a:r>
              <a:rPr lang="el-GR" sz="2000" b="1" dirty="0" smtClean="0"/>
              <a:t>ΖΩΩΝ</a:t>
            </a:r>
          </a:p>
          <a:p>
            <a:pPr marL="0" indent="0">
              <a:buNone/>
            </a:pPr>
            <a:r>
              <a:rPr lang="el-GR" sz="2000" dirty="0" smtClean="0"/>
              <a:t>Η τοποθεσία, ο προσανατολισμός, ο σχεδιασμός και ο τρόπος λειτουργίας των </a:t>
            </a:r>
            <a:r>
              <a:rPr lang="el-GR" sz="2000" dirty="0" err="1" smtClean="0"/>
              <a:t>σταβλικών</a:t>
            </a:r>
            <a:r>
              <a:rPr lang="el-GR" sz="2000" dirty="0" smtClean="0"/>
              <a:t> εγκαταστάσεων είναι βασικός παράγοντας για την υγεία των ζώων που </a:t>
            </a:r>
            <a:r>
              <a:rPr lang="el-GR" sz="2000" dirty="0" err="1" smtClean="0"/>
              <a:t>ενσταβλιστούν</a:t>
            </a:r>
            <a:r>
              <a:rPr lang="el-GR" sz="2000" dirty="0" smtClean="0"/>
              <a:t>.</a:t>
            </a:r>
          </a:p>
          <a:p>
            <a:r>
              <a:rPr lang="el-GR" sz="2000" b="1" dirty="0"/>
              <a:t>Το δάπεδο των </a:t>
            </a:r>
            <a:r>
              <a:rPr lang="el-GR" sz="2000" b="1" dirty="0" smtClean="0"/>
              <a:t>στάβλων. </a:t>
            </a:r>
            <a:r>
              <a:rPr lang="el-GR" sz="2000" dirty="0" smtClean="0"/>
              <a:t>Συνήθως </a:t>
            </a:r>
            <a:r>
              <a:rPr lang="el-GR" sz="2000" dirty="0"/>
              <a:t>κατασκευάζεται από </a:t>
            </a:r>
            <a:r>
              <a:rPr lang="el-GR" sz="2000" dirty="0" smtClean="0"/>
              <a:t>σκυρόδεμα. Θα πρέπει </a:t>
            </a:r>
            <a:r>
              <a:rPr lang="el-GR" sz="2000" dirty="0"/>
              <a:t>να λαμβάνονται τα ακόλουθα υπόψη </a:t>
            </a:r>
            <a:r>
              <a:rPr lang="el-GR" sz="2000" dirty="0" smtClean="0"/>
              <a:t>που αφορούν </a:t>
            </a:r>
            <a:r>
              <a:rPr lang="el-GR" sz="2000" dirty="0"/>
              <a:t>την εξασφάλιση των υγιεινότερων συνθηκών: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Το τσιμέντο είναι καλός αγωγός της θερμότητας και την </a:t>
            </a:r>
            <a:r>
              <a:rPr lang="el-GR" sz="2000" dirty="0" smtClean="0"/>
              <a:t>απορροφάει από </a:t>
            </a:r>
            <a:r>
              <a:rPr lang="el-GR" sz="2000" dirty="0"/>
              <a:t>τα </a:t>
            </a:r>
            <a:r>
              <a:rPr lang="el-GR" sz="2000" dirty="0" err="1"/>
              <a:t>κατακλινόμενα</a:t>
            </a:r>
            <a:r>
              <a:rPr lang="el-GR" sz="2000" dirty="0"/>
              <a:t> ζώα, άρα χρησιμοποιείται ως σταθερό η </a:t>
            </a:r>
            <a:r>
              <a:rPr lang="el-GR" sz="2000" dirty="0" err="1" smtClean="0"/>
              <a:t>σχαρωτό</a:t>
            </a:r>
            <a:r>
              <a:rPr lang="el-GR" sz="2000" dirty="0"/>
              <a:t> </a:t>
            </a:r>
            <a:r>
              <a:rPr lang="el-GR" sz="2000" dirty="0" smtClean="0"/>
              <a:t>δάπεδο </a:t>
            </a:r>
            <a:r>
              <a:rPr lang="el-GR" sz="2000" dirty="0"/>
              <a:t>για τα μεγάλα ζώα (αγελάδες-</a:t>
            </a:r>
            <a:r>
              <a:rPr lang="el-GR" sz="2000" dirty="0" err="1"/>
              <a:t>παχυνόμενοι</a:t>
            </a:r>
            <a:r>
              <a:rPr lang="el-GR" sz="2000" dirty="0"/>
              <a:t> χοίροι).</a:t>
            </a:r>
            <a:endParaRPr lang="el-GR" sz="2000" b="1" dirty="0" smtClean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0454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81364"/>
            <a:ext cx="8229600" cy="4419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Πάντοτε πρέπει να προβλέπεται μόνωση στο δάπεδο ώστε να</a:t>
            </a:r>
          </a:p>
          <a:p>
            <a:pPr marL="0" indent="0">
              <a:buNone/>
            </a:pPr>
            <a:r>
              <a:rPr lang="el-GR" sz="2000" dirty="0"/>
              <a:t>παρεμποδίζεται τόσο η μεταφορά της υγρασίας από τα υποκείμενα </a:t>
            </a:r>
            <a:r>
              <a:rPr lang="el-GR" sz="2000" dirty="0" smtClean="0"/>
              <a:t>στρώματα στο τσιμέντο, </a:t>
            </a:r>
            <a:r>
              <a:rPr lang="el-GR" sz="2000" dirty="0"/>
              <a:t>όσο και η θερμότητα από το τσιμέντο </a:t>
            </a:r>
            <a:r>
              <a:rPr lang="el-GR" sz="2000" dirty="0" smtClean="0"/>
              <a:t>στα υποκείμενα </a:t>
            </a:r>
            <a:r>
              <a:rPr lang="el-GR" sz="2000" dirty="0"/>
              <a:t>στρώματα.</a:t>
            </a:r>
          </a:p>
          <a:p>
            <a:pPr marL="0" indent="0">
              <a:buNone/>
            </a:pPr>
            <a:r>
              <a:rPr lang="el-GR" sz="2000" b="1" dirty="0"/>
              <a:t>γ)</a:t>
            </a:r>
            <a:r>
              <a:rPr lang="el-GR" sz="2000" dirty="0"/>
              <a:t> Κάτω από το μπετόν κατασκευάζεται μόνωση από </a:t>
            </a:r>
            <a:r>
              <a:rPr lang="el-GR" sz="2000" dirty="0" smtClean="0"/>
              <a:t>θερμομονωτικό υλικό </a:t>
            </a:r>
            <a:r>
              <a:rPr lang="el-GR" sz="2000" dirty="0"/>
              <a:t>(διάτρητα τούβλα ή αμμοχάλικο ξηρό).</a:t>
            </a:r>
          </a:p>
          <a:p>
            <a:pPr marL="0" indent="0">
              <a:buNone/>
            </a:pPr>
            <a:r>
              <a:rPr lang="el-GR" sz="2000" b="1" dirty="0"/>
              <a:t>δ)</a:t>
            </a:r>
            <a:r>
              <a:rPr lang="el-GR" sz="2000" dirty="0"/>
              <a:t> Μόνωση από την υγρασία επιτυγχάνεται με παρεμβολή </a:t>
            </a:r>
            <a:r>
              <a:rPr lang="el-GR" sz="2000" dirty="0" smtClean="0"/>
              <a:t>μεταξύ θερμομονωτικού </a:t>
            </a:r>
            <a:r>
              <a:rPr lang="el-GR" sz="2000" dirty="0"/>
              <a:t>στρώματος και τσιμέντου ενός μονωτικού υλικού όπως </a:t>
            </a:r>
            <a:r>
              <a:rPr lang="el-GR" sz="2000" dirty="0" smtClean="0"/>
              <a:t>είναι η </a:t>
            </a:r>
            <a:r>
              <a:rPr lang="el-GR" sz="2000" dirty="0"/>
              <a:t>άσφαλτος, το νάιλον ή και άλλα υλικά </a:t>
            </a:r>
            <a:r>
              <a:rPr lang="el-GR" sz="2000" dirty="0" err="1"/>
              <a:t>νεώτερης</a:t>
            </a:r>
            <a:r>
              <a:rPr lang="el-GR" sz="2000" dirty="0"/>
              <a:t> τεχνολογίας.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ε</a:t>
            </a:r>
            <a:r>
              <a:rPr lang="el-GR" sz="2000" b="1" dirty="0"/>
              <a:t>)</a:t>
            </a:r>
            <a:r>
              <a:rPr lang="el-GR" sz="2000" dirty="0"/>
              <a:t> Άλλος παραδοσιακός τρόπος είναι η τοποθέτηση επάνω στο </a:t>
            </a:r>
            <a:r>
              <a:rPr lang="el-GR" sz="2000" dirty="0" smtClean="0"/>
              <a:t>τσιμέντο ξύλινων </a:t>
            </a:r>
            <a:r>
              <a:rPr lang="el-GR" sz="2000" dirty="0"/>
              <a:t>σχαρών που όμως προϋποθέτει τακτικό καθαρισμό και απολύμανση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6072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0384" y="1353344"/>
            <a:ext cx="8003232" cy="3771636"/>
          </a:xfrm>
        </p:spPr>
        <p:txBody>
          <a:bodyPr>
            <a:noAutofit/>
          </a:bodyPr>
          <a:lstStyle/>
          <a:p>
            <a:r>
              <a:rPr lang="el-GR" sz="2000" b="1" dirty="0" smtClean="0"/>
              <a:t>Αέρας και αερισμός των στάβλων</a:t>
            </a:r>
            <a:r>
              <a:rPr lang="el-GR" sz="2000" b="1" dirty="0"/>
              <a:t>. </a:t>
            </a:r>
            <a:r>
              <a:rPr lang="el-GR" sz="2000" dirty="0" smtClean="0"/>
              <a:t>Ο αερισμός </a:t>
            </a:r>
            <a:r>
              <a:rPr lang="el-GR" sz="2000" dirty="0"/>
              <a:t>είναι επιβεβλημένος </a:t>
            </a:r>
            <a:r>
              <a:rPr lang="el-GR" sz="2000" dirty="0" smtClean="0"/>
              <a:t>γιατί επιτυγχάνεται </a:t>
            </a:r>
            <a:r>
              <a:rPr lang="el-GR" sz="2000" dirty="0"/>
              <a:t>η επάρκεια οξυγόνου, η απομάκρυνση του διοξειδίου </a:t>
            </a:r>
            <a:r>
              <a:rPr lang="el-GR" sz="2000" dirty="0" smtClean="0"/>
              <a:t>του άνθρακα</a:t>
            </a:r>
            <a:r>
              <a:rPr lang="el-GR" sz="2000" dirty="0"/>
              <a:t>, της αμμωνίας που παράγεται από τα ούρα και τα </a:t>
            </a:r>
            <a:r>
              <a:rPr lang="el-GR" sz="2000" dirty="0" smtClean="0"/>
              <a:t>κόπρανα, καθώς και </a:t>
            </a:r>
            <a:r>
              <a:rPr lang="el-GR" sz="2000" dirty="0"/>
              <a:t>των αιωρούμενων στον αέρα μικροβίων. </a:t>
            </a:r>
            <a:r>
              <a:rPr lang="el-GR" sz="2000" dirty="0" err="1"/>
              <a:t>Γι</a:t>
            </a:r>
            <a:r>
              <a:rPr lang="el-GR" sz="2000" dirty="0"/>
              <a:t> αυτό στις συνθήκες των εντατικών εκτροφών η εγκατάσταση </a:t>
            </a:r>
            <a:r>
              <a:rPr lang="el-GR" sz="2000" dirty="0" smtClean="0"/>
              <a:t>τεχνητού εξαερισμού </a:t>
            </a:r>
            <a:r>
              <a:rPr lang="el-GR" sz="2000" dirty="0"/>
              <a:t>(εξαεριστήρες) είναι απαραίτητη. Τα επιβλαβή συστατικά του αέρα των στάβλων είναι η αμμωνία, </a:t>
            </a:r>
            <a:r>
              <a:rPr lang="el-GR" sz="2000" dirty="0" smtClean="0"/>
              <a:t>το διοξείδιο </a:t>
            </a:r>
            <a:r>
              <a:rPr lang="el-GR" sz="2000" dirty="0"/>
              <a:t>του άνθρακα, το υδρόθειο και το μονοξείδιο του άνθρακα. Η </a:t>
            </a:r>
            <a:r>
              <a:rPr lang="el-GR" sz="2000" dirty="0" smtClean="0"/>
              <a:t>υγρασία σχετιζόμενη </a:t>
            </a:r>
            <a:r>
              <a:rPr lang="el-GR" sz="2000" dirty="0"/>
              <a:t>με τη θερμοκρασία και τις εναλλαγές της παίζει </a:t>
            </a:r>
            <a:r>
              <a:rPr lang="el-GR" sz="2000" dirty="0" smtClean="0"/>
              <a:t>επίσης καθοριστικό </a:t>
            </a:r>
            <a:r>
              <a:rPr lang="el-GR" sz="2000" dirty="0"/>
              <a:t>ρόλο για την υγιεινή των εσωτερικών χώρων του στάβλου. Τα παράθυρα και οι εξαεριστήρες τοποθετούνται σε </a:t>
            </a:r>
            <a:r>
              <a:rPr lang="el-GR" sz="2000" dirty="0" smtClean="0"/>
              <a:t>συγκεκριμένες θέσεις </a:t>
            </a:r>
            <a:r>
              <a:rPr lang="el-GR" sz="2000" dirty="0"/>
              <a:t>του κτιρίου ώστε να μην προκαλούνται ισχυρά ρεύματα αέρα </a:t>
            </a:r>
            <a:r>
              <a:rPr lang="el-GR" sz="2000" dirty="0" smtClean="0"/>
              <a:t>ή διακυμάνσεις </a:t>
            </a:r>
            <a:r>
              <a:rPr lang="el-GR" sz="2000" dirty="0"/>
              <a:t>της θερμοκρασίας.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2914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33364"/>
            <a:ext cx="7427168" cy="3491616"/>
          </a:xfrm>
        </p:spPr>
        <p:txBody>
          <a:bodyPr>
            <a:normAutofit/>
          </a:bodyPr>
          <a:lstStyle/>
          <a:p>
            <a:r>
              <a:rPr lang="el-GR" sz="2000" b="1" dirty="0"/>
              <a:t>Περιβάλλον και απεκκρίματα. </a:t>
            </a:r>
            <a:r>
              <a:rPr lang="el-GR" sz="2000" dirty="0"/>
              <a:t>Εκτός από την απομάκρυνση του </a:t>
            </a:r>
            <a:r>
              <a:rPr lang="el-GR" sz="2000" dirty="0" err="1"/>
              <a:t>εκπνεόμενου</a:t>
            </a:r>
            <a:r>
              <a:rPr lang="el-GR" sz="2000" dirty="0"/>
              <a:t> αέρα των ζώων </a:t>
            </a:r>
            <a:r>
              <a:rPr lang="el-GR" sz="2000" dirty="0" smtClean="0"/>
              <a:t>είναι απαραίτητη </a:t>
            </a:r>
            <a:r>
              <a:rPr lang="el-GR" sz="2000" dirty="0"/>
              <a:t>και η απομάκρυνση της κοπριάς και των ούρων. </a:t>
            </a:r>
            <a:r>
              <a:rPr lang="el-GR" sz="2000" dirty="0" smtClean="0"/>
              <a:t>Στις βιομηχανικές </a:t>
            </a:r>
            <a:r>
              <a:rPr lang="el-GR" sz="2000" dirty="0"/>
              <a:t>εκτροφές (πτηνά - χοίροι) λόγω των </a:t>
            </a:r>
            <a:r>
              <a:rPr lang="el-GR" sz="2000" dirty="0" err="1"/>
              <a:t>σχαρωτών</a:t>
            </a:r>
            <a:r>
              <a:rPr lang="el-GR" sz="2000" dirty="0"/>
              <a:t> δαπέδων </a:t>
            </a:r>
            <a:r>
              <a:rPr lang="el-GR" sz="2000" dirty="0" smtClean="0"/>
              <a:t>και των </a:t>
            </a:r>
            <a:r>
              <a:rPr lang="el-GR" sz="2000" dirty="0"/>
              <a:t>καναλιών κάτω από το δάπεδο η απομάκρυνση των ούρων και </a:t>
            </a:r>
            <a:r>
              <a:rPr lang="el-GR" sz="2000" dirty="0" smtClean="0"/>
              <a:t>της κοπριάς </a:t>
            </a:r>
            <a:r>
              <a:rPr lang="el-GR" sz="2000" dirty="0"/>
              <a:t>επιτελείται σχεδόν άμεσα. Σε άλλες συνθήκες όπου το δάπεδο </a:t>
            </a:r>
            <a:r>
              <a:rPr lang="el-GR" sz="2000" dirty="0" smtClean="0"/>
              <a:t>είναι συμπαγές</a:t>
            </a:r>
            <a:r>
              <a:rPr lang="el-GR" sz="2000" dirty="0"/>
              <a:t>, είτε απομακρύνεται άπαξ ημερησίως, είτε </a:t>
            </a:r>
            <a:r>
              <a:rPr lang="el-GR" sz="2000" dirty="0" smtClean="0"/>
              <a:t>συσσωρεύεται αναμεμιγμένη </a:t>
            </a:r>
            <a:r>
              <a:rPr lang="el-GR" sz="2000" dirty="0"/>
              <a:t>με υλικά στρωμνής (άχυρο).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4575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33364"/>
            <a:ext cx="8229600" cy="3471772"/>
          </a:xfrm>
        </p:spPr>
        <p:txBody>
          <a:bodyPr>
            <a:noAutofit/>
          </a:bodyPr>
          <a:lstStyle/>
          <a:p>
            <a:r>
              <a:rPr lang="el-GR" sz="2000" b="1" dirty="0"/>
              <a:t>Μεταχείριση </a:t>
            </a:r>
            <a:r>
              <a:rPr lang="el-GR" sz="2000" b="1" dirty="0" err="1"/>
              <a:t>ασθενούντων</a:t>
            </a:r>
            <a:r>
              <a:rPr lang="el-GR" sz="2000" b="1" dirty="0"/>
              <a:t> ζώων και </a:t>
            </a:r>
            <a:r>
              <a:rPr lang="el-GR" sz="2000" b="1" dirty="0" smtClean="0"/>
              <a:t>πτωμάτων.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Τα πτώματα δεν πρέπει να απορρίπτονται σε μέρη όπου </a:t>
            </a:r>
            <a:r>
              <a:rPr lang="el-GR" sz="2000" dirty="0" smtClean="0"/>
              <a:t>αρδεύονται ή </a:t>
            </a:r>
            <a:r>
              <a:rPr lang="el-GR" sz="2000" dirty="0"/>
              <a:t>κοντά σε ποταμούς ή </a:t>
            </a:r>
            <a:r>
              <a:rPr lang="el-GR" sz="2000" dirty="0" smtClean="0"/>
              <a:t>ρυάκια.</a:t>
            </a:r>
          </a:p>
          <a:p>
            <a:pPr marL="0" indent="0">
              <a:buNone/>
            </a:pPr>
            <a:r>
              <a:rPr lang="el-GR" sz="2000" b="1" dirty="0" smtClean="0"/>
              <a:t>β</a:t>
            </a:r>
            <a:r>
              <a:rPr lang="el-GR" sz="2000" b="1" dirty="0"/>
              <a:t>)</a:t>
            </a:r>
            <a:r>
              <a:rPr lang="el-GR" sz="2000" dirty="0"/>
              <a:t> Να μη χρησιμοποιούνται τα πτώματα για παρασκευή ζωοτροφών.</a:t>
            </a:r>
          </a:p>
          <a:p>
            <a:pPr marL="0" indent="0">
              <a:buNone/>
            </a:pPr>
            <a:r>
              <a:rPr lang="el-GR" sz="2000" b="1" dirty="0"/>
              <a:t>γ)</a:t>
            </a:r>
            <a:r>
              <a:rPr lang="el-GR" sz="2000" dirty="0"/>
              <a:t> Τα </a:t>
            </a:r>
            <a:r>
              <a:rPr lang="el-GR" sz="2000" dirty="0" err="1"/>
              <a:t>θανόντα</a:t>
            </a:r>
            <a:r>
              <a:rPr lang="el-GR" sz="2000" dirty="0"/>
              <a:t> ζώα να καλύπτονται επιμελώς μέχρι τελικής </a:t>
            </a:r>
            <a:r>
              <a:rPr lang="el-GR" sz="2000" dirty="0" smtClean="0"/>
              <a:t>καταστροφής τους </a:t>
            </a:r>
            <a:r>
              <a:rPr lang="el-GR" sz="2000" dirty="0"/>
              <a:t>(ταφής ή καύσης). Να θάβονται σε βάθος 2 μέτρων αφού διαβραχούν </a:t>
            </a:r>
            <a:r>
              <a:rPr lang="el-GR" sz="2000" dirty="0" smtClean="0"/>
              <a:t>με διάλυμα </a:t>
            </a:r>
            <a:r>
              <a:rPr lang="el-GR" sz="2000" dirty="0"/>
              <a:t>20% </a:t>
            </a:r>
            <a:r>
              <a:rPr lang="el-GR" sz="2000" dirty="0" err="1"/>
              <a:t>υποχλωριώδους</a:t>
            </a:r>
            <a:r>
              <a:rPr lang="el-GR" sz="2000" dirty="0"/>
              <a:t> ασβεστίου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844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err="1">
                <a:solidFill>
                  <a:prstClr val="black"/>
                </a:solidFill>
              </a:rPr>
              <a:t>Εχινοκόκκωση</a:t>
            </a:r>
            <a:r>
              <a:rPr lang="el-GR" sz="2800" dirty="0">
                <a:solidFill>
                  <a:prstClr val="black"/>
                </a:solidFill>
              </a:rPr>
              <a:t> - </a:t>
            </a:r>
            <a:r>
              <a:rPr lang="el-GR" sz="2800" dirty="0" err="1">
                <a:solidFill>
                  <a:prstClr val="black"/>
                </a:solidFill>
              </a:rPr>
              <a:t>Υδατίδωση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705372"/>
            <a:ext cx="7848872" cy="33997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δ)</a:t>
            </a:r>
            <a:r>
              <a:rPr lang="el-GR" sz="2000" dirty="0"/>
              <a:t> Να μην ανοίγονται τα πτώματα για νεκροψία χωρίς τη συγκατάθεση κτηνιάτρου.</a:t>
            </a:r>
          </a:p>
          <a:p>
            <a:pPr marL="0" indent="0">
              <a:buNone/>
            </a:pPr>
            <a:r>
              <a:rPr lang="el-GR" sz="2000" b="1" dirty="0"/>
              <a:t>ε)</a:t>
            </a:r>
            <a:r>
              <a:rPr lang="el-GR" sz="2000" dirty="0"/>
              <a:t> Τα μεταφορικά μέσα που μετακινούν κουφάρια ζώων </a:t>
            </a:r>
            <a:r>
              <a:rPr lang="el-GR" sz="2000" dirty="0" err="1"/>
              <a:t>απολυμαίνονται</a:t>
            </a:r>
            <a:r>
              <a:rPr lang="el-GR" sz="2000" dirty="0"/>
              <a:t> σχολαστικά ευθύς μετά τη μεταφορά.</a:t>
            </a:r>
          </a:p>
          <a:p>
            <a:pPr marL="0" indent="0">
              <a:buNone/>
            </a:pPr>
            <a:r>
              <a:rPr lang="el-GR" sz="2000" b="1" dirty="0" err="1"/>
              <a:t>στ</a:t>
            </a:r>
            <a:r>
              <a:rPr lang="el-GR" sz="2000" b="1" dirty="0"/>
              <a:t>)</a:t>
            </a:r>
            <a:r>
              <a:rPr lang="el-GR" sz="2000" dirty="0"/>
              <a:t> Οι καύσεις των πτωμάτων γίνεται σε ειδικούς αποτεφρωτικούς κλιβάνους ή σε μαζικές απώλειες ανοίγονται λάκκοι όπου και παραδίδονται στην πυρά τα </a:t>
            </a:r>
            <a:r>
              <a:rPr lang="el-GR" sz="2000" dirty="0" err="1"/>
              <a:t>θανόντα</a:t>
            </a:r>
            <a:r>
              <a:rPr lang="el-GR" sz="2000" dirty="0"/>
              <a:t> ζώα.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89638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45332"/>
            <a:ext cx="8352928" cy="3759804"/>
          </a:xfrm>
        </p:spPr>
        <p:txBody>
          <a:bodyPr>
            <a:noAutofit/>
          </a:bodyPr>
          <a:lstStyle/>
          <a:p>
            <a:r>
              <a:rPr lang="el-GR" sz="2000" b="1" dirty="0"/>
              <a:t>Υγιεινή ζώων αναπαραγωγής, υγιεινή των </a:t>
            </a:r>
            <a:r>
              <a:rPr lang="el-GR" sz="2000" b="1" dirty="0" smtClean="0"/>
              <a:t>νεογέννητων.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Ο τοκετός να λαμβάνει χώρα σε ιδιαίτερο τμήμα της εκτροφής, </a:t>
            </a:r>
            <a:r>
              <a:rPr lang="el-GR" sz="2000" dirty="0" smtClean="0"/>
              <a:t>όπου θα </a:t>
            </a:r>
            <a:r>
              <a:rPr lang="el-GR" sz="2000" dirty="0"/>
              <a:t>οδηγούνται τα </a:t>
            </a:r>
            <a:r>
              <a:rPr lang="el-GR" sz="2000" dirty="0" err="1"/>
              <a:t>έγκυα</a:t>
            </a:r>
            <a:r>
              <a:rPr lang="el-GR" sz="2000" dirty="0"/>
              <a:t> ζώα λίγες μέρες πριν τον τοκετό.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Ο χώρος αυτός πρέπει να είναι απολυμασμένος, καλά </a:t>
            </a:r>
            <a:r>
              <a:rPr lang="el-GR" sz="2000" dirty="0" smtClean="0"/>
              <a:t>αεριζόμενος θερμαινόμενος </a:t>
            </a:r>
            <a:r>
              <a:rPr lang="el-GR" sz="2000" dirty="0"/>
              <a:t>κατά τους χειμερινούς μήνες και να διατίθεται στρωμνή </a:t>
            </a:r>
            <a:r>
              <a:rPr lang="el-GR" sz="2000" dirty="0" smtClean="0"/>
              <a:t>στο δάπεδο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γ) </a:t>
            </a:r>
            <a:r>
              <a:rPr lang="el-GR" sz="2000" dirty="0"/>
              <a:t>Στο χώρο τοκετού η μητέρα παραμένει για ορισμένες ημέρες. Όταν </a:t>
            </a:r>
            <a:r>
              <a:rPr lang="el-GR" sz="2000" dirty="0" smtClean="0"/>
              <a:t>το νεογέννητο </a:t>
            </a:r>
            <a:r>
              <a:rPr lang="el-GR" sz="2000" dirty="0"/>
              <a:t>γεννηθεί </a:t>
            </a:r>
            <a:r>
              <a:rPr lang="el-GR" sz="2000" dirty="0" err="1"/>
              <a:t>απολυμαίνεται</a:t>
            </a:r>
            <a:r>
              <a:rPr lang="el-GR" sz="2000" dirty="0"/>
              <a:t> ο ομφάλιος λώρος και </a:t>
            </a:r>
            <a:r>
              <a:rPr lang="el-GR" sz="2000" dirty="0" smtClean="0"/>
              <a:t>κόβεται, θερμαίνεται </a:t>
            </a:r>
            <a:r>
              <a:rPr lang="el-GR" sz="2000" dirty="0"/>
              <a:t>και γίνονται οι κατάλληλες επεμβάσεις ανάλογα με το είδος (</a:t>
            </a:r>
            <a:r>
              <a:rPr lang="el-GR" sz="2000" dirty="0" smtClean="0"/>
              <a:t>κοπή δοντιών</a:t>
            </a:r>
            <a:r>
              <a:rPr lang="el-GR" sz="2000" dirty="0"/>
              <a:t>, ουράς, τατουάζ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8256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561356"/>
            <a:ext cx="7632848" cy="354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δ</a:t>
            </a:r>
            <a:r>
              <a:rPr lang="el-GR" sz="2000" b="1" dirty="0"/>
              <a:t>) </a:t>
            </a:r>
            <a:r>
              <a:rPr lang="el-GR" sz="2000" dirty="0"/>
              <a:t>Η κοπριά απομακρύνεται καθημερινά για αποφυγή μολύνσεων, είτε παρασιτικών, είτε </a:t>
            </a:r>
            <a:r>
              <a:rPr lang="el-GR" sz="2000" dirty="0" err="1"/>
              <a:t>βακτηριακών</a:t>
            </a:r>
            <a:r>
              <a:rPr lang="el-GR" sz="2000" dirty="0"/>
              <a:t>. Οι μαστοί της μητέρας καθαρίζονται τακτικά.</a:t>
            </a:r>
          </a:p>
          <a:p>
            <a:pPr marL="0" indent="0">
              <a:buNone/>
            </a:pPr>
            <a:r>
              <a:rPr lang="el-GR" sz="2000" b="1" dirty="0"/>
              <a:t>ε)</a:t>
            </a:r>
            <a:r>
              <a:rPr lang="el-GR" sz="2000" dirty="0"/>
              <a:t> Εξασφαλίζουμε την κατανάλωση ικανοποιητικής ποσότητας </a:t>
            </a:r>
            <a:r>
              <a:rPr lang="el-GR" sz="2000" dirty="0" err="1"/>
              <a:t>πρωτογάλακτος</a:t>
            </a:r>
            <a:r>
              <a:rPr lang="el-GR" sz="2000" dirty="0"/>
              <a:t> κατά τις πρώτες 24 ώρες.</a:t>
            </a:r>
          </a:p>
          <a:p>
            <a:pPr marL="0" indent="0">
              <a:buNone/>
            </a:pPr>
            <a:r>
              <a:rPr lang="el-GR" sz="2000" b="1" dirty="0" err="1"/>
              <a:t>στ</a:t>
            </a:r>
            <a:r>
              <a:rPr lang="el-GR" sz="2000" b="1" dirty="0"/>
              <a:t>)</a:t>
            </a:r>
            <a:r>
              <a:rPr lang="el-GR" sz="2000" dirty="0"/>
              <a:t> Σε ανάλογη ηλικία εκτελούνται οι εμβολιασμοί στη μητέρα και τα νεογέννητα.</a:t>
            </a:r>
          </a:p>
          <a:p>
            <a:pPr marL="0" indent="0">
              <a:buNone/>
            </a:pP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0661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075240" cy="3771636"/>
          </a:xfrm>
        </p:spPr>
        <p:txBody>
          <a:bodyPr>
            <a:noAutofit/>
          </a:bodyPr>
          <a:lstStyle/>
          <a:p>
            <a:r>
              <a:rPr lang="el-GR" sz="2000" b="1" dirty="0"/>
              <a:t>Υγιεινή κτηνοτροφικής </a:t>
            </a:r>
            <a:r>
              <a:rPr lang="el-GR" sz="2000" b="1" dirty="0" smtClean="0"/>
              <a:t>παραγωγής.</a:t>
            </a:r>
          </a:p>
          <a:p>
            <a:pPr marL="0" indent="0">
              <a:buNone/>
            </a:pPr>
            <a:r>
              <a:rPr lang="el-GR" sz="2000" b="1" dirty="0"/>
              <a:t>Μέτρα υγιεινής του γάλακτος</a:t>
            </a:r>
          </a:p>
          <a:p>
            <a:pPr marL="0" indent="0">
              <a:buNone/>
            </a:pPr>
            <a:r>
              <a:rPr lang="el-GR" sz="2000" b="1" dirty="0"/>
              <a:t>1.</a:t>
            </a:r>
            <a:r>
              <a:rPr lang="el-GR" sz="2000" dirty="0"/>
              <a:t> Πλύσιμο και καθαρισμός παράλληλα με απολύμανση των μαστών προ </a:t>
            </a:r>
            <a:r>
              <a:rPr lang="el-GR" sz="2000" dirty="0" smtClean="0"/>
              <a:t>του αρμέγματος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2.</a:t>
            </a:r>
            <a:r>
              <a:rPr lang="el-GR" sz="2000" dirty="0"/>
              <a:t> Αερισμός του γάλακτος αμέσως μετά το άρμεγμα, μετάγγισή του σε </a:t>
            </a:r>
            <a:r>
              <a:rPr lang="el-GR" sz="2000" dirty="0" smtClean="0"/>
              <a:t>άλλο δοχείο </a:t>
            </a:r>
            <a:r>
              <a:rPr lang="el-GR" sz="2000" dirty="0"/>
              <a:t>όταν αμέλγουμε με το χέρι για απομάκρυνση διαφόρων οσμών </a:t>
            </a:r>
            <a:r>
              <a:rPr lang="el-GR" sz="2000" dirty="0" smtClean="0"/>
              <a:t>του στάβλου </a:t>
            </a:r>
            <a:r>
              <a:rPr lang="el-GR" sz="2000" dirty="0"/>
              <a:t>που προσλαμβάνει το γάλα κατά τη διαδικασία του </a:t>
            </a:r>
            <a:r>
              <a:rPr lang="el-GR" sz="2000" dirty="0" smtClean="0"/>
              <a:t>αρμέγματος.</a:t>
            </a:r>
          </a:p>
          <a:p>
            <a:pPr marL="0" indent="0">
              <a:buNone/>
            </a:pPr>
            <a:r>
              <a:rPr lang="el-GR" sz="2000" b="1" dirty="0" smtClean="0"/>
              <a:t>3</a:t>
            </a:r>
            <a:r>
              <a:rPr lang="el-GR" sz="2000" b="1" dirty="0"/>
              <a:t>.</a:t>
            </a:r>
            <a:r>
              <a:rPr lang="el-GR" sz="2000" dirty="0"/>
              <a:t> Ψύξη του γάλακτος αμέσως μετά την </a:t>
            </a:r>
            <a:r>
              <a:rPr lang="el-GR" sz="2000" dirty="0" err="1"/>
              <a:t>άρμεξη</a:t>
            </a:r>
            <a:r>
              <a:rPr lang="el-GR" sz="2000" dirty="0"/>
              <a:t> σε θερμοκρασία 4οC για </a:t>
            </a:r>
            <a:r>
              <a:rPr lang="el-GR" sz="2000" dirty="0" smtClean="0"/>
              <a:t>να μειωθεί </a:t>
            </a:r>
            <a:r>
              <a:rPr lang="el-GR" sz="2000" dirty="0"/>
              <a:t>στο ελάχιστο δυνατό ο ρυθμός πολλαπλασιασμού </a:t>
            </a:r>
            <a:r>
              <a:rPr lang="el-GR" sz="2000" dirty="0" smtClean="0"/>
              <a:t>των περιεχομένων </a:t>
            </a:r>
            <a:r>
              <a:rPr lang="el-GR" sz="2000" dirty="0"/>
              <a:t>μικροβίων. Η ψύξη επιτυγχάνεται με ψυκτικό </a:t>
            </a:r>
            <a:r>
              <a:rPr lang="el-GR" sz="2000" dirty="0" smtClean="0"/>
              <a:t>μηχάνημα (</a:t>
            </a:r>
            <a:r>
              <a:rPr lang="el-GR" sz="2000" dirty="0" err="1" smtClean="0"/>
              <a:t>πρόψυξη</a:t>
            </a:r>
            <a:r>
              <a:rPr lang="el-GR" sz="2000" dirty="0" smtClean="0"/>
              <a:t>).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1328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95264"/>
            <a:ext cx="8229600" cy="3687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4.</a:t>
            </a:r>
            <a:r>
              <a:rPr lang="el-GR" sz="2000" dirty="0" smtClean="0"/>
              <a:t> </a:t>
            </a:r>
            <a:r>
              <a:rPr lang="el-GR" sz="2000" dirty="0"/>
              <a:t>Παστερίωση του γάλακτος είτε για νωπή κατανάλωση, είτε </a:t>
            </a:r>
            <a:r>
              <a:rPr lang="el-GR" sz="2000" dirty="0" smtClean="0"/>
              <a:t>για </a:t>
            </a:r>
            <a:r>
              <a:rPr lang="el-GR" sz="2000" dirty="0" err="1" smtClean="0"/>
              <a:t>τυροκόμηση</a:t>
            </a:r>
            <a:r>
              <a:rPr lang="el-GR" sz="2000" dirty="0"/>
              <a:t>. Η παστερίωση γίνεται με ειδικά μηχανήματα που </a:t>
            </a:r>
            <a:r>
              <a:rPr lang="el-GR" sz="2000" dirty="0" smtClean="0"/>
              <a:t>υψώνουν τη </a:t>
            </a:r>
            <a:r>
              <a:rPr lang="el-GR" sz="2000" dirty="0"/>
              <a:t>θερμοκρασία του γάλακτος στους 76ο C για 15'', είτε στους 125 - </a:t>
            </a:r>
            <a:r>
              <a:rPr lang="el-GR" sz="2000" dirty="0" smtClean="0"/>
              <a:t>140οC για </a:t>
            </a:r>
            <a:r>
              <a:rPr lang="el-GR" sz="2000" dirty="0"/>
              <a:t>3''.</a:t>
            </a:r>
          </a:p>
          <a:p>
            <a:pPr marL="0" indent="0">
              <a:buNone/>
            </a:pPr>
            <a:r>
              <a:rPr lang="el-GR" sz="2000" b="1" dirty="0"/>
              <a:t>5.</a:t>
            </a:r>
            <a:r>
              <a:rPr lang="el-GR" sz="2000" dirty="0"/>
              <a:t> Αποστείρωση του γάλακτος όταν η θερμοκρασία ανέρχεται πέραν </a:t>
            </a:r>
            <a:r>
              <a:rPr lang="el-GR" sz="2000" dirty="0" smtClean="0"/>
              <a:t>των 100οC </a:t>
            </a:r>
            <a:r>
              <a:rPr lang="el-GR" sz="2000" dirty="0"/>
              <a:t>για ορισμένο χρόνο, μεγαλύτερο πάντως του απαιτούμενου για </a:t>
            </a:r>
            <a:r>
              <a:rPr lang="el-GR" sz="2000" dirty="0" smtClean="0"/>
              <a:t>την παστερίωση</a:t>
            </a:r>
            <a:r>
              <a:rPr lang="el-GR" sz="2000" dirty="0"/>
              <a:t>. Κατά την παστερίωση καταστρέφεται η βλαστική μορφή </a:t>
            </a:r>
            <a:r>
              <a:rPr lang="el-GR" sz="2000" dirty="0" smtClean="0"/>
              <a:t>των μικροβίων </a:t>
            </a:r>
            <a:r>
              <a:rPr lang="el-GR" sz="2000" dirty="0"/>
              <a:t>και αναστέλλεται η βλάστηση των σπορίων. Κατά </a:t>
            </a:r>
            <a:r>
              <a:rPr lang="el-GR" sz="2000" dirty="0" smtClean="0"/>
              <a:t>την αποστείρωση </a:t>
            </a:r>
            <a:r>
              <a:rPr lang="el-GR" sz="2000" dirty="0"/>
              <a:t>καταστρέφονται τόσο η βλαστική μορφή όσο και τα σπόρια.</a:t>
            </a:r>
          </a:p>
          <a:p>
            <a:pPr marL="0" indent="0">
              <a:buNone/>
            </a:pPr>
            <a:r>
              <a:rPr lang="el-GR" sz="2000" b="1" dirty="0"/>
              <a:t>6.</a:t>
            </a:r>
            <a:r>
              <a:rPr lang="el-GR" sz="2000" dirty="0"/>
              <a:t> </a:t>
            </a:r>
            <a:r>
              <a:rPr lang="el-GR" sz="2000" dirty="0" err="1"/>
              <a:t>Σακχάρωση</a:t>
            </a:r>
            <a:r>
              <a:rPr lang="el-GR" sz="2000" dirty="0"/>
              <a:t> του γάλακτος με ταυτόχρονη παστερίωση. </a:t>
            </a:r>
            <a:r>
              <a:rPr lang="el-GR" sz="2000" dirty="0" smtClean="0"/>
              <a:t>Προστίθεται σάκχαρη </a:t>
            </a:r>
            <a:r>
              <a:rPr lang="el-GR" sz="2000" dirty="0"/>
              <a:t>στο γάλα με αποτέλεσμα την αύξηση της ωσμωτικής πίεσης </a:t>
            </a:r>
            <a:r>
              <a:rPr lang="el-GR" sz="2000" dirty="0" smtClean="0"/>
              <a:t>και κατ</a:t>
            </a:r>
            <a:r>
              <a:rPr lang="el-GR" sz="2000" dirty="0"/>
              <a:t>' ακολουθία την αφυδάτωση τόσο των βλαστικών μορφών όσο και </a:t>
            </a:r>
            <a:r>
              <a:rPr lang="el-GR" sz="2000" dirty="0" smtClean="0"/>
              <a:t>των σπορίων </a:t>
            </a:r>
            <a:r>
              <a:rPr lang="el-GR" sz="2000" dirty="0"/>
              <a:t>των μικροβίων.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3502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81365"/>
            <a:ext cx="8147248" cy="4115593"/>
          </a:xfrm>
        </p:spPr>
        <p:txBody>
          <a:bodyPr>
            <a:noAutofit/>
          </a:bodyPr>
          <a:lstStyle/>
          <a:p>
            <a:r>
              <a:rPr lang="el-GR" sz="2000" b="1" dirty="0"/>
              <a:t>Μέτρα υγιεινής του </a:t>
            </a:r>
            <a:r>
              <a:rPr lang="el-GR" sz="2000" b="1" dirty="0" smtClean="0"/>
              <a:t>κρέατος.</a:t>
            </a:r>
          </a:p>
          <a:p>
            <a:pPr marL="0" indent="0">
              <a:buNone/>
            </a:pPr>
            <a:r>
              <a:rPr lang="el-GR" sz="2000" dirty="0"/>
              <a:t>Ψύξη των </a:t>
            </a:r>
            <a:r>
              <a:rPr lang="el-GR" sz="2000" dirty="0" err="1"/>
              <a:t>σφάγιων</a:t>
            </a:r>
            <a:r>
              <a:rPr lang="el-GR" sz="2000" dirty="0"/>
              <a:t> για την συντήρηση τους σε θερμοκρασία +1οC </a:t>
            </a:r>
            <a:r>
              <a:rPr lang="el-GR" sz="2000" dirty="0" smtClean="0"/>
              <a:t>και διατήρηση </a:t>
            </a:r>
            <a:r>
              <a:rPr lang="el-GR" sz="2000" dirty="0"/>
              <a:t>της θερμοκρασίας αυτής μέχρι την κατανάλωση η οποία πρέπει </a:t>
            </a:r>
            <a:r>
              <a:rPr lang="el-GR" sz="2000" dirty="0" smtClean="0"/>
              <a:t>να γίνει </a:t>
            </a:r>
            <a:r>
              <a:rPr lang="el-GR" sz="2000" dirty="0"/>
              <a:t>μέσα σε 15 ημέρες. Κατάψυξη των </a:t>
            </a:r>
            <a:r>
              <a:rPr lang="el-GR" sz="2000" dirty="0" err="1"/>
              <a:t>σφάγιων</a:t>
            </a:r>
            <a:r>
              <a:rPr lang="el-GR" sz="2000" dirty="0"/>
              <a:t> σε -30οC έως -40οC και στη </a:t>
            </a:r>
            <a:r>
              <a:rPr lang="el-GR" sz="2000" dirty="0" smtClean="0"/>
              <a:t>συνέχεια συντήρηση </a:t>
            </a:r>
            <a:r>
              <a:rPr lang="el-GR" sz="2000" dirty="0"/>
              <a:t>των κατεψυγμένων στους -20οC όταν προβλέπεται η διατήρηση των κρεάτων </a:t>
            </a:r>
            <a:r>
              <a:rPr lang="el-GR" sz="2000" dirty="0" smtClean="0"/>
              <a:t>για χρονικό </a:t>
            </a:r>
            <a:r>
              <a:rPr lang="el-GR" sz="2000" dirty="0"/>
              <a:t>διάστημα </a:t>
            </a:r>
            <a:r>
              <a:rPr lang="el-GR" sz="2000" dirty="0" smtClean="0"/>
              <a:t>μεγαλύτερο </a:t>
            </a:r>
            <a:r>
              <a:rPr lang="el-GR" sz="2000" dirty="0"/>
              <a:t>των 15 ημερών</a:t>
            </a:r>
            <a:r>
              <a:rPr lang="el-GR" sz="2000" dirty="0" smtClean="0"/>
              <a:t>.</a:t>
            </a:r>
          </a:p>
          <a:p>
            <a:r>
              <a:rPr lang="el-GR" sz="2000" b="1" dirty="0"/>
              <a:t>Μέτρα υγιεινής των αυγών.</a:t>
            </a:r>
          </a:p>
          <a:p>
            <a:pPr marL="0" indent="0">
              <a:buNone/>
            </a:pPr>
            <a:r>
              <a:rPr lang="el-GR" sz="2000" dirty="0"/>
              <a:t>Η μακροχρόνια συντήρηση των αυγών έως 6 μήνες επιτυγχάνεται με τοποθέτησή τους σε ψυκτικούς χώρους θερμοκρασίας 1-1,5οC. Η πλύση απαγορεύεται ως μέσον καθαρισμού των αυγών που προορίζονται για αναπαραγωγή λόγω κινδύνου έμφραξης των πόρων αναπνοής του </a:t>
            </a:r>
            <a:r>
              <a:rPr lang="el-GR" sz="2000" dirty="0" err="1"/>
              <a:t>κέλυφους</a:t>
            </a:r>
            <a:r>
              <a:rPr lang="el-GR" sz="2000" dirty="0"/>
              <a:t> και κατ’ ακολουθία κινδύνου νέκρωσης του εμβρύου.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21514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561356"/>
            <a:ext cx="7992888" cy="3888432"/>
          </a:xfrm>
        </p:spPr>
        <p:txBody>
          <a:bodyPr>
            <a:normAutofit lnSpcReduction="10000"/>
          </a:bodyPr>
          <a:lstStyle/>
          <a:p>
            <a:r>
              <a:rPr lang="el-GR" sz="2000" b="1" dirty="0" smtClean="0"/>
              <a:t>Μέτρα </a:t>
            </a:r>
            <a:r>
              <a:rPr lang="el-GR" sz="2000" b="1" dirty="0"/>
              <a:t>υγιεινής των </a:t>
            </a:r>
            <a:r>
              <a:rPr lang="el-GR" sz="2000" b="1" dirty="0" smtClean="0"/>
              <a:t>δερμάτων.</a:t>
            </a:r>
          </a:p>
          <a:p>
            <a:pPr marL="0" indent="0">
              <a:buNone/>
            </a:pPr>
            <a:r>
              <a:rPr lang="el-GR" sz="2000" dirty="0" smtClean="0"/>
              <a:t>Τα </a:t>
            </a:r>
            <a:r>
              <a:rPr lang="el-GR" sz="2000" dirty="0"/>
              <a:t>δέρματα ξηραίνονται μετά την εκδορά τους για την </a:t>
            </a:r>
            <a:r>
              <a:rPr lang="el-GR" sz="2000" dirty="0" smtClean="0"/>
              <a:t>αποφυγή ανάπτυξης </a:t>
            </a:r>
            <a:r>
              <a:rPr lang="el-GR" sz="2000" dirty="0"/>
              <a:t>μικροβίων και μυκήτων τα οποία τα αποσυνθέτουν. Στη συνέχεια διατηρούνται </a:t>
            </a:r>
            <a:r>
              <a:rPr lang="el-GR" sz="2000" dirty="0" smtClean="0"/>
              <a:t>σε χώρο </a:t>
            </a:r>
            <a:r>
              <a:rPr lang="el-GR" sz="2000" dirty="0"/>
              <a:t>ξηρό και αεριζόμενο</a:t>
            </a:r>
            <a:r>
              <a:rPr lang="el-GR" sz="2000" dirty="0" smtClean="0"/>
              <a:t>.</a:t>
            </a:r>
          </a:p>
          <a:p>
            <a:r>
              <a:rPr lang="el-GR" sz="2000" b="1" dirty="0"/>
              <a:t>Μέτρα υγιεινής του ερίου.</a:t>
            </a:r>
          </a:p>
          <a:p>
            <a:pPr marL="0" indent="0">
              <a:buNone/>
            </a:pPr>
            <a:r>
              <a:rPr lang="el-GR" sz="2000" dirty="0"/>
              <a:t>Το έριο μετά την κουρά τοποθετείται σε σάκους από λινάτσα με αραιή ύφανση. Οι σάκοι αερίζονται καλά γιατί ο μη αερισμός του ερίου συνεπάγεται δραστηριοποίηση των μικροοργανισμών που αποσυνθέτουν το έριο αναπτύσσοντας υψηλή θερμοκρασία μέσα στη μάζα του ερίου και καταστρέφοντάς το. Αντενδείκνυται η εναποθήκευση χύδην ή σε στοίβες για τον ίδιο λόγο.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29006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181365"/>
            <a:ext cx="8075240" cy="392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ΑΠΟΛΥΜΑΝΤΙΚΑ</a:t>
            </a:r>
          </a:p>
          <a:p>
            <a:r>
              <a:rPr lang="el-GR" sz="2000" b="1" dirty="0" smtClean="0"/>
              <a:t>Τρόπος </a:t>
            </a:r>
            <a:r>
              <a:rPr lang="el-GR" sz="2000" b="1" dirty="0"/>
              <a:t>δράσης των απολυμαντικών. </a:t>
            </a:r>
            <a:r>
              <a:rPr lang="el-GR" sz="2000" dirty="0"/>
              <a:t>Ο τρόπος </a:t>
            </a:r>
            <a:r>
              <a:rPr lang="el-GR" sz="2000" dirty="0" err="1"/>
              <a:t>δράσής</a:t>
            </a:r>
            <a:r>
              <a:rPr lang="el-GR" sz="2000" dirty="0"/>
              <a:t> </a:t>
            </a:r>
            <a:r>
              <a:rPr lang="el-GR" sz="2000" dirty="0" smtClean="0"/>
              <a:t> </a:t>
            </a:r>
            <a:r>
              <a:rPr lang="el-GR" sz="2000" dirty="0"/>
              <a:t>διαφοροποιείται ανάλογα </a:t>
            </a:r>
            <a:r>
              <a:rPr lang="el-GR" sz="2000" dirty="0" smtClean="0"/>
              <a:t>της </a:t>
            </a:r>
            <a:r>
              <a:rPr lang="el-GR" sz="2000" dirty="0"/>
              <a:t>χημικής </a:t>
            </a:r>
            <a:r>
              <a:rPr lang="el-GR" sz="2000" dirty="0" smtClean="0"/>
              <a:t>τους σύστασης:</a:t>
            </a:r>
          </a:p>
          <a:p>
            <a:r>
              <a:rPr lang="el-GR" sz="2000" b="1" dirty="0"/>
              <a:t>Με οξείδωση</a:t>
            </a:r>
            <a:r>
              <a:rPr lang="el-GR" sz="2000" dirty="0"/>
              <a:t>: Το οξυγόνο των απολυμαντικών ενώνεται χημικά με </a:t>
            </a:r>
            <a:r>
              <a:rPr lang="el-GR" sz="2000" dirty="0" smtClean="0"/>
              <a:t>το μικρόβιο </a:t>
            </a:r>
            <a:r>
              <a:rPr lang="el-GR" sz="2000" dirty="0"/>
              <a:t>και το οξειδώνει.</a:t>
            </a:r>
          </a:p>
          <a:p>
            <a:r>
              <a:rPr lang="el-GR" sz="2000" b="1" dirty="0"/>
              <a:t>Με απορρόφηση ύδατος</a:t>
            </a:r>
            <a:r>
              <a:rPr lang="el-GR" sz="2000" dirty="0"/>
              <a:t>: Απορροφούν από τα μικρόβια το υγρό </a:t>
            </a:r>
            <a:r>
              <a:rPr lang="el-GR" sz="2000" dirty="0" smtClean="0"/>
              <a:t>τους υπόστρωμα </a:t>
            </a:r>
            <a:r>
              <a:rPr lang="el-GR" sz="2000" dirty="0"/>
              <a:t>επειδή έχουν μεγάλη συνάφεια με το νερό.</a:t>
            </a:r>
          </a:p>
          <a:p>
            <a:r>
              <a:rPr lang="el-GR" sz="2000" b="1" dirty="0"/>
              <a:t>Με πήξη</a:t>
            </a:r>
            <a:r>
              <a:rPr lang="el-GR" sz="2000" dirty="0"/>
              <a:t>: Όπου μεταβάλλεται από το απολυμαντικό η υγρή </a:t>
            </a:r>
            <a:r>
              <a:rPr lang="el-GR" sz="2000" dirty="0" smtClean="0"/>
              <a:t>κατάσταση του </a:t>
            </a:r>
            <a:r>
              <a:rPr lang="el-GR" sz="2000" dirty="0"/>
              <a:t>υποστρώματος σε ζελατίνη με αποτέλεσμα την αναχαίτιση </a:t>
            </a:r>
            <a:r>
              <a:rPr lang="el-GR" sz="2000" dirty="0" smtClean="0"/>
              <a:t>των διαδικασιών </a:t>
            </a:r>
            <a:r>
              <a:rPr lang="el-GR" sz="2000" dirty="0"/>
              <a:t>ζωής των μικροβίων.</a:t>
            </a:r>
          </a:p>
          <a:p>
            <a:r>
              <a:rPr lang="el-GR" sz="2000" b="1" dirty="0"/>
              <a:t>Με χημικές αντιδράσεις</a:t>
            </a:r>
            <a:r>
              <a:rPr lang="el-GR" sz="2000" dirty="0"/>
              <a:t>: Όπου ενώνεται το απολυμαντικό με </a:t>
            </a:r>
            <a:r>
              <a:rPr lang="el-GR" sz="2000" dirty="0" smtClean="0"/>
              <a:t>το μικρόβιο </a:t>
            </a:r>
            <a:r>
              <a:rPr lang="el-GR" sz="2000" dirty="0"/>
              <a:t>και σχηματίζεται νέα ένωση αδρανής.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34473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16596" y="1181991"/>
            <a:ext cx="8363272" cy="3771636"/>
          </a:xfrm>
        </p:spPr>
        <p:txBody>
          <a:bodyPr>
            <a:noAutofit/>
          </a:bodyPr>
          <a:lstStyle/>
          <a:p>
            <a:r>
              <a:rPr lang="el-GR" sz="2000" b="1" dirty="0"/>
              <a:t>Συντελεστές που επηρεάζουν τη δραστικότητα </a:t>
            </a:r>
            <a:r>
              <a:rPr lang="el-GR" sz="2000" b="1" dirty="0" smtClean="0"/>
              <a:t>των απολυμαντικών</a:t>
            </a:r>
            <a:r>
              <a:rPr lang="el-GR" sz="2000" dirty="0"/>
              <a:t>:</a:t>
            </a:r>
          </a:p>
          <a:p>
            <a:pPr marL="0" indent="0">
              <a:buNone/>
            </a:pPr>
            <a:r>
              <a:rPr lang="el-GR" sz="2000" b="1" dirty="0" smtClean="0"/>
              <a:t>- Η </a:t>
            </a:r>
            <a:r>
              <a:rPr lang="el-GR" sz="2000" b="1" dirty="0"/>
              <a:t>θερμοκρασία του νερού</a:t>
            </a:r>
            <a:r>
              <a:rPr lang="el-GR" sz="2000" dirty="0"/>
              <a:t>. Τα απολυμαντικά επιδεικνύουν </a:t>
            </a:r>
            <a:r>
              <a:rPr lang="el-GR" sz="2000" dirty="0" smtClean="0"/>
              <a:t>δράση όταν </a:t>
            </a:r>
            <a:r>
              <a:rPr lang="el-GR" sz="2000" dirty="0"/>
              <a:t>αραιώνονται σε νερό 20 - 30οC, αλλά χάνουν κατά πολύ τη </a:t>
            </a:r>
            <a:r>
              <a:rPr lang="el-GR" sz="2000" dirty="0" smtClean="0"/>
              <a:t>δραστικότητά τους </a:t>
            </a:r>
            <a:r>
              <a:rPr lang="el-GR" sz="2000" dirty="0"/>
              <a:t>σε χαμηλότερες θερμοκρασίες.</a:t>
            </a:r>
          </a:p>
          <a:p>
            <a:pPr marL="0" indent="0">
              <a:buNone/>
            </a:pPr>
            <a:r>
              <a:rPr lang="el-GR" sz="2000" b="1" dirty="0" smtClean="0"/>
              <a:t>- Η </a:t>
            </a:r>
            <a:r>
              <a:rPr lang="el-GR" sz="2000" b="1" dirty="0"/>
              <a:t>σκληρότητα του νερού. </a:t>
            </a:r>
            <a:r>
              <a:rPr lang="el-GR" sz="2000" dirty="0"/>
              <a:t>Τα νερά γεωτρήσεων περιέχουν </a:t>
            </a:r>
            <a:r>
              <a:rPr lang="el-GR" sz="2000" dirty="0" smtClean="0"/>
              <a:t>μεγάλη ποσότητα </a:t>
            </a:r>
            <a:r>
              <a:rPr lang="el-GR" sz="2000" dirty="0"/>
              <a:t>αλάτων, κυρίως ασβεστίου που κάνουν τα νερά ακατάλληλα </a:t>
            </a:r>
            <a:r>
              <a:rPr lang="el-GR" sz="2000" dirty="0" smtClean="0"/>
              <a:t>για ανάμιξη </a:t>
            </a:r>
            <a:r>
              <a:rPr lang="el-GR" sz="2000" dirty="0"/>
              <a:t>με πολλά </a:t>
            </a:r>
            <a:r>
              <a:rPr lang="el-GR" sz="2000" dirty="0" smtClean="0"/>
              <a:t>απολυμαντικά.</a:t>
            </a:r>
          </a:p>
          <a:p>
            <a:pPr marL="0" indent="0">
              <a:buNone/>
            </a:pPr>
            <a:r>
              <a:rPr lang="el-GR" sz="2000" b="1" dirty="0" smtClean="0"/>
              <a:t>- Η </a:t>
            </a:r>
            <a:r>
              <a:rPr lang="el-GR" sz="2000" b="1" dirty="0"/>
              <a:t>παρουσία οργανικής ρύπανσης</a:t>
            </a:r>
            <a:r>
              <a:rPr lang="el-GR" sz="2000" dirty="0"/>
              <a:t> (υπολείμματα κοπριάς, </a:t>
            </a:r>
            <a:r>
              <a:rPr lang="el-GR" sz="2000" dirty="0" smtClean="0"/>
              <a:t>αίματος, πύου).</a:t>
            </a:r>
          </a:p>
          <a:p>
            <a:pPr marL="0" indent="0">
              <a:buNone/>
            </a:pPr>
            <a:r>
              <a:rPr lang="el-GR" sz="2000" b="1" dirty="0" smtClean="0"/>
              <a:t>- Η </a:t>
            </a:r>
            <a:r>
              <a:rPr lang="el-GR" sz="2000" b="1" dirty="0"/>
              <a:t>παρουσία υπολειμμάτων ιονικών απορρυπαντικών </a:t>
            </a:r>
            <a:r>
              <a:rPr lang="el-GR" sz="2000" b="1" dirty="0" smtClean="0"/>
              <a:t>ουσιών. </a:t>
            </a:r>
            <a:r>
              <a:rPr lang="el-GR" sz="2000" dirty="0" smtClean="0"/>
              <a:t>Τα </a:t>
            </a:r>
            <a:r>
              <a:rPr lang="el-GR" sz="2000" dirty="0"/>
              <a:t>απολυμαντικά που παράγονται από </a:t>
            </a:r>
            <a:r>
              <a:rPr lang="el-GR" sz="2000" dirty="0" smtClean="0"/>
              <a:t>πίσσα </a:t>
            </a:r>
            <a:r>
              <a:rPr lang="el-GR" sz="2000" dirty="0"/>
              <a:t>καμιά </a:t>
            </a:r>
            <a:r>
              <a:rPr lang="el-GR" sz="2000" dirty="0" smtClean="0"/>
              <a:t>επίδραση δεν </a:t>
            </a:r>
            <a:r>
              <a:rPr lang="el-GR" sz="2000" dirty="0"/>
              <a:t>έχουν κατά των ιών, ενώ τα αλκαλικά απολυμαντικά, όπως η ποτάσα </a:t>
            </a:r>
            <a:r>
              <a:rPr lang="el-GR" sz="2000" dirty="0" smtClean="0"/>
              <a:t>ενώ είναι </a:t>
            </a:r>
            <a:r>
              <a:rPr lang="el-GR" sz="2000" dirty="0"/>
              <a:t>δραστικά κατά των ιών και κατά των </a:t>
            </a:r>
            <a:r>
              <a:rPr lang="el-GR" sz="2000" dirty="0" err="1"/>
              <a:t>Gram</a:t>
            </a:r>
            <a:r>
              <a:rPr lang="el-GR" sz="2000" dirty="0"/>
              <a:t>(-), είναι ακατάλληλα </a:t>
            </a:r>
            <a:r>
              <a:rPr lang="el-GR" sz="2000" dirty="0" smtClean="0"/>
              <a:t>έναντι των </a:t>
            </a:r>
            <a:r>
              <a:rPr lang="el-GR" sz="2000" dirty="0" err="1"/>
              <a:t>Gram</a:t>
            </a:r>
            <a:r>
              <a:rPr lang="el-GR" sz="2000" dirty="0"/>
              <a:t> (+).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74466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229600" cy="3543780"/>
          </a:xfrm>
        </p:spPr>
        <p:txBody>
          <a:bodyPr>
            <a:noAutofit/>
          </a:bodyPr>
          <a:lstStyle/>
          <a:p>
            <a:r>
              <a:rPr lang="el-GR" sz="2000" b="1" dirty="0"/>
              <a:t>Βασικά επιθυμητά χαρακτηριστικά των </a:t>
            </a:r>
            <a:r>
              <a:rPr lang="el-GR" sz="2000" b="1" dirty="0" smtClean="0"/>
              <a:t>απολυμαντικών: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Να </a:t>
            </a:r>
            <a:r>
              <a:rPr lang="el-GR" sz="2000" dirty="0"/>
              <a:t>έχει μεγαλύτερο δυνατόν εύρος δράσης κατά των μικροβίων.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τιμή της αγοράς του να είναι χαμηλή.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Να </a:t>
            </a:r>
            <a:r>
              <a:rPr lang="el-GR" sz="2000" dirty="0"/>
              <a:t>είναι ελεύθερο δυσάρεστων οσμών </a:t>
            </a:r>
            <a:endParaRPr lang="el-GR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Να </a:t>
            </a:r>
            <a:r>
              <a:rPr lang="el-GR" sz="2000" dirty="0"/>
              <a:t>μην είναι διαβρωτικό σε επιφάνειες ή ιστούς (φαινόλη).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Να </a:t>
            </a:r>
            <a:r>
              <a:rPr lang="el-GR" sz="2000" dirty="0"/>
              <a:t>μην αφήνει ισχυρά δηλητηριώδη κατάλοιπα.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Να </a:t>
            </a:r>
            <a:r>
              <a:rPr lang="el-GR" sz="2000" dirty="0"/>
              <a:t>μην ενώνεται χημικά με ουσίες που το καθιστούν ανενεργό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6352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Εισπνεόμενο να μην είναι ερεθιστικό ή δηλητηριώδες (φορμαλδεΰδη).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Να είναι αποτελεσματικό σε ευρύ φάσμα θερμοκρασιών.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 Να είναι δραστικό ακόμα και σε αραίωση με το νερό και να αναμιγνύεται ομοιόμορφα με αυτό.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Να είναι διηθητικό στις επιφάνειες (υψηλή επιφανειακή τάση).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754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333500"/>
            <a:ext cx="7848872" cy="3771636"/>
          </a:xfrm>
        </p:spPr>
        <p:txBody>
          <a:bodyPr>
            <a:normAutofit/>
          </a:bodyPr>
          <a:lstStyle/>
          <a:p>
            <a:r>
              <a:rPr lang="el-GR" sz="2000" b="1" dirty="0"/>
              <a:t>Χημικά </a:t>
            </a:r>
            <a:r>
              <a:rPr lang="el-GR" sz="2000" b="1" dirty="0" smtClean="0"/>
              <a:t>απολυμαντικά.</a:t>
            </a:r>
          </a:p>
          <a:p>
            <a:pPr marL="0" indent="0">
              <a:buNone/>
            </a:pPr>
            <a:r>
              <a:rPr lang="el-GR" sz="2000" b="1" dirty="0" err="1"/>
              <a:t>Καρβοξιλικό</a:t>
            </a:r>
            <a:r>
              <a:rPr lang="el-GR" sz="2000" b="1" dirty="0"/>
              <a:t> οξύ η φαινόλη ( </a:t>
            </a:r>
            <a:r>
              <a:rPr lang="el-GR" sz="2000" b="1" dirty="0" err="1"/>
              <a:t>Phenol</a:t>
            </a:r>
            <a:r>
              <a:rPr lang="el-GR" sz="2000" b="1" dirty="0"/>
              <a:t> ) ή </a:t>
            </a:r>
            <a:r>
              <a:rPr lang="el-GR" sz="2000" b="1" dirty="0" err="1"/>
              <a:t>φαινολικές</a:t>
            </a:r>
            <a:r>
              <a:rPr lang="el-GR" sz="2000" b="1" dirty="0"/>
              <a:t> </a:t>
            </a:r>
            <a:r>
              <a:rPr lang="el-GR" sz="2000" b="1" dirty="0" smtClean="0"/>
              <a:t>ενώσεις ( </a:t>
            </a:r>
            <a:r>
              <a:rPr lang="el-GR" sz="2000" b="1" dirty="0" err="1"/>
              <a:t>Phenolic</a:t>
            </a:r>
            <a:r>
              <a:rPr lang="el-GR" sz="2000" b="1" dirty="0"/>
              <a:t> </a:t>
            </a:r>
            <a:r>
              <a:rPr lang="el-GR" sz="2000" b="1" dirty="0" err="1"/>
              <a:t>compounds</a:t>
            </a:r>
            <a:r>
              <a:rPr lang="el-GR" sz="2000" b="1" dirty="0"/>
              <a:t> )</a:t>
            </a:r>
          </a:p>
          <a:p>
            <a:pPr marL="0" indent="0">
              <a:buNone/>
            </a:pPr>
            <a:r>
              <a:rPr lang="el-GR" sz="2000" b="1" dirty="0"/>
              <a:t>α) Υψηλού βρασμού οξικές φαινόλες πίσσας</a:t>
            </a:r>
          </a:p>
          <a:p>
            <a:pPr marL="0" indent="0">
              <a:buNone/>
            </a:pPr>
            <a:r>
              <a:rPr lang="el-GR" sz="2000" dirty="0"/>
              <a:t>Η φαινόλη παράγεται από τα κατάλοιπα απόσταξης του </a:t>
            </a:r>
            <a:r>
              <a:rPr lang="el-GR" sz="2000" dirty="0" smtClean="0"/>
              <a:t>άνθρακα (πίσσας</a:t>
            </a:r>
            <a:r>
              <a:rPr lang="el-GR" sz="2000" dirty="0"/>
              <a:t>). Οι </a:t>
            </a:r>
            <a:r>
              <a:rPr lang="el-GR" sz="2000" dirty="0" err="1"/>
              <a:t>φαινολικές</a:t>
            </a:r>
            <a:r>
              <a:rPr lang="el-GR" sz="2000" dirty="0"/>
              <a:t> ενώσεις αποτελούν ομάδα ισχυρών </a:t>
            </a:r>
            <a:r>
              <a:rPr lang="el-GR" sz="2000" dirty="0" smtClean="0"/>
              <a:t>απολυμαντικών που </a:t>
            </a:r>
            <a:r>
              <a:rPr lang="el-GR" sz="2000" dirty="0"/>
              <a:t>έχουν υπολειμματική δράση γι’ αυτό και πρέπει να ξεπλένονται.</a:t>
            </a: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2608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2"/>
            <a:ext cx="8229600" cy="3759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Τα πλεονεκτήματά της είναι: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Η σταθερή της σύνθεση που δεν αλλοιώνεται από το φως ή τον αέρα.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Δεν βλάπτει τα υφάσματα που εμβαπτίζονται σ’ αυτή </a:t>
            </a:r>
            <a:r>
              <a:rPr lang="el-GR" sz="2000" dirty="0" smtClean="0"/>
              <a:t>για περιορισμένο </a:t>
            </a:r>
            <a:r>
              <a:rPr lang="el-GR" sz="2000" dirty="0"/>
              <a:t>χρόνο.</a:t>
            </a:r>
          </a:p>
          <a:p>
            <a:pPr marL="0" indent="0">
              <a:buNone/>
            </a:pPr>
            <a:r>
              <a:rPr lang="el-GR" sz="2000" b="1" dirty="0"/>
              <a:t>γ)</a:t>
            </a:r>
            <a:r>
              <a:rPr lang="el-GR" sz="2000" dirty="0"/>
              <a:t> Είναι δραστικό κατά όλων των μικροβίων (ιδιαίτερα βακτηρίων </a:t>
            </a:r>
            <a:r>
              <a:rPr lang="el-GR" sz="2000" dirty="0" smtClean="0"/>
              <a:t>και μυκήτων</a:t>
            </a:r>
            <a:r>
              <a:rPr lang="el-GR" sz="2000" dirty="0"/>
              <a:t>) και αν αφεθεί να δράσει 24 ώρες, δρα κατά των σπόρων </a:t>
            </a:r>
            <a:r>
              <a:rPr lang="el-GR" sz="2000" dirty="0" smtClean="0"/>
              <a:t>του άνθρακα </a:t>
            </a:r>
            <a:r>
              <a:rPr lang="el-GR" sz="2000" dirty="0"/>
              <a:t>αλλά και όλων των σπορογόνων βακτηρίων.</a:t>
            </a:r>
          </a:p>
          <a:p>
            <a:pPr marL="0" indent="0">
              <a:buNone/>
            </a:pPr>
            <a:r>
              <a:rPr lang="el-GR" sz="2000" b="1" dirty="0"/>
              <a:t>δ)</a:t>
            </a:r>
            <a:r>
              <a:rPr lang="el-GR" sz="2000" dirty="0"/>
              <a:t> Είναι ανθεκτικές στην </a:t>
            </a:r>
            <a:r>
              <a:rPr lang="el-GR" sz="2000" dirty="0" err="1"/>
              <a:t>ανενεργοποίηση</a:t>
            </a:r>
            <a:r>
              <a:rPr lang="el-GR" sz="2000" dirty="0"/>
              <a:t> παρουσία οργανικών υλών.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51994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340"/>
            <a:ext cx="8363272" cy="3411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Τα μειονεκτήματά της είναι:</a:t>
            </a:r>
          </a:p>
          <a:p>
            <a:pPr marL="0" indent="0">
              <a:buNone/>
            </a:pPr>
            <a:r>
              <a:rPr lang="el-GR" sz="2000" b="1" dirty="0"/>
              <a:t>α) </a:t>
            </a:r>
            <a:r>
              <a:rPr lang="el-GR" sz="2000" dirty="0"/>
              <a:t>Είναι δηλητηριώδης.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Έχει διαπεραστική οσμή </a:t>
            </a:r>
            <a:r>
              <a:rPr lang="el-GR" sz="2000" dirty="0" err="1"/>
              <a:t>απορροφούμενης</a:t>
            </a:r>
            <a:r>
              <a:rPr lang="el-GR" sz="2000" dirty="0"/>
              <a:t> από το γάλα και το κρέας.</a:t>
            </a:r>
          </a:p>
          <a:p>
            <a:pPr marL="0" indent="0">
              <a:buNone/>
            </a:pPr>
            <a:r>
              <a:rPr lang="el-GR" sz="2000" b="1" dirty="0"/>
              <a:t>γ) </a:t>
            </a:r>
            <a:r>
              <a:rPr lang="el-GR" sz="2000" dirty="0"/>
              <a:t>Είναι σχεδόν αδρανής κατά ιών (μόνο σε οξικά τους προϊόντα </a:t>
            </a:r>
            <a:r>
              <a:rPr lang="el-GR" sz="2000" dirty="0" smtClean="0"/>
              <a:t>δρα ικανοποιητικά).</a:t>
            </a:r>
          </a:p>
          <a:p>
            <a:pPr marL="0" indent="0">
              <a:buNone/>
            </a:pPr>
            <a:r>
              <a:rPr lang="el-GR" sz="2000" b="1" dirty="0"/>
              <a:t>δ)</a:t>
            </a:r>
            <a:r>
              <a:rPr lang="el-GR" sz="2000" dirty="0"/>
              <a:t> Οξειδώνει επιφάνεια και μετά τη χρήση πλένουμε με άφθονο νερό </a:t>
            </a:r>
            <a:r>
              <a:rPr lang="el-GR" sz="2000" dirty="0" smtClean="0"/>
              <a:t>το μηχάνημα </a:t>
            </a:r>
            <a:r>
              <a:rPr lang="el-GR" sz="2000" dirty="0"/>
              <a:t>ψεκασμού</a:t>
            </a:r>
            <a:r>
              <a:rPr lang="el-GR" sz="2000" dirty="0" smtClean="0"/>
              <a:t>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/>
              <a:t>ε</a:t>
            </a:r>
            <a:r>
              <a:rPr lang="el-GR" sz="2000" dirty="0"/>
              <a:t>) Είναι αδιάλυτη στο νερό σε αναλογία άνω του 7</a:t>
            </a:r>
            <a:r>
              <a:rPr lang="el-GR" sz="2000" dirty="0" smtClean="0"/>
              <a:t>%.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45402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33363"/>
            <a:ext cx="8229600" cy="36635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b="1" dirty="0" err="1"/>
              <a:t>στ</a:t>
            </a:r>
            <a:r>
              <a:rPr lang="el-GR" sz="2000" b="1" dirty="0"/>
              <a:t>)</a:t>
            </a:r>
            <a:r>
              <a:rPr lang="el-GR" sz="2000" dirty="0"/>
              <a:t> Όταν η πυκνότητα του διαλύματος πλησιάζει το 7% παραμένουν στην επιφάνεια του διαλύματος σταγόνες αδιάλυτες.</a:t>
            </a:r>
          </a:p>
          <a:p>
            <a:pPr marL="0" indent="0">
              <a:buNone/>
            </a:pPr>
            <a:r>
              <a:rPr lang="el-GR" sz="2000" b="1" dirty="0"/>
              <a:t>ζ) </a:t>
            </a:r>
            <a:r>
              <a:rPr lang="el-GR" sz="2000" dirty="0"/>
              <a:t>Από τα κατοικίδια ζώα τα σκυλιά είναι υπερβολικά ευαίσθητα στη χρήση φαινόλης.</a:t>
            </a:r>
          </a:p>
          <a:p>
            <a:pPr marL="0" indent="0">
              <a:buNone/>
            </a:pPr>
            <a:r>
              <a:rPr lang="el-GR" sz="2000" b="1" dirty="0"/>
              <a:t>η) </a:t>
            </a:r>
            <a:r>
              <a:rPr lang="el-GR" sz="2000" dirty="0"/>
              <a:t>Ακόμα και αραιότερο διάλυμα της είναι ερεθιστικό στην αφή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dirty="0"/>
              <a:t>Για απολύμανση στάβλων χρησιμοποιείται θερμό διάλυμα 0,5%.</a:t>
            </a:r>
          </a:p>
          <a:p>
            <a:pPr marL="0" indent="0">
              <a:buNone/>
            </a:pPr>
            <a:r>
              <a:rPr lang="el-GR" sz="2000" dirty="0"/>
              <a:t>Για απολύμανση πληγών διάλυμα 1% - 2</a:t>
            </a:r>
            <a:r>
              <a:rPr lang="el-GR" sz="2000" dirty="0" smtClean="0"/>
              <a:t>%.</a:t>
            </a:r>
          </a:p>
          <a:p>
            <a:pPr marL="0" indent="0">
              <a:buNone/>
            </a:pPr>
            <a:r>
              <a:rPr lang="el-GR" sz="2000" dirty="0"/>
              <a:t>Για την καταστροφή σπορίων μικροβίων χρησιμοποιείται θερμό </a:t>
            </a:r>
            <a:r>
              <a:rPr lang="el-GR" sz="2000" dirty="0" smtClean="0"/>
              <a:t>διάλυμα 5</a:t>
            </a:r>
            <a:r>
              <a:rPr lang="el-GR" sz="2000" dirty="0"/>
              <a:t>% για 24 ώρες.</a:t>
            </a:r>
          </a:p>
          <a:p>
            <a:pPr lvl="0"/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9139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5372"/>
            <a:ext cx="8229600" cy="3399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β) Συνθετικές </a:t>
            </a:r>
            <a:r>
              <a:rPr lang="el-GR" sz="2000" b="1" dirty="0" smtClean="0"/>
              <a:t>φαινόλες.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Παρόμοια δράση με τις οξικές και αδρανοποιούνται σε αλκαλικό </a:t>
            </a:r>
            <a:r>
              <a:rPr lang="el-GR" sz="2000" dirty="0" err="1"/>
              <a:t>pH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b="1" dirty="0" smtClean="0"/>
          </a:p>
          <a:p>
            <a:pPr marL="0" indent="0">
              <a:buNone/>
            </a:pPr>
            <a:r>
              <a:rPr lang="el-GR" sz="2000" b="1" dirty="0" smtClean="0"/>
              <a:t>ΣΑΠΩΝΕΣ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Δρουν περισσότερο ως απορρυπαντικά παρά ως </a:t>
            </a:r>
            <a:r>
              <a:rPr lang="el-GR" sz="2000" dirty="0" smtClean="0"/>
              <a:t>απολυμαντικά. Συνήθως </a:t>
            </a:r>
            <a:r>
              <a:rPr lang="el-GR" sz="2000" dirty="0"/>
              <a:t>προστίθενται σε μίγματα απολυμαντικών για το πρώτο </a:t>
            </a:r>
            <a:r>
              <a:rPr lang="el-GR" sz="2000" dirty="0" smtClean="0"/>
              <a:t>στάδιο απολύμανσης </a:t>
            </a:r>
            <a:r>
              <a:rPr lang="el-GR" sz="2000" dirty="0"/>
              <a:t>λόγω των </a:t>
            </a:r>
            <a:r>
              <a:rPr lang="el-GR" sz="2000" dirty="0" err="1"/>
              <a:t>τασενεργών</a:t>
            </a:r>
            <a:r>
              <a:rPr lang="el-GR" sz="2000" dirty="0"/>
              <a:t> τους ιδιοτήτων (υδρόφοβο, </a:t>
            </a:r>
            <a:r>
              <a:rPr lang="el-GR" sz="2000" dirty="0" smtClean="0"/>
              <a:t>υδρόφιλο άκρο</a:t>
            </a:r>
            <a:r>
              <a:rPr lang="el-GR" sz="2000" dirty="0"/>
              <a:t>) για τη δέσμευση και απόπλυση των λιπών.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6013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499"/>
            <a:ext cx="8229600" cy="3963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Καυστική ποτάσα ή κυστική σόδα ή ποτάσα ή υδροξείδιο </a:t>
            </a:r>
            <a:r>
              <a:rPr lang="el-GR" sz="2000" b="1" dirty="0" smtClean="0"/>
              <a:t>του καλίου </a:t>
            </a:r>
            <a:r>
              <a:rPr lang="el-GR" sz="2000" b="1" dirty="0"/>
              <a:t>ή του νατρίου (</a:t>
            </a:r>
            <a:r>
              <a:rPr lang="el-GR" sz="2000" b="1" dirty="0" err="1" smtClean="0"/>
              <a:t>Lye</a:t>
            </a:r>
            <a:r>
              <a:rPr lang="el-GR" sz="2000" b="1" dirty="0" smtClean="0"/>
              <a:t>) </a:t>
            </a:r>
          </a:p>
          <a:p>
            <a:pPr marL="0" indent="0">
              <a:buNone/>
            </a:pPr>
            <a:r>
              <a:rPr lang="el-GR" sz="2000" dirty="0" smtClean="0"/>
              <a:t>Ισχυρότατο </a:t>
            </a:r>
            <a:r>
              <a:rPr lang="el-GR" sz="2000" dirty="0"/>
              <a:t>απολυμαντικό που καταστρέφει όλους τους ιούς. </a:t>
            </a:r>
            <a:r>
              <a:rPr lang="el-GR" sz="2000" dirty="0" smtClean="0"/>
              <a:t>Επίσης καταστρέφει </a:t>
            </a:r>
            <a:r>
              <a:rPr lang="el-GR" sz="2000" dirty="0"/>
              <a:t>τον </a:t>
            </a:r>
            <a:r>
              <a:rPr lang="el-GR" sz="2000" dirty="0" err="1"/>
              <a:t>βάκιλλο</a:t>
            </a:r>
            <a:r>
              <a:rPr lang="el-GR" sz="2000" dirty="0"/>
              <a:t> του άνθρακα μαζί με τα σπόριά του, όπως και </a:t>
            </a:r>
            <a:r>
              <a:rPr lang="el-GR" sz="2000" dirty="0" smtClean="0"/>
              <a:t>την </a:t>
            </a:r>
            <a:r>
              <a:rPr lang="el-GR" sz="2000" dirty="0" err="1" smtClean="0"/>
              <a:t>βρουκέλλα</a:t>
            </a:r>
            <a:r>
              <a:rPr lang="el-GR" sz="2000" dirty="0"/>
              <a:t>. Δεν είναι όμως αποτελεσματικό κατά των </a:t>
            </a:r>
            <a:r>
              <a:rPr lang="el-GR" sz="2000" dirty="0" err="1"/>
              <a:t>οξεάντοχων</a:t>
            </a:r>
            <a:r>
              <a:rPr lang="el-GR" sz="2000" dirty="0"/>
              <a:t> </a:t>
            </a:r>
            <a:r>
              <a:rPr lang="el-GR" sz="2000" dirty="0" smtClean="0"/>
              <a:t>βακτηρίων (</a:t>
            </a:r>
            <a:r>
              <a:rPr lang="el-GR" sz="2000" dirty="0" err="1" smtClean="0"/>
              <a:t>βάκιλλος</a:t>
            </a:r>
            <a:r>
              <a:rPr lang="el-GR" sz="2000" dirty="0" smtClean="0"/>
              <a:t> </a:t>
            </a:r>
            <a:r>
              <a:rPr lang="el-GR" sz="2000" dirty="0"/>
              <a:t>της φυματίωσης), ούτε και κατά της ομάδας των </a:t>
            </a:r>
            <a:r>
              <a:rPr lang="el-GR" sz="2000" dirty="0" err="1"/>
              <a:t>Gram</a:t>
            </a:r>
            <a:r>
              <a:rPr lang="el-GR" sz="2000" dirty="0" smtClean="0"/>
              <a:t>(+) μικροβίων.</a:t>
            </a:r>
          </a:p>
          <a:p>
            <a:pPr marL="0" indent="0">
              <a:buNone/>
            </a:pPr>
            <a:r>
              <a:rPr lang="el-GR" sz="2000" b="1" dirty="0"/>
              <a:t>Σόδα πλυσίματος ή ανθρακικό νάτριο (</a:t>
            </a:r>
            <a:r>
              <a:rPr lang="el-GR" sz="2000" b="1" dirty="0" err="1"/>
              <a:t>washing</a:t>
            </a:r>
            <a:r>
              <a:rPr lang="el-GR" sz="2000" b="1" dirty="0"/>
              <a:t> </a:t>
            </a:r>
            <a:r>
              <a:rPr lang="el-GR" sz="2000" b="1" dirty="0" err="1"/>
              <a:t>soda</a:t>
            </a:r>
            <a:r>
              <a:rPr lang="el-GR" sz="2000" b="1" dirty="0"/>
              <a:t>)</a:t>
            </a:r>
          </a:p>
          <a:p>
            <a:pPr marL="0" indent="0">
              <a:buNone/>
            </a:pPr>
            <a:r>
              <a:rPr lang="el-GR" sz="2000" dirty="0"/>
              <a:t>Μίγμα από 4% άνυδρο ανθρακικό νάτριο με πριονίδια ξύλου </a:t>
            </a:r>
            <a:r>
              <a:rPr lang="el-GR" sz="2000" dirty="0" smtClean="0"/>
              <a:t>είναι αποτελεσματικό </a:t>
            </a:r>
            <a:r>
              <a:rPr lang="el-GR" sz="2000" dirty="0"/>
              <a:t>κατά των ιών και χρησιμοποιείται ως στρωμνή κατά </a:t>
            </a:r>
            <a:r>
              <a:rPr lang="el-GR" sz="2000" dirty="0" smtClean="0"/>
              <a:t>τη διάρκεια </a:t>
            </a:r>
            <a:r>
              <a:rPr lang="el-GR" sz="2000" dirty="0"/>
              <a:t>επιδημίας αφθώδους πυρετού.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66094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Άσβεστος (</a:t>
            </a:r>
            <a:r>
              <a:rPr lang="el-GR" sz="2000" b="1" dirty="0" err="1"/>
              <a:t>Lime</a:t>
            </a:r>
            <a:r>
              <a:rPr lang="el-GR" sz="2000" b="1" dirty="0"/>
              <a:t>)</a:t>
            </a:r>
          </a:p>
          <a:p>
            <a:pPr marL="0" indent="0">
              <a:buNone/>
            </a:pPr>
            <a:r>
              <a:rPr lang="el-GR" sz="2000" dirty="0"/>
              <a:t>Πρόκειται για οξείδιο του ασβεστίου (</a:t>
            </a:r>
            <a:r>
              <a:rPr lang="el-GR" sz="2000" dirty="0" err="1"/>
              <a:t>CaO</a:t>
            </a:r>
            <a:r>
              <a:rPr lang="el-GR" sz="2000" dirty="0"/>
              <a:t>). Διάλυμα του στο </a:t>
            </a:r>
            <a:r>
              <a:rPr lang="el-GR" sz="2000" dirty="0" smtClean="0"/>
              <a:t>νερό παρέχει </a:t>
            </a:r>
            <a:r>
              <a:rPr lang="el-GR" sz="2000" dirty="0"/>
              <a:t>το ασβεστόγαλα ή γαλάκτωμα ασβεστίου (</a:t>
            </a:r>
            <a:r>
              <a:rPr lang="el-GR" sz="2000" dirty="0" err="1"/>
              <a:t>whitewash</a:t>
            </a:r>
            <a:r>
              <a:rPr lang="el-GR" sz="2000" dirty="0"/>
              <a:t>). </a:t>
            </a:r>
            <a:r>
              <a:rPr lang="el-GR" sz="2000" dirty="0" smtClean="0"/>
              <a:t>Το ασβεστόγαλα </a:t>
            </a:r>
            <a:r>
              <a:rPr lang="el-GR" sz="2000" dirty="0"/>
              <a:t>δεν έχει υψηλή μικροβιοκτόνο δράση, εμποδίζει όμως </a:t>
            </a:r>
            <a:r>
              <a:rPr lang="el-GR" sz="2000" dirty="0" smtClean="0"/>
              <a:t>την ανάπτυξη </a:t>
            </a:r>
            <a:r>
              <a:rPr lang="el-GR" sz="2000" dirty="0"/>
              <a:t>των μικροβίων. Χρησιμοποιείται ως πρόσφατο γαλάκτωμα για </a:t>
            </a:r>
            <a:r>
              <a:rPr lang="el-GR" sz="2000" dirty="0" smtClean="0"/>
              <a:t>τον υδροχρωματισμό </a:t>
            </a:r>
            <a:r>
              <a:rPr lang="el-GR" sz="2000" dirty="0"/>
              <a:t>των τοίχων και των </a:t>
            </a:r>
            <a:r>
              <a:rPr lang="el-GR" sz="2000" dirty="0" smtClean="0"/>
              <a:t>δαπέδων.</a:t>
            </a:r>
          </a:p>
          <a:p>
            <a:pPr marL="0" indent="0">
              <a:buNone/>
            </a:pPr>
            <a:r>
              <a:rPr lang="el-GR" sz="2000" b="1" dirty="0" err="1"/>
              <a:t>Υποχλωριώδες</a:t>
            </a:r>
            <a:r>
              <a:rPr lang="el-GR" sz="2000" b="1" dirty="0"/>
              <a:t> ασβέστιο (</a:t>
            </a:r>
            <a:r>
              <a:rPr lang="el-GR" sz="2000" b="1" dirty="0" err="1"/>
              <a:t>Clorinated</a:t>
            </a:r>
            <a:r>
              <a:rPr lang="el-GR" sz="2000" b="1" dirty="0"/>
              <a:t> </a:t>
            </a:r>
            <a:r>
              <a:rPr lang="el-GR" sz="2000" b="1" dirty="0" err="1"/>
              <a:t>lime</a:t>
            </a:r>
            <a:r>
              <a:rPr lang="el-GR" sz="2000" b="1" dirty="0"/>
              <a:t>)</a:t>
            </a:r>
          </a:p>
          <a:p>
            <a:pPr marL="0" indent="0">
              <a:buNone/>
            </a:pPr>
            <a:r>
              <a:rPr lang="el-GR" sz="2000" dirty="0"/>
              <a:t>Είναι γνωστό ως </a:t>
            </a:r>
            <a:r>
              <a:rPr lang="el-GR" sz="2000" dirty="0" err="1"/>
              <a:t>χλωράσβεστος</a:t>
            </a:r>
            <a:r>
              <a:rPr lang="el-GR" sz="2000" dirty="0"/>
              <a:t>. Η απολυμαντική του δράση </a:t>
            </a:r>
            <a:r>
              <a:rPr lang="el-GR" sz="2000" dirty="0" smtClean="0"/>
              <a:t>οφείλεται στο </a:t>
            </a:r>
            <a:r>
              <a:rPr lang="el-GR" sz="2000" dirty="0"/>
              <a:t>χλώριο το οποίο απελευθερώνεται ως αέριο παρουσία οργανικής ύλης. Χρησιμοποιείται ευρύτατα για την απολύμανση των υδραγωγείων. Η </a:t>
            </a:r>
            <a:r>
              <a:rPr lang="el-GR" sz="2000" dirty="0" smtClean="0"/>
              <a:t>δράση του </a:t>
            </a:r>
            <a:r>
              <a:rPr lang="el-GR" sz="2000" dirty="0"/>
              <a:t>μειώνεται παρουσία απορρυπαντικών και σκληρού νερού.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5465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Χλωρίνη.</a:t>
            </a:r>
          </a:p>
          <a:p>
            <a:pPr marL="0" indent="0">
              <a:buNone/>
            </a:pPr>
            <a:r>
              <a:rPr lang="el-GR" sz="2000" dirty="0" smtClean="0"/>
              <a:t>Έχει </a:t>
            </a:r>
            <a:r>
              <a:rPr lang="el-GR" sz="2000" dirty="0"/>
              <a:t>αντισηπτική απολυμαντική ενέργεια σε διάλυμα 1-2% </a:t>
            </a:r>
            <a:r>
              <a:rPr lang="el-GR" sz="2000" dirty="0" smtClean="0"/>
              <a:t>ως αντισηπτικό </a:t>
            </a:r>
            <a:r>
              <a:rPr lang="el-GR" sz="2000" dirty="0"/>
              <a:t>και 10% ως απολυμαντικό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r>
              <a:rPr lang="el-GR" sz="2000" b="1" dirty="0" err="1"/>
              <a:t>Κρεσυλικές</a:t>
            </a:r>
            <a:r>
              <a:rPr lang="el-GR" sz="2000" b="1" dirty="0"/>
              <a:t> ενώσεις ή </a:t>
            </a:r>
            <a:r>
              <a:rPr lang="el-GR" sz="2000" b="1" dirty="0" err="1"/>
              <a:t>κρεολίνη</a:t>
            </a:r>
            <a:r>
              <a:rPr lang="el-GR" sz="2000" b="1" dirty="0"/>
              <a:t> (</a:t>
            </a:r>
            <a:r>
              <a:rPr lang="el-GR" sz="2000" b="1" dirty="0" err="1"/>
              <a:t>Cresylic</a:t>
            </a:r>
            <a:r>
              <a:rPr lang="el-GR" sz="2000" b="1" dirty="0"/>
              <a:t> </a:t>
            </a:r>
            <a:r>
              <a:rPr lang="el-GR" sz="2000" b="1" dirty="0" err="1"/>
              <a:t>compounds</a:t>
            </a:r>
            <a:r>
              <a:rPr lang="el-GR" sz="2000" b="1" dirty="0" smtClean="0"/>
              <a:t>).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 err="1"/>
              <a:t>Oι</a:t>
            </a:r>
            <a:r>
              <a:rPr lang="el-GR" sz="2000" dirty="0"/>
              <a:t> ιδιότητες της </a:t>
            </a:r>
            <a:r>
              <a:rPr lang="el-GR" sz="2000" dirty="0" err="1"/>
              <a:t>κρεολίνης</a:t>
            </a:r>
            <a:r>
              <a:rPr lang="el-GR" sz="2000" dirty="0"/>
              <a:t> οφείλονται κυρίως στη </a:t>
            </a:r>
            <a:r>
              <a:rPr lang="el-GR" sz="2000" dirty="0" err="1" smtClean="0"/>
              <a:t>κρεζόλη</a:t>
            </a:r>
            <a:r>
              <a:rPr lang="el-GR" sz="2000" dirty="0"/>
              <a:t>. </a:t>
            </a:r>
            <a:r>
              <a:rPr lang="el-GR" sz="2000" dirty="0" smtClean="0"/>
              <a:t>Τα πλεονεκτήματα </a:t>
            </a:r>
            <a:r>
              <a:rPr lang="el-GR" sz="2000" dirty="0"/>
              <a:t>της </a:t>
            </a:r>
            <a:r>
              <a:rPr lang="el-GR" sz="2000" dirty="0" err="1"/>
              <a:t>κρεζόλης</a:t>
            </a:r>
            <a:r>
              <a:rPr lang="el-GR" sz="2000" dirty="0"/>
              <a:t> είναι ότι δεν οξειδώνει τα μέταλλα και </a:t>
            </a:r>
            <a:r>
              <a:rPr lang="el-GR" sz="2000" dirty="0" smtClean="0"/>
              <a:t>δεν ερεθίζει </a:t>
            </a:r>
            <a:r>
              <a:rPr lang="el-GR" sz="2000" dirty="0"/>
              <a:t>το δέρμα στις φυσιολογικές αναλογίες αραίωσης. Είναι </a:t>
            </a:r>
            <a:r>
              <a:rPr lang="el-GR" sz="2000" dirty="0" smtClean="0"/>
              <a:t>το απολυμαντικό </a:t>
            </a:r>
            <a:r>
              <a:rPr lang="el-GR" sz="2000" dirty="0"/>
              <a:t>που επιλέγεται για την καταστροφή των </a:t>
            </a:r>
            <a:r>
              <a:rPr lang="el-GR" sz="2000" dirty="0" err="1"/>
              <a:t>οξεάντοχων</a:t>
            </a:r>
            <a:r>
              <a:rPr lang="el-GR" sz="2000" dirty="0"/>
              <a:t> </a:t>
            </a:r>
            <a:r>
              <a:rPr lang="el-GR" sz="2000" dirty="0" smtClean="0"/>
              <a:t>μικροβίων (της </a:t>
            </a:r>
            <a:r>
              <a:rPr lang="el-GR" sz="2000" dirty="0"/>
              <a:t>φυματίωσης). Το βασικό μειονέκτημά της </a:t>
            </a:r>
            <a:r>
              <a:rPr lang="el-GR" sz="2000" dirty="0" smtClean="0"/>
              <a:t>είναι ότι </a:t>
            </a:r>
            <a:r>
              <a:rPr lang="el-GR" sz="2000" dirty="0"/>
              <a:t>προσδίδει τη χαρακτηριστική της οσμή (ιδιαίτερα σε σκόνη γάλακτος).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9630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33364"/>
            <a:ext cx="7776864" cy="3471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Φορμαλδεΰδη (</a:t>
            </a:r>
            <a:r>
              <a:rPr lang="el-GR" sz="2000" b="1" dirty="0" err="1"/>
              <a:t>Formaldehyde</a:t>
            </a:r>
            <a:r>
              <a:rPr lang="el-GR" sz="2000" b="1" dirty="0" smtClean="0"/>
              <a:t>).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Η φορμαλδεΰδη είναι αέριο. Όταν διαλύεται στο νερό αυτό συγκρατεί </a:t>
            </a:r>
            <a:r>
              <a:rPr lang="el-GR" sz="2000" dirty="0" smtClean="0"/>
              <a:t>το 37</a:t>
            </a:r>
            <a:r>
              <a:rPr lang="el-GR" sz="2000" dirty="0"/>
              <a:t>% - 40% αυτής και το διάλυμα καλείται </a:t>
            </a:r>
            <a:r>
              <a:rPr lang="el-GR" sz="2000" dirty="0" err="1"/>
              <a:t>φορμαλίνη</a:t>
            </a:r>
            <a:r>
              <a:rPr lang="el-GR" sz="2000" dirty="0"/>
              <a:t> (</a:t>
            </a:r>
            <a:r>
              <a:rPr lang="el-GR" sz="2000" dirty="0" err="1"/>
              <a:t>formalin</a:t>
            </a:r>
            <a:r>
              <a:rPr lang="el-GR" sz="2000" dirty="0"/>
              <a:t>) ή </a:t>
            </a:r>
            <a:r>
              <a:rPr lang="el-GR" sz="2000" dirty="0" smtClean="0"/>
              <a:t>διάλυμα φορμαλδεΰδης </a:t>
            </a:r>
            <a:r>
              <a:rPr lang="el-GR" sz="2000" dirty="0"/>
              <a:t>ή φορμόλης. Είναι ισχυρότατο απολυμαντικό με </a:t>
            </a:r>
            <a:r>
              <a:rPr lang="el-GR" sz="2000" dirty="0" smtClean="0"/>
              <a:t>ευρεία μικροβιοκτόνο </a:t>
            </a:r>
            <a:r>
              <a:rPr lang="el-GR" sz="2000" dirty="0"/>
              <a:t>δράση, ενώ δεν είναι διαβρωτική. Με </a:t>
            </a:r>
            <a:r>
              <a:rPr lang="el-GR" sz="2000" dirty="0" err="1" smtClean="0"/>
              <a:t>υποκαπνισμό</a:t>
            </a:r>
            <a:r>
              <a:rPr lang="el-GR" sz="2000" dirty="0" smtClean="0"/>
              <a:t> </a:t>
            </a:r>
            <a:r>
              <a:rPr lang="el-GR" sz="2000" dirty="0" err="1" smtClean="0"/>
              <a:t>απολυμαίνονται</a:t>
            </a:r>
            <a:r>
              <a:rPr lang="el-GR" sz="2000" dirty="0" smtClean="0"/>
              <a:t> </a:t>
            </a:r>
            <a:r>
              <a:rPr lang="el-GR" sz="2000" dirty="0"/>
              <a:t>τα εκκολαπτήρια ή οι χώροι των πτηνοτροφείων μετά </a:t>
            </a:r>
            <a:r>
              <a:rPr lang="el-GR" sz="2000" dirty="0" smtClean="0"/>
              <a:t>από εμφάνιση </a:t>
            </a:r>
            <a:r>
              <a:rPr lang="el-GR" sz="2000" dirty="0"/>
              <a:t>μολυσματικής ασθένειας. Έχει ισχυρή αντισηπτική δράση αλλά είναι και ερεθιστική με </a:t>
            </a:r>
            <a:r>
              <a:rPr lang="el-GR" sz="2000" dirty="0" smtClean="0"/>
              <a:t>έντονα πνιγηρή </a:t>
            </a:r>
            <a:r>
              <a:rPr lang="el-GR" sz="2000" dirty="0"/>
              <a:t>οσμή. Πολύ επικίνδυνη για τον άνθρωπο.</a:t>
            </a: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162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828435"/>
          </a:xfrm>
        </p:spPr>
        <p:txBody>
          <a:bodyPr>
            <a:noAutofit/>
          </a:bodyPr>
          <a:lstStyle/>
          <a:p>
            <a:r>
              <a:rPr lang="el-GR" sz="2800" dirty="0" smtClean="0"/>
              <a:t>ΠΑΡΑΓΟΝΤΕΣ ΠΟΥ ΕΠΗΡΕΑΖΟΥΝ ΤΗΝ ΥΓΕΙΑ ΤΩΝ ΖΩΩΝ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7524" y="1052282"/>
            <a:ext cx="856895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ΤΟ ΝΕΡΟ</a:t>
            </a:r>
            <a:endParaRPr lang="el-GR" sz="2000" b="1" dirty="0"/>
          </a:p>
          <a:p>
            <a:r>
              <a:rPr lang="el-GR" sz="2000" dirty="0" smtClean="0"/>
              <a:t>Ο σημαντικότερος </a:t>
            </a:r>
            <a:r>
              <a:rPr lang="el-GR" sz="2000" dirty="0"/>
              <a:t>παράγοντας διατήρησης των </a:t>
            </a:r>
            <a:r>
              <a:rPr lang="el-GR" sz="2000" dirty="0" smtClean="0"/>
              <a:t>ζώων στη </a:t>
            </a:r>
            <a:r>
              <a:rPr lang="el-GR" sz="2000" dirty="0"/>
              <a:t>ζωή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Ε</a:t>
            </a:r>
            <a:r>
              <a:rPr lang="el-GR" sz="2000" dirty="0" smtClean="0"/>
              <a:t>πιμολύνσεις </a:t>
            </a:r>
            <a:r>
              <a:rPr lang="el-GR" sz="2000" dirty="0"/>
              <a:t>του από ιούς (αφθώδης) από βακτήρια (άνθρακας, σαλμονέλα), </a:t>
            </a:r>
            <a:r>
              <a:rPr lang="el-GR" sz="2000" dirty="0" smtClean="0"/>
              <a:t>από παράσιτα </a:t>
            </a:r>
            <a:r>
              <a:rPr lang="el-GR" sz="2000" dirty="0"/>
              <a:t>(</a:t>
            </a:r>
            <a:r>
              <a:rPr lang="el-GR" sz="2000" dirty="0" err="1"/>
              <a:t>Fasciola</a:t>
            </a:r>
            <a:r>
              <a:rPr lang="el-GR" sz="2000" dirty="0"/>
              <a:t>), το καθιστούν φορέα παθογόνων </a:t>
            </a:r>
            <a:r>
              <a:rPr lang="el-GR" sz="2000" dirty="0" smtClean="0"/>
              <a:t>μικροοργανισμών.</a:t>
            </a:r>
          </a:p>
          <a:p>
            <a:r>
              <a:rPr lang="el-GR" sz="2000" dirty="0" smtClean="0"/>
              <a:t>Ίχνη οργανικών ουσιών ή περιεκτικότητα σε ανόργανα συστατικά άνω του 1,5% το καθιστούν ακατάλληλο προς πόση.</a:t>
            </a:r>
          </a:p>
          <a:p>
            <a:r>
              <a:rPr lang="el-GR" sz="2000" dirty="0"/>
              <a:t>Η θερμοκρασία του νερού </a:t>
            </a:r>
            <a:r>
              <a:rPr lang="el-GR" sz="2000" dirty="0" smtClean="0"/>
              <a:t>επηρεάζει τη λειτουργία </a:t>
            </a:r>
            <a:r>
              <a:rPr lang="el-GR" sz="2000" dirty="0"/>
              <a:t>του </a:t>
            </a:r>
            <a:r>
              <a:rPr lang="el-GR" sz="2000" dirty="0" smtClean="0"/>
              <a:t>οργανισμού.</a:t>
            </a:r>
          </a:p>
          <a:p>
            <a:r>
              <a:rPr lang="el-GR" sz="2000" dirty="0"/>
              <a:t>Η καταναλισκόμενη ποσότητα νερού κατά κεφαλή ποικίλει αναλόγως του </a:t>
            </a:r>
            <a:r>
              <a:rPr lang="el-GR" sz="2000" dirty="0" smtClean="0"/>
              <a:t>είδους του </a:t>
            </a:r>
            <a:r>
              <a:rPr lang="el-GR" sz="2000" dirty="0"/>
              <a:t>ζώου, της ηλικίας, της παραγωγικής κατεύθυνσης, της θερμοκρασίας </a:t>
            </a:r>
            <a:r>
              <a:rPr lang="el-GR" sz="2000" dirty="0" smtClean="0"/>
              <a:t>του περιβάλλοντος</a:t>
            </a:r>
            <a:r>
              <a:rPr lang="el-GR" sz="2000" dirty="0"/>
              <a:t>, του είδους της </a:t>
            </a:r>
            <a:r>
              <a:rPr lang="el-GR" sz="2000" dirty="0" smtClean="0"/>
              <a:t>τροφής, </a:t>
            </a:r>
            <a:r>
              <a:rPr lang="el-GR" sz="2000" dirty="0"/>
              <a:t>του τρόπου παροχής </a:t>
            </a:r>
            <a:r>
              <a:rPr lang="el-GR" sz="2000" dirty="0" smtClean="0"/>
              <a:t>του νερού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0594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2352" y="1181991"/>
            <a:ext cx="8579296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Υπερμαγγανικό κάλιο (</a:t>
            </a:r>
            <a:r>
              <a:rPr lang="el-GR" sz="2000" b="1" dirty="0" err="1"/>
              <a:t>Permangαnate</a:t>
            </a:r>
            <a:r>
              <a:rPr lang="el-GR" sz="2000" b="1" dirty="0"/>
              <a:t> of </a:t>
            </a:r>
            <a:r>
              <a:rPr lang="el-GR" sz="2000" b="1" dirty="0" err="1"/>
              <a:t>Potash</a:t>
            </a:r>
            <a:r>
              <a:rPr lang="el-GR" sz="2000" b="1" dirty="0"/>
              <a:t>)</a:t>
            </a:r>
          </a:p>
          <a:p>
            <a:pPr marL="0" indent="0">
              <a:buNone/>
            </a:pPr>
            <a:r>
              <a:rPr lang="el-GR" sz="2000" dirty="0"/>
              <a:t>Διαλύεται στο ψυχρό νερό έως 6%, ενώ στο θερμό έως 50%. Καταστρέφει τα σπόρια του άνθρακα σε 40 λεπτά σε διάλυμα 4%. </a:t>
            </a:r>
            <a:r>
              <a:rPr lang="el-GR" sz="2000" dirty="0" smtClean="0"/>
              <a:t>Αραιό διάλυμα </a:t>
            </a:r>
            <a:r>
              <a:rPr lang="el-GR" sz="2000" dirty="0"/>
              <a:t>1% χρησιμοποιείται ως απολυμαντικό των εσωτερικών </a:t>
            </a:r>
            <a:r>
              <a:rPr lang="el-GR" sz="2000" dirty="0" smtClean="0"/>
              <a:t>κοιλοτήτων του </a:t>
            </a:r>
            <a:r>
              <a:rPr lang="el-GR" sz="2000" dirty="0"/>
              <a:t>σώματος. Δίδεται ως απολυμαντικό του πόσιμου νερού των πτηνών σε </a:t>
            </a:r>
            <a:r>
              <a:rPr lang="el-GR" sz="2000" dirty="0" smtClean="0"/>
              <a:t>περίοδο εμφάνισης </a:t>
            </a:r>
            <a:r>
              <a:rPr lang="el-GR" sz="2000" dirty="0" err="1"/>
              <a:t>επιζωοτιών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Ιωδιούχα (</a:t>
            </a:r>
            <a:r>
              <a:rPr lang="el-GR" sz="2000" b="1" dirty="0" err="1"/>
              <a:t>Ionophores</a:t>
            </a:r>
            <a:r>
              <a:rPr lang="el-GR" sz="2000" b="1" dirty="0"/>
              <a:t>)</a:t>
            </a:r>
          </a:p>
          <a:p>
            <a:pPr marL="0" indent="0">
              <a:buNone/>
            </a:pPr>
            <a:r>
              <a:rPr lang="el-GR" sz="2000" dirty="0"/>
              <a:t>Στα ιωδιούχα απολυμαντικά ο ενεργός παράγοντας είναι το ιώδιο. </a:t>
            </a:r>
            <a:r>
              <a:rPr lang="el-GR" sz="2000" dirty="0" smtClean="0"/>
              <a:t>Τα ιωδιούχα</a:t>
            </a:r>
            <a:r>
              <a:rPr lang="el-GR" sz="2000" dirty="0"/>
              <a:t>, οι </a:t>
            </a:r>
            <a:r>
              <a:rPr lang="el-GR" sz="2000" dirty="0" err="1"/>
              <a:t>φαινολικές</a:t>
            </a:r>
            <a:r>
              <a:rPr lang="el-GR" sz="2000" dirty="0"/>
              <a:t> και οι </a:t>
            </a:r>
            <a:r>
              <a:rPr lang="el-GR" sz="2000" dirty="0" err="1"/>
              <a:t>κρεσυλικές</a:t>
            </a:r>
            <a:r>
              <a:rPr lang="el-GR" sz="2000" dirty="0"/>
              <a:t> ενώσεις χρησιμοποιούνται </a:t>
            </a:r>
            <a:r>
              <a:rPr lang="el-GR" sz="2000" dirty="0" smtClean="0"/>
              <a:t>σε λεκάνη </a:t>
            </a:r>
            <a:r>
              <a:rPr lang="el-GR" sz="2000" dirty="0"/>
              <a:t>για απολύμανση υποδημάτων. Τα διαλύματα του ιωδίου </a:t>
            </a:r>
            <a:r>
              <a:rPr lang="el-GR" sz="2000" dirty="0" smtClean="0"/>
              <a:t>είναι μοναδικά </a:t>
            </a:r>
            <a:r>
              <a:rPr lang="el-GR" sz="2000" dirty="0"/>
              <a:t>για την απολύμανση των τραυμάτων του δέρματος, </a:t>
            </a:r>
            <a:r>
              <a:rPr lang="el-GR" sz="2000" dirty="0" smtClean="0"/>
              <a:t>καταστρέφουν δε </a:t>
            </a:r>
            <a:r>
              <a:rPr lang="el-GR" sz="2000" dirty="0"/>
              <a:t>αμέσως τα πολύ ανθεκτικά σπόρια. Χρησιμοποιείται και ως </a:t>
            </a:r>
            <a:r>
              <a:rPr lang="el-GR" sz="2000" dirty="0" smtClean="0"/>
              <a:t>απολυμαντικό του </a:t>
            </a:r>
            <a:r>
              <a:rPr lang="el-GR" sz="2000" dirty="0"/>
              <a:t>νερού, όπως και για μυκητιάσεις.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41065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435280" cy="4116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000" b="1" dirty="0" err="1"/>
              <a:t>Γλουταραλδεΰδες</a:t>
            </a:r>
            <a:r>
              <a:rPr lang="el-GR" sz="2000" b="1" dirty="0"/>
              <a:t> (</a:t>
            </a:r>
            <a:r>
              <a:rPr lang="el-GR" sz="2000" b="1" dirty="0" err="1"/>
              <a:t>Glutaraldehyde</a:t>
            </a:r>
            <a:r>
              <a:rPr lang="el-GR" sz="2000" b="1" dirty="0" smtClean="0"/>
              <a:t>).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Είναι προϊόντα που συνδέονται με τη φορμαλδεΰδη. Έχουν την ίδια επικινδυνότητα </a:t>
            </a:r>
            <a:r>
              <a:rPr lang="el-GR" sz="2000" dirty="0" smtClean="0"/>
              <a:t>με τη </a:t>
            </a:r>
            <a:r>
              <a:rPr lang="el-GR" sz="2000" dirty="0"/>
              <a:t>φορμαλδεΰδη και επιπλέον είναι άοσμες. </a:t>
            </a:r>
            <a:r>
              <a:rPr lang="el-GR" sz="2000" dirty="0" smtClean="0"/>
              <a:t>Είναι ευαίσθητες στις θερμοκρασίες </a:t>
            </a:r>
            <a:r>
              <a:rPr lang="el-GR" sz="2000" dirty="0"/>
              <a:t>και εγκυμονούν περιβαλλοντικούς κινδύνους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Ενεργά υπεροξείδια (</a:t>
            </a:r>
            <a:r>
              <a:rPr lang="el-GR" sz="2000" b="1" dirty="0" err="1"/>
              <a:t>Vircon</a:t>
            </a:r>
            <a:r>
              <a:rPr lang="el-GR" sz="2000" b="1" dirty="0" smtClean="0"/>
              <a:t>).</a:t>
            </a:r>
          </a:p>
          <a:p>
            <a:pPr marL="0" indent="0">
              <a:buNone/>
            </a:pPr>
            <a:r>
              <a:rPr lang="el-GR" sz="2000" dirty="0" smtClean="0"/>
              <a:t>Ευρέως </a:t>
            </a:r>
            <a:r>
              <a:rPr lang="el-GR" sz="2000" dirty="0"/>
              <a:t>φάσματος κατά των ιών, μυκήτων και βακτηρίων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Οξυγονούχο νερό ή </a:t>
            </a:r>
            <a:r>
              <a:rPr lang="el-GR" sz="2000" b="1" dirty="0" err="1" smtClean="0"/>
              <a:t>οξυζενέ</a:t>
            </a:r>
            <a:r>
              <a:rPr lang="el-GR" sz="2000" b="1" dirty="0" smtClean="0"/>
              <a:t>.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Είναι διάλυμα υπεροξειδίου του υδρογόνου (Η2Ο2) πυκνότητας 3%. </a:t>
            </a:r>
            <a:r>
              <a:rPr lang="el-GR" sz="2000" dirty="0" smtClean="0"/>
              <a:t>Οι ιστοί </a:t>
            </a:r>
            <a:r>
              <a:rPr lang="el-GR" sz="2000" dirty="0"/>
              <a:t>του σώματος των ζώων έχουν το ένζυμο </a:t>
            </a:r>
            <a:r>
              <a:rPr lang="el-GR" sz="2000" dirty="0" err="1"/>
              <a:t>καταλάση</a:t>
            </a:r>
            <a:r>
              <a:rPr lang="el-GR" sz="2000" dirty="0"/>
              <a:t>, το οποίο διασπά </a:t>
            </a:r>
            <a:r>
              <a:rPr lang="el-GR" sz="2000" dirty="0" smtClean="0"/>
              <a:t>το Η2Ο2 </a:t>
            </a:r>
            <a:r>
              <a:rPr lang="el-GR" sz="2000" dirty="0"/>
              <a:t>και απελευθερώνεται το οξυγόνο στο οποίο οφείλει και την </a:t>
            </a:r>
            <a:r>
              <a:rPr lang="el-GR" sz="2000" dirty="0" smtClean="0"/>
              <a:t>ισχυρή αντισηπτική </a:t>
            </a:r>
            <a:r>
              <a:rPr lang="el-GR" sz="2000" dirty="0"/>
              <a:t>του δράση. Είναι αποτελεσματικό στη θεραπεία </a:t>
            </a:r>
            <a:r>
              <a:rPr lang="el-GR" sz="2000" dirty="0" smtClean="0"/>
              <a:t>βαθιών τραυμάτων </a:t>
            </a:r>
            <a:r>
              <a:rPr lang="el-GR" sz="2000" dirty="0"/>
              <a:t>λόγω εξόντωσης των αναερόβιων βακτηρίων, διακρίνεται δε </a:t>
            </a:r>
            <a:r>
              <a:rPr lang="el-GR" sz="2000" dirty="0" smtClean="0"/>
              <a:t>και για </a:t>
            </a:r>
            <a:r>
              <a:rPr lang="el-GR" sz="2000" dirty="0"/>
              <a:t>την αιμοστατική του ενέργεια.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99796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489348"/>
            <a:ext cx="8147248" cy="361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Οινόπνευμα (</a:t>
            </a:r>
            <a:r>
              <a:rPr lang="el-GR" sz="2000" b="1" dirty="0" err="1"/>
              <a:t>alcool</a:t>
            </a:r>
            <a:r>
              <a:rPr lang="el-GR" sz="2000" b="1" dirty="0" smtClean="0"/>
              <a:t>).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Το οινόπνευμα (αιθυλική αλκοόλη ή αιθανόλη) είναι το πιο </a:t>
            </a:r>
            <a:r>
              <a:rPr lang="el-GR" sz="2000" dirty="0" smtClean="0"/>
              <a:t>κοινό αντισηπτικό </a:t>
            </a:r>
            <a:r>
              <a:rPr lang="el-GR" sz="2000" dirty="0"/>
              <a:t>που χρησιμοποιείται ευρέως. Η πυκνότητα του 70% </a:t>
            </a:r>
            <a:r>
              <a:rPr lang="el-GR" sz="2000" dirty="0" smtClean="0"/>
              <a:t>επιτυγχάνει τη </a:t>
            </a:r>
            <a:r>
              <a:rPr lang="el-GR" sz="2000" dirty="0"/>
              <a:t>μέγιστη δράση.</a:t>
            </a:r>
          </a:p>
          <a:p>
            <a:pPr marL="0" indent="0">
              <a:buNone/>
            </a:pPr>
            <a:r>
              <a:rPr lang="el-GR" sz="2000" b="1" dirty="0" smtClean="0"/>
              <a:t>Χλώριο.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Το χλώριο είναι αέριο ευδιάλυτο στο νερό με ισχυρή </a:t>
            </a:r>
            <a:r>
              <a:rPr lang="el-GR" sz="2000" dirty="0" smtClean="0"/>
              <a:t>αντισηπτική ενέργεια. </a:t>
            </a:r>
            <a:r>
              <a:rPr lang="el-GR" sz="2000" dirty="0"/>
              <a:t>Είναι </a:t>
            </a:r>
            <a:r>
              <a:rPr lang="el-GR" sz="2000" dirty="0" smtClean="0"/>
              <a:t>ερεθιστικό. Τροποποιημένες </a:t>
            </a:r>
            <a:r>
              <a:rPr lang="el-GR" sz="2000" dirty="0"/>
              <a:t>ενώσεις με </a:t>
            </a:r>
            <a:r>
              <a:rPr lang="el-GR" sz="2000" dirty="0" err="1"/>
              <a:t>απελεύθερωση</a:t>
            </a:r>
            <a:r>
              <a:rPr lang="el-GR" sz="2000" dirty="0"/>
              <a:t> χλωρίου (</a:t>
            </a:r>
            <a:r>
              <a:rPr lang="el-GR" sz="2000" dirty="0" err="1"/>
              <a:t>Halamid</a:t>
            </a:r>
            <a:r>
              <a:rPr lang="el-GR" sz="2000" dirty="0" smtClean="0"/>
              <a:t>). Συνδυάζουν </a:t>
            </a:r>
            <a:r>
              <a:rPr lang="el-GR" sz="2000" dirty="0"/>
              <a:t>απελευθέρωση υδροχλωρικού οξέος με οξυγόνο. </a:t>
            </a:r>
            <a:r>
              <a:rPr lang="el-GR" sz="2000" dirty="0" smtClean="0"/>
              <a:t>Έχουν απολυμαντική </a:t>
            </a:r>
            <a:r>
              <a:rPr lang="el-GR" sz="2000" dirty="0"/>
              <a:t>δράση και παρουσιάζουν μειωμένη τοξικότητα</a:t>
            </a:r>
            <a:r>
              <a:rPr lang="el-GR" sz="2000" dirty="0" smtClean="0"/>
              <a:t>.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88460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499"/>
            <a:ext cx="8363272" cy="4116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Ενώσεις που απελευθερώνουν αμμωνία (</a:t>
            </a:r>
            <a:r>
              <a:rPr lang="el-GR" sz="2000" b="1" dirty="0" err="1"/>
              <a:t>Oocide</a:t>
            </a:r>
            <a:r>
              <a:rPr lang="el-GR" sz="2000" b="1" dirty="0"/>
              <a:t>).</a:t>
            </a:r>
          </a:p>
          <a:p>
            <a:pPr marL="0" indent="0">
              <a:buNone/>
            </a:pPr>
            <a:r>
              <a:rPr lang="el-GR" sz="2000" dirty="0"/>
              <a:t>Έχει μοναδική ενέργεια δράσης και χρησιμοποιείται για τον έλεγχο των </a:t>
            </a:r>
            <a:r>
              <a:rPr lang="el-GR" sz="2000" dirty="0" err="1"/>
              <a:t>κύστεων</a:t>
            </a:r>
            <a:r>
              <a:rPr lang="el-GR" sz="2000" dirty="0"/>
              <a:t> </a:t>
            </a:r>
            <a:r>
              <a:rPr lang="el-GR" sz="2000" dirty="0" err="1"/>
              <a:t>κοκκιδίων</a:t>
            </a:r>
            <a:r>
              <a:rPr lang="el-GR" sz="2000" dirty="0"/>
              <a:t> όπως και κατά των ιών, βακτηρίων και αυγών παρασίτων. Λόγω της απελευθέρωσης αμμωνίας η ασφάλεια του χρήστη είναι σημαντική.</a:t>
            </a:r>
          </a:p>
          <a:p>
            <a:pPr marL="0" indent="0">
              <a:buNone/>
            </a:pPr>
            <a:r>
              <a:rPr lang="el-GR" sz="2000" b="1" dirty="0"/>
              <a:t>Ενώσεις του τεταρτογενούς αμμωνίου (</a:t>
            </a:r>
            <a:r>
              <a:rPr lang="el-GR" sz="2000" b="1" dirty="0" err="1"/>
              <a:t>Quaternary</a:t>
            </a:r>
            <a:r>
              <a:rPr lang="el-GR" sz="2000" b="1" dirty="0"/>
              <a:t> </a:t>
            </a:r>
            <a:r>
              <a:rPr lang="el-GR" sz="2000" b="1" dirty="0" err="1" smtClean="0"/>
              <a:t>Ammonium</a:t>
            </a:r>
            <a:r>
              <a:rPr lang="el-GR" sz="2000" b="1" dirty="0" smtClean="0"/>
              <a:t> </a:t>
            </a:r>
            <a:r>
              <a:rPr lang="el-GR" sz="2000" b="1" dirty="0" err="1" smtClean="0"/>
              <a:t>Compounds</a:t>
            </a:r>
            <a:r>
              <a:rPr lang="el-GR" sz="2000" b="1" dirty="0" smtClean="0"/>
              <a:t>).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Έχουν την ιδιότητα να μειώνουν την επιφανειακή τάση των υγρών, </a:t>
            </a:r>
            <a:r>
              <a:rPr lang="el-GR" sz="2000" dirty="0" smtClean="0"/>
              <a:t>γι’ αυτό </a:t>
            </a:r>
            <a:r>
              <a:rPr lang="el-GR" sz="2000" dirty="0"/>
              <a:t>και κατατάσσονται στα «απορρυπαντικά». Πλεονεκτούν λόγο της </a:t>
            </a:r>
            <a:r>
              <a:rPr lang="el-GR" sz="2000" dirty="0" smtClean="0"/>
              <a:t>διπλής τους </a:t>
            </a:r>
            <a:r>
              <a:rPr lang="el-GR" sz="2000" dirty="0"/>
              <a:t>δράσης (απορρυπαντικά και βακτηριοκτόνα), λόγω της διατήρησής </a:t>
            </a:r>
            <a:r>
              <a:rPr lang="el-GR" sz="2000" dirty="0" smtClean="0"/>
              <a:t>τους επί </a:t>
            </a:r>
            <a:r>
              <a:rPr lang="el-GR" sz="2000" dirty="0"/>
              <a:t>μακρόν στα </a:t>
            </a:r>
            <a:r>
              <a:rPr lang="el-GR" sz="2000" dirty="0" err="1"/>
              <a:t>απολυμανθέντα</a:t>
            </a:r>
            <a:r>
              <a:rPr lang="el-GR" sz="2000" dirty="0"/>
              <a:t> σκεύη και της απουσίας οξείδωσης </a:t>
            </a:r>
            <a:r>
              <a:rPr lang="el-GR" sz="2000" dirty="0" smtClean="0"/>
              <a:t>που παρέχει</a:t>
            </a:r>
            <a:r>
              <a:rPr lang="el-GR" sz="2000" dirty="0"/>
              <a:t>. Μειονεκτούν ως προς την αδρανοποίηση που επέρχεται </a:t>
            </a:r>
            <a:r>
              <a:rPr lang="el-GR" sz="2000" dirty="0" smtClean="0"/>
              <a:t>παρουσία οργανικής </a:t>
            </a:r>
            <a:r>
              <a:rPr lang="el-GR" sz="2000" dirty="0"/>
              <a:t>ύλης και ιδιαίτερα αν η αντίδραση είναι όξινη.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331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ΕΠΙΠΤΩΣΕΙΣ ΑΠΟ ΤΙΣ ΜΑΣΤΙΤΙΔΕΣ</a:t>
            </a:r>
          </a:p>
          <a:p>
            <a:pPr marL="0" indent="0">
              <a:buNone/>
            </a:pPr>
            <a:r>
              <a:rPr lang="el-GR" sz="2000" b="1" dirty="0"/>
              <a:t>Α. Στη Δημόσια Υγεία</a:t>
            </a:r>
          </a:p>
          <a:p>
            <a:r>
              <a:rPr lang="el-GR" sz="2000" b="1" dirty="0"/>
              <a:t>Από την παρουσία στο γάλα:</a:t>
            </a:r>
          </a:p>
          <a:p>
            <a:pPr marL="0" indent="0">
              <a:buNone/>
            </a:pPr>
            <a:r>
              <a:rPr lang="el-GR" sz="2000" b="1" dirty="0"/>
              <a:t>α)</a:t>
            </a:r>
            <a:r>
              <a:rPr lang="el-GR" sz="2000" dirty="0"/>
              <a:t> Παθογόνων μικροβίων μαστίτιδας (βάκιλος της </a:t>
            </a:r>
            <a:r>
              <a:rPr lang="el-GR" sz="2000" dirty="0" smtClean="0"/>
              <a:t>φυματίωσης, </a:t>
            </a:r>
            <a:r>
              <a:rPr lang="el-GR" sz="2000" dirty="0" err="1" smtClean="0"/>
              <a:t>βρουκέλλες</a:t>
            </a:r>
            <a:r>
              <a:rPr lang="el-GR" sz="2000" dirty="0"/>
              <a:t>, </a:t>
            </a:r>
            <a:r>
              <a:rPr lang="el-GR" sz="2000" dirty="0" err="1"/>
              <a:t>λιστέριες</a:t>
            </a:r>
            <a:r>
              <a:rPr lang="el-GR" sz="2000" dirty="0"/>
              <a:t>, στρεπτόκοκκοι, σταφυλόκοκκοι) που μεταδίδονται </a:t>
            </a:r>
            <a:r>
              <a:rPr lang="el-GR" sz="2000" dirty="0" smtClean="0"/>
              <a:t>στον άνθρωπο </a:t>
            </a:r>
            <a:r>
              <a:rPr lang="el-GR" sz="2000" dirty="0"/>
              <a:t>αν το γάλα καταναλωθεί </a:t>
            </a:r>
            <a:r>
              <a:rPr lang="el-GR" sz="2000" dirty="0" smtClean="0"/>
              <a:t>νωπό. Ο </a:t>
            </a:r>
            <a:r>
              <a:rPr lang="el-GR" sz="2000" dirty="0"/>
              <a:t>κίνδυνος αυτός αποφεύγεται με την παστερίωση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Τοξινών και ειδικότερα της σταφυλοκοκκικής εντεροτοξίνης </a:t>
            </a:r>
            <a:r>
              <a:rPr lang="el-GR" sz="2000" dirty="0" smtClean="0"/>
              <a:t>που παράγεται </a:t>
            </a:r>
            <a:r>
              <a:rPr lang="el-GR" sz="2000" dirty="0"/>
              <a:t>από το 10% των παθογόνων σταφυλόκοκκων.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5476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33364"/>
            <a:ext cx="7920880" cy="3471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γ) </a:t>
            </a:r>
            <a:r>
              <a:rPr lang="el-GR" sz="2000" dirty="0"/>
              <a:t>Μεγάλου αριθμού λευκοκυττάρων, πάνω από τη φυσιολογική </a:t>
            </a:r>
            <a:r>
              <a:rPr lang="el-GR" sz="2000" dirty="0" smtClean="0"/>
              <a:t>τους τιμή </a:t>
            </a:r>
            <a:r>
              <a:rPr lang="el-GR" sz="2000" dirty="0"/>
              <a:t>και πηγμάτων πύου. Η παρουσία τους είναι ενδεικτική όλων </a:t>
            </a:r>
            <a:r>
              <a:rPr lang="el-GR" sz="2000" dirty="0" smtClean="0"/>
              <a:t>των </a:t>
            </a:r>
            <a:r>
              <a:rPr lang="el-GR" sz="2000" dirty="0" err="1" smtClean="0"/>
              <a:t>υποκλινικών</a:t>
            </a:r>
            <a:r>
              <a:rPr lang="el-GR" sz="2000" dirty="0" smtClean="0"/>
              <a:t> </a:t>
            </a:r>
            <a:r>
              <a:rPr lang="el-GR" sz="2000" dirty="0" err="1"/>
              <a:t>μαστίτιδων</a:t>
            </a:r>
            <a:r>
              <a:rPr lang="el-GR" sz="2000" dirty="0"/>
              <a:t> και σε διαφορετικό αριθμό ανάλογα με τη </a:t>
            </a:r>
            <a:r>
              <a:rPr lang="el-GR" sz="2000" dirty="0" smtClean="0"/>
              <a:t>βαρύτητά τους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 smtClean="0"/>
              <a:t>δ</a:t>
            </a:r>
            <a:r>
              <a:rPr lang="el-GR" sz="2000" b="1" dirty="0"/>
              <a:t>) </a:t>
            </a:r>
            <a:r>
              <a:rPr lang="el-GR" sz="2000" dirty="0"/>
              <a:t>Υπολείμματα αντιβιοτικών ή άλλων αντισηπτικών ουσιών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ε)</a:t>
            </a:r>
            <a:r>
              <a:rPr lang="el-GR" sz="2000" dirty="0"/>
              <a:t> Λιγότερων θρεπτικών ουσιών (λίπος, καζεΐνη, λακτόζη, βιταμίνες</a:t>
            </a:r>
            <a:r>
              <a:rPr lang="el-GR" sz="2000" dirty="0" smtClean="0"/>
              <a:t>), ώστε </a:t>
            </a:r>
            <a:r>
              <a:rPr lang="el-GR" sz="2000" dirty="0"/>
              <a:t>να δίνεται στον καταναλωτή γάλα κατώτερης θρεπτικής αξίας.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21850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33364"/>
            <a:ext cx="8003232" cy="3471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/>
              <a:t>Β) Στην Αγροτική Οικονομία</a:t>
            </a:r>
          </a:p>
          <a:p>
            <a:pPr marL="0" indent="0">
              <a:buNone/>
            </a:pPr>
            <a:r>
              <a:rPr lang="el-GR" sz="2000" b="1" dirty="0"/>
              <a:t>α) </a:t>
            </a:r>
            <a:r>
              <a:rPr lang="el-GR" sz="2000" dirty="0"/>
              <a:t>Από την μείωση της </a:t>
            </a:r>
            <a:r>
              <a:rPr lang="el-GR" sz="2000" dirty="0" smtClean="0"/>
              <a:t>γαλακτοπαραγωγής.</a:t>
            </a:r>
          </a:p>
          <a:p>
            <a:pPr marL="0" indent="0">
              <a:buNone/>
            </a:pPr>
            <a:r>
              <a:rPr lang="el-GR" sz="2000" b="1" dirty="0"/>
              <a:t>β)</a:t>
            </a:r>
            <a:r>
              <a:rPr lang="el-GR" sz="2000" dirty="0"/>
              <a:t> Από τη χρόνια μαστίτιδα προκαλούνται σοβαρές αλλοιώσεις </a:t>
            </a:r>
            <a:r>
              <a:rPr lang="el-GR" sz="2000" dirty="0" smtClean="0"/>
              <a:t>στον μαστό</a:t>
            </a:r>
            <a:r>
              <a:rPr lang="el-GR" sz="2000" dirty="0"/>
              <a:t>. Ο ιστός που εκκρίνει το γάλα, αντικαθίσταται από ουλώδη που </a:t>
            </a:r>
            <a:r>
              <a:rPr lang="el-GR" sz="2000" dirty="0" smtClean="0"/>
              <a:t>δεν παράγει </a:t>
            </a:r>
            <a:r>
              <a:rPr lang="el-GR" sz="2000" dirty="0"/>
              <a:t>γάλα σε ικανοποιητικό </a:t>
            </a:r>
            <a:r>
              <a:rPr lang="el-GR" sz="2000" dirty="0" smtClean="0"/>
              <a:t>βαθμό.</a:t>
            </a:r>
          </a:p>
          <a:p>
            <a:pPr marL="0" indent="0">
              <a:buNone/>
            </a:pPr>
            <a:r>
              <a:rPr lang="el-GR" sz="2000" b="1" dirty="0"/>
              <a:t>γ) </a:t>
            </a:r>
            <a:r>
              <a:rPr lang="el-GR" sz="2000" dirty="0"/>
              <a:t>Από θανάτους λόγω </a:t>
            </a:r>
            <a:r>
              <a:rPr lang="el-GR" sz="2000" dirty="0" err="1"/>
              <a:t>υπεροξείας</a:t>
            </a:r>
            <a:r>
              <a:rPr lang="el-GR" sz="2000" dirty="0"/>
              <a:t> μαστίτιδας η επιπλοκών αυτής.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60630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Γ. ΣΤΗ ΒΙΟΜΗΧΑΝΙΑ ΓΑΛΑΚΤΟΣ</a:t>
            </a:r>
          </a:p>
          <a:p>
            <a:pPr marL="0" indent="0">
              <a:buNone/>
            </a:pPr>
            <a:r>
              <a:rPr lang="el-GR" sz="2000" dirty="0"/>
              <a:t>Το φαινομενικά υγιές γάλα που προέρχεται από τις </a:t>
            </a:r>
            <a:r>
              <a:rPr lang="el-GR" sz="2000" dirty="0" err="1"/>
              <a:t>υποκλινικές</a:t>
            </a:r>
            <a:r>
              <a:rPr lang="el-GR" sz="2000" dirty="0"/>
              <a:t> </a:t>
            </a:r>
            <a:r>
              <a:rPr lang="el-GR" sz="2000" dirty="0" smtClean="0"/>
              <a:t>μορφές της </a:t>
            </a:r>
            <a:r>
              <a:rPr lang="el-GR" sz="2000" dirty="0"/>
              <a:t>νόσου (εννοείται ότι των κλινικών οξείας μορφής δεν φθάνει ποτέ </a:t>
            </a:r>
            <a:r>
              <a:rPr lang="el-GR" sz="2000" dirty="0" smtClean="0"/>
              <a:t>στη βιομηχανία </a:t>
            </a:r>
            <a:r>
              <a:rPr lang="el-GR" sz="2000" dirty="0"/>
              <a:t>γιατί είναι μακροσκοπικά αλλοιωμένο) προκαλεί ανωμαλίες </a:t>
            </a:r>
            <a:r>
              <a:rPr lang="el-GR" sz="2000" dirty="0" smtClean="0"/>
              <a:t>στην επεξεργασία </a:t>
            </a:r>
            <a:r>
              <a:rPr lang="el-GR" sz="2000" dirty="0"/>
              <a:t>του γάλακτος και ειδικά σε εκείνη της παρασκευής ξηρού </a:t>
            </a:r>
            <a:r>
              <a:rPr lang="el-GR" sz="2000" dirty="0" smtClean="0"/>
              <a:t>τυριού. Η </a:t>
            </a:r>
            <a:r>
              <a:rPr lang="el-GR" sz="2000" dirty="0"/>
              <a:t>φύση του γάλακτος μεταβάλλεται ανάλογα με τη φύση και τη βαρύτητα </a:t>
            </a:r>
            <a:r>
              <a:rPr lang="el-GR" sz="2000" dirty="0" smtClean="0"/>
              <a:t>της μαστίτιδας</a:t>
            </a:r>
            <a:r>
              <a:rPr lang="el-GR" sz="2000" dirty="0"/>
              <a:t>, ώστε αυτό και τα παράγωγά του να είναι προϊόντα δεύτερης ποιότητας. Το βούτυρο που παράγεται από γάλα </a:t>
            </a:r>
            <a:r>
              <a:rPr lang="el-GR" sz="2000" dirty="0" err="1"/>
              <a:t>υποκλινικών</a:t>
            </a:r>
            <a:r>
              <a:rPr lang="el-GR" sz="2000" dirty="0"/>
              <a:t> </a:t>
            </a:r>
            <a:r>
              <a:rPr lang="el-GR" sz="2000" dirty="0" err="1"/>
              <a:t>μαστίτιδων</a:t>
            </a:r>
            <a:r>
              <a:rPr lang="el-GR" sz="2000" dirty="0"/>
              <a:t> </a:t>
            </a:r>
            <a:r>
              <a:rPr lang="el-GR" sz="2000" dirty="0" smtClean="0"/>
              <a:t>είναι μειωμένης </a:t>
            </a:r>
            <a:r>
              <a:rPr lang="el-GR" sz="2000" dirty="0"/>
              <a:t>ποιότητας και δεν συντηρείται </a:t>
            </a:r>
            <a:r>
              <a:rPr lang="el-GR" sz="2000" dirty="0" smtClean="0"/>
              <a:t>εύκολα. Τέλος </a:t>
            </a:r>
            <a:r>
              <a:rPr lang="el-GR" sz="2000" dirty="0"/>
              <a:t>η παρουσία υπολειμμάτων αντιβιοτικών στο γάλα μπορεί </a:t>
            </a:r>
            <a:r>
              <a:rPr lang="el-GR" sz="2000" dirty="0" smtClean="0"/>
              <a:t>να προκαλέσει </a:t>
            </a:r>
            <a:r>
              <a:rPr lang="el-GR" sz="2000" dirty="0"/>
              <a:t>σοβαρά προβλήματα στην επεξεργασία του γάλακτος, </a:t>
            </a:r>
            <a:r>
              <a:rPr lang="el-GR" sz="2000" dirty="0" smtClean="0"/>
              <a:t>στην παραγωγή </a:t>
            </a:r>
            <a:r>
              <a:rPr lang="el-GR" sz="2000" dirty="0"/>
              <a:t>τυριού και άλλων γαλακτοκομικών προϊόντων.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92187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ΥΓΙΕΙΝΗ </a:t>
            </a:r>
            <a:r>
              <a:rPr lang="el-GR" sz="2000" b="1" dirty="0" smtClean="0"/>
              <a:t>ΤΗΣ </a:t>
            </a:r>
            <a:r>
              <a:rPr lang="el-GR" sz="2000" b="1" dirty="0"/>
              <a:t>ΤΡΟΦΗΣ ΣΤΑ ΠΑΡΑΓΩΓΙΚΑ </a:t>
            </a:r>
            <a:r>
              <a:rPr lang="el-GR" sz="2000" b="1" dirty="0" smtClean="0"/>
              <a:t>ΖΩΑ.</a:t>
            </a:r>
          </a:p>
          <a:p>
            <a:r>
              <a:rPr lang="el-GR" sz="2000" b="1" dirty="0"/>
              <a:t>ΟΡΙΣΜΟΣ: </a:t>
            </a:r>
            <a:r>
              <a:rPr lang="el-GR" sz="2000" dirty="0"/>
              <a:t>Ο όρος "υγιεινή της τροφής" καλύπτει ένα ευρύ φάσμα παραγόντων. </a:t>
            </a:r>
            <a:r>
              <a:rPr lang="el-GR" sz="2000" dirty="0" smtClean="0"/>
              <a:t>Η αποφυγή </a:t>
            </a:r>
            <a:r>
              <a:rPr lang="el-GR" sz="2000" dirty="0"/>
              <a:t>της διασταυρούμενης μόλυνσης, ιδιαίτερα για να προλάβει τη </a:t>
            </a:r>
            <a:r>
              <a:rPr lang="el-GR" sz="2000" dirty="0" smtClean="0"/>
              <a:t>χρήση </a:t>
            </a:r>
            <a:r>
              <a:rPr lang="el-GR" sz="2000" dirty="0" err="1" smtClean="0"/>
              <a:t>φαρμακούχων</a:t>
            </a:r>
            <a:r>
              <a:rPr lang="el-GR" sz="2000" dirty="0" smtClean="0"/>
              <a:t> </a:t>
            </a:r>
            <a:r>
              <a:rPr lang="el-GR" sz="2000" dirty="0"/>
              <a:t>φυραμάτων όπου αυτά δεν είναι απαραίτητα, η αποφυγή </a:t>
            </a:r>
            <a:r>
              <a:rPr lang="el-GR" sz="2000" dirty="0" smtClean="0"/>
              <a:t>των ανεπιθύμητων </a:t>
            </a:r>
            <a:r>
              <a:rPr lang="el-GR" sz="2000" dirty="0"/>
              <a:t>ουσιών ή ενώσεων και πρόσφατα η αποφυγή των </a:t>
            </a:r>
            <a:r>
              <a:rPr lang="el-GR" sz="2000" dirty="0" smtClean="0"/>
              <a:t>γενετικά τροποποιημένων </a:t>
            </a:r>
            <a:r>
              <a:rPr lang="el-GR" sz="2000" dirty="0"/>
              <a:t>οργανισμών μπορούν να ενταχθούν κάτω από τον </a:t>
            </a:r>
            <a:r>
              <a:rPr lang="el-GR" sz="2000" dirty="0" smtClean="0"/>
              <a:t>όρο "υγιεινή </a:t>
            </a:r>
            <a:r>
              <a:rPr lang="el-GR" sz="2000" dirty="0"/>
              <a:t>της τροφής</a:t>
            </a:r>
            <a:r>
              <a:rPr lang="el-GR" sz="2000" dirty="0" smtClean="0"/>
              <a:t>".</a:t>
            </a:r>
          </a:p>
          <a:p>
            <a:r>
              <a:rPr lang="el-GR" sz="2000" dirty="0"/>
              <a:t>Οι </a:t>
            </a:r>
            <a:r>
              <a:rPr lang="el-GR" sz="2000" b="1" dirty="0"/>
              <a:t>κώδικες πρακτικής </a:t>
            </a:r>
            <a:r>
              <a:rPr lang="el-GR" sz="2000" dirty="0"/>
              <a:t>στην παραγωγή </a:t>
            </a:r>
            <a:r>
              <a:rPr lang="el-GR" sz="2000" dirty="0" smtClean="0"/>
              <a:t>ζωοτροφών, </a:t>
            </a:r>
            <a:r>
              <a:rPr lang="el-GR" sz="2000" dirty="0"/>
              <a:t>των επεξεργασμένων παραπροϊόντων, ο ρόλος </a:t>
            </a:r>
            <a:r>
              <a:rPr lang="el-GR" sz="2000" dirty="0" smtClean="0"/>
              <a:t>της αποθήκευσης</a:t>
            </a:r>
            <a:r>
              <a:rPr lang="el-GR" sz="2000" dirty="0"/>
              <a:t>, του χειρισμού και της μεταφοράς πρώτων υλών, όπως και </a:t>
            </a:r>
            <a:r>
              <a:rPr lang="el-GR" sz="2000" dirty="0" smtClean="0"/>
              <a:t>ο τρόπος </a:t>
            </a:r>
            <a:r>
              <a:rPr lang="el-GR" sz="2000" dirty="0"/>
              <a:t>παρασκευής του τελικού φυράματος </a:t>
            </a:r>
            <a:r>
              <a:rPr lang="el-GR" sz="2000" dirty="0" smtClean="0"/>
              <a:t>αποτελούν μέρος ενός </a:t>
            </a:r>
            <a:r>
              <a:rPr lang="el-GR" sz="2000" dirty="0"/>
              <a:t>μοντέλου προφύλαξης από τυχόν μολύνσεις πρώτου επιπέδου </a:t>
            </a:r>
            <a:r>
              <a:rPr lang="el-GR" sz="2000" dirty="0" smtClean="0"/>
              <a:t>στην παραγωγική </a:t>
            </a:r>
            <a:r>
              <a:rPr lang="el-GR" sz="2000" dirty="0"/>
              <a:t>αλυσίδα των τροφίμων.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05198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5372"/>
            <a:ext cx="8229600" cy="3399764"/>
          </a:xfrm>
        </p:spPr>
        <p:txBody>
          <a:bodyPr>
            <a:normAutofit/>
          </a:bodyPr>
          <a:lstStyle/>
          <a:p>
            <a:r>
              <a:rPr lang="el-GR" sz="2000" dirty="0"/>
              <a:t>Οι κώδικες καλύπτουν πρωτόκολλα δειγματοληψίας, ελέγχου </a:t>
            </a:r>
            <a:r>
              <a:rPr lang="el-GR" sz="2000" dirty="0" smtClean="0"/>
              <a:t>σε πιστοποιημένα </a:t>
            </a:r>
            <a:r>
              <a:rPr lang="el-GR" sz="2000" dirty="0"/>
              <a:t>εργαστήρια, νομικές κυρώσεις και συμμετοχή του </a:t>
            </a:r>
            <a:r>
              <a:rPr lang="el-GR" sz="2000" dirty="0" smtClean="0"/>
              <a:t>προμηθευτή του </a:t>
            </a:r>
            <a:r>
              <a:rPr lang="el-GR" sz="2000" dirty="0"/>
              <a:t>εργοστασίου αποθήκευσης ακόμα και του τελικού </a:t>
            </a:r>
            <a:r>
              <a:rPr lang="el-GR" sz="2000" dirty="0" smtClean="0"/>
              <a:t>αποδέκτη.</a:t>
            </a:r>
          </a:p>
          <a:p>
            <a:r>
              <a:rPr lang="el-GR" sz="2000" dirty="0"/>
              <a:t>Όταν </a:t>
            </a:r>
            <a:r>
              <a:rPr lang="el-GR" sz="2000" dirty="0" smtClean="0"/>
              <a:t>ανιχνευτούν </a:t>
            </a:r>
            <a:r>
              <a:rPr lang="el-GR" sz="2000" dirty="0" err="1"/>
              <a:t>βακτηριακά</a:t>
            </a:r>
            <a:r>
              <a:rPr lang="el-GR" sz="2000" dirty="0"/>
              <a:t> φορτία στο τελικό προϊόν, </a:t>
            </a:r>
            <a:r>
              <a:rPr lang="el-GR" sz="2000" dirty="0" smtClean="0"/>
              <a:t>τότε κρίνεται </a:t>
            </a:r>
            <a:r>
              <a:rPr lang="el-GR" sz="2000" dirty="0"/>
              <a:t>απαραίτητο το να αναγνωριστεί η πηγή του προβλήματος, αν </a:t>
            </a:r>
            <a:r>
              <a:rPr lang="el-GR" sz="2000" dirty="0" smtClean="0"/>
              <a:t>δηλαδή προέρχεται </a:t>
            </a:r>
            <a:r>
              <a:rPr lang="el-GR" sz="2000" dirty="0"/>
              <a:t>η μόλυνση από την πρώτη ύλη ή από τα </a:t>
            </a:r>
            <a:r>
              <a:rPr lang="el-GR" sz="2000" dirty="0" smtClean="0"/>
              <a:t>μηχανήματα επεξεργασίας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959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81365"/>
            <a:ext cx="8712968" cy="392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Το </a:t>
            </a:r>
            <a:r>
              <a:rPr lang="el-GR" sz="2000" b="1" dirty="0"/>
              <a:t>νερό </a:t>
            </a:r>
            <a:r>
              <a:rPr lang="el-GR" sz="2000" b="1" dirty="0" smtClean="0"/>
              <a:t>πρέπει</a:t>
            </a:r>
            <a:r>
              <a:rPr lang="el-GR" sz="2000" dirty="0" smtClean="0"/>
              <a:t>:</a:t>
            </a:r>
          </a:p>
          <a:p>
            <a:pPr marL="0" indent="0">
              <a:buNone/>
            </a:pPr>
            <a:r>
              <a:rPr lang="el-GR" sz="2000" b="1" dirty="0" smtClean="0"/>
              <a:t>α</a:t>
            </a:r>
            <a:r>
              <a:rPr lang="el-GR" sz="2000" dirty="0"/>
              <a:t>. Να είναι άχρωμο, διαυγές και άοσμο δηλαδή να μην έχει οσμή σήψης </a:t>
            </a:r>
            <a:r>
              <a:rPr lang="el-GR" sz="2000" dirty="0" smtClean="0"/>
              <a:t>ή ούρων</a:t>
            </a:r>
            <a:r>
              <a:rPr lang="el-GR" sz="2000" dirty="0"/>
              <a:t>, κοπράνων, πτωμάτων, φαινολών, υδρόθειου.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 smtClean="0"/>
              <a:t>β</a:t>
            </a:r>
            <a:r>
              <a:rPr lang="el-GR" sz="2000" dirty="0"/>
              <a:t>. Να μην έχει δυσάρεστη γεύση. </a:t>
            </a:r>
            <a:endParaRPr lang="el-GR" sz="2000" dirty="0" smtClean="0"/>
          </a:p>
          <a:p>
            <a:pPr marL="0" indent="0">
              <a:buNone/>
            </a:pPr>
            <a:r>
              <a:rPr lang="el-GR" sz="2000" b="1" dirty="0"/>
              <a:t>γ</a:t>
            </a:r>
            <a:r>
              <a:rPr lang="el-GR" sz="2000" dirty="0"/>
              <a:t>. Να έχει ουδέτερη ή ελαφρά όξινη ή αλκαλική αντίδραση (</a:t>
            </a:r>
            <a:r>
              <a:rPr lang="el-GR" sz="2000" dirty="0" err="1"/>
              <a:t>ρΗ</a:t>
            </a:r>
            <a:r>
              <a:rPr lang="el-GR" sz="2000" dirty="0"/>
              <a:t> 6,8-7,6</a:t>
            </a:r>
            <a:r>
              <a:rPr lang="el-GR" sz="2000" dirty="0" smtClean="0"/>
              <a:t>). </a:t>
            </a:r>
            <a:r>
              <a:rPr lang="el-GR" sz="2000" dirty="0"/>
              <a:t>Το αλκαλικό ή όξινο </a:t>
            </a:r>
            <a:r>
              <a:rPr lang="el-GR" sz="2000" dirty="0" err="1"/>
              <a:t>pΗ</a:t>
            </a:r>
            <a:r>
              <a:rPr lang="el-GR" sz="2000" dirty="0"/>
              <a:t> φανερώνει την ύπαρξη </a:t>
            </a:r>
            <a:r>
              <a:rPr lang="el-GR" sz="2000" dirty="0" smtClean="0"/>
              <a:t>οργανικών ουσιών </a:t>
            </a:r>
            <a:r>
              <a:rPr lang="el-GR" sz="2000" dirty="0"/>
              <a:t>ή οξέων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/>
              <a:t>δ</a:t>
            </a:r>
            <a:r>
              <a:rPr lang="el-GR" sz="2000" dirty="0"/>
              <a:t>. Να έχει μέση σκληρότητα δηλαδή περιεκτικότητα σε αλκαλικές γαίες </a:t>
            </a:r>
            <a:r>
              <a:rPr lang="el-GR" sz="2000" dirty="0" smtClean="0"/>
              <a:t>που αντιστοιχούν </a:t>
            </a:r>
            <a:r>
              <a:rPr lang="el-GR" sz="2000" dirty="0"/>
              <a:t>σε 180-270 </a:t>
            </a:r>
            <a:r>
              <a:rPr lang="en-US" sz="2000" dirty="0"/>
              <a:t>ppm.</a:t>
            </a:r>
          </a:p>
          <a:p>
            <a:pPr marL="0" indent="0">
              <a:buNone/>
            </a:pPr>
            <a:r>
              <a:rPr lang="el-GR" sz="2000" b="1" dirty="0"/>
              <a:t>ε</a:t>
            </a:r>
            <a:r>
              <a:rPr lang="el-GR" sz="2000" dirty="0"/>
              <a:t>. Να μη περιέχει μέταλλα δηλαδή σίδηρο, μαγγάνιο, μόλυβδο, </a:t>
            </a:r>
            <a:r>
              <a:rPr lang="el-GR" sz="2000" dirty="0" smtClean="0"/>
              <a:t>αρσενικό, χαλκό.</a:t>
            </a:r>
          </a:p>
          <a:p>
            <a:pPr marL="0" indent="0">
              <a:buNone/>
            </a:pPr>
            <a:r>
              <a:rPr lang="el-GR" sz="2000" b="1" dirty="0" err="1"/>
              <a:t>στ</a:t>
            </a:r>
            <a:r>
              <a:rPr lang="el-GR" sz="2000" dirty="0"/>
              <a:t>. Να μην περιέχει παθογόνους μικροοργανισμούς ή εάν </a:t>
            </a:r>
            <a:r>
              <a:rPr lang="el-GR" sz="2000" dirty="0" smtClean="0"/>
              <a:t>φέρει μικροοργανισμούς </a:t>
            </a:r>
            <a:r>
              <a:rPr lang="el-GR" sz="2000" dirty="0"/>
              <a:t>να είναι σε ελάχιστο αριθμό και μη παθογόνοι.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6734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60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Grp="1"/>
          </p:cNvPicPr>
          <p:nvPr>
            <p:ph idx="1"/>
          </p:nvPr>
        </p:nvPicPr>
        <p:blipFill rotWithShape="1">
          <a:blip r:embed="rId2"/>
          <a:srcRect l="24200" t="27623" r="21442" b="41542"/>
          <a:stretch/>
        </p:blipFill>
        <p:spPr bwMode="auto">
          <a:xfrm>
            <a:off x="971600" y="1849388"/>
            <a:ext cx="7208708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58104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633364"/>
            <a:ext cx="7704856" cy="3471772"/>
          </a:xfrm>
        </p:spPr>
        <p:txBody>
          <a:bodyPr>
            <a:normAutofit/>
          </a:bodyPr>
          <a:lstStyle/>
          <a:p>
            <a:r>
              <a:rPr lang="el-GR" sz="2000" b="1" dirty="0"/>
              <a:t>Χημική κατεργασία για τη μείωση της μόλυνσης από </a:t>
            </a:r>
            <a:r>
              <a:rPr lang="el-GR" sz="2000" b="1" dirty="0" smtClean="0"/>
              <a:t>σαλμονέλες. </a:t>
            </a:r>
          </a:p>
          <a:p>
            <a:pPr marL="0" indent="0">
              <a:buNone/>
            </a:pPr>
            <a:r>
              <a:rPr lang="el-GR" sz="2000" dirty="0" smtClean="0"/>
              <a:t>Υπάρχουν </a:t>
            </a:r>
            <a:r>
              <a:rPr lang="el-GR" sz="2000" dirty="0"/>
              <a:t>τρεις μορφές χημικής θεραπείας για να μειωθεί ή </a:t>
            </a:r>
            <a:r>
              <a:rPr lang="el-GR" sz="2000" dirty="0" smtClean="0"/>
              <a:t>να εξαλειφθεί </a:t>
            </a:r>
            <a:r>
              <a:rPr lang="el-GR" sz="2000" dirty="0"/>
              <a:t>η σαλμονέλα από τις πρώτες </a:t>
            </a:r>
            <a:r>
              <a:rPr lang="el-GR" sz="2000" dirty="0" smtClean="0"/>
              <a:t>ύλες,</a:t>
            </a:r>
          </a:p>
          <a:p>
            <a:r>
              <a:rPr lang="el-GR" sz="2000" dirty="0" smtClean="0"/>
              <a:t> </a:t>
            </a:r>
            <a:r>
              <a:rPr lang="el-GR" sz="2000" b="1" dirty="0" smtClean="0"/>
              <a:t>η χρήση φορμαλδεΰδης </a:t>
            </a:r>
            <a:r>
              <a:rPr lang="el-GR" sz="2000" dirty="0" smtClean="0"/>
              <a:t>(βακτηριοκτόνος)</a:t>
            </a:r>
          </a:p>
          <a:p>
            <a:r>
              <a:rPr lang="el-GR" sz="2000" dirty="0" smtClean="0"/>
              <a:t> </a:t>
            </a:r>
            <a:r>
              <a:rPr lang="el-GR" sz="2000" b="1" dirty="0" smtClean="0"/>
              <a:t>η </a:t>
            </a:r>
            <a:r>
              <a:rPr lang="el-GR" sz="2000" b="1" dirty="0"/>
              <a:t>χρήση οργανικών οξέων </a:t>
            </a:r>
            <a:r>
              <a:rPr lang="el-GR" sz="2000" dirty="0"/>
              <a:t>(</a:t>
            </a:r>
            <a:r>
              <a:rPr lang="el-GR" sz="2000" dirty="0" err="1"/>
              <a:t>βακτηριοστατικά</a:t>
            </a:r>
            <a:r>
              <a:rPr lang="el-GR" sz="2000" dirty="0"/>
              <a:t>) </a:t>
            </a:r>
            <a:r>
              <a:rPr lang="el-GR" sz="2000" dirty="0" smtClean="0"/>
              <a:t>και </a:t>
            </a:r>
          </a:p>
          <a:p>
            <a:r>
              <a:rPr lang="el-GR" sz="2000" b="1" dirty="0" smtClean="0"/>
              <a:t>η χρήση οργανικών </a:t>
            </a:r>
            <a:r>
              <a:rPr lang="el-GR" sz="2000" b="1" dirty="0"/>
              <a:t>αλάτων </a:t>
            </a:r>
            <a:r>
              <a:rPr lang="el-GR" sz="2000" dirty="0"/>
              <a:t>(</a:t>
            </a:r>
            <a:r>
              <a:rPr lang="el-GR" sz="2000" dirty="0" err="1"/>
              <a:t>βακτηριοστατικά</a:t>
            </a:r>
            <a:r>
              <a:rPr lang="el-GR" sz="2000" dirty="0" smtClean="0"/>
              <a:t>). </a:t>
            </a:r>
          </a:p>
          <a:p>
            <a:pPr marL="0" indent="0">
              <a:buNone/>
            </a:pPr>
            <a:r>
              <a:rPr lang="el-GR" sz="2000" dirty="0" smtClean="0"/>
              <a:t>Παρόλα </a:t>
            </a:r>
            <a:r>
              <a:rPr lang="el-GR" sz="2000" dirty="0"/>
              <a:t>αυτά η </a:t>
            </a:r>
            <a:r>
              <a:rPr lang="el-GR" sz="2000" b="1" dirty="0"/>
              <a:t>θερμότητα</a:t>
            </a:r>
            <a:r>
              <a:rPr lang="el-GR" sz="2000" dirty="0"/>
              <a:t> είναι πιθανόν </a:t>
            </a:r>
            <a:r>
              <a:rPr lang="el-GR" sz="2000" dirty="0" smtClean="0"/>
              <a:t>ο πλέον </a:t>
            </a:r>
            <a:r>
              <a:rPr lang="el-GR" sz="2000" dirty="0"/>
              <a:t>σίγουρος δρόμος.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33341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345331"/>
            <a:ext cx="7848872" cy="3951627"/>
          </a:xfrm>
        </p:spPr>
        <p:txBody>
          <a:bodyPr>
            <a:noAutofit/>
          </a:bodyPr>
          <a:lstStyle/>
          <a:p>
            <a:r>
              <a:rPr lang="el-GR" sz="2000" b="1" dirty="0"/>
              <a:t>Μεταφορά της </a:t>
            </a:r>
            <a:r>
              <a:rPr lang="el-GR" sz="2000" b="1" dirty="0" smtClean="0"/>
              <a:t>τροφής.</a:t>
            </a:r>
          </a:p>
          <a:p>
            <a:pPr marL="0" indent="0">
              <a:buNone/>
            </a:pPr>
            <a:r>
              <a:rPr lang="el-GR" sz="2000" dirty="0"/>
              <a:t>Τα μεταφορικά μέσα πρέπει να </a:t>
            </a:r>
            <a:r>
              <a:rPr lang="el-GR" sz="2000" dirty="0" err="1"/>
              <a:t>απολυμαίνονται</a:t>
            </a:r>
            <a:r>
              <a:rPr lang="el-GR" sz="2000" dirty="0"/>
              <a:t> μετά την </a:t>
            </a:r>
            <a:r>
              <a:rPr lang="el-GR" sz="2000" dirty="0" smtClean="0"/>
              <a:t>παράδοση του </a:t>
            </a:r>
            <a:r>
              <a:rPr lang="el-GR" sz="2000" dirty="0"/>
              <a:t>τελικού προϊόντος. Ο κώδικας πρακτικής κατά τη μεταφορά </a:t>
            </a:r>
            <a:r>
              <a:rPr lang="el-GR" sz="2000" dirty="0" smtClean="0"/>
              <a:t>περιλαμβάνει την </a:t>
            </a:r>
            <a:r>
              <a:rPr lang="el-GR" sz="2000" dirty="0"/>
              <a:t>πρόσληψη έμπειρου προσωπικού, ειδικών οχημάτων μεταφοράς, </a:t>
            </a:r>
            <a:r>
              <a:rPr lang="el-GR" sz="2000" dirty="0" smtClean="0"/>
              <a:t>χρήση πλαστικών </a:t>
            </a:r>
            <a:r>
              <a:rPr lang="el-GR" sz="2000" dirty="0"/>
              <a:t>ή φύλλων υφάσματος για διαχωρισμό της παρτίδας σε </a:t>
            </a:r>
            <a:r>
              <a:rPr lang="el-GR" sz="2000" dirty="0" smtClean="0"/>
              <a:t>τμήματα παράδοσης</a:t>
            </a:r>
            <a:r>
              <a:rPr lang="el-GR" sz="2000" dirty="0"/>
              <a:t>, αποκλεισμό επικοινωνίας, του οδηγού ή του συνοδηγού με </a:t>
            </a:r>
            <a:r>
              <a:rPr lang="el-GR" sz="2000" dirty="0" smtClean="0"/>
              <a:t>το εμπόρευμα</a:t>
            </a:r>
            <a:r>
              <a:rPr lang="el-GR" sz="2000" dirty="0"/>
              <a:t>, όπως και απουσία παρουσίας κατά τη διάρκεια της </a:t>
            </a:r>
            <a:r>
              <a:rPr lang="el-GR" sz="2000" dirty="0" smtClean="0"/>
              <a:t>φόρτωσης και εκφόρτωσης.</a:t>
            </a:r>
          </a:p>
          <a:p>
            <a:r>
              <a:rPr lang="el-GR" sz="2000" b="1" dirty="0"/>
              <a:t>Αποθήκευση </a:t>
            </a:r>
            <a:r>
              <a:rPr lang="el-GR" sz="2000" b="1" dirty="0" smtClean="0"/>
              <a:t>τροφής.</a:t>
            </a:r>
            <a:endParaRPr lang="el-GR" sz="2000" b="1" dirty="0"/>
          </a:p>
          <a:p>
            <a:pPr marL="0" indent="0">
              <a:buNone/>
            </a:pPr>
            <a:r>
              <a:rPr lang="el-GR" sz="2000" dirty="0"/>
              <a:t>Τα σιλό αναμονής ή αποθήκευσης πρέπει να είναι στεγνά, </a:t>
            </a:r>
            <a:r>
              <a:rPr lang="el-GR" sz="2000" dirty="0" smtClean="0"/>
              <a:t>να καθαρίζονται</a:t>
            </a:r>
            <a:r>
              <a:rPr lang="el-GR" sz="2000" dirty="0"/>
              <a:t>, να </a:t>
            </a:r>
            <a:r>
              <a:rPr lang="el-GR" sz="2000" dirty="0" err="1"/>
              <a:t>απολυμαίνονται</a:t>
            </a:r>
            <a:r>
              <a:rPr lang="el-GR" sz="2000" dirty="0"/>
              <a:t> και να παρέχουν σύστημα αερισμού.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09964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9348"/>
            <a:ext cx="8496944" cy="3420756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200" dirty="0" smtClean="0">
                <a:solidFill>
                  <a:prstClr val="white">
                    <a:lumMod val="50000"/>
                  </a:prstClr>
                </a:solidFill>
                <a:ea typeface="Arial Unicode MS"/>
                <a:cs typeface="Times New Roman" pitchFamily="18" charset="0"/>
              </a:rPr>
              <a:t>Λοιμώδη Νοσήματα και Υγιεινή των Ζώων. Γιάννης Σκούφος, Άρτα 2004</a:t>
            </a:r>
            <a:endParaRPr lang="el-GR" sz="12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65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b="1" dirty="0"/>
              <a:t>ΥΓΙΕΙΝΗ ΑΓΡΟΤΙΚΩΝ ΖΩΩΝ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cap="all" dirty="0" err="1" smtClean="0"/>
              <a:t>Φυσικη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εξέταση - </a:t>
            </a:r>
            <a:r>
              <a:rPr lang="el-GR" sz="2000" b="1" cap="all" dirty="0" err="1" smtClean="0"/>
              <a:t>Ρυπανση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του </a:t>
            </a:r>
            <a:r>
              <a:rPr lang="el-GR" sz="2000" b="1" cap="all" dirty="0" err="1" smtClean="0"/>
              <a:t>νερου</a:t>
            </a:r>
            <a:endParaRPr lang="el-GR" sz="2000" b="1" cap="all" dirty="0" smtClean="0"/>
          </a:p>
          <a:p>
            <a:pPr marL="0" indent="0">
              <a:buNone/>
            </a:pPr>
            <a:r>
              <a:rPr lang="el-GR" sz="2000" dirty="0"/>
              <a:t>Η εξέταση περιλαμβάνει το χρώμα, τη διαύγεια, την οσμή, τη γεύση, </a:t>
            </a:r>
            <a:r>
              <a:rPr lang="el-GR" sz="2000" dirty="0" smtClean="0"/>
              <a:t>τη θερμοκρασία του (7-11</a:t>
            </a:r>
            <a:r>
              <a:rPr lang="el-GR" sz="2000" dirty="0"/>
              <a:t>ο</a:t>
            </a:r>
            <a:r>
              <a:rPr lang="en-US" sz="2000" dirty="0" smtClean="0"/>
              <a:t>C</a:t>
            </a:r>
            <a:r>
              <a:rPr lang="el-GR" sz="2000" dirty="0" smtClean="0"/>
              <a:t>), </a:t>
            </a:r>
            <a:r>
              <a:rPr lang="el-GR" sz="2000" dirty="0"/>
              <a:t>την ύπαρξη αιωρούμενων σωματιδίων, γενικά ότι μπορεί </a:t>
            </a:r>
            <a:r>
              <a:rPr lang="el-GR" sz="2000" dirty="0" smtClean="0"/>
              <a:t>να διακριθεί μακροσκοπικά </a:t>
            </a:r>
            <a:r>
              <a:rPr lang="el-GR" sz="2000" dirty="0"/>
              <a:t>στο νερό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cap="all" dirty="0" err="1" smtClean="0"/>
              <a:t>Χημικη</a:t>
            </a:r>
            <a:r>
              <a:rPr lang="el-GR" sz="2000" b="1" cap="all" dirty="0" smtClean="0"/>
              <a:t> </a:t>
            </a:r>
            <a:r>
              <a:rPr lang="el-GR" sz="2000" b="1" cap="all" dirty="0" err="1" smtClean="0"/>
              <a:t>εξεταση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- </a:t>
            </a:r>
            <a:r>
              <a:rPr lang="el-GR" sz="2000" b="1" cap="all" dirty="0" err="1" smtClean="0"/>
              <a:t>Ρυπανση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του </a:t>
            </a:r>
            <a:r>
              <a:rPr lang="el-GR" sz="2000" b="1" cap="all" dirty="0" err="1" smtClean="0"/>
              <a:t>νερου</a:t>
            </a:r>
            <a:endParaRPr lang="el-GR" sz="2000" b="1" cap="all" dirty="0"/>
          </a:p>
          <a:p>
            <a:pPr marL="0" indent="0">
              <a:buNone/>
            </a:pPr>
            <a:r>
              <a:rPr lang="el-GR" sz="2000" dirty="0"/>
              <a:t>Η χημική εξέταση του νερού δείχνει τη σύστασή του κατά τη δεδομένη </a:t>
            </a:r>
            <a:r>
              <a:rPr lang="el-GR" sz="2000" dirty="0" smtClean="0"/>
              <a:t>στιγμή, γι</a:t>
            </a:r>
            <a:r>
              <a:rPr lang="el-GR" sz="2000" dirty="0"/>
              <a:t>' αυτό πρέπει να επαναλαμβάνεται τακτικά, κυρίως μετά από </a:t>
            </a:r>
            <a:r>
              <a:rPr lang="el-GR" sz="2000" dirty="0" smtClean="0"/>
              <a:t>βροχόπτωση, πλημμύρες </a:t>
            </a:r>
            <a:r>
              <a:rPr lang="el-GR" sz="2000" dirty="0"/>
              <a:t>λόγω πιθανής ρύπανσης ή μόλυνσής του</a:t>
            </a:r>
            <a:r>
              <a:rPr lang="el-GR" sz="2000" dirty="0" smtClean="0"/>
              <a:t>. </a:t>
            </a:r>
            <a:r>
              <a:rPr lang="el-GR" sz="2000" dirty="0"/>
              <a:t>Τ</a:t>
            </a:r>
            <a:r>
              <a:rPr lang="el-GR" sz="2000" dirty="0" smtClean="0"/>
              <a:t>α </a:t>
            </a:r>
            <a:r>
              <a:rPr lang="el-GR" sz="2000" dirty="0"/>
              <a:t>νερά </a:t>
            </a:r>
            <a:r>
              <a:rPr lang="el-GR" sz="2000" dirty="0" smtClean="0"/>
              <a:t>μπορούν </a:t>
            </a:r>
            <a:r>
              <a:rPr lang="el-GR" sz="2000" dirty="0"/>
              <a:t>να ρυπανθούν από πρωτεΐνες, λίπη και </a:t>
            </a:r>
            <a:r>
              <a:rPr lang="el-GR" sz="2000" dirty="0" smtClean="0"/>
              <a:t>υδατάνθρακες, ανόργανα και οργανικά στοιχεία.</a:t>
            </a:r>
            <a:endParaRPr lang="el-GR" sz="2000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202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03241"/>
            <a:ext cx="856895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cap="all" dirty="0" err="1" smtClean="0"/>
              <a:t>Διαλυμενες</a:t>
            </a:r>
            <a:r>
              <a:rPr lang="el-GR" sz="2000" b="1" cap="all" dirty="0" smtClean="0"/>
              <a:t> </a:t>
            </a:r>
            <a:r>
              <a:rPr lang="el-GR" sz="2000" b="1" cap="all" dirty="0" err="1" smtClean="0"/>
              <a:t>ουσιες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στο </a:t>
            </a:r>
            <a:r>
              <a:rPr lang="el-GR" sz="2000" b="1" cap="all" dirty="0" err="1" smtClean="0"/>
              <a:t>νερο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και ο </a:t>
            </a:r>
            <a:r>
              <a:rPr lang="el-GR" sz="2000" b="1" cap="all" dirty="0" err="1" smtClean="0"/>
              <a:t>ρολος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τους στα </a:t>
            </a:r>
            <a:r>
              <a:rPr lang="el-GR" sz="2000" b="1" cap="all" dirty="0" err="1" smtClean="0"/>
              <a:t>ζωα</a:t>
            </a:r>
            <a:r>
              <a:rPr lang="el-GR" sz="2000" b="1" cap="all" dirty="0" smtClean="0"/>
              <a:t> </a:t>
            </a:r>
          </a:p>
          <a:p>
            <a:pPr marL="0" indent="0">
              <a:buNone/>
            </a:pPr>
            <a:r>
              <a:rPr lang="el-GR" sz="2000" dirty="0"/>
              <a:t>Στο νερό συνήθως υπάρχει μια πληθώρα διαλυμένων ουσιών, οι οποίες </a:t>
            </a:r>
            <a:r>
              <a:rPr lang="el-GR" sz="2000" dirty="0" smtClean="0"/>
              <a:t>και καθορίζουν </a:t>
            </a:r>
            <a:r>
              <a:rPr lang="el-GR" sz="2000" dirty="0"/>
              <a:t>τα περισσότερα χαρακτηριστικά του</a:t>
            </a:r>
            <a:r>
              <a:rPr lang="el-GR" sz="2000" dirty="0" smtClean="0"/>
              <a:t>:</a:t>
            </a:r>
          </a:p>
          <a:p>
            <a:pPr marL="0" indent="0">
              <a:buNone/>
            </a:pPr>
            <a:r>
              <a:rPr lang="el-GR" sz="2000" b="1" dirty="0" smtClean="0"/>
              <a:t>1) Σκληρότητα </a:t>
            </a:r>
            <a:r>
              <a:rPr lang="el-GR" sz="2000" b="1" dirty="0"/>
              <a:t>νερού</a:t>
            </a:r>
            <a:r>
              <a:rPr lang="el-GR" sz="2000" dirty="0"/>
              <a:t>: Καλείται η περιεκτικότητα του νερού σε </a:t>
            </a:r>
            <a:r>
              <a:rPr lang="el-GR" sz="2000" dirty="0" smtClean="0"/>
              <a:t>άλατα ασβεστίου </a:t>
            </a:r>
            <a:r>
              <a:rPr lang="el-GR" sz="2000" dirty="0"/>
              <a:t>και μαγνησίου</a:t>
            </a:r>
            <a:r>
              <a:rPr lang="el-GR" sz="2000" dirty="0" smtClean="0"/>
              <a:t>. </a:t>
            </a:r>
            <a:r>
              <a:rPr lang="el-GR" sz="2000" b="1" dirty="0"/>
              <a:t>Ως μόνιμη </a:t>
            </a:r>
            <a:r>
              <a:rPr lang="el-GR" sz="2000" dirty="0"/>
              <a:t>σκληρότητα θεωρείται η περιεκτικότητα </a:t>
            </a:r>
            <a:r>
              <a:rPr lang="el-GR" sz="2000" dirty="0" smtClean="0"/>
              <a:t>του νερού </a:t>
            </a:r>
            <a:r>
              <a:rPr lang="el-GR" sz="2000" dirty="0"/>
              <a:t>σε θειικά, χλωριούχα, νιτρικά, άλατα μαγνησίου, φωσφορικά, πυριτικά </a:t>
            </a:r>
            <a:r>
              <a:rPr lang="el-GR" sz="2000" dirty="0" smtClean="0"/>
              <a:t>άλατα των </a:t>
            </a:r>
            <a:r>
              <a:rPr lang="el-GR" sz="2000" dirty="0"/>
              <a:t>αλκαλικών γαιών κλπ. </a:t>
            </a:r>
            <a:r>
              <a:rPr lang="el-GR" sz="2000" b="1" dirty="0"/>
              <a:t>Ως παροδική </a:t>
            </a:r>
            <a:r>
              <a:rPr lang="el-GR" sz="2000" dirty="0"/>
              <a:t>θεωρείται η περιεκτικότητα του νερού </a:t>
            </a:r>
            <a:r>
              <a:rPr lang="el-GR" sz="2000" dirty="0" smtClean="0"/>
              <a:t>σε </a:t>
            </a:r>
            <a:r>
              <a:rPr lang="el-GR" sz="2000" dirty="0" err="1" smtClean="0"/>
              <a:t>διττανθρακικά</a:t>
            </a:r>
            <a:r>
              <a:rPr lang="el-GR" sz="2000" dirty="0" smtClean="0"/>
              <a:t> </a:t>
            </a:r>
            <a:r>
              <a:rPr lang="el-GR" sz="2000" dirty="0"/>
              <a:t>άλατα</a:t>
            </a:r>
            <a:r>
              <a:rPr lang="el-GR" sz="2000" dirty="0" smtClean="0"/>
              <a:t>. </a:t>
            </a:r>
            <a:r>
              <a:rPr lang="el-GR" sz="2000" dirty="0"/>
              <a:t>Η χρήση σκληρού νερού μπορεί να </a:t>
            </a:r>
            <a:r>
              <a:rPr lang="el-GR" sz="2000" dirty="0" smtClean="0"/>
              <a:t>προκαλέσει μείωση </a:t>
            </a:r>
            <a:r>
              <a:rPr lang="el-GR" sz="2000" dirty="0"/>
              <a:t>της κατανάλωσης τροφής, να επηρεάσει την </a:t>
            </a:r>
            <a:r>
              <a:rPr lang="el-GR" sz="2000" dirty="0" err="1"/>
              <a:t>πεπτικότητα</a:t>
            </a:r>
            <a:r>
              <a:rPr lang="el-GR" sz="2000" dirty="0"/>
              <a:t> </a:t>
            </a:r>
            <a:r>
              <a:rPr lang="el-GR" sz="2000" dirty="0" smtClean="0"/>
              <a:t>ορισμένων συστατικών </a:t>
            </a:r>
            <a:r>
              <a:rPr lang="el-GR" sz="2000" dirty="0"/>
              <a:t>αυτής και να παρέμβει στη διαλυτότητα </a:t>
            </a:r>
            <a:r>
              <a:rPr lang="el-GR" sz="2000" dirty="0" err="1"/>
              <a:t>υδατοδιαλυτών</a:t>
            </a:r>
            <a:r>
              <a:rPr lang="el-GR" sz="2000" dirty="0"/>
              <a:t> φαρμάκων </a:t>
            </a:r>
            <a:r>
              <a:rPr lang="el-GR" sz="2000" dirty="0" smtClean="0"/>
              <a:t>ή απολυμαντικών. Η σκληρότητα </a:t>
            </a:r>
            <a:r>
              <a:rPr lang="el-GR" sz="2000" dirty="0" err="1" smtClean="0"/>
              <a:t>πρεπει</a:t>
            </a:r>
            <a:r>
              <a:rPr lang="el-GR" sz="2000" dirty="0" smtClean="0"/>
              <a:t> να </a:t>
            </a:r>
            <a:r>
              <a:rPr lang="el-GR" sz="2000" dirty="0"/>
              <a:t>κυμαίνεται μεταξύ των 10-50 γαλλικών </a:t>
            </a:r>
            <a:r>
              <a:rPr lang="el-GR" sz="2000" dirty="0" smtClean="0"/>
              <a:t>βαθμών. Πάνω </a:t>
            </a:r>
            <a:r>
              <a:rPr lang="el-GR" sz="2000" dirty="0"/>
              <a:t>από τους 50 γαλλικούς βαθμούς το νερό για να χρησιμοποιηθεί </a:t>
            </a:r>
            <a:r>
              <a:rPr lang="el-GR" sz="2000" dirty="0" smtClean="0"/>
              <a:t>στα ζώα </a:t>
            </a:r>
            <a:r>
              <a:rPr lang="el-GR" sz="2000" dirty="0"/>
              <a:t>πρέπει να υποστεί επεξεργασία.</a:t>
            </a:r>
            <a:endParaRPr lang="el-GR" sz="2000" b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64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33364"/>
            <a:ext cx="7776864" cy="34717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2) </a:t>
            </a:r>
            <a:r>
              <a:rPr lang="el-GR" sz="2000" b="1" cap="all" dirty="0" err="1" smtClean="0"/>
              <a:t>Διοξειδιο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του </a:t>
            </a:r>
            <a:r>
              <a:rPr lang="el-GR" sz="2000" b="1" cap="all" dirty="0" err="1" smtClean="0"/>
              <a:t>ανθρακα</a:t>
            </a:r>
            <a:r>
              <a:rPr lang="el-GR" sz="2000" b="1" cap="all" dirty="0" smtClean="0"/>
              <a:t> </a:t>
            </a:r>
            <a:r>
              <a:rPr lang="el-GR" sz="2000" b="1" cap="all" dirty="0"/>
              <a:t>στο </a:t>
            </a:r>
            <a:r>
              <a:rPr lang="el-GR" sz="2000" b="1" cap="all" dirty="0" err="1" smtClean="0"/>
              <a:t>νερο</a:t>
            </a:r>
            <a:endParaRPr lang="el-GR" sz="2000" b="1" cap="all" dirty="0" smtClean="0"/>
          </a:p>
          <a:p>
            <a:pPr marL="0" indent="0">
              <a:buNone/>
            </a:pPr>
            <a:r>
              <a:rPr lang="el-GR" sz="2000" dirty="0"/>
              <a:t>Τ</a:t>
            </a:r>
            <a:r>
              <a:rPr lang="el-GR" sz="2000" dirty="0" smtClean="0"/>
              <a:t>α </a:t>
            </a:r>
            <a:r>
              <a:rPr lang="el-GR" sz="2000" dirty="0"/>
              <a:t>νερά περιέχουν </a:t>
            </a:r>
            <a:r>
              <a:rPr lang="el-GR" sz="2000" dirty="0" smtClean="0"/>
              <a:t>μικρές ποσότητες </a:t>
            </a:r>
            <a:r>
              <a:rPr lang="el-GR" sz="2000" dirty="0"/>
              <a:t>C02 (μέχρι 5 </a:t>
            </a:r>
            <a:r>
              <a:rPr lang="el-GR" sz="2000" dirty="0" err="1"/>
              <a:t>mg</a:t>
            </a:r>
            <a:r>
              <a:rPr lang="el-GR" sz="2000" dirty="0"/>
              <a:t>/l</a:t>
            </a:r>
            <a:r>
              <a:rPr lang="el-GR" sz="2000" dirty="0" smtClean="0"/>
              <a:t>).</a:t>
            </a:r>
            <a:r>
              <a:rPr lang="el-GR" sz="2000" dirty="0"/>
              <a:t> Μεγάλες ποσότητες C02 στο νερό προέρχονται από τη διάσπαση </a:t>
            </a:r>
            <a:r>
              <a:rPr lang="el-GR" sz="2000" dirty="0" smtClean="0"/>
              <a:t>οργανικών ενώσεων </a:t>
            </a:r>
            <a:r>
              <a:rPr lang="el-GR" sz="2000" dirty="0"/>
              <a:t>(10 </a:t>
            </a:r>
            <a:r>
              <a:rPr lang="el-GR" sz="2000" dirty="0" err="1"/>
              <a:t>mg</a:t>
            </a:r>
            <a:r>
              <a:rPr lang="el-GR" sz="2000" dirty="0"/>
              <a:t>/l). Αυτό δείχνει ότι είναι </a:t>
            </a:r>
            <a:r>
              <a:rPr lang="el-GR" sz="2000" dirty="0" smtClean="0"/>
              <a:t>μολυσμένο. </a:t>
            </a:r>
            <a:r>
              <a:rPr lang="el-GR" sz="2000" dirty="0"/>
              <a:t>οι </a:t>
            </a:r>
            <a:r>
              <a:rPr lang="el-GR" sz="2000" dirty="0" smtClean="0"/>
              <a:t>μεγάλες ποσότητες δε </a:t>
            </a:r>
            <a:r>
              <a:rPr lang="el-GR" sz="2000" dirty="0"/>
              <a:t>βλάπτουν άμεσα την υγεία των ζώων</a:t>
            </a:r>
            <a:r>
              <a:rPr lang="el-GR" sz="2000" dirty="0" smtClean="0"/>
              <a:t> Ως </a:t>
            </a:r>
            <a:r>
              <a:rPr lang="el-GR" sz="2000" b="1" dirty="0" err="1"/>
              <a:t>οξυανθρακικά</a:t>
            </a:r>
            <a:r>
              <a:rPr lang="el-GR" sz="2000" b="1" dirty="0"/>
              <a:t> νερά </a:t>
            </a:r>
            <a:r>
              <a:rPr lang="el-GR" sz="2000" dirty="0"/>
              <a:t>θεωρούνται εκείνα τα οποία έχουν CO2 πάνω </a:t>
            </a:r>
            <a:r>
              <a:rPr lang="el-GR" sz="2000" dirty="0" smtClean="0"/>
              <a:t>από 0,25g/l </a:t>
            </a:r>
            <a:r>
              <a:rPr lang="el-GR" sz="2000" dirty="0"/>
              <a:t>νερού. Τα νερά αυτά λέγονται και μεταλλικά</a:t>
            </a:r>
            <a:r>
              <a:rPr lang="el-GR" sz="2000" dirty="0" smtClean="0"/>
              <a:t>.</a:t>
            </a:r>
          </a:p>
          <a:p>
            <a:pPr marL="0" indent="0">
              <a:buNone/>
            </a:pPr>
            <a:r>
              <a:rPr lang="el-GR" sz="2000" b="1" dirty="0" smtClean="0"/>
              <a:t>3)</a:t>
            </a:r>
            <a:r>
              <a:rPr lang="el-GR" sz="2000" dirty="0" smtClean="0"/>
              <a:t> </a:t>
            </a:r>
            <a:r>
              <a:rPr lang="el-GR" sz="2000" b="1" cap="all" dirty="0" err="1" smtClean="0"/>
              <a:t>Ελευθερο</a:t>
            </a:r>
            <a:r>
              <a:rPr lang="el-GR" sz="2000" b="1" dirty="0" smtClean="0"/>
              <a:t> </a:t>
            </a:r>
            <a:r>
              <a:rPr lang="el-GR" sz="2000" b="1" dirty="0"/>
              <a:t>Ο2. </a:t>
            </a:r>
            <a:r>
              <a:rPr lang="el-GR" sz="2000" dirty="0"/>
              <a:t>Το οξυγόνο δεν ασκεί </a:t>
            </a:r>
            <a:r>
              <a:rPr lang="el-GR" sz="2000" dirty="0" smtClean="0"/>
              <a:t>καμία </a:t>
            </a:r>
            <a:r>
              <a:rPr lang="el-GR" sz="2000" dirty="0"/>
              <a:t>δυσμενή επίδραση στην </a:t>
            </a:r>
            <a:r>
              <a:rPr lang="el-GR" sz="2000" dirty="0" smtClean="0"/>
              <a:t>υγεία των </a:t>
            </a:r>
            <a:r>
              <a:rPr lang="el-GR" sz="2000" dirty="0"/>
              <a:t>ζώων σ' όση ποσότητα κι αν βρίσκεται στο νερό.</a:t>
            </a:r>
            <a:endParaRPr lang="el-GR" sz="2000" cap="all" dirty="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2872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3692</TotalTime>
  <Words>5927</Words>
  <Application>Microsoft Office PowerPoint</Application>
  <PresentationFormat>Προβολή στην οθόνη (16:10)</PresentationFormat>
  <Paragraphs>400</Paragraphs>
  <Slides>68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68</vt:i4>
      </vt:variant>
    </vt:vector>
  </HeadingPairs>
  <TitlesOfParts>
    <vt:vector size="74" baseType="lpstr">
      <vt:lpstr>Arial</vt:lpstr>
      <vt:lpstr>Arial Unicode MS</vt:lpstr>
      <vt:lpstr>Calibri</vt:lpstr>
      <vt:lpstr>Times New Roman</vt:lpstr>
      <vt:lpstr>Wingdings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Εχινοκόκκωση - Υδατίδωση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ΠΑΡΑΓΟΝΤΕΣ ΠΟΥ ΕΠΗΡΕΑΖΟΥΝ ΤΗΝ ΥΓΕΙΑ ΤΩΝ ΖΩΩΝ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329</cp:revision>
  <dcterms:created xsi:type="dcterms:W3CDTF">2012-09-06T09:03:05Z</dcterms:created>
  <dcterms:modified xsi:type="dcterms:W3CDTF">2015-11-25T11:01:21Z</dcterms:modified>
</cp:coreProperties>
</file>