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56" r:id="rId2"/>
    <p:sldId id="289" r:id="rId3"/>
    <p:sldId id="257" r:id="rId4"/>
    <p:sldId id="259" r:id="rId5"/>
    <p:sldId id="261" r:id="rId6"/>
    <p:sldId id="265" r:id="rId7"/>
    <p:sldId id="274" r:id="rId8"/>
    <p:sldId id="296" r:id="rId9"/>
    <p:sldId id="297" r:id="rId10"/>
    <p:sldId id="298" r:id="rId11"/>
    <p:sldId id="299" r:id="rId12"/>
    <p:sldId id="300" r:id="rId13"/>
    <p:sldId id="282" r:id="rId14"/>
    <p:sldId id="283" r:id="rId15"/>
    <p:sldId id="285" r:id="rId16"/>
    <p:sldId id="301" r:id="rId17"/>
    <p:sldId id="302" r:id="rId18"/>
    <p:sldId id="303" r:id="rId19"/>
    <p:sldId id="306" r:id="rId20"/>
    <p:sldId id="305" r:id="rId21"/>
    <p:sldId id="304" r:id="rId22"/>
    <p:sldId id="308" r:id="rId23"/>
    <p:sldId id="307" r:id="rId24"/>
    <p:sldId id="309" r:id="rId25"/>
    <p:sldId id="310" r:id="rId26"/>
    <p:sldId id="311" r:id="rId27"/>
    <p:sldId id="290" r:id="rId28"/>
    <p:sldId id="291" r:id="rId29"/>
    <p:sldId id="292" r:id="rId30"/>
    <p:sldId id="293" r:id="rId31"/>
    <p:sldId id="294" r:id="rId32"/>
    <p:sldId id="295" r:id="rId33"/>
    <p:sldId id="280" r:id="rId34"/>
  </p:sldIdLst>
  <p:sldSz cx="9144000" cy="5715000" type="screen16x10"/>
  <p:notesSz cx="6858000" cy="9144000"/>
  <p:custDataLst>
    <p:tags r:id="rId3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106" d="100"/>
          <a:sy n="106" d="100"/>
        </p:scale>
        <p:origin x="-228" y="426"/>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03/11/2015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3/11/2015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39029940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2404464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15</a:t>
            </a:fld>
            <a:endParaRPr lang="el-GR"/>
          </a:p>
        </p:txBody>
      </p:sp>
    </p:spTree>
    <p:extLst>
      <p:ext uri="{BB962C8B-B14F-4D97-AF65-F5344CB8AC3E}">
        <p14:creationId xmlns="" xmlns:p14="http://schemas.microsoft.com/office/powerpoint/2010/main" val="32566696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32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33</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dirty="0" smtClean="0"/>
              <a:t>Κλαδικά Λογιστικά Σχέδια</a:t>
            </a:r>
            <a:endParaRPr lang="el-GR" dirty="0"/>
          </a:p>
        </p:txBody>
      </p:sp>
      <p:sp>
        <p:nvSpPr>
          <p:cNvPr id="3" name="Υπότιτλος 2"/>
          <p:cNvSpPr>
            <a:spLocks noGrp="1"/>
          </p:cNvSpPr>
          <p:nvPr>
            <p:ph type="subTitle" idx="1"/>
          </p:nvPr>
        </p:nvSpPr>
        <p:spPr>
          <a:xfrm>
            <a:off x="683568" y="2897167"/>
            <a:ext cx="7776864" cy="1460500"/>
          </a:xfrm>
        </p:spPr>
        <p:txBody>
          <a:bodyPr>
            <a:noAutofit/>
          </a:bodyPr>
          <a:lstStyle/>
          <a:p>
            <a:r>
              <a:rPr lang="el-GR" sz="3400" b="1" dirty="0" smtClean="0"/>
              <a:t>Ξενοδοχειακή Λογιστική</a:t>
            </a:r>
            <a:endParaRPr lang="en-US" sz="3400" b="1" dirty="0" smtClean="0"/>
          </a:p>
          <a:p>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4000" dirty="0" smtClean="0"/>
              <a:t>Λογαριασμοί της 1</a:t>
            </a:r>
            <a:r>
              <a:rPr lang="el-GR" sz="4000" baseline="30000" dirty="0" smtClean="0"/>
              <a:t>ης </a:t>
            </a:r>
            <a:r>
              <a:rPr lang="el-GR" sz="4000" dirty="0" smtClean="0"/>
              <a:t>ομάδας </a:t>
            </a:r>
          </a:p>
        </p:txBody>
      </p:sp>
      <p:sp>
        <p:nvSpPr>
          <p:cNvPr id="3" name="Θέση περιεχομένου 2"/>
          <p:cNvSpPr>
            <a:spLocks noGrp="1"/>
          </p:cNvSpPr>
          <p:nvPr>
            <p:ph idx="1"/>
          </p:nvPr>
        </p:nvSpPr>
        <p:spPr>
          <a:xfrm>
            <a:off x="467544" y="1129308"/>
            <a:ext cx="8229600" cy="3771636"/>
          </a:xfrm>
        </p:spPr>
        <p:txBody>
          <a:bodyPr>
            <a:noAutofit/>
          </a:bodyPr>
          <a:lstStyle/>
          <a:p>
            <a:pPr>
              <a:lnSpc>
                <a:spcPct val="70000"/>
              </a:lnSpc>
            </a:pPr>
            <a:r>
              <a:rPr lang="el-GR" sz="2000" b="1" u="sng" dirty="0" smtClean="0"/>
              <a:t>Παράδειγμα</a:t>
            </a:r>
            <a:endParaRPr lang="el-GR" sz="2000" dirty="0" smtClean="0"/>
          </a:p>
          <a:p>
            <a:pPr algn="just">
              <a:lnSpc>
                <a:spcPct val="70000"/>
              </a:lnSpc>
            </a:pPr>
            <a:r>
              <a:rPr lang="en-US" sz="2000" dirty="0" smtClean="0"/>
              <a:t>H</a:t>
            </a:r>
            <a:r>
              <a:rPr lang="el-GR" sz="2000" dirty="0" smtClean="0"/>
              <a:t> Ξενοδοχειακή επιχείρηση ΑΙΓΑΙΟ Α.Ε. αγόρασε το οικόπεδο Κ για την κατασκευή ξενοδοχείου, αξίας 450.000 €  με επιταγή ημέρας . Για συμβολαιογραφικά και φόρο μεταβίβασης πλήρωσε μετρητά 80.000 €. Ανέθεσε στην εταιρία Γενική Τεχνική την  περίφραξη του οικοπέδου που κόστισε   30.000 €, + 20% ΦΠΑ με πίστωση. Ανέθεσε στην ίδια εταιρία την ανέγερση Ξενοδοχείου και δίνει προκαταβολή 300.000 € με επιταγή ημέρας. Με την ολοκλήρωση του έργου η Γενική Τεχνική εκδίδει Τιμολόγιο όπου αναφέρονται: </a:t>
            </a:r>
          </a:p>
          <a:p>
            <a:pPr algn="just">
              <a:lnSpc>
                <a:spcPct val="70000"/>
              </a:lnSpc>
            </a:pPr>
            <a:r>
              <a:rPr lang="el-GR" sz="2000" dirty="0" smtClean="0"/>
              <a:t>Κόστος Κτιρίου 700.000 €.</a:t>
            </a:r>
          </a:p>
          <a:p>
            <a:pPr algn="just">
              <a:lnSpc>
                <a:spcPct val="70000"/>
              </a:lnSpc>
            </a:pPr>
            <a:r>
              <a:rPr lang="el-GR" sz="2000" dirty="0" smtClean="0"/>
              <a:t>Κτιριακές Εγκαταστάσεις 350.000 €.</a:t>
            </a:r>
          </a:p>
          <a:p>
            <a:pPr algn="just">
              <a:lnSpc>
                <a:spcPct val="70000"/>
              </a:lnSpc>
            </a:pPr>
            <a:r>
              <a:rPr lang="el-GR" sz="2000" dirty="0" smtClean="0"/>
              <a:t>Λοιπά Τεχνικά Έργα 180.000 €.</a:t>
            </a:r>
          </a:p>
          <a:p>
            <a:pPr algn="just">
              <a:lnSpc>
                <a:spcPct val="70000"/>
              </a:lnSpc>
            </a:pPr>
            <a:r>
              <a:rPr lang="el-GR" sz="2000" dirty="0" smtClean="0"/>
              <a:t>Για τα παραπάνω ποσά υπολογίζει + 20% ΦΠΑ. </a:t>
            </a:r>
          </a:p>
          <a:p>
            <a:pPr algn="just">
              <a:lnSpc>
                <a:spcPct val="70000"/>
              </a:lnSpc>
            </a:pPr>
            <a:r>
              <a:rPr lang="el-GR" sz="2000" dirty="0" smtClean="0"/>
              <a:t>Η Ξενοδοχειακή επιχείρηση αφού παρακράτησε τον Φόρο Αμοιβών Εργολάβων 2%,</a:t>
            </a:r>
          </a:p>
          <a:p>
            <a:pPr algn="just">
              <a:lnSpc>
                <a:spcPct val="70000"/>
              </a:lnSpc>
            </a:pPr>
            <a:r>
              <a:rPr lang="el-GR" sz="2000" dirty="0" smtClean="0"/>
              <a:t>      εξόφλησε τον λογαριασμό με επιταγή της ΑΛΦΑ ΒΑΝΚ.</a:t>
            </a:r>
          </a:p>
          <a:p>
            <a:pPr algn="just">
              <a:lnSpc>
                <a:spcPct val="70000"/>
              </a:lnSpc>
            </a:pPr>
            <a:endParaRPr lang="el-GR" sz="2000" dirty="0" smtClean="0"/>
          </a:p>
          <a:p>
            <a:pPr>
              <a:lnSpc>
                <a:spcPct val="70000"/>
              </a:lnSpc>
            </a:pPr>
            <a:endParaRPr lang="el-GR" sz="2000" dirty="0" smtClean="0"/>
          </a:p>
          <a:p>
            <a:pPr>
              <a:lnSpc>
                <a:spcPct val="70000"/>
              </a:lnSpc>
              <a:buNone/>
            </a:pPr>
            <a:endParaRPr lang="el-GR" sz="20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smtClean="0"/>
              <a:t>Λογαριασμοί της 1</a:t>
            </a:r>
            <a:r>
              <a:rPr lang="el-GR" sz="2800" baseline="30000" dirty="0" smtClean="0"/>
              <a:t>ης </a:t>
            </a:r>
            <a:r>
              <a:rPr lang="el-GR" sz="2800" dirty="0" smtClean="0"/>
              <a:t>ομάδας </a:t>
            </a:r>
            <a:endParaRPr lang="el-GR" sz="3100" dirty="0"/>
          </a:p>
        </p:txBody>
      </p:sp>
      <p:sp>
        <p:nvSpPr>
          <p:cNvPr id="3" name="Θέση περιεχομένου 2"/>
          <p:cNvSpPr>
            <a:spLocks noGrp="1"/>
          </p:cNvSpPr>
          <p:nvPr>
            <p:ph idx="1"/>
          </p:nvPr>
        </p:nvSpPr>
        <p:spPr>
          <a:xfrm>
            <a:off x="467544" y="1057300"/>
            <a:ext cx="8229600" cy="4176464"/>
          </a:xfrm>
        </p:spPr>
        <p:txBody>
          <a:bodyPr>
            <a:noAutofit/>
          </a:bodyPr>
          <a:lstStyle/>
          <a:p>
            <a:pPr algn="just"/>
            <a:r>
              <a:rPr lang="el-GR" sz="2000" dirty="0" smtClean="0"/>
              <a:t>Οι λογιστικές εγγραφές μέχρι </a:t>
            </a:r>
            <a:r>
              <a:rPr lang="el-GR" sz="2000" dirty="0" err="1" smtClean="0"/>
              <a:t>β΄βάθμιο</a:t>
            </a:r>
            <a:r>
              <a:rPr lang="el-GR" sz="2000" dirty="0" smtClean="0"/>
              <a:t> θα είναι:</a:t>
            </a:r>
          </a:p>
          <a:p>
            <a:r>
              <a:rPr lang="el-GR" sz="2000" dirty="0" smtClean="0"/>
              <a:t> ---------------------------------------- Ημερομηνία--------------------------------------</a:t>
            </a:r>
          </a:p>
          <a:p>
            <a:r>
              <a:rPr lang="el-GR" sz="2000" dirty="0" smtClean="0"/>
              <a:t>ΕΔΑΦΙΚΕΣ ΕΚΤΑΣΕΙΣ			</a:t>
            </a:r>
            <a:r>
              <a:rPr lang="en-US" sz="2000" dirty="0" smtClean="0"/>
              <a:t>                       </a:t>
            </a:r>
            <a:r>
              <a:rPr lang="el-GR" sz="2000" dirty="0" smtClean="0"/>
              <a:t>450.000</a:t>
            </a:r>
          </a:p>
          <a:p>
            <a:r>
              <a:rPr lang="el-GR" sz="2000" dirty="0" smtClean="0"/>
              <a:t>10.00 Γήπεδα - Οικόπεδα</a:t>
            </a:r>
          </a:p>
          <a:p>
            <a:r>
              <a:rPr lang="el-GR" sz="2000" dirty="0" smtClean="0"/>
              <a:t>10.00.01 Οικόπεδα  Κ         			      </a:t>
            </a:r>
          </a:p>
          <a:p>
            <a:r>
              <a:rPr lang="el-GR" sz="2000" dirty="0" smtClean="0"/>
              <a:t>                     38. ΧΡΗΜΑΤΙΚΑ ΔΙΑΘΕΣΙΜΑ			</a:t>
            </a:r>
            <a:r>
              <a:rPr lang="en-US" sz="2000" dirty="0" smtClean="0"/>
              <a:t>      </a:t>
            </a:r>
            <a:r>
              <a:rPr lang="el-GR" sz="2000" dirty="0" smtClean="0"/>
              <a:t>450.000</a:t>
            </a:r>
          </a:p>
          <a:p>
            <a:r>
              <a:rPr lang="el-GR" sz="2000" dirty="0" smtClean="0"/>
              <a:t>                     38.03 Καταθέσεις Όψεως				</a:t>
            </a:r>
          </a:p>
          <a:p>
            <a:pPr algn="ctr"/>
            <a:r>
              <a:rPr lang="el-GR" sz="2000" dirty="0" smtClean="0"/>
              <a:t>(Αγορά οικοπέδου Κ  # </a:t>
            </a:r>
            <a:r>
              <a:rPr lang="el-GR" sz="2000" dirty="0" err="1" smtClean="0"/>
              <a:t>Συμβολ</a:t>
            </a:r>
            <a:r>
              <a:rPr lang="el-GR" sz="2000" dirty="0" smtClean="0"/>
              <a:t>. 987)</a:t>
            </a:r>
          </a:p>
          <a:p>
            <a:r>
              <a:rPr lang="el-GR" sz="2000" dirty="0" smtClean="0"/>
              <a:t>--------------------------------------- Ημερομηνία----------------------------------------</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600" dirty="0" smtClean="0"/>
              <a:t>Λογαριασμοί της 1</a:t>
            </a:r>
            <a:r>
              <a:rPr lang="el-GR" sz="3600" baseline="30000" dirty="0" smtClean="0"/>
              <a:t>ης </a:t>
            </a:r>
            <a:r>
              <a:rPr lang="el-GR" sz="3600" dirty="0" smtClean="0"/>
              <a:t>ομάδας </a:t>
            </a:r>
            <a:endParaRPr lang="el-GR" sz="3600" dirty="0"/>
          </a:p>
        </p:txBody>
      </p:sp>
      <p:sp>
        <p:nvSpPr>
          <p:cNvPr id="3" name="Θέση περιεχομένου 2"/>
          <p:cNvSpPr>
            <a:spLocks noGrp="1"/>
          </p:cNvSpPr>
          <p:nvPr>
            <p:ph idx="1"/>
          </p:nvPr>
        </p:nvSpPr>
        <p:spPr>
          <a:xfrm>
            <a:off x="457200" y="1273324"/>
            <a:ext cx="8229600" cy="4176464"/>
          </a:xfrm>
        </p:spPr>
        <p:txBody>
          <a:bodyPr>
            <a:normAutofit fontScale="62500" lnSpcReduction="20000"/>
          </a:bodyPr>
          <a:lstStyle/>
          <a:p>
            <a:r>
              <a:rPr lang="el-GR" sz="3600" dirty="0" smtClean="0"/>
              <a:t>------------------------------------------- Ημερομηνία--------------------------</a:t>
            </a:r>
          </a:p>
          <a:p>
            <a:r>
              <a:rPr lang="el-GR" sz="3600" dirty="0" smtClean="0"/>
              <a:t>16. ΑΣΩΜΑΤΕΣ ΑΚΙΝΗΤΟΠΟΙΗΣΕΙΣ &amp; ΕΞΟΔΑ ΠΟΛΥΕΤΟΥΣ ΑΠΟΣΒΕΣΗΣ	   80.000</a:t>
            </a:r>
          </a:p>
          <a:p>
            <a:r>
              <a:rPr lang="el-GR" sz="3600" dirty="0" smtClean="0"/>
              <a:t>16.14 Έξοδα Κτήσεως Ακινητοποιήσεων		</a:t>
            </a:r>
          </a:p>
          <a:p>
            <a:r>
              <a:rPr lang="el-GR" sz="3600" dirty="0" smtClean="0"/>
              <a:t>                             38. ΧΡΗΜΑΤΙΚΑ ΔΙΑΘΕΣΙΜΑ			                  80.000</a:t>
            </a:r>
          </a:p>
          <a:p>
            <a:r>
              <a:rPr lang="el-GR" sz="3600" dirty="0" smtClean="0"/>
              <a:t>                             38.00 Ταμείο					        </a:t>
            </a:r>
          </a:p>
          <a:p>
            <a:r>
              <a:rPr lang="el-GR" sz="3600" dirty="0" smtClean="0"/>
              <a:t>(Δαπάνη Συμβολαίου 987 &amp; Φόρος για Αγορά οικοπέδου Κ,)</a:t>
            </a:r>
          </a:p>
          <a:p>
            <a:endParaRPr lang="el-GR" sz="3600" dirty="0" smtClean="0"/>
          </a:p>
          <a:p>
            <a:pPr marL="0" indent="0">
              <a:lnSpc>
                <a:spcPct val="110000"/>
              </a:lnSpc>
              <a:buNone/>
              <a:defRPr/>
            </a:pPr>
            <a:endParaRPr lang="el-GR" sz="3400" dirty="0" smtClean="0">
              <a:latin typeface="+mj-lt"/>
              <a:cs typeface="Times New Roman" charset="0"/>
            </a:endParaRP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67544" y="121196"/>
            <a:ext cx="8229600" cy="952500"/>
          </a:xfrm>
        </p:spPr>
        <p:txBody>
          <a:bodyPr>
            <a:normAutofit/>
          </a:bodyPr>
          <a:lstStyle/>
          <a:p>
            <a:r>
              <a:rPr lang="el-GR" sz="3600" dirty="0" smtClean="0"/>
              <a:t>Λογαριασμοί της 1</a:t>
            </a:r>
            <a:r>
              <a:rPr lang="el-GR" sz="3600" baseline="30000" dirty="0" smtClean="0"/>
              <a:t>ης </a:t>
            </a:r>
            <a:r>
              <a:rPr lang="el-GR" sz="3600" dirty="0" smtClean="0"/>
              <a:t>ομάδας </a:t>
            </a:r>
            <a:endParaRPr lang="el-GR" sz="3600" dirty="0"/>
          </a:p>
        </p:txBody>
      </p:sp>
      <p:sp>
        <p:nvSpPr>
          <p:cNvPr id="12" name="Content Placeholder 11"/>
          <p:cNvSpPr>
            <a:spLocks noGrp="1"/>
          </p:cNvSpPr>
          <p:nvPr>
            <p:ph idx="1"/>
          </p:nvPr>
        </p:nvSpPr>
        <p:spPr>
          <a:xfrm>
            <a:off x="755576" y="1129308"/>
            <a:ext cx="7715200" cy="3853611"/>
          </a:xfrm>
        </p:spPr>
        <p:txBody>
          <a:bodyPr>
            <a:noAutofit/>
          </a:bodyPr>
          <a:lstStyle/>
          <a:p>
            <a:r>
              <a:rPr lang="el-GR" sz="2000" dirty="0" smtClean="0"/>
              <a:t>------------------------------------------- Ημερομηνία--------------------------------</a:t>
            </a:r>
          </a:p>
          <a:p>
            <a:r>
              <a:rPr lang="el-GR" sz="2000" dirty="0" smtClean="0"/>
              <a:t>11.ΚΤΙΡΙΑ		 			</a:t>
            </a:r>
            <a:r>
              <a:rPr lang="en-US" sz="2000" dirty="0" smtClean="0"/>
              <a:t>                  </a:t>
            </a:r>
            <a:r>
              <a:rPr lang="el-GR" sz="2000" dirty="0" smtClean="0"/>
              <a:t>30.000</a:t>
            </a:r>
          </a:p>
          <a:p>
            <a:r>
              <a:rPr lang="el-GR" sz="2000" dirty="0" smtClean="0"/>
              <a:t>11.04 Υποκείμενες σε Απόσβεση Διαμορφώσεις Γηπέδων    			</a:t>
            </a:r>
          </a:p>
          <a:p>
            <a:r>
              <a:rPr lang="el-GR" sz="2000" dirty="0" smtClean="0"/>
              <a:t>54. ΥΠΟΧΡΕΩΣΕΙΣ ΑΠΟ ΦΟΡΟΥΣ ΤΕΛΗ		 </a:t>
            </a:r>
            <a:r>
              <a:rPr lang="en-US" sz="2000" dirty="0" smtClean="0"/>
              <a:t>                  </a:t>
            </a:r>
            <a:r>
              <a:rPr lang="el-GR" sz="2000" dirty="0" smtClean="0"/>
              <a:t> 6.000</a:t>
            </a:r>
          </a:p>
          <a:p>
            <a:r>
              <a:rPr lang="el-GR" sz="2000" dirty="0" smtClean="0"/>
              <a:t>54.00 Φόρος Προστιθέμενης Αξίας    (20%)               </a:t>
            </a:r>
          </a:p>
          <a:p>
            <a:r>
              <a:rPr lang="el-GR" sz="2000" dirty="0" smtClean="0"/>
              <a:t>	50. ΠΡΟΜΗΘΕΥΤΕΣ			36.000</a:t>
            </a:r>
          </a:p>
          <a:p>
            <a:r>
              <a:rPr lang="el-GR" sz="2000" dirty="0" smtClean="0"/>
              <a:t>	</a:t>
            </a:r>
            <a:r>
              <a:rPr lang="en-US" sz="2000" dirty="0" smtClean="0"/>
              <a:t>         </a:t>
            </a:r>
            <a:r>
              <a:rPr lang="el-GR" sz="2000" dirty="0" smtClean="0"/>
              <a:t>50.08 Προμηθευτές Παγίων Στοιχείων	</a:t>
            </a:r>
          </a:p>
          <a:p>
            <a:r>
              <a:rPr lang="el-GR" sz="2000" dirty="0" smtClean="0"/>
              <a:t>                              50.08.01 Γενική Τεχνική                                 	</a:t>
            </a:r>
          </a:p>
          <a:p>
            <a:endParaRPr lang="el-GR"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dirty="0"/>
          </a:p>
        </p:txBody>
      </p:sp>
    </p:spTree>
    <p:extLst>
      <p:ext uri="{BB962C8B-B14F-4D97-AF65-F5344CB8AC3E}">
        <p14:creationId xmlns="" xmlns:p14="http://schemas.microsoft.com/office/powerpoint/2010/main" val="2998921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7187"/>
            <a:ext cx="8229600" cy="952500"/>
          </a:xfrm>
        </p:spPr>
        <p:txBody>
          <a:bodyPr>
            <a:normAutofit/>
          </a:bodyPr>
          <a:lstStyle/>
          <a:p>
            <a:r>
              <a:rPr lang="el-GR" sz="3600" dirty="0" smtClean="0"/>
              <a:t>Λογαριασμοί της 1</a:t>
            </a:r>
            <a:r>
              <a:rPr lang="el-GR" sz="3600" baseline="30000" dirty="0" smtClean="0"/>
              <a:t>ης </a:t>
            </a:r>
            <a:r>
              <a:rPr lang="el-GR" sz="3600" dirty="0" smtClean="0"/>
              <a:t>ομάδας </a:t>
            </a:r>
            <a:endParaRPr lang="el-GR" sz="3600" dirty="0"/>
          </a:p>
        </p:txBody>
      </p:sp>
      <p:sp>
        <p:nvSpPr>
          <p:cNvPr id="3" name="Content Placeholder 2"/>
          <p:cNvSpPr>
            <a:spLocks noGrp="1"/>
          </p:cNvSpPr>
          <p:nvPr>
            <p:ph idx="1"/>
          </p:nvPr>
        </p:nvSpPr>
        <p:spPr>
          <a:xfrm>
            <a:off x="457200" y="1057300"/>
            <a:ext cx="8229600" cy="3771636"/>
          </a:xfrm>
        </p:spPr>
        <p:txBody>
          <a:bodyPr>
            <a:noAutofit/>
          </a:bodyPr>
          <a:lstStyle/>
          <a:p>
            <a:r>
              <a:rPr lang="el-GR" sz="2000" dirty="0" smtClean="0"/>
              <a:t>------------------------------------------Ημερομηνία ---------------------------------------</a:t>
            </a:r>
          </a:p>
          <a:p>
            <a:r>
              <a:rPr lang="el-GR" sz="2000" dirty="0" smtClean="0"/>
              <a:t>35.ΛΟΓΑΡΙΑΣΜΟΙ  ΔΙΑΧΕΙΡΙΣΗΣ ΠΡΟΚ</a:t>
            </a:r>
            <a:r>
              <a:rPr lang="en-US" sz="2000" dirty="0" smtClean="0"/>
              <a:t>/</a:t>
            </a:r>
            <a:r>
              <a:rPr lang="el-GR" sz="2000" dirty="0" smtClean="0"/>
              <a:t>ΛΩΝ &amp; ΠΙΣΤΩΣΕΩΝ         300.000</a:t>
            </a:r>
          </a:p>
          <a:p>
            <a:r>
              <a:rPr lang="el-GR" sz="2000" dirty="0" smtClean="0"/>
              <a:t>35.02 Λοιποί Συνεργάτες-Κατασκευαστές                   </a:t>
            </a:r>
          </a:p>
          <a:p>
            <a:r>
              <a:rPr lang="el-GR" sz="2000" dirty="0" smtClean="0"/>
              <a:t>               38. ΧΡΗΜΑΤΙΚΑ ΔΙΑΘΕΣΙΜΑ	       </a:t>
            </a:r>
            <a:r>
              <a:rPr lang="en-US" sz="2000" dirty="0" smtClean="0"/>
              <a:t>   </a:t>
            </a:r>
            <a:r>
              <a:rPr lang="el-GR" sz="2000" dirty="0" smtClean="0"/>
              <a:t>         300.000</a:t>
            </a:r>
          </a:p>
          <a:p>
            <a:r>
              <a:rPr lang="el-GR" sz="2000" dirty="0" smtClean="0"/>
              <a:t>                              38.03 Καταθέσεις Όψεως			       </a:t>
            </a:r>
          </a:p>
          <a:p>
            <a:r>
              <a:rPr lang="el-GR" sz="2000" dirty="0" smtClean="0"/>
              <a:t>( Προκαταβολή  στη Γενική Τεχνική)</a:t>
            </a:r>
          </a:p>
          <a:p>
            <a:r>
              <a:rPr lang="el-GR" sz="2000" dirty="0" smtClean="0"/>
              <a:t>------------------------------------------Ημερομηνία ---------------------------------------</a:t>
            </a:r>
            <a:endParaRPr lang="en-GB" sz="20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spTree>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dirty="0" smtClean="0"/>
              <a:t>Λογαριασμοί της 1</a:t>
            </a:r>
            <a:r>
              <a:rPr lang="el-GR" sz="3600" baseline="30000" dirty="0" smtClean="0"/>
              <a:t>ης </a:t>
            </a:r>
            <a:r>
              <a:rPr lang="el-GR" sz="3600" dirty="0" smtClean="0"/>
              <a:t>ομάδας </a:t>
            </a:r>
          </a:p>
        </p:txBody>
      </p:sp>
      <p:sp>
        <p:nvSpPr>
          <p:cNvPr id="3" name="Content Placeholder 2"/>
          <p:cNvSpPr>
            <a:spLocks noGrp="1"/>
          </p:cNvSpPr>
          <p:nvPr>
            <p:ph idx="1"/>
          </p:nvPr>
        </p:nvSpPr>
        <p:spPr/>
        <p:txBody>
          <a:bodyPr>
            <a:noAutofit/>
          </a:bodyPr>
          <a:lstStyle/>
          <a:p>
            <a:r>
              <a:rPr lang="el-GR" sz="2000" dirty="0" smtClean="0"/>
              <a:t>------------------------------------------- Ημερομηνία-------------------------------------</a:t>
            </a:r>
          </a:p>
          <a:p>
            <a:r>
              <a:rPr lang="el-GR" sz="2000" dirty="0" smtClean="0"/>
              <a:t>11.ΚΤΙΡΙΑ – ΕΓΚΑΤΑΣΤΑΣΕΙΣ ΚΤΙΡΙΩΝ - ΤΕΧΝΙΚΑ ΕΡΓΑ         </a:t>
            </a:r>
            <a:r>
              <a:rPr lang="en-US" sz="2000" dirty="0" smtClean="0"/>
              <a:t>        </a:t>
            </a:r>
            <a:r>
              <a:rPr lang="el-GR" sz="2000" dirty="0" smtClean="0"/>
              <a:t> 1.230.000</a:t>
            </a:r>
          </a:p>
          <a:p>
            <a:r>
              <a:rPr lang="el-GR" sz="2000" dirty="0" smtClean="0"/>
              <a:t>11.00.00 Κτίρια                                700.000</a:t>
            </a:r>
          </a:p>
          <a:p>
            <a:r>
              <a:rPr lang="el-GR" sz="2000" dirty="0" smtClean="0"/>
              <a:t>11.00.01 Εγκαταστάσεις Κτιρίων    350.000 </a:t>
            </a:r>
          </a:p>
          <a:p>
            <a:r>
              <a:rPr lang="el-GR" sz="2000" dirty="0" smtClean="0"/>
              <a:t>11.02      Τεχνικά Έργα                   </a:t>
            </a:r>
            <a:r>
              <a:rPr lang="el-GR" sz="2000" u="sng" dirty="0" smtClean="0"/>
              <a:t>180.000</a:t>
            </a:r>
            <a:endParaRPr lang="el-GR" sz="2000" dirty="0" smtClean="0"/>
          </a:p>
          <a:p>
            <a:r>
              <a:rPr lang="el-GR" sz="2000" dirty="0" smtClean="0"/>
              <a:t>54 ΥΠΟΧΡΕΩΣΕΙΣ ΑΠΟ ΦΟΡΟΥΣ-ΤΕΛΗ			  </a:t>
            </a:r>
            <a:r>
              <a:rPr lang="en-US" sz="2000" dirty="0" smtClean="0"/>
              <a:t>       </a:t>
            </a:r>
            <a:r>
              <a:rPr lang="el-GR" sz="2000" dirty="0" smtClean="0"/>
              <a:t>246.000    </a:t>
            </a:r>
          </a:p>
          <a:p>
            <a:r>
              <a:rPr lang="el-GR" sz="2000" dirty="0" smtClean="0"/>
              <a:t>54.00 Φόρος Προστιθέμενης Αξίας</a:t>
            </a:r>
          </a:p>
          <a:p>
            <a:r>
              <a:rPr lang="el-GR" sz="2000" dirty="0" smtClean="0"/>
              <a:t>54.00.00  Φ.Π.Α. </a:t>
            </a:r>
            <a:r>
              <a:rPr lang="el-GR" sz="2000" dirty="0" err="1" smtClean="0"/>
              <a:t>Συντ</a:t>
            </a:r>
            <a:r>
              <a:rPr lang="el-GR" sz="2000" dirty="0" smtClean="0"/>
              <a:t>/</a:t>
            </a:r>
            <a:r>
              <a:rPr lang="el-GR" sz="2000" dirty="0" err="1" smtClean="0"/>
              <a:t>τής</a:t>
            </a:r>
            <a:r>
              <a:rPr lang="el-GR" sz="2000" dirty="0" smtClean="0"/>
              <a:t>  20%                                                          </a:t>
            </a:r>
          </a:p>
          <a:p>
            <a:r>
              <a:rPr lang="el-GR" sz="2000" dirty="0" smtClean="0"/>
              <a:t>       </a:t>
            </a:r>
          </a:p>
        </p:txBody>
      </p:sp>
      <p:sp>
        <p:nvSpPr>
          <p:cNvPr id="4" name="Slide Number Placeholder 3"/>
          <p:cNvSpPr>
            <a:spLocks noGrp="1"/>
          </p:cNvSpPr>
          <p:nvPr>
            <p:ph type="sldNum" sz="quarter" idx="12"/>
          </p:nvPr>
        </p:nvSpPr>
        <p:spPr/>
        <p:txBody>
          <a:bodyPr/>
          <a:lstStyle/>
          <a:p>
            <a:fld id="{95390251-5B84-4D2F-A9C7-1C62C4738B3F}" type="slidenum">
              <a:rPr lang="el-GR" smtClean="0"/>
              <a:pPr/>
              <a:t>15</a:t>
            </a:fld>
            <a:endParaRPr lang="el-GR"/>
          </a:p>
        </p:txBody>
      </p:sp>
    </p:spTree>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normAutofit/>
          </a:bodyPr>
          <a:lstStyle/>
          <a:p>
            <a:r>
              <a:rPr lang="el-GR" sz="3600" dirty="0" smtClean="0"/>
              <a:t>Λογαριασμοί της 1</a:t>
            </a:r>
            <a:r>
              <a:rPr lang="el-GR" sz="3600" baseline="30000" dirty="0" smtClean="0"/>
              <a:t>ης </a:t>
            </a:r>
            <a:r>
              <a:rPr lang="el-GR" sz="3600" dirty="0" smtClean="0"/>
              <a:t>ομάδας </a:t>
            </a:r>
          </a:p>
        </p:txBody>
      </p:sp>
      <p:sp>
        <p:nvSpPr>
          <p:cNvPr id="7" name="6 - Θέση περιεχομένου"/>
          <p:cNvSpPr>
            <a:spLocks noGrp="1"/>
          </p:cNvSpPr>
          <p:nvPr>
            <p:ph idx="1"/>
          </p:nvPr>
        </p:nvSpPr>
        <p:spPr/>
        <p:txBody>
          <a:bodyPr>
            <a:noAutofit/>
          </a:bodyPr>
          <a:lstStyle/>
          <a:p>
            <a:r>
              <a:rPr lang="el-GR" sz="2400" dirty="0" smtClean="0"/>
              <a:t>35.ΛΟΓ</a:t>
            </a:r>
            <a:r>
              <a:rPr lang="en-US" sz="2400" dirty="0" smtClean="0"/>
              <a:t>/</a:t>
            </a:r>
            <a:r>
              <a:rPr lang="el-GR" sz="2400" dirty="0" smtClean="0"/>
              <a:t>ΣΜΟΙ  ΔΙΑΧ/ΣΗΣ ΠΡΟΚ</a:t>
            </a:r>
            <a:r>
              <a:rPr lang="en-US" sz="2400" dirty="0" smtClean="0"/>
              <a:t>/</a:t>
            </a:r>
            <a:r>
              <a:rPr lang="el-GR" sz="2400" dirty="0" smtClean="0"/>
              <a:t>ΛΩΝ &amp; ΠΙΣΤΩΣΕΩΝ    300.000</a:t>
            </a:r>
          </a:p>
          <a:p>
            <a:r>
              <a:rPr lang="el-GR" sz="2400" dirty="0" smtClean="0"/>
              <a:t>         35.02 Λοιποί Συνεργάτες-Κατασκευαστές                       </a:t>
            </a:r>
          </a:p>
          <a:p>
            <a:r>
              <a:rPr lang="el-GR" sz="2400" dirty="0" smtClean="0"/>
              <a:t>               38. ΧΡΗΜΑΤΙΚΑ ΔΙΑΘΕΣΙΜΑ                      1.151.400</a:t>
            </a:r>
          </a:p>
          <a:p>
            <a:r>
              <a:rPr lang="el-GR" sz="2400" dirty="0" smtClean="0"/>
              <a:t>               38.03 </a:t>
            </a:r>
            <a:r>
              <a:rPr lang="el-GR" sz="2400" dirty="0" err="1" smtClean="0"/>
              <a:t>Καταθ</a:t>
            </a:r>
            <a:r>
              <a:rPr lang="el-GR" sz="2400" dirty="0" smtClean="0"/>
              <a:t>. Όψεως			                       </a:t>
            </a:r>
          </a:p>
          <a:p>
            <a:r>
              <a:rPr lang="el-GR" sz="2400" dirty="0" smtClean="0"/>
              <a:t>               38.03.04 </a:t>
            </a:r>
            <a:r>
              <a:rPr lang="en-US" sz="2400" dirty="0" smtClean="0"/>
              <a:t>ALFA BANK</a:t>
            </a:r>
            <a:r>
              <a:rPr lang="el-GR" sz="2400" dirty="0" smtClean="0"/>
              <a:t>                                             </a:t>
            </a:r>
          </a:p>
          <a:p>
            <a:r>
              <a:rPr lang="el-GR" sz="2400" dirty="0" smtClean="0"/>
              <a:t>               54 ΥΠΟΧΡΕΩΣΕΙΣ ΑΠΟ ΦΟΡΟΥΣ-ΤΕΛΗ            24.600</a:t>
            </a:r>
          </a:p>
          <a:p>
            <a:r>
              <a:rPr lang="el-GR" sz="2400" dirty="0" smtClean="0"/>
              <a:t>               54.09.12 Φόρος Αμοιβών Εργολάβων (2%)                  </a:t>
            </a:r>
          </a:p>
          <a:p>
            <a:pPr algn="ctr"/>
            <a:r>
              <a:rPr lang="el-GR" sz="2400" dirty="0" smtClean="0"/>
              <a:t>(Λήψη </a:t>
            </a:r>
            <a:r>
              <a:rPr lang="el-GR" sz="2400" dirty="0" err="1" smtClean="0"/>
              <a:t>Τιμολ</a:t>
            </a:r>
            <a:r>
              <a:rPr lang="el-GR" sz="2400" dirty="0" smtClean="0"/>
              <a:t>. # … &amp; Εξόφληση οφειλής)</a:t>
            </a:r>
          </a:p>
          <a:p>
            <a:pPr>
              <a:buNone/>
            </a:pPr>
            <a:endParaRPr lang="el-GR" sz="22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16</a:t>
            </a:fld>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Τίτλος"/>
          <p:cNvSpPr>
            <a:spLocks noGrp="1"/>
          </p:cNvSpPr>
          <p:nvPr>
            <p:ph type="title"/>
          </p:nvPr>
        </p:nvSpPr>
        <p:spPr/>
        <p:txBody>
          <a:bodyPr>
            <a:normAutofit/>
          </a:bodyPr>
          <a:lstStyle/>
          <a:p>
            <a:r>
              <a:rPr lang="el-GR" sz="3600" dirty="0" smtClean="0"/>
              <a:t>Λογαριασμοί της 1</a:t>
            </a:r>
            <a:r>
              <a:rPr lang="el-GR" sz="3600" baseline="30000" dirty="0" smtClean="0"/>
              <a:t>ης </a:t>
            </a:r>
            <a:r>
              <a:rPr lang="el-GR" sz="3600" dirty="0" smtClean="0"/>
              <a:t>ομάδας </a:t>
            </a:r>
            <a:endParaRPr lang="en-US" sz="3600" dirty="0"/>
          </a:p>
        </p:txBody>
      </p:sp>
      <p:sp>
        <p:nvSpPr>
          <p:cNvPr id="33" name="32 - Θέση περιεχομένου"/>
          <p:cNvSpPr>
            <a:spLocks noGrp="1"/>
          </p:cNvSpPr>
          <p:nvPr>
            <p:ph idx="1"/>
          </p:nvPr>
        </p:nvSpPr>
        <p:spPr>
          <a:xfrm>
            <a:off x="457200" y="1333500"/>
            <a:ext cx="8229600" cy="4188296"/>
          </a:xfrm>
        </p:spPr>
        <p:txBody>
          <a:bodyPr>
            <a:noAutofit/>
          </a:bodyPr>
          <a:lstStyle/>
          <a:p>
            <a:r>
              <a:rPr lang="el-GR" sz="2000" b="1" u="sng" dirty="0" smtClean="0"/>
              <a:t>Παράδειγμα</a:t>
            </a:r>
            <a:endParaRPr lang="el-GR" sz="2000" dirty="0" smtClean="0"/>
          </a:p>
          <a:p>
            <a:pPr algn="just"/>
            <a:r>
              <a:rPr lang="el-GR" sz="2000" dirty="0" smtClean="0"/>
              <a:t>Η  Ξενοδοχειακή επιχείρηση ΖΕΦΥΡΟΣ αγόρασε μετρητοίς ένα μεταχειρισμένο Φορτηγό αξίας 15.000 € στο οποίο έβαλε καινούργια μηχανή αξίας 5.000 € και λάστιχα αξίας 2.000 € από τη μάντρα AUTOSALES. Πήρε το Τιμολόγιο # 26 στο οποίο αναφέρεται η επιβάρυνση με 20% Φ.Π.Α. για όλα τα παραπάνω είδη. </a:t>
            </a:r>
          </a:p>
          <a:p>
            <a:r>
              <a:rPr lang="el-GR" sz="2000" dirty="0" smtClean="0"/>
              <a:t>Οι εγγραφή για τις παραπάνω συναλλαγές θα είναι:</a:t>
            </a:r>
          </a:p>
          <a:p>
            <a:pPr>
              <a:buNone/>
            </a:pPr>
            <a:endParaRPr lang="el-GR" sz="20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952500"/>
          </a:xfrm>
        </p:spPr>
        <p:txBody>
          <a:bodyPr>
            <a:normAutofit/>
          </a:bodyPr>
          <a:lstStyle/>
          <a:p>
            <a:r>
              <a:rPr lang="el-GR" sz="3600" dirty="0" smtClean="0"/>
              <a:t>Λογαριασμοί της 1</a:t>
            </a:r>
            <a:r>
              <a:rPr lang="el-GR" sz="3600" baseline="30000" dirty="0" smtClean="0"/>
              <a:t>ης </a:t>
            </a:r>
            <a:r>
              <a:rPr lang="el-GR" sz="3600" dirty="0" smtClean="0"/>
              <a:t>ομάδας </a:t>
            </a:r>
          </a:p>
        </p:txBody>
      </p:sp>
      <p:sp>
        <p:nvSpPr>
          <p:cNvPr id="3" name="2 - Θέση περιεχομένου"/>
          <p:cNvSpPr>
            <a:spLocks noGrp="1"/>
          </p:cNvSpPr>
          <p:nvPr>
            <p:ph idx="1"/>
          </p:nvPr>
        </p:nvSpPr>
        <p:spPr>
          <a:xfrm>
            <a:off x="467544" y="769268"/>
            <a:ext cx="8229600" cy="3771636"/>
          </a:xfrm>
        </p:spPr>
        <p:txBody>
          <a:bodyPr>
            <a:noAutofit/>
          </a:bodyPr>
          <a:lstStyle/>
          <a:p>
            <a:pPr>
              <a:lnSpc>
                <a:spcPct val="70000"/>
              </a:lnSpc>
            </a:pPr>
            <a:r>
              <a:rPr lang="el-GR" sz="2000" dirty="0" smtClean="0"/>
              <a:t>-------------------------------------------ημερομηνία---------------------------------------</a:t>
            </a:r>
          </a:p>
          <a:p>
            <a:pPr>
              <a:lnSpc>
                <a:spcPct val="70000"/>
              </a:lnSpc>
            </a:pPr>
            <a:r>
              <a:rPr lang="el-GR" sz="2000" dirty="0" smtClean="0"/>
              <a:t>13.ΜΕΤΑΦΟΡΙΚΑ ΜΕΣΑ				15.000</a:t>
            </a:r>
          </a:p>
          <a:p>
            <a:pPr>
              <a:lnSpc>
                <a:spcPct val="70000"/>
              </a:lnSpc>
            </a:pPr>
            <a:r>
              <a:rPr lang="el-GR" sz="2000" dirty="0" smtClean="0"/>
              <a:t>13.00 Αυτοκίνητα – Λεωφορεία	                    </a:t>
            </a:r>
          </a:p>
          <a:p>
            <a:pPr>
              <a:lnSpc>
                <a:spcPct val="70000"/>
              </a:lnSpc>
            </a:pPr>
            <a:r>
              <a:rPr lang="el-GR" sz="2000" dirty="0" smtClean="0"/>
              <a:t>13.ΜΕΤΑΦΟΡΙΚΑ ΜΕΣΑ				  5.000</a:t>
            </a:r>
          </a:p>
          <a:p>
            <a:pPr>
              <a:lnSpc>
                <a:spcPct val="70000"/>
              </a:lnSpc>
            </a:pPr>
            <a:r>
              <a:rPr lang="el-GR" sz="2000" dirty="0" smtClean="0"/>
              <a:t>13.00 Αυτοκίνητα – Λεωφορεία	                       </a:t>
            </a:r>
          </a:p>
          <a:p>
            <a:pPr>
              <a:lnSpc>
                <a:spcPct val="70000"/>
              </a:lnSpc>
            </a:pPr>
            <a:r>
              <a:rPr lang="el-GR" sz="2000" dirty="0" smtClean="0"/>
              <a:t>62. ΠΑΡΟΧΕΣ ΤΡΙΤΩΝ				  2.000</a:t>
            </a:r>
          </a:p>
          <a:p>
            <a:pPr>
              <a:lnSpc>
                <a:spcPct val="70000"/>
              </a:lnSpc>
            </a:pPr>
            <a:r>
              <a:rPr lang="el-GR" sz="2000" dirty="0" smtClean="0"/>
              <a:t>62.07 Επισκευές – Συντηρήσεις		           </a:t>
            </a:r>
          </a:p>
          <a:p>
            <a:pPr>
              <a:lnSpc>
                <a:spcPct val="70000"/>
              </a:lnSpc>
            </a:pPr>
            <a:r>
              <a:rPr lang="el-GR" sz="2000" dirty="0" smtClean="0"/>
              <a:t>54 ΥΠΟΧΡΕΩΣΕΙΣ ΑΠΟ ΦΟΡΟΥΣ – ΤΕΛΗ	  </a:t>
            </a:r>
            <a:r>
              <a:rPr lang="en-US" sz="2000" dirty="0" smtClean="0"/>
              <a:t>                   </a:t>
            </a:r>
            <a:r>
              <a:rPr lang="el-GR" sz="2000" dirty="0" smtClean="0"/>
              <a:t>4.400</a:t>
            </a:r>
          </a:p>
          <a:p>
            <a:pPr>
              <a:lnSpc>
                <a:spcPct val="70000"/>
              </a:lnSpc>
            </a:pPr>
            <a:r>
              <a:rPr lang="el-GR" sz="2000" dirty="0" smtClean="0"/>
              <a:t>54.00 Φόρος Προστιθέμενης Αξίας			</a:t>
            </a:r>
          </a:p>
          <a:p>
            <a:pPr>
              <a:lnSpc>
                <a:spcPct val="70000"/>
              </a:lnSpc>
            </a:pPr>
            <a:r>
              <a:rPr lang="en-US" sz="2000" dirty="0" smtClean="0"/>
              <a:t>                               </a:t>
            </a:r>
            <a:r>
              <a:rPr lang="el-GR" sz="2000" dirty="0" smtClean="0"/>
              <a:t>38 ΧΡΗΜΑΤΙΚΑ ΔΙΑΘΕΣΙΜΑ			26.400</a:t>
            </a:r>
          </a:p>
          <a:p>
            <a:pPr>
              <a:lnSpc>
                <a:spcPct val="70000"/>
              </a:lnSpc>
            </a:pPr>
            <a:r>
              <a:rPr lang="el-GR" sz="2000" dirty="0" smtClean="0"/>
              <a:t>		38.00 Ταμείο					             </a:t>
            </a:r>
          </a:p>
          <a:p>
            <a:pPr>
              <a:lnSpc>
                <a:spcPct val="70000"/>
              </a:lnSpc>
            </a:pPr>
            <a:r>
              <a:rPr lang="el-GR" sz="2000" dirty="0" smtClean="0"/>
              <a:t>(Αγορά Αυτοκινήτου, αντικατάσταση μηχανής, ελαστικών μετρητοίς, από την </a:t>
            </a:r>
            <a:r>
              <a:rPr lang="en-US" sz="2000" dirty="0" smtClean="0"/>
              <a:t>AUTOSALES</a:t>
            </a:r>
            <a:r>
              <a:rPr lang="el-GR" sz="2000" dirty="0" smtClean="0"/>
              <a:t> Τιμολ.#26)</a:t>
            </a:r>
          </a:p>
          <a:p>
            <a:pPr>
              <a:lnSpc>
                <a:spcPct val="70000"/>
              </a:lnSpc>
              <a:buNone/>
            </a:pPr>
            <a:endParaRPr lang="el-GR" sz="20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18</a:t>
            </a:fld>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2</a:t>
            </a:r>
            <a:r>
              <a:rPr lang="el-GR" sz="3600" baseline="30000" dirty="0" smtClean="0"/>
              <a:t>ης </a:t>
            </a:r>
            <a:r>
              <a:rPr lang="el-GR" sz="3600" dirty="0" smtClean="0"/>
              <a:t>ομάδας </a:t>
            </a:r>
          </a:p>
        </p:txBody>
      </p:sp>
      <p:sp>
        <p:nvSpPr>
          <p:cNvPr id="3" name="2 - Θέση περιεχομένου"/>
          <p:cNvSpPr>
            <a:spLocks noGrp="1"/>
          </p:cNvSpPr>
          <p:nvPr>
            <p:ph idx="1"/>
          </p:nvPr>
        </p:nvSpPr>
        <p:spPr>
          <a:xfrm>
            <a:off x="457200" y="1333500"/>
            <a:ext cx="8229600" cy="3972272"/>
          </a:xfrm>
        </p:spPr>
        <p:txBody>
          <a:bodyPr>
            <a:noAutofit/>
          </a:bodyPr>
          <a:lstStyle/>
          <a:p>
            <a:pPr algn="just"/>
            <a:r>
              <a:rPr lang="el-GR" sz="2000" dirty="0" smtClean="0"/>
              <a:t>Ο λογαριασμός 20 Εμπορεύματα, στον οποίο καταχωρίζονται τα Αρχικά αποθέματα, οι Αγορές που έγιναν κατά την διάρκεια της χρήσης και τα Τελικά αποθέματα των Υλικών Αγαθών που προορίζονται να πωληθούν στην ίδια κατάσταση που αγοράστηκαν. </a:t>
            </a:r>
          </a:p>
          <a:p>
            <a:pPr algn="just"/>
            <a:r>
              <a:rPr lang="el-GR" sz="2000" dirty="0" smtClean="0"/>
              <a:t>Ο λογαριασμός 24 Πρώτες και Βοηθητικές Ύλες, στον οποίο καταχωρίζονται τα υλικά αγαθά που προορίζονται για επεξεργασία και στη συνέχεια την παραγωγή προϊόντων προς κατανάλωση (τρόφιμα εστιατορίου, ποτά κάβας, κλπ). Στον ίδιο λογαριασμό καταχωρίζονται και τα Υλικά συσκευασίας των προϊόντων.</a:t>
            </a:r>
          </a:p>
          <a:p>
            <a:pPr algn="just"/>
            <a:r>
              <a:rPr lang="el-GR" sz="2000" dirty="0" smtClean="0"/>
              <a:t>Ο λογαριασμός 25 Αναλώσιμα Υλικά, στον οποίο καταχωρίζονται τα υλικά αγαθά που χρησιμοποιούνται για τη συντήρηση και την ομαλή λειτουργία του ξενοδοχείου.</a:t>
            </a:r>
          </a:p>
          <a:p>
            <a:pPr>
              <a:lnSpc>
                <a:spcPct val="70000"/>
              </a:lnSpc>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19</a:t>
            </a:fld>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2800" b="1" dirty="0" smtClean="0"/>
              <a:t>Κλαδικά Λογιστικά Σχέδια</a:t>
            </a:r>
            <a:endParaRPr lang="el-GR" sz="3000" b="1" dirty="0" smtClean="0"/>
          </a:p>
          <a:p>
            <a:pPr algn="l"/>
            <a:r>
              <a:rPr lang="el-GR" sz="2800" b="1" dirty="0" smtClean="0"/>
              <a:t>Ενότητα</a:t>
            </a:r>
            <a:r>
              <a:rPr lang="en-US" sz="2800" b="1" dirty="0" smtClean="0"/>
              <a:t> 6</a:t>
            </a:r>
            <a:r>
              <a:rPr lang="el-GR" sz="2800" b="1" dirty="0" smtClean="0"/>
              <a:t>:</a:t>
            </a:r>
            <a:r>
              <a:rPr lang="en-US" sz="2800" b="1" dirty="0" smtClean="0"/>
              <a:t> </a:t>
            </a:r>
            <a:r>
              <a:rPr lang="el-GR" sz="2800" b="1" dirty="0" smtClean="0"/>
              <a:t>Ξενοδοχειακή Λογιστική</a:t>
            </a:r>
            <a:endParaRPr lang="en-US" sz="2800" dirty="0" smtClean="0"/>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smtClean="0"/>
              <a:t>Πρέβεζα, </a:t>
            </a:r>
            <a:r>
              <a:rPr lang="el-GR" sz="2400" dirty="0" smtClean="0"/>
              <a:t>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2</a:t>
            </a:r>
            <a:r>
              <a:rPr lang="el-GR" sz="3600" baseline="30000" dirty="0" smtClean="0"/>
              <a:t>ης </a:t>
            </a:r>
            <a:r>
              <a:rPr lang="el-GR" sz="3600" dirty="0" smtClean="0"/>
              <a:t>ομάδας </a:t>
            </a:r>
          </a:p>
        </p:txBody>
      </p:sp>
      <p:sp>
        <p:nvSpPr>
          <p:cNvPr id="3" name="2 - Θέση περιεχομένου"/>
          <p:cNvSpPr>
            <a:spLocks noGrp="1"/>
          </p:cNvSpPr>
          <p:nvPr>
            <p:ph idx="1"/>
          </p:nvPr>
        </p:nvSpPr>
        <p:spPr>
          <a:xfrm>
            <a:off x="467544" y="1273324"/>
            <a:ext cx="8229600" cy="4320480"/>
          </a:xfrm>
        </p:spPr>
        <p:txBody>
          <a:bodyPr>
            <a:normAutofit/>
          </a:bodyPr>
          <a:lstStyle/>
          <a:p>
            <a:pPr algn="just"/>
            <a:r>
              <a:rPr lang="el-GR" sz="2200" dirty="0" smtClean="0"/>
              <a:t>Ο λογαριασμός 26 Ανταλλακτικών Πάγιων Στοιχείων, στον οποίο καταχωρίζονται τα υλικά που είναι απαραίτητα για τη συντήρηση και ομαλή λειτουργία του πάγιου εξοπλισμού του ξενοδοχείου.</a:t>
            </a:r>
          </a:p>
          <a:p>
            <a:pPr algn="just"/>
            <a:r>
              <a:rPr lang="el-GR" sz="2200" dirty="0" smtClean="0"/>
              <a:t>Ο λογαριασμός 28 Είδη Συσκευασίας, στον οποίο καταχωρίζονται τα υλικά που είναι απαραίτητα για τη συσκευασία εμπορευμάτων και προϊόντων. Σε αυτή την κατηγορία ανήκουν οι φιάλες αναψυκτικών και ποτών, τα κιβώτια, κλπ.</a:t>
            </a:r>
          </a:p>
          <a:p>
            <a:pPr>
              <a:buNone/>
            </a:pPr>
            <a:endParaRPr lang="el-GR" sz="2200"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20</a:t>
            </a:fld>
            <a:endParaRPr lang="el-G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2</a:t>
            </a:r>
            <a:r>
              <a:rPr lang="el-GR" sz="3600" baseline="30000" dirty="0" smtClean="0"/>
              <a:t>ης </a:t>
            </a:r>
            <a:r>
              <a:rPr lang="el-GR" sz="3600" dirty="0" smtClean="0"/>
              <a:t>ομάδας </a:t>
            </a:r>
          </a:p>
        </p:txBody>
      </p:sp>
      <p:sp>
        <p:nvSpPr>
          <p:cNvPr id="7" name="6 - Θέση περιεχομένου"/>
          <p:cNvSpPr>
            <a:spLocks noGrp="1"/>
          </p:cNvSpPr>
          <p:nvPr>
            <p:ph sz="half" idx="1"/>
          </p:nvPr>
        </p:nvSpPr>
        <p:spPr/>
        <p:txBody>
          <a:bodyPr>
            <a:normAutofit fontScale="70000" lnSpcReduction="20000"/>
          </a:bodyPr>
          <a:lstStyle/>
          <a:p>
            <a:pPr>
              <a:buNone/>
            </a:pPr>
            <a:r>
              <a:rPr lang="el-GR" b="1" u="sng" dirty="0" smtClean="0"/>
              <a:t>Παράδειγμα</a:t>
            </a:r>
            <a:endParaRPr lang="el-GR" dirty="0" smtClean="0"/>
          </a:p>
          <a:p>
            <a:pPr marL="0" indent="0">
              <a:buNone/>
            </a:pPr>
            <a:r>
              <a:rPr lang="el-GR" dirty="0" smtClean="0"/>
              <a:t>Η Ξενοδοχειακή επιχείρηση  ΚΑΛΥΨΩ Α.Ε. αγόρασε τα παρακάτω είδη από την Δωδεκανησιακή ΕΠΕ:</a:t>
            </a:r>
          </a:p>
          <a:p>
            <a:r>
              <a:rPr lang="el-GR" dirty="0" smtClean="0"/>
              <a:t>Για την αγορά των εξής προϊόντων για το ΕΣΤΙΑΤΟΡΙΟ</a:t>
            </a:r>
            <a:r>
              <a:rPr lang="el-GR" b="1" dirty="0" smtClean="0"/>
              <a:t>:</a:t>
            </a:r>
            <a:r>
              <a:rPr lang="el-GR" dirty="0" smtClean="0"/>
              <a:t> </a:t>
            </a:r>
          </a:p>
          <a:p>
            <a:r>
              <a:rPr lang="el-GR" dirty="0" smtClean="0"/>
              <a:t>Κρέατα αξίας 650 € + 10% Φ.Π.Α.</a:t>
            </a:r>
          </a:p>
          <a:p>
            <a:r>
              <a:rPr lang="el-GR" dirty="0" smtClean="0"/>
              <a:t>Ψάρια  αξίας 245 € + 10% Φ.Π.Α.</a:t>
            </a:r>
          </a:p>
          <a:p>
            <a:r>
              <a:rPr lang="el-GR" dirty="0" smtClean="0"/>
              <a:t>Κοτόπουλα αξίας 720 € + 10% Φ.Π.Α.</a:t>
            </a:r>
          </a:p>
          <a:p>
            <a:endParaRPr lang="en-US" dirty="0"/>
          </a:p>
        </p:txBody>
      </p:sp>
      <p:sp>
        <p:nvSpPr>
          <p:cNvPr id="8" name="7 - Θέση περιεχομένου"/>
          <p:cNvSpPr>
            <a:spLocks noGrp="1"/>
          </p:cNvSpPr>
          <p:nvPr>
            <p:ph sz="half" idx="2"/>
          </p:nvPr>
        </p:nvSpPr>
        <p:spPr/>
        <p:txBody>
          <a:bodyPr>
            <a:normAutofit fontScale="70000" lnSpcReduction="20000"/>
          </a:bodyPr>
          <a:lstStyle/>
          <a:p>
            <a:r>
              <a:rPr lang="el-GR" dirty="0" smtClean="0"/>
              <a:t>Φρούτα αξίας 96 € + 10% Φ.Π.Α.</a:t>
            </a:r>
          </a:p>
          <a:p>
            <a:r>
              <a:rPr lang="el-GR" dirty="0" smtClean="0"/>
              <a:t>Ψωμί  αξίας 18,50 € + 10% Φ.Π.Α.</a:t>
            </a:r>
          </a:p>
          <a:p>
            <a:r>
              <a:rPr lang="el-GR" dirty="0" smtClean="0"/>
              <a:t>Ουίσκι -Μπύρες-</a:t>
            </a:r>
            <a:r>
              <a:rPr lang="el-GR" dirty="0" err="1" smtClean="0"/>
              <a:t>κρασ</a:t>
            </a:r>
            <a:r>
              <a:rPr lang="el-GR" dirty="0" smtClean="0"/>
              <a:t>ί  αξίας 1.830 € + 20% Φ.Π.Α.</a:t>
            </a:r>
          </a:p>
          <a:p>
            <a:r>
              <a:rPr lang="el-GR" dirty="0" smtClean="0"/>
              <a:t>Σαπούνι Πλυντηρίου αξίας 360 € + 20% Φ.Π.Α.</a:t>
            </a:r>
          </a:p>
          <a:p>
            <a:r>
              <a:rPr lang="el-GR" dirty="0" smtClean="0"/>
              <a:t>Χαρτί Υγείας αξίας 120 € + 20% Φ.Π.Α.</a:t>
            </a:r>
          </a:p>
          <a:p>
            <a:r>
              <a:rPr lang="el-GR" dirty="0" smtClean="0"/>
              <a:t>Λευκαντικό - Μαλακτικό αξίας 87 € + 20% Φ.Π.Α.</a:t>
            </a:r>
          </a:p>
          <a:p>
            <a:endParaRPr lang="en-US"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21</a:t>
            </a:fld>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2</a:t>
            </a:r>
            <a:r>
              <a:rPr lang="el-GR" sz="3600" baseline="30000" dirty="0" smtClean="0"/>
              <a:t>ης </a:t>
            </a:r>
            <a:r>
              <a:rPr lang="el-GR" sz="3600" dirty="0" smtClean="0"/>
              <a:t>ομάδας </a:t>
            </a:r>
          </a:p>
        </p:txBody>
      </p:sp>
      <p:sp>
        <p:nvSpPr>
          <p:cNvPr id="3" name="2 - Θέση περιεχομένου"/>
          <p:cNvSpPr>
            <a:spLocks noGrp="1"/>
          </p:cNvSpPr>
          <p:nvPr>
            <p:ph idx="1"/>
          </p:nvPr>
        </p:nvSpPr>
        <p:spPr>
          <a:xfrm>
            <a:off x="457200" y="1333500"/>
            <a:ext cx="8229600" cy="4381500"/>
          </a:xfrm>
        </p:spPr>
        <p:txBody>
          <a:bodyPr>
            <a:normAutofit/>
          </a:bodyPr>
          <a:lstStyle/>
          <a:p>
            <a:r>
              <a:rPr lang="el-GR" sz="2000" dirty="0" smtClean="0"/>
              <a:t>Για όλα τα παραπάνω Είδη παίρνει το Τιμολόγιο # 1234, επί Πιστώσει</a:t>
            </a:r>
          </a:p>
          <a:p>
            <a:r>
              <a:rPr lang="el-GR" sz="2000" dirty="0" smtClean="0"/>
              <a:t>Μετά από 1 ημέρα Επιστρέφει στον Προμηθευτή 4 κιβώτια Μπύρες διότι είχε περάσει η ημερομηνία λήξεώς τους, Αξίας 16 €, καθώς και Κρέατα, λόγω λάθους στο είδος που παραγγέλθηκε, Αξίας 45 €. Για τα επιστρεφόμενα είδη πήρε το Πιστωτικό Τιμολόγιο # 56</a:t>
            </a:r>
          </a:p>
          <a:p>
            <a:r>
              <a:rPr lang="el-GR" sz="2000" dirty="0" smtClean="0"/>
              <a:t>Το Ξενοδοχείο Εξοφλεί τον Προμηθευτή μετά από 3 μέρες με μετρητά και για το λόγο αυτό λαμβάνει Έκπτωση 4% για το  ποσό που οφείλει, με το Πιστωτικό Τιμολόγιο # 67.</a:t>
            </a:r>
          </a:p>
          <a:p>
            <a:r>
              <a:rPr lang="en-US" sz="2000" dirty="0" smtClean="0"/>
              <a:t>O</a:t>
            </a:r>
            <a:r>
              <a:rPr lang="el-GR" sz="2000" dirty="0" smtClean="0"/>
              <a:t>ι εγγραφές για τις παραπάνω συναλλαγές είναι οι παρακάτω:</a:t>
            </a:r>
          </a:p>
          <a:p>
            <a:pPr>
              <a:lnSpc>
                <a:spcPct val="80000"/>
              </a:lnSpc>
              <a:buNone/>
            </a:pPr>
            <a:endParaRPr lang="en-US" sz="2000" b="1"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22</a:t>
            </a:fld>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0"/>
            <a:ext cx="8229600" cy="952500"/>
          </a:xfrm>
        </p:spPr>
        <p:txBody>
          <a:bodyPr>
            <a:normAutofit/>
          </a:bodyPr>
          <a:lstStyle/>
          <a:p>
            <a:r>
              <a:rPr lang="el-GR" sz="3600" dirty="0" smtClean="0"/>
              <a:t>Λογαριασμοί της 2</a:t>
            </a:r>
            <a:r>
              <a:rPr lang="el-GR" sz="3600" baseline="30000" dirty="0" smtClean="0"/>
              <a:t>ης </a:t>
            </a:r>
            <a:r>
              <a:rPr lang="el-GR" sz="3600" dirty="0" smtClean="0"/>
              <a:t>ομάδας </a:t>
            </a:r>
          </a:p>
        </p:txBody>
      </p:sp>
      <p:sp>
        <p:nvSpPr>
          <p:cNvPr id="5" name="4 - Θέση περιεχομένου"/>
          <p:cNvSpPr>
            <a:spLocks noGrp="1"/>
          </p:cNvSpPr>
          <p:nvPr>
            <p:ph sz="half" idx="1"/>
          </p:nvPr>
        </p:nvSpPr>
        <p:spPr>
          <a:xfrm>
            <a:off x="467544" y="697260"/>
            <a:ext cx="4038600" cy="3771636"/>
          </a:xfrm>
        </p:spPr>
        <p:txBody>
          <a:bodyPr>
            <a:noAutofit/>
          </a:bodyPr>
          <a:lstStyle/>
          <a:p>
            <a:pPr>
              <a:lnSpc>
                <a:spcPct val="70000"/>
              </a:lnSpc>
            </a:pPr>
            <a:r>
              <a:rPr lang="el-GR" sz="2000" dirty="0" smtClean="0"/>
              <a:t>24. ΠΡΩΤΕΣ &amp; ΒΟΗΘΗΤΙΚΕΣ ΥΛΕΣ                     </a:t>
            </a:r>
          </a:p>
          <a:p>
            <a:pPr>
              <a:lnSpc>
                <a:spcPct val="70000"/>
              </a:lnSpc>
            </a:pPr>
            <a:r>
              <a:rPr lang="el-GR" sz="2000" dirty="0" smtClean="0"/>
              <a:t>24.00 Τρόφιμα             1.729,50</a:t>
            </a:r>
          </a:p>
          <a:p>
            <a:pPr>
              <a:lnSpc>
                <a:spcPct val="70000"/>
              </a:lnSpc>
            </a:pPr>
            <a:r>
              <a:rPr lang="el-GR" sz="2000" dirty="0" smtClean="0"/>
              <a:t>Κρέατα		650</a:t>
            </a:r>
          </a:p>
          <a:p>
            <a:pPr>
              <a:lnSpc>
                <a:spcPct val="70000"/>
              </a:lnSpc>
            </a:pPr>
            <a:r>
              <a:rPr lang="el-GR" sz="2000" dirty="0" smtClean="0"/>
              <a:t>Ψάρια		245</a:t>
            </a:r>
          </a:p>
          <a:p>
            <a:pPr>
              <a:lnSpc>
                <a:spcPct val="70000"/>
              </a:lnSpc>
            </a:pPr>
            <a:r>
              <a:rPr lang="el-GR" sz="2000" dirty="0" smtClean="0"/>
              <a:t>Κοτόπουλα		720</a:t>
            </a:r>
          </a:p>
          <a:p>
            <a:pPr>
              <a:lnSpc>
                <a:spcPct val="70000"/>
              </a:lnSpc>
            </a:pPr>
            <a:r>
              <a:rPr lang="el-GR" sz="2000" dirty="0" smtClean="0"/>
              <a:t>Φρούτα		  96</a:t>
            </a:r>
          </a:p>
          <a:p>
            <a:pPr>
              <a:lnSpc>
                <a:spcPct val="70000"/>
              </a:lnSpc>
            </a:pPr>
            <a:r>
              <a:rPr lang="el-GR" sz="2000" dirty="0" smtClean="0"/>
              <a:t>Ψωμί		</a:t>
            </a:r>
            <a:r>
              <a:rPr lang="el-GR" sz="2000" u="sng" dirty="0" smtClean="0"/>
              <a:t>  18,50</a:t>
            </a:r>
            <a:endParaRPr lang="el-GR" sz="2000" dirty="0" smtClean="0"/>
          </a:p>
          <a:p>
            <a:pPr>
              <a:lnSpc>
                <a:spcPct val="70000"/>
              </a:lnSpc>
            </a:pPr>
            <a:r>
              <a:rPr lang="el-GR" sz="2000" dirty="0" smtClean="0"/>
              <a:t>54 ΥΠΟΧΡΕΩΣΕΙΣ ΑΠΟ ΦΟΡΟΥΣ-ΤΕΛΗ		              172,95</a:t>
            </a:r>
          </a:p>
          <a:p>
            <a:pPr>
              <a:lnSpc>
                <a:spcPct val="70000"/>
              </a:lnSpc>
            </a:pPr>
            <a:r>
              <a:rPr lang="el-GR" sz="2000" dirty="0" smtClean="0"/>
              <a:t>54.00 Φόρος Προς/</a:t>
            </a:r>
            <a:r>
              <a:rPr lang="el-GR" sz="2000" dirty="0" err="1" smtClean="0"/>
              <a:t>μενης</a:t>
            </a:r>
            <a:r>
              <a:rPr lang="el-GR" sz="2000" dirty="0" smtClean="0"/>
              <a:t> Αξίας</a:t>
            </a:r>
          </a:p>
          <a:p>
            <a:pPr>
              <a:lnSpc>
                <a:spcPct val="70000"/>
              </a:lnSpc>
            </a:pPr>
            <a:r>
              <a:rPr lang="el-GR" sz="2000" dirty="0" smtClean="0"/>
              <a:t>54.00.01 Φ.Π.Α. </a:t>
            </a:r>
            <a:r>
              <a:rPr lang="el-GR" sz="2000" dirty="0" err="1" smtClean="0"/>
              <a:t>Συντ</a:t>
            </a:r>
            <a:r>
              <a:rPr lang="el-GR" sz="2000" dirty="0" smtClean="0"/>
              <a:t>/</a:t>
            </a:r>
            <a:r>
              <a:rPr lang="el-GR" sz="2000" dirty="0" err="1" smtClean="0"/>
              <a:t>τής</a:t>
            </a:r>
            <a:r>
              <a:rPr lang="el-GR" sz="2000" dirty="0" smtClean="0"/>
              <a:t>  10%   </a:t>
            </a:r>
          </a:p>
          <a:p>
            <a:pPr>
              <a:lnSpc>
                <a:spcPct val="70000"/>
              </a:lnSpc>
            </a:pPr>
            <a:r>
              <a:rPr lang="el-GR" sz="2000" dirty="0" smtClean="0"/>
              <a:t>24. Α’ &amp; ΒΟΗ/ΚΕΣ ΥΛΕΣ      1.830</a:t>
            </a:r>
          </a:p>
          <a:p>
            <a:pPr>
              <a:lnSpc>
                <a:spcPct val="70000"/>
              </a:lnSpc>
            </a:pPr>
            <a:r>
              <a:rPr lang="el-GR" sz="2000" dirty="0" smtClean="0"/>
              <a:t>24.01 Ποτά (Ουίσκι, Μπύρες, Κρασί)</a:t>
            </a:r>
          </a:p>
          <a:p>
            <a:pPr>
              <a:lnSpc>
                <a:spcPct val="70000"/>
              </a:lnSpc>
            </a:pPr>
            <a:r>
              <a:rPr lang="el-GR" sz="2000" dirty="0" smtClean="0"/>
              <a:t>54 ΥΠΟΧΡΕΩΣΕΙΣ ΑΠΟ ΦΟΡΟΥΣ-ΤΕΛΗ		         366</a:t>
            </a:r>
          </a:p>
          <a:p>
            <a:pPr>
              <a:lnSpc>
                <a:spcPct val="70000"/>
              </a:lnSpc>
            </a:pPr>
            <a:r>
              <a:rPr lang="el-GR" sz="2000" dirty="0" smtClean="0"/>
              <a:t>54.00 Φόρος Προστιθέμενης Αξίας</a:t>
            </a:r>
          </a:p>
          <a:p>
            <a:pPr>
              <a:lnSpc>
                <a:spcPct val="70000"/>
              </a:lnSpc>
            </a:pPr>
            <a:r>
              <a:rPr lang="el-GR" sz="2000" dirty="0" smtClean="0"/>
              <a:t>54.00.01 Φ.Π.Α. </a:t>
            </a:r>
            <a:r>
              <a:rPr lang="el-GR" sz="2000" dirty="0" err="1" smtClean="0"/>
              <a:t>Συντ</a:t>
            </a:r>
            <a:r>
              <a:rPr lang="el-GR" sz="2000" dirty="0" smtClean="0"/>
              <a:t>/</a:t>
            </a:r>
            <a:r>
              <a:rPr lang="el-GR" sz="2000" dirty="0" err="1" smtClean="0"/>
              <a:t>τής</a:t>
            </a:r>
            <a:r>
              <a:rPr lang="el-GR" sz="2000" dirty="0" smtClean="0"/>
              <a:t>  20%          		  	</a:t>
            </a:r>
            <a:endParaRPr lang="en-US" sz="2000" dirty="0"/>
          </a:p>
        </p:txBody>
      </p:sp>
      <p:sp>
        <p:nvSpPr>
          <p:cNvPr id="6" name="5 - Θέση περιεχομένου"/>
          <p:cNvSpPr>
            <a:spLocks noGrp="1"/>
          </p:cNvSpPr>
          <p:nvPr>
            <p:ph sz="half" idx="2"/>
          </p:nvPr>
        </p:nvSpPr>
        <p:spPr/>
        <p:txBody>
          <a:bodyPr>
            <a:noAutofit/>
          </a:bodyPr>
          <a:lstStyle/>
          <a:p>
            <a:pPr>
              <a:lnSpc>
                <a:spcPct val="70000"/>
              </a:lnSpc>
            </a:pPr>
            <a:r>
              <a:rPr lang="el-GR" sz="2000" dirty="0" smtClean="0"/>
              <a:t>25. ΑΝΑΛΩΣΙΜΑ ΥΛΙΚΑ    567</a:t>
            </a:r>
          </a:p>
          <a:p>
            <a:pPr>
              <a:lnSpc>
                <a:spcPct val="70000"/>
              </a:lnSpc>
            </a:pPr>
            <a:r>
              <a:rPr lang="el-GR" sz="2000" dirty="0" smtClean="0"/>
              <a:t>25.08 Υλικά Καθαριότητας	   </a:t>
            </a:r>
          </a:p>
          <a:p>
            <a:pPr>
              <a:lnSpc>
                <a:spcPct val="70000"/>
              </a:lnSpc>
            </a:pPr>
            <a:r>
              <a:rPr lang="el-GR" sz="2000" dirty="0" smtClean="0"/>
              <a:t>     (Σαπούνι 360, Χαρτί Υγείας120, Λευκαντικό 87)</a:t>
            </a:r>
          </a:p>
          <a:p>
            <a:pPr>
              <a:lnSpc>
                <a:spcPct val="70000"/>
              </a:lnSpc>
            </a:pPr>
            <a:r>
              <a:rPr lang="el-GR" sz="2000" dirty="0" smtClean="0"/>
              <a:t>54 ΥΠΟΧΡΕΩΣΕΙΣ ΑΠΟ ΦΟΡΟΥΣ-ΤΕΛΗ		          113,40</a:t>
            </a:r>
          </a:p>
          <a:p>
            <a:pPr>
              <a:lnSpc>
                <a:spcPct val="70000"/>
              </a:lnSpc>
            </a:pPr>
            <a:r>
              <a:rPr lang="el-GR" sz="2000" dirty="0" smtClean="0"/>
              <a:t>54.00 Φόρος Προς/</a:t>
            </a:r>
            <a:r>
              <a:rPr lang="el-GR" sz="2000" dirty="0" err="1" smtClean="0"/>
              <a:t>θέμενης</a:t>
            </a:r>
            <a:r>
              <a:rPr lang="el-GR" sz="2000" dirty="0" smtClean="0"/>
              <a:t> Αξίας</a:t>
            </a:r>
          </a:p>
          <a:p>
            <a:pPr>
              <a:lnSpc>
                <a:spcPct val="70000"/>
              </a:lnSpc>
            </a:pPr>
            <a:r>
              <a:rPr lang="el-GR" sz="2000" dirty="0" smtClean="0"/>
              <a:t>54.00.01 Φ.Π.Α. </a:t>
            </a:r>
            <a:r>
              <a:rPr lang="el-GR" sz="2000" dirty="0" err="1" smtClean="0"/>
              <a:t>Συντ</a:t>
            </a:r>
            <a:r>
              <a:rPr lang="el-GR" sz="2000" dirty="0" smtClean="0"/>
              <a:t>/</a:t>
            </a:r>
            <a:r>
              <a:rPr lang="el-GR" sz="2000" dirty="0" err="1" smtClean="0"/>
              <a:t>τής</a:t>
            </a:r>
            <a:r>
              <a:rPr lang="el-GR" sz="2000" dirty="0" smtClean="0"/>
              <a:t>  20%   </a:t>
            </a:r>
          </a:p>
          <a:p>
            <a:pPr>
              <a:lnSpc>
                <a:spcPct val="70000"/>
              </a:lnSpc>
            </a:pPr>
            <a:r>
              <a:rPr lang="el-GR" sz="2000" dirty="0" smtClean="0"/>
              <a:t> 50. ΠΡΟΜΗΘΕΥΤΕΣ        4.778,85</a:t>
            </a:r>
          </a:p>
          <a:p>
            <a:pPr>
              <a:lnSpc>
                <a:spcPct val="70000"/>
              </a:lnSpc>
            </a:pPr>
            <a:r>
              <a:rPr lang="el-GR" sz="2000" dirty="0" smtClean="0"/>
              <a:t> 50.00 Προμηθευτές Εσωτερικού</a:t>
            </a:r>
          </a:p>
          <a:p>
            <a:pPr>
              <a:lnSpc>
                <a:spcPct val="70000"/>
              </a:lnSpc>
            </a:pPr>
            <a:r>
              <a:rPr lang="el-GR" sz="2000" dirty="0" smtClean="0"/>
              <a:t> 50. 00.03 Δωδεκανησιακή ΕΠΕ   		  </a:t>
            </a:r>
          </a:p>
          <a:p>
            <a:pPr>
              <a:lnSpc>
                <a:spcPct val="70000"/>
              </a:lnSpc>
            </a:pPr>
            <a:r>
              <a:rPr lang="el-GR" sz="2000" dirty="0" smtClean="0"/>
              <a:t>(Παραλαβή Προμηθειών, από Δωδεκανησιακή ΕΠΕ, όπως Τιμολόγιο # 1234)</a:t>
            </a:r>
          </a:p>
          <a:p>
            <a:pPr>
              <a:lnSpc>
                <a:spcPct val="70000"/>
              </a:lnSpc>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23</a:t>
            </a:fld>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95536" y="0"/>
            <a:ext cx="8229600" cy="952500"/>
          </a:xfrm>
        </p:spPr>
        <p:txBody>
          <a:bodyPr>
            <a:normAutofit/>
          </a:bodyPr>
          <a:lstStyle/>
          <a:p>
            <a:r>
              <a:rPr lang="el-GR" sz="3600" dirty="0" smtClean="0"/>
              <a:t>Λογαριασμοί της 2</a:t>
            </a:r>
            <a:r>
              <a:rPr lang="el-GR" sz="3600" baseline="30000" dirty="0" smtClean="0"/>
              <a:t>ης </a:t>
            </a:r>
            <a:r>
              <a:rPr lang="el-GR" sz="3600" dirty="0" smtClean="0"/>
              <a:t>ομάδας </a:t>
            </a:r>
            <a:endParaRPr lang="pl-PL" sz="3600" dirty="0" smtClean="0"/>
          </a:p>
        </p:txBody>
      </p:sp>
      <p:sp>
        <p:nvSpPr>
          <p:cNvPr id="3" name="2 - Θέση περιεχομένου"/>
          <p:cNvSpPr>
            <a:spLocks noGrp="1"/>
          </p:cNvSpPr>
          <p:nvPr>
            <p:ph idx="1"/>
          </p:nvPr>
        </p:nvSpPr>
        <p:spPr>
          <a:xfrm>
            <a:off x="467544" y="769268"/>
            <a:ext cx="8229600" cy="3771636"/>
          </a:xfrm>
        </p:spPr>
        <p:txBody>
          <a:bodyPr>
            <a:noAutofit/>
          </a:bodyPr>
          <a:lstStyle/>
          <a:p>
            <a:pPr>
              <a:lnSpc>
                <a:spcPct val="60000"/>
              </a:lnSpc>
            </a:pPr>
            <a:r>
              <a:rPr lang="el-GR" sz="2000" dirty="0" smtClean="0"/>
              <a:t>----------------------------------------ημερομηνία------------------------------------------50.ΠΡΟΜΗΘΕΥΤΕΣ</a:t>
            </a:r>
          </a:p>
          <a:p>
            <a:pPr>
              <a:lnSpc>
                <a:spcPct val="60000"/>
              </a:lnSpc>
            </a:pPr>
            <a:r>
              <a:rPr lang="el-GR" sz="2000" dirty="0" smtClean="0"/>
              <a:t>50.00 Προμηθευτές Εσωτερικού</a:t>
            </a:r>
          </a:p>
          <a:p>
            <a:pPr>
              <a:lnSpc>
                <a:spcPct val="60000"/>
              </a:lnSpc>
            </a:pPr>
            <a:r>
              <a:rPr lang="el-GR" sz="2000" dirty="0" smtClean="0"/>
              <a:t>50. 00.03 Δωδεκανησιακή ΕΠΕ  			   68,70</a:t>
            </a:r>
          </a:p>
          <a:p>
            <a:pPr>
              <a:lnSpc>
                <a:spcPct val="60000"/>
              </a:lnSpc>
            </a:pPr>
            <a:r>
              <a:rPr lang="el-GR" sz="2000" dirty="0" smtClean="0"/>
              <a:t>  		24. ΠΡΩΤΕΣ &amp; ΒΟΗΘΗΤΙΚΕΣ ΥΛΕΣ </a:t>
            </a:r>
          </a:p>
          <a:p>
            <a:pPr>
              <a:lnSpc>
                <a:spcPct val="60000"/>
              </a:lnSpc>
            </a:pPr>
            <a:r>
              <a:rPr lang="el-GR" sz="2000" dirty="0" smtClean="0"/>
              <a:t>		24.97 Επιστροφές Α΄&amp; Βοηθητικών Υλών                    </a:t>
            </a:r>
          </a:p>
          <a:p>
            <a:pPr>
              <a:lnSpc>
                <a:spcPct val="60000"/>
              </a:lnSpc>
            </a:pPr>
            <a:r>
              <a:rPr lang="el-GR" sz="2000" dirty="0" smtClean="0"/>
              <a:t>		24.97.00 Τρόφιμα  (Κρέατα)                           45</a:t>
            </a:r>
          </a:p>
          <a:p>
            <a:pPr>
              <a:lnSpc>
                <a:spcPct val="60000"/>
              </a:lnSpc>
            </a:pPr>
            <a:r>
              <a:rPr lang="el-GR" sz="2000" dirty="0" smtClean="0"/>
              <a:t>		54 ΥΠΟΧΡΕΩΣΕΙΣ ΑΠΟ ΦΟΡΟΥΣ-ΤΕΛΗ	  4,5</a:t>
            </a:r>
          </a:p>
          <a:p>
            <a:pPr>
              <a:lnSpc>
                <a:spcPct val="60000"/>
              </a:lnSpc>
            </a:pPr>
            <a:r>
              <a:rPr lang="el-GR" sz="2000" dirty="0" smtClean="0"/>
              <a:t>		54.00 Φόρος Προστιθέμενης Αξίας</a:t>
            </a:r>
          </a:p>
          <a:p>
            <a:pPr>
              <a:lnSpc>
                <a:spcPct val="60000"/>
              </a:lnSpc>
            </a:pPr>
            <a:r>
              <a:rPr lang="el-GR" sz="2000" dirty="0" smtClean="0"/>
              <a:t>		54.00.00 Φ.Π.Α. </a:t>
            </a:r>
            <a:r>
              <a:rPr lang="el-GR" sz="2000" dirty="0" err="1" smtClean="0"/>
              <a:t>Συντ</a:t>
            </a:r>
            <a:r>
              <a:rPr lang="el-GR" sz="2000" dirty="0" smtClean="0"/>
              <a:t>/</a:t>
            </a:r>
            <a:r>
              <a:rPr lang="el-GR" sz="2000" dirty="0" err="1" smtClean="0"/>
              <a:t>τής</a:t>
            </a:r>
            <a:r>
              <a:rPr lang="el-GR" sz="2000" dirty="0" smtClean="0"/>
              <a:t>  10%                		               </a:t>
            </a:r>
          </a:p>
          <a:p>
            <a:pPr>
              <a:lnSpc>
                <a:spcPct val="60000"/>
              </a:lnSpc>
            </a:pPr>
            <a:r>
              <a:rPr lang="el-GR" sz="2000" dirty="0" smtClean="0"/>
              <a:t>		24.01 Ποτά (Μπύρες)			16</a:t>
            </a:r>
          </a:p>
          <a:p>
            <a:pPr>
              <a:lnSpc>
                <a:spcPct val="60000"/>
              </a:lnSpc>
            </a:pPr>
            <a:r>
              <a:rPr lang="el-GR" sz="2000" dirty="0" smtClean="0"/>
              <a:t>		54 ΥΠΟΧΡΕΩΣΕΙΣ ΑΠΟ ΦΟΡΟΥΣ-ΤΕΛΗ	  3,20</a:t>
            </a:r>
          </a:p>
          <a:p>
            <a:pPr>
              <a:lnSpc>
                <a:spcPct val="60000"/>
              </a:lnSpc>
            </a:pPr>
            <a:r>
              <a:rPr lang="el-GR" sz="2000" dirty="0" smtClean="0"/>
              <a:t>		54.00 Φόρος Προστιθέμενης Αξίας</a:t>
            </a:r>
          </a:p>
          <a:p>
            <a:pPr>
              <a:lnSpc>
                <a:spcPct val="60000"/>
              </a:lnSpc>
            </a:pPr>
            <a:r>
              <a:rPr lang="el-GR" sz="2000" dirty="0" smtClean="0"/>
              <a:t>		54.00.00 Φ.Π.Α. </a:t>
            </a:r>
            <a:r>
              <a:rPr lang="el-GR" sz="2000" dirty="0" err="1" smtClean="0"/>
              <a:t>Συντ</a:t>
            </a:r>
            <a:r>
              <a:rPr lang="el-GR" sz="2000" dirty="0" smtClean="0"/>
              <a:t>/</a:t>
            </a:r>
            <a:r>
              <a:rPr lang="el-GR" sz="2000" dirty="0" err="1" smtClean="0"/>
              <a:t>τής</a:t>
            </a:r>
            <a:r>
              <a:rPr lang="el-GR" sz="2000" dirty="0" smtClean="0"/>
              <a:t>  20%                                 </a:t>
            </a:r>
          </a:p>
          <a:p>
            <a:pPr>
              <a:lnSpc>
                <a:spcPct val="60000"/>
              </a:lnSpc>
            </a:pPr>
            <a:r>
              <a:rPr lang="el-GR" sz="2000" dirty="0" smtClean="0"/>
              <a:t>(Επιστροφή Α΄&amp; Βοηθ. Υλών, στη Δωδεκανησιακή ΕΠΕ. </a:t>
            </a:r>
            <a:r>
              <a:rPr lang="el-GR" sz="2000" dirty="0" err="1" smtClean="0"/>
              <a:t>Πιστ</a:t>
            </a:r>
            <a:r>
              <a:rPr lang="el-GR" sz="2000" dirty="0" smtClean="0"/>
              <a:t>. Τιμολόγιο # 56)</a:t>
            </a:r>
          </a:p>
          <a:p>
            <a:pPr>
              <a:lnSpc>
                <a:spcPct val="60000"/>
              </a:lnSpc>
              <a:buNone/>
            </a:pPr>
            <a:endParaRPr lang="el-GR" sz="2000" b="1" u="sng" dirty="0" smtClean="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24</a:t>
            </a:fld>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dirty="0" smtClean="0"/>
              <a:t>Λογαριασμοί της 2</a:t>
            </a:r>
            <a:r>
              <a:rPr lang="el-GR" sz="3600" baseline="30000" dirty="0" smtClean="0"/>
              <a:t>ης </a:t>
            </a:r>
            <a:r>
              <a:rPr lang="el-GR" sz="3600" dirty="0" smtClean="0"/>
              <a:t>ομάδας </a:t>
            </a:r>
            <a:endParaRPr lang="en-US" sz="3600" dirty="0"/>
          </a:p>
        </p:txBody>
      </p:sp>
      <p:sp>
        <p:nvSpPr>
          <p:cNvPr id="5" name="4 - Θέση περιεχομένου"/>
          <p:cNvSpPr>
            <a:spLocks noGrp="1"/>
          </p:cNvSpPr>
          <p:nvPr>
            <p:ph sz="half" idx="1"/>
          </p:nvPr>
        </p:nvSpPr>
        <p:spPr/>
        <p:txBody>
          <a:bodyPr>
            <a:noAutofit/>
          </a:bodyPr>
          <a:lstStyle/>
          <a:p>
            <a:pPr>
              <a:lnSpc>
                <a:spcPct val="60000"/>
              </a:lnSpc>
            </a:pPr>
            <a:r>
              <a:rPr lang="el-GR" sz="2000" dirty="0" smtClean="0"/>
              <a:t>---------------ημερομηνία-------------</a:t>
            </a:r>
          </a:p>
          <a:p>
            <a:pPr>
              <a:lnSpc>
                <a:spcPct val="60000"/>
              </a:lnSpc>
            </a:pPr>
            <a:r>
              <a:rPr lang="el-GR" sz="2000" dirty="0" smtClean="0"/>
              <a:t>50.ΠΡΟΜΗΘΕΥΤΕΣ</a:t>
            </a:r>
          </a:p>
          <a:p>
            <a:pPr>
              <a:lnSpc>
                <a:spcPct val="60000"/>
              </a:lnSpc>
            </a:pPr>
            <a:r>
              <a:rPr lang="el-GR" sz="2000" dirty="0" smtClean="0"/>
              <a:t>50.00 Προμηθευτές Εσωτερικού</a:t>
            </a:r>
          </a:p>
          <a:p>
            <a:pPr>
              <a:lnSpc>
                <a:spcPct val="60000"/>
              </a:lnSpc>
            </a:pPr>
            <a:r>
              <a:rPr lang="el-GR" sz="2000" dirty="0" smtClean="0"/>
              <a:t>50. 00.03 Δωδεκανησιακή ΕΠΕ   	                               191,16</a:t>
            </a:r>
          </a:p>
          <a:p>
            <a:pPr>
              <a:lnSpc>
                <a:spcPct val="60000"/>
              </a:lnSpc>
              <a:buNone/>
            </a:pPr>
            <a:r>
              <a:rPr lang="el-GR" sz="2000" dirty="0" smtClean="0"/>
              <a:t>         24. ΠΡΩΤΕΣ &amp; ΒΟΗΘΗΤΙΚΕΣ ΥΛΕΣ                                   69,18</a:t>
            </a:r>
          </a:p>
          <a:p>
            <a:pPr>
              <a:lnSpc>
                <a:spcPct val="60000"/>
              </a:lnSpc>
            </a:pPr>
            <a:r>
              <a:rPr lang="el-GR" sz="2000" dirty="0" smtClean="0"/>
              <a:t>      24.00 Τρόφιμα 	 	</a:t>
            </a:r>
          </a:p>
          <a:p>
            <a:pPr>
              <a:lnSpc>
                <a:spcPct val="60000"/>
              </a:lnSpc>
            </a:pPr>
            <a:r>
              <a:rPr lang="el-GR" sz="2000" dirty="0" smtClean="0"/>
              <a:t>54 ΥΠΟΧΡΕΩΣΕΙΣ ΑΠΟ ΦΟΡΟΥΣ-ΤΕΛΗ                                   6,92</a:t>
            </a:r>
          </a:p>
          <a:p>
            <a:pPr>
              <a:lnSpc>
                <a:spcPct val="60000"/>
              </a:lnSpc>
            </a:pPr>
            <a:r>
              <a:rPr lang="el-GR" sz="2000" dirty="0" smtClean="0"/>
              <a:t>       54.00 Φόρος Προστιθέμενης Αξίας</a:t>
            </a:r>
          </a:p>
          <a:p>
            <a:pPr>
              <a:lnSpc>
                <a:spcPct val="60000"/>
              </a:lnSpc>
            </a:pPr>
            <a:r>
              <a:rPr lang="el-GR" sz="2000" dirty="0" smtClean="0"/>
              <a:t>          54.00.01 Φ.Π.Α. </a:t>
            </a:r>
            <a:r>
              <a:rPr lang="el-GR" sz="2000" dirty="0" err="1" smtClean="0"/>
              <a:t>Συντ</a:t>
            </a:r>
            <a:r>
              <a:rPr lang="el-GR" sz="2000" dirty="0" smtClean="0"/>
              <a:t>/</a:t>
            </a:r>
            <a:r>
              <a:rPr lang="el-GR" sz="2000" dirty="0" err="1" smtClean="0"/>
              <a:t>τής</a:t>
            </a:r>
            <a:r>
              <a:rPr lang="el-GR" sz="2000" dirty="0" smtClean="0"/>
              <a:t>  10%                    		  </a:t>
            </a:r>
          </a:p>
          <a:p>
            <a:pPr>
              <a:lnSpc>
                <a:spcPct val="60000"/>
              </a:lnSpc>
            </a:pPr>
            <a:r>
              <a:rPr lang="el-GR" sz="2000" dirty="0" smtClean="0"/>
              <a:t>24. ΠΡΩΤΕΣ &amp; ΒΟΗΘΗΤΙΚΕΣ ΥΛΕΣ                                                                                                      .                                            73,20</a:t>
            </a:r>
          </a:p>
          <a:p>
            <a:pPr>
              <a:lnSpc>
                <a:spcPct val="60000"/>
              </a:lnSpc>
            </a:pPr>
            <a:r>
              <a:rPr lang="el-GR" sz="2000" dirty="0" smtClean="0"/>
              <a:t>              24.01 Ποτά     						</a:t>
            </a:r>
          </a:p>
          <a:p>
            <a:pPr>
              <a:lnSpc>
                <a:spcPct val="60000"/>
              </a:lnSpc>
              <a:buNone/>
            </a:pPr>
            <a:endParaRPr lang="en-US" sz="2000" dirty="0"/>
          </a:p>
        </p:txBody>
      </p:sp>
      <p:sp>
        <p:nvSpPr>
          <p:cNvPr id="6" name="5 - Θέση περιεχομένου"/>
          <p:cNvSpPr>
            <a:spLocks noGrp="1"/>
          </p:cNvSpPr>
          <p:nvPr>
            <p:ph sz="half" idx="2"/>
          </p:nvPr>
        </p:nvSpPr>
        <p:spPr/>
        <p:txBody>
          <a:bodyPr>
            <a:noAutofit/>
          </a:bodyPr>
          <a:lstStyle/>
          <a:p>
            <a:pPr>
              <a:lnSpc>
                <a:spcPct val="60000"/>
              </a:lnSpc>
            </a:pPr>
            <a:r>
              <a:rPr lang="el-GR" sz="2000" dirty="0" smtClean="0"/>
              <a:t>54 ΥΠΟΧΡΕΩΣΕΙΣ ΑΠΟ ΦΟΡΟΥΣ-ΤΕΛΗ			14,64</a:t>
            </a:r>
          </a:p>
          <a:p>
            <a:pPr>
              <a:lnSpc>
                <a:spcPct val="60000"/>
              </a:lnSpc>
            </a:pPr>
            <a:r>
              <a:rPr lang="el-GR" sz="2000" dirty="0" smtClean="0"/>
              <a:t>54.00 Φόρος Προς/</a:t>
            </a:r>
            <a:r>
              <a:rPr lang="el-GR" sz="2000" dirty="0" err="1" smtClean="0"/>
              <a:t>νης</a:t>
            </a:r>
            <a:r>
              <a:rPr lang="el-GR" sz="2000" dirty="0" smtClean="0"/>
              <a:t> Αξίας</a:t>
            </a:r>
          </a:p>
          <a:p>
            <a:pPr>
              <a:lnSpc>
                <a:spcPct val="60000"/>
              </a:lnSpc>
            </a:pPr>
            <a:r>
              <a:rPr lang="el-GR" sz="2000" dirty="0" smtClean="0"/>
              <a:t> 54.00.01 Φ.Π.Α. </a:t>
            </a:r>
            <a:r>
              <a:rPr lang="el-GR" sz="2000" dirty="0" err="1" smtClean="0"/>
              <a:t>Συντ</a:t>
            </a:r>
            <a:r>
              <a:rPr lang="el-GR" sz="2000" dirty="0" smtClean="0"/>
              <a:t>/</a:t>
            </a:r>
            <a:r>
              <a:rPr lang="el-GR" sz="2000" dirty="0" err="1" smtClean="0"/>
              <a:t>τής</a:t>
            </a:r>
            <a:r>
              <a:rPr lang="el-GR" sz="2000" dirty="0" smtClean="0"/>
              <a:t>  20%                    		</a:t>
            </a:r>
          </a:p>
          <a:p>
            <a:pPr>
              <a:lnSpc>
                <a:spcPct val="60000"/>
              </a:lnSpc>
            </a:pPr>
            <a:r>
              <a:rPr lang="el-GR" sz="2000" dirty="0" smtClean="0"/>
              <a:t> 25. ΑΝΑΛΩΣΙΜΑ ΥΛΙΚΑ  22,68</a:t>
            </a:r>
          </a:p>
          <a:p>
            <a:pPr>
              <a:lnSpc>
                <a:spcPct val="60000"/>
              </a:lnSpc>
            </a:pPr>
            <a:r>
              <a:rPr lang="el-GR" sz="2000" dirty="0" smtClean="0"/>
              <a:t>    25.08 Υλικά Καθαριότητας				</a:t>
            </a:r>
          </a:p>
          <a:p>
            <a:pPr>
              <a:lnSpc>
                <a:spcPct val="60000"/>
              </a:lnSpc>
            </a:pPr>
            <a:r>
              <a:rPr lang="el-GR" sz="2000" dirty="0" smtClean="0"/>
              <a:t>54 ΥΠΟΧΡΕΩΣΕΙΣ ΑΠΟ ΦΟΡΟΥΣ-ΤΕΛΗ		  	4,54</a:t>
            </a:r>
          </a:p>
          <a:p>
            <a:pPr>
              <a:lnSpc>
                <a:spcPct val="60000"/>
              </a:lnSpc>
            </a:pPr>
            <a:r>
              <a:rPr lang="el-GR" sz="2000" dirty="0" smtClean="0"/>
              <a:t>     54.00 Φόρος </a:t>
            </a:r>
            <a:r>
              <a:rPr lang="el-GR" sz="2000" dirty="0" err="1" smtClean="0"/>
              <a:t>Προσ</a:t>
            </a:r>
            <a:r>
              <a:rPr lang="el-GR" sz="2000" dirty="0" smtClean="0"/>
              <a:t>/</a:t>
            </a:r>
            <a:r>
              <a:rPr lang="el-GR" sz="2000" dirty="0" err="1" smtClean="0"/>
              <a:t>ενης</a:t>
            </a:r>
            <a:r>
              <a:rPr lang="el-GR" sz="2000" dirty="0" smtClean="0"/>
              <a:t> Αξίας</a:t>
            </a:r>
          </a:p>
          <a:p>
            <a:pPr>
              <a:lnSpc>
                <a:spcPct val="60000"/>
              </a:lnSpc>
            </a:pPr>
            <a:r>
              <a:rPr lang="el-GR" sz="2000" dirty="0" smtClean="0"/>
              <a:t>    54.00.00 Φ.Π.Α. </a:t>
            </a:r>
            <a:r>
              <a:rPr lang="el-GR" sz="2000" dirty="0" err="1" smtClean="0"/>
              <a:t>Συντ</a:t>
            </a:r>
            <a:r>
              <a:rPr lang="el-GR" sz="2000" dirty="0" smtClean="0"/>
              <a:t>/</a:t>
            </a:r>
            <a:r>
              <a:rPr lang="el-GR" sz="2000" dirty="0" err="1" smtClean="0"/>
              <a:t>τής</a:t>
            </a:r>
            <a:r>
              <a:rPr lang="el-GR" sz="2000" dirty="0" smtClean="0"/>
              <a:t>  20%            		                          </a:t>
            </a:r>
          </a:p>
          <a:p>
            <a:pPr>
              <a:lnSpc>
                <a:spcPct val="60000"/>
              </a:lnSpc>
            </a:pPr>
            <a:r>
              <a:rPr lang="el-GR" sz="2000" dirty="0" smtClean="0"/>
              <a:t> (Έκπτωση Α΄&amp; Βοηθ. Υλών, από τη Δωδεκανησιακή ΕΠΕ. </a:t>
            </a:r>
            <a:r>
              <a:rPr lang="el-GR" sz="2000" dirty="0" err="1" smtClean="0"/>
              <a:t>Πιστ</a:t>
            </a:r>
            <a:r>
              <a:rPr lang="el-GR" sz="2000" dirty="0" smtClean="0"/>
              <a:t>. Τιμολόγιο # 67)</a:t>
            </a: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25</a:t>
            </a:fld>
            <a:endParaRPr lang="el-GR"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algn="l"/>
            <a:r>
              <a:rPr lang="el-GR" sz="3600" dirty="0" smtClean="0"/>
              <a:t>Λογαριασμοί της 2</a:t>
            </a:r>
            <a:r>
              <a:rPr lang="el-GR" sz="3600" baseline="30000" dirty="0" smtClean="0"/>
              <a:t>ης </a:t>
            </a:r>
            <a:r>
              <a:rPr lang="el-GR" sz="3600" dirty="0" smtClean="0"/>
              <a:t>ομάδας </a:t>
            </a:r>
            <a:endParaRPr lang="en-US" sz="3600" dirty="0" smtClean="0"/>
          </a:p>
        </p:txBody>
      </p:sp>
      <p:sp>
        <p:nvSpPr>
          <p:cNvPr id="3" name="2 - Θέση περιεχομένου"/>
          <p:cNvSpPr>
            <a:spLocks noGrp="1"/>
          </p:cNvSpPr>
          <p:nvPr>
            <p:ph idx="1"/>
          </p:nvPr>
        </p:nvSpPr>
        <p:spPr>
          <a:xfrm>
            <a:off x="457200" y="1333500"/>
            <a:ext cx="8229600" cy="2892152"/>
          </a:xfrm>
        </p:spPr>
        <p:txBody>
          <a:bodyPr>
            <a:noAutofit/>
          </a:bodyPr>
          <a:lstStyle/>
          <a:p>
            <a:r>
              <a:rPr lang="el-GR" sz="2000" dirty="0" smtClean="0"/>
              <a:t>---------------------------------ημερομηνία-------------------------------------------------50.ΠΡΟΜΗΘΕΥΤΕΣ 			4.518,99</a:t>
            </a:r>
          </a:p>
          <a:p>
            <a:r>
              <a:rPr lang="el-GR" sz="2000" dirty="0" smtClean="0"/>
              <a:t>50.00 Προμηθευτές Εσωτερικού</a:t>
            </a:r>
          </a:p>
          <a:p>
            <a:r>
              <a:rPr lang="el-GR" sz="2000" dirty="0" smtClean="0"/>
              <a:t>50. 00.03 Δωδεκανησιακή ΕΠΕ   				      </a:t>
            </a:r>
          </a:p>
          <a:p>
            <a:r>
              <a:rPr lang="el-GR" sz="2000" dirty="0" smtClean="0"/>
              <a:t>                         38. ΧΡΗΜΑΤΙΚΑ ΔΙΑΘΕΣΙΜΑ			4.518,99</a:t>
            </a:r>
          </a:p>
          <a:p>
            <a:r>
              <a:rPr lang="el-GR" sz="2000" dirty="0" smtClean="0"/>
              <a:t>                         38.00 Ταμείο					      </a:t>
            </a:r>
          </a:p>
          <a:p>
            <a:pPr algn="ctr">
              <a:buFontTx/>
              <a:buNone/>
            </a:pPr>
            <a:r>
              <a:rPr lang="el-GR" sz="2000" dirty="0" smtClean="0"/>
              <a:t>(Εξόφληση Προμηθευτή μετρητοίς. Τιμ.#1234, Π.Τ. # 56, Π.Τ. # 67)</a:t>
            </a:r>
          </a:p>
          <a:p>
            <a:r>
              <a:rPr lang="el-GR" sz="2000" smtClean="0"/>
              <a:t>---------------------------------------------------------------------------------------------------</a:t>
            </a:r>
            <a:endParaRPr lang="el-GR" sz="2000" dirty="0" smtClean="0"/>
          </a:p>
          <a:p>
            <a:pPr>
              <a:buNone/>
            </a:pPr>
            <a:endParaRPr lang="en-US" sz="2000" dirty="0"/>
          </a:p>
        </p:txBody>
      </p:sp>
      <p:sp>
        <p:nvSpPr>
          <p:cNvPr id="4" name="3 - Θέση αριθμού διαφάνειας"/>
          <p:cNvSpPr>
            <a:spLocks noGrp="1"/>
          </p:cNvSpPr>
          <p:nvPr>
            <p:ph type="sldNum" sz="quarter" idx="12"/>
          </p:nvPr>
        </p:nvSpPr>
        <p:spPr/>
        <p:txBody>
          <a:bodyPr/>
          <a:lstStyle/>
          <a:p>
            <a:fld id="{53C4726A-630D-4CB4-B088-BAB00F4188E9}" type="slidenum">
              <a:rPr lang="el-GR" smtClean="0"/>
              <a:pPr/>
              <a:t>26</a:t>
            </a:fld>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marL="447675" indent="-447675" algn="just">
              <a:lnSpc>
                <a:spcPts val="2065"/>
              </a:lnSpc>
              <a:spcBef>
                <a:spcPts val="0"/>
              </a:spcBef>
              <a:buClr>
                <a:srgbClr val="000000"/>
              </a:buClr>
              <a:buSzPts val="1200"/>
              <a:buNone/>
            </a:pPr>
            <a:r>
              <a:rPr lang="el-GR" sz="1400" dirty="0" err="1" smtClean="0"/>
              <a:t>Διακομιχάλης</a:t>
            </a:r>
            <a:r>
              <a:rPr lang="el-GR" sz="1400" dirty="0" smtClean="0"/>
              <a:t> Μιχαήλ, </a:t>
            </a:r>
            <a:r>
              <a:rPr lang="el-GR" sz="1400" dirty="0" err="1" smtClean="0"/>
              <a:t>Μανδήλας</a:t>
            </a:r>
            <a:r>
              <a:rPr lang="el-GR" sz="1400" dirty="0" smtClean="0"/>
              <a:t> Αθανάσιος, </a:t>
            </a:r>
            <a:r>
              <a:rPr lang="el-GR" sz="1400" dirty="0" err="1" smtClean="0"/>
              <a:t>Κελετζής</a:t>
            </a:r>
            <a:r>
              <a:rPr lang="el-GR" sz="1400" dirty="0" smtClean="0"/>
              <a:t> Σίμος (2013) Ειδικές - Κλαδικές Λογιστικές, Εκδόσεις ΣΤΑΜΟΥΛΗ, Αθήνα. Σελ. 448.</a:t>
            </a: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smtClean="0">
              <a:solidFill>
                <a:prstClr val="white">
                  <a:lumMod val="50000"/>
                </a:prstClr>
              </a:solidFill>
              <a:ea typeface="Arial Unicode MS"/>
              <a:cs typeface="Times New Roman" pitchFamily="18" charset="0"/>
            </a:endParaRPr>
          </a:p>
          <a:p>
            <a:pPr marL="447675" indent="-447675" algn="just">
              <a:lnSpc>
                <a:spcPts val="2065"/>
              </a:lnSpc>
              <a:spcBef>
                <a:spcPts val="0"/>
              </a:spcBef>
              <a:spcAft>
                <a:spcPts val="0"/>
              </a:spcAft>
              <a:buClr>
                <a:srgbClr val="000000"/>
              </a:buClr>
              <a:buSzPts val="1200"/>
              <a:buNone/>
            </a:pPr>
            <a:endParaRPr lang="el-GR" sz="1400" dirty="0">
              <a:solidFill>
                <a:prstClr val="white">
                  <a:lumMod val="50000"/>
                </a:prstClr>
              </a:solidFill>
              <a:ea typeface="Arial Unicode MS"/>
              <a:cs typeface="Times New Roman"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r>
              <a:rPr lang="el-GR" sz="2400" dirty="0" err="1" smtClean="0">
                <a:solidFill>
                  <a:schemeClr val="bg1">
                    <a:lumMod val="50000"/>
                  </a:schemeClr>
                </a:solidFill>
              </a:rPr>
              <a:t>Διακομιχάλης</a:t>
            </a:r>
            <a:r>
              <a:rPr lang="el-GR" sz="2400" dirty="0" smtClean="0">
                <a:solidFill>
                  <a:schemeClr val="bg1">
                    <a:lumMod val="50000"/>
                  </a:schemeClr>
                </a:solidFill>
              </a:rPr>
              <a:t> Μ. (2015). Κλαδικά Λογιστικά Σχέδια. ΤΕΙ Ηπείρου. Διαθέσιμο από:</a:t>
            </a:r>
          </a:p>
          <a:p>
            <a:pPr algn="just"/>
            <a:r>
              <a:rPr lang="en-US" sz="2400" dirty="0" smtClean="0">
                <a:solidFill>
                  <a:schemeClr val="bg1">
                    <a:lumMod val="50000"/>
                  </a:schemeClr>
                </a:solidFill>
                <a:hlinkClick r:id="rId5"/>
              </a:rPr>
              <a:t>http://oc-web.ioa.teiep.gr/OpenClass/courses/LOGO125/</a:t>
            </a:r>
            <a:endParaRPr lang="el-GR"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32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normAutofit fontScale="92500" lnSpcReduction="20000"/>
          </a:bodyPr>
          <a:lstStyle/>
          <a:p>
            <a:pPr marL="0" algn="just">
              <a:buNone/>
            </a:pPr>
            <a:r>
              <a:rPr lang="el-GR" dirty="0" smtClean="0"/>
              <a:t>Στην ενότητα αυτήν θα ασχοληθούμε με τις ξενοδοχειακές επιχειρήσεις και τον τρόπο με τον οποίο χρησιμοποιούνται οι λογαριασμοί για να απεικονίσουν τα οικονομικά γεγονότα της επιχείρησης. Σημαντικοί για τις ξενοδοχειακές επιχειρήσεις είναι οι δείκτες πληρότητας, εσόδων, κόστους, οικονομικού αποτελέσματος. Στην συνέχεια θα ασχοληθούμε με τους λογαριασμούς της 1</a:t>
            </a:r>
            <a:r>
              <a:rPr lang="el-GR" baseline="30000" dirty="0" smtClean="0"/>
              <a:t>ης</a:t>
            </a:r>
            <a:r>
              <a:rPr lang="el-GR" dirty="0" smtClean="0"/>
              <a:t> ομάδας.</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a:xfrm>
            <a:off x="0" y="265212"/>
            <a:ext cx="8820472" cy="952500"/>
          </a:xfrm>
        </p:spPr>
        <p:txBody>
          <a:bodyPr>
            <a:noAutofit/>
          </a:bodyPr>
          <a:lstStyle/>
          <a:p>
            <a:r>
              <a:rPr lang="el-GR" sz="3200" dirty="0" smtClean="0"/>
              <a:t>Η Χρήση Δεικτών στις Ξενοδοχειακές Επιχειρήσεις</a:t>
            </a:r>
            <a:endParaRPr lang="el-GR" sz="3200" dirty="0"/>
          </a:p>
        </p:txBody>
      </p:sp>
      <p:sp>
        <p:nvSpPr>
          <p:cNvPr id="5" name="Θέση περιεχομένου 4"/>
          <p:cNvSpPr>
            <a:spLocks noGrp="1"/>
          </p:cNvSpPr>
          <p:nvPr>
            <p:ph idx="1"/>
          </p:nvPr>
        </p:nvSpPr>
        <p:spPr>
          <a:xfrm>
            <a:off x="467544" y="1273324"/>
            <a:ext cx="8229600" cy="3987660"/>
          </a:xfrm>
        </p:spPr>
        <p:txBody>
          <a:bodyPr>
            <a:noAutofit/>
          </a:bodyPr>
          <a:lstStyle/>
          <a:p>
            <a:pPr>
              <a:lnSpc>
                <a:spcPct val="70000"/>
              </a:lnSpc>
            </a:pPr>
            <a:r>
              <a:rPr lang="el-GR" sz="2000" dirty="0" smtClean="0"/>
              <a:t>Δείκτης =  Σχέση μεταξύ ποσοτικού ή οικονομικού μεγέθους προς ένα άλλο.</a:t>
            </a:r>
            <a:endParaRPr lang="el-GR" sz="1100" dirty="0" smtClean="0"/>
          </a:p>
          <a:p>
            <a:pPr>
              <a:lnSpc>
                <a:spcPct val="70000"/>
              </a:lnSpc>
            </a:pPr>
            <a:r>
              <a:rPr lang="el-GR" sz="2000" dirty="0" smtClean="0"/>
              <a:t>Εκφράζει το βαθμό συσχέτισης μεταξύ δύο μεγεθών (λειτουργικά ή οικονομικά στοιχεία).</a:t>
            </a:r>
            <a:endParaRPr lang="el-GR" sz="1100" dirty="0" smtClean="0"/>
          </a:p>
          <a:p>
            <a:pPr>
              <a:lnSpc>
                <a:spcPct val="70000"/>
              </a:lnSpc>
            </a:pPr>
            <a:r>
              <a:rPr lang="el-GR" sz="2000" dirty="0" smtClean="0"/>
              <a:t>Βοηθά στον προσδιορισμό της αποδοτικότητας λειτουργιών ή κλάδων της επιχείρησης. </a:t>
            </a:r>
            <a:endParaRPr lang="el-GR" sz="1100" dirty="0" smtClean="0"/>
          </a:p>
          <a:p>
            <a:pPr>
              <a:lnSpc>
                <a:spcPct val="70000"/>
              </a:lnSpc>
            </a:pPr>
            <a:r>
              <a:rPr lang="el-GR" sz="2000" dirty="0" smtClean="0"/>
              <a:t>Ανάλυση, Σύγκριση και Συσχέτιση: </a:t>
            </a:r>
          </a:p>
          <a:p>
            <a:pPr>
              <a:lnSpc>
                <a:spcPct val="70000"/>
              </a:lnSpc>
            </a:pPr>
            <a:r>
              <a:rPr lang="el-GR" sz="2000" dirty="0" smtClean="0"/>
              <a:t>α) Ομοειδών δεικτών διαφόρων ανταγωνιστριών επιχειρήσεων </a:t>
            </a:r>
          </a:p>
          <a:p>
            <a:pPr>
              <a:lnSpc>
                <a:spcPct val="70000"/>
              </a:lnSpc>
            </a:pPr>
            <a:r>
              <a:rPr lang="el-GR" sz="2000" dirty="0" smtClean="0"/>
              <a:t>β) Ομοειδών δεικτών του κλάδου συνολικά </a:t>
            </a:r>
          </a:p>
          <a:p>
            <a:pPr>
              <a:lnSpc>
                <a:spcPct val="70000"/>
              </a:lnSpc>
            </a:pPr>
            <a:r>
              <a:rPr lang="el-GR" sz="2000" dirty="0" smtClean="0"/>
              <a:t>γ) Ομοειδών δεικτών προηγούμενων ετών της ίδιας επιχείρησης για διαχρονική σύγκριση </a:t>
            </a:r>
          </a:p>
          <a:p>
            <a:pPr>
              <a:lnSpc>
                <a:spcPct val="70000"/>
              </a:lnSpc>
            </a:pPr>
            <a:r>
              <a:rPr lang="el-GR" sz="2000" dirty="0" smtClean="0"/>
              <a:t>δ)   Ανομοιογενών ποσοτικών ή οικονομικών μεγεθών της επιχείρησης στην ίδια χρήση</a:t>
            </a: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65212"/>
            <a:ext cx="8964488" cy="952500"/>
          </a:xfrm>
        </p:spPr>
        <p:txBody>
          <a:bodyPr>
            <a:noAutofit/>
          </a:bodyPr>
          <a:lstStyle/>
          <a:p>
            <a:r>
              <a:rPr lang="el-GR" sz="3200" dirty="0" smtClean="0"/>
              <a:t>Η Χρήση Δεικτών στις Ξενοδοχειακές Επιχειρήσεις</a:t>
            </a:r>
            <a:endParaRPr lang="el-GR" sz="3200" dirty="0"/>
          </a:p>
        </p:txBody>
      </p:sp>
      <p:sp>
        <p:nvSpPr>
          <p:cNvPr id="3" name="Θέση περιεχομένου 2"/>
          <p:cNvSpPr>
            <a:spLocks noGrp="1"/>
          </p:cNvSpPr>
          <p:nvPr>
            <p:ph idx="1"/>
          </p:nvPr>
        </p:nvSpPr>
        <p:spPr>
          <a:xfrm>
            <a:off x="467544" y="1322512"/>
            <a:ext cx="8229600" cy="4392488"/>
          </a:xfrm>
        </p:spPr>
        <p:txBody>
          <a:bodyPr>
            <a:normAutofit/>
          </a:bodyPr>
          <a:lstStyle/>
          <a:p>
            <a:r>
              <a:rPr lang="el-GR" sz="2000" dirty="0" smtClean="0"/>
              <a:t>Κατηγορίες δεικτών</a:t>
            </a:r>
            <a:r>
              <a:rPr lang="en-US" sz="2000" dirty="0" smtClean="0"/>
              <a:t>: A</a:t>
            </a:r>
            <a:r>
              <a:rPr lang="el-GR" sz="2000" dirty="0" smtClean="0"/>
              <a:t>φορούν στον έλεγχο</a:t>
            </a:r>
            <a:r>
              <a:rPr lang="en-US" sz="2000" dirty="0" smtClean="0"/>
              <a:t>:</a:t>
            </a:r>
            <a:r>
              <a:rPr lang="el-GR" sz="2000" dirty="0" smtClean="0"/>
              <a:t> </a:t>
            </a:r>
          </a:p>
          <a:p>
            <a:r>
              <a:rPr lang="el-GR" sz="2000" dirty="0" smtClean="0"/>
              <a:t>Της </a:t>
            </a:r>
            <a:r>
              <a:rPr lang="el-GR" sz="2000" b="1" dirty="0" smtClean="0"/>
              <a:t>πληρότητας</a:t>
            </a:r>
            <a:r>
              <a:rPr lang="el-GR" sz="2000" dirty="0" smtClean="0"/>
              <a:t> </a:t>
            </a:r>
          </a:p>
          <a:p>
            <a:r>
              <a:rPr lang="el-GR" sz="2000" dirty="0" smtClean="0"/>
              <a:t>Των </a:t>
            </a:r>
            <a:r>
              <a:rPr lang="el-GR" sz="2000" b="1" dirty="0" smtClean="0"/>
              <a:t>εσόδων</a:t>
            </a:r>
            <a:r>
              <a:rPr lang="el-GR" sz="2000" dirty="0" smtClean="0"/>
              <a:t> </a:t>
            </a:r>
          </a:p>
          <a:p>
            <a:r>
              <a:rPr lang="el-GR" sz="2000" dirty="0" smtClean="0"/>
              <a:t>Του </a:t>
            </a:r>
            <a:r>
              <a:rPr lang="el-GR" sz="2000" b="1" dirty="0" smtClean="0"/>
              <a:t>κόστους </a:t>
            </a:r>
            <a:r>
              <a:rPr lang="el-GR" sz="2000" dirty="0" smtClean="0"/>
              <a:t>ή των</a:t>
            </a:r>
            <a:r>
              <a:rPr lang="el-GR" sz="2000" b="1" dirty="0" smtClean="0"/>
              <a:t> εξόδων</a:t>
            </a:r>
            <a:r>
              <a:rPr lang="el-GR" sz="2000" dirty="0" smtClean="0"/>
              <a:t>, </a:t>
            </a:r>
          </a:p>
          <a:p>
            <a:r>
              <a:rPr lang="el-GR" sz="2000" dirty="0" smtClean="0"/>
              <a:t>Του </a:t>
            </a:r>
            <a:r>
              <a:rPr lang="el-GR" sz="2000" b="1" dirty="0" smtClean="0"/>
              <a:t>οικονομικού αποτελέσματος</a:t>
            </a:r>
            <a:r>
              <a:rPr lang="el-GR" sz="2000" dirty="0" smtClean="0"/>
              <a:t>, </a:t>
            </a:r>
            <a:endParaRPr lang="en-US" sz="2000" dirty="0" smtClean="0"/>
          </a:p>
          <a:p>
            <a:endParaRPr lang="el-GR" sz="1100" dirty="0" smtClean="0"/>
          </a:p>
          <a:p>
            <a:r>
              <a:rPr lang="el-GR" sz="2000" dirty="0" smtClean="0"/>
              <a:t>Κάθε άλλου στοιχείου που μπορεί να συμβάλει στον διοικητικό και οικονομικό έλεγχο.</a:t>
            </a:r>
          </a:p>
          <a:p>
            <a:pPr algn="just">
              <a:buNone/>
            </a:pPr>
            <a:endParaRPr lang="el-GR" sz="2000" dirty="0" smtClean="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Τίτλος"/>
          <p:cNvSpPr>
            <a:spLocks noGrp="1"/>
          </p:cNvSpPr>
          <p:nvPr>
            <p:ph type="title"/>
          </p:nvPr>
        </p:nvSpPr>
        <p:spPr/>
        <p:txBody>
          <a:bodyPr/>
          <a:lstStyle/>
          <a:p>
            <a:r>
              <a:rPr lang="el-GR" dirty="0" smtClean="0"/>
              <a:t>Λογαριασμοί της 1</a:t>
            </a:r>
            <a:r>
              <a:rPr lang="el-GR" baseline="30000" dirty="0" smtClean="0"/>
              <a:t>ης </a:t>
            </a:r>
            <a:r>
              <a:rPr lang="el-GR" dirty="0" smtClean="0"/>
              <a:t>ομάδας </a:t>
            </a:r>
            <a:endParaRPr lang="en-US" dirty="0"/>
          </a:p>
        </p:txBody>
      </p:sp>
      <p:sp>
        <p:nvSpPr>
          <p:cNvPr id="8" name="7 - Θέση περιεχομένου"/>
          <p:cNvSpPr>
            <a:spLocks noGrp="1"/>
          </p:cNvSpPr>
          <p:nvPr>
            <p:ph idx="1"/>
          </p:nvPr>
        </p:nvSpPr>
        <p:spPr/>
        <p:txBody>
          <a:bodyPr>
            <a:normAutofit fontScale="55000" lnSpcReduction="20000"/>
          </a:bodyPr>
          <a:lstStyle/>
          <a:p>
            <a:pPr algn="just"/>
            <a:r>
              <a:rPr lang="el-GR" dirty="0" smtClean="0"/>
              <a:t>Ο λογαριασμός 10 Εδαφικές Εκτάσεις στον οποίο καταχωρίζονται τα κάθε είδους Γήπεδα –Οικόπεδα που έχει στην κατοχή της η επιχείρηση. Η αξία δεν υπόκειται σε απόσβεση, αλλά εφόσον προκύψει πραγματικός κίνδυνος οικονομικής απαξίωσης και υποτίμησης σχηματίζεται ανάλογη πρόβλεψη.</a:t>
            </a:r>
            <a:endParaRPr lang="el-GR" sz="1800" dirty="0" smtClean="0"/>
          </a:p>
          <a:p>
            <a:pPr algn="just"/>
            <a:r>
              <a:rPr lang="el-GR" dirty="0" smtClean="0"/>
              <a:t>Ο λογαριασμός 11 Κτίρια – Εγκαταστάσεις Κτιρίων – Τεχνικά Έργα στον οποίον καταχωρίζονται όλες οι οικοδομικές κατασκευές (κτίρια) οι κάθε είδους κτιριακές εγκαταστάσεις (μηχανολογικές- ηλεκτρολογικές, υδραυλικές κλπ) και τα κάθε είδους τεχνικά έργα (περιφράξεις, λιμενικά έργα, δρόμοι, χώροι στάθμευσης κλπ).</a:t>
            </a:r>
            <a:endParaRPr lang="el-GR" sz="1800" dirty="0" smtClean="0"/>
          </a:p>
          <a:p>
            <a:pPr algn="just"/>
            <a:r>
              <a:rPr lang="el-GR" dirty="0" smtClean="0"/>
              <a:t>Ο λογαριασμός 12 Μηχανήματα – Τεχνικές Εγκαταστάσεις – Λοιπές Μηχανολογικός Εξοπλισμός, στον οποίο καταχωρίζονται οι μηχανολογικές και τεχνικές εγκαταστάσεις, τα φορητά μηχανήματα, τα εργαλεία, τα μηχανολογικά όργανα και κάθε άλλου είδους μηχανολογικός εξοπλισμός.</a:t>
            </a:r>
            <a:endParaRPr lang="el-GR" sz="1800" dirty="0" smtClean="0"/>
          </a:p>
          <a:p>
            <a:pPr>
              <a:buNone/>
            </a:pPr>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Τίτλος"/>
          <p:cNvSpPr>
            <a:spLocks noGrp="1"/>
          </p:cNvSpPr>
          <p:nvPr>
            <p:ph type="title"/>
          </p:nvPr>
        </p:nvSpPr>
        <p:spPr/>
        <p:txBody>
          <a:bodyPr/>
          <a:lstStyle/>
          <a:p>
            <a:r>
              <a:rPr lang="el-GR" dirty="0" smtClean="0"/>
              <a:t>Λογαριασμοί της 1</a:t>
            </a:r>
            <a:r>
              <a:rPr lang="el-GR" baseline="30000" dirty="0" smtClean="0"/>
              <a:t>ης </a:t>
            </a:r>
            <a:r>
              <a:rPr lang="el-GR" dirty="0" smtClean="0"/>
              <a:t>ομάδας </a:t>
            </a:r>
            <a:endParaRPr lang="en-US" dirty="0"/>
          </a:p>
        </p:txBody>
      </p:sp>
      <p:sp>
        <p:nvSpPr>
          <p:cNvPr id="7" name="6 - Θέση περιεχομένου"/>
          <p:cNvSpPr>
            <a:spLocks noGrp="1"/>
          </p:cNvSpPr>
          <p:nvPr>
            <p:ph idx="1"/>
          </p:nvPr>
        </p:nvSpPr>
        <p:spPr/>
        <p:txBody>
          <a:bodyPr>
            <a:normAutofit fontScale="62500" lnSpcReduction="20000"/>
          </a:bodyPr>
          <a:lstStyle/>
          <a:p>
            <a:pPr algn="just">
              <a:lnSpc>
                <a:spcPct val="90000"/>
              </a:lnSpc>
            </a:pPr>
            <a:r>
              <a:rPr lang="el-GR" dirty="0" smtClean="0"/>
              <a:t>Ο λογαριασμός 13 Μεταφορικά Μέσα, στον οποίο καταχωρίζονται τα  κάθε είδους οχήματα που έχει στην κατοχή της η ξενοδοχειακή επιχείρηση για τη μεταφορά του προσωπικού της, των πελατών και των πρώτων υλών και αγαθών, εντός και εκτός των εγκαταστάσεων του ξενοδοχείου.</a:t>
            </a:r>
            <a:endParaRPr lang="el-GR" sz="1800" dirty="0" smtClean="0"/>
          </a:p>
          <a:p>
            <a:pPr algn="just">
              <a:lnSpc>
                <a:spcPct val="90000"/>
              </a:lnSpc>
            </a:pPr>
            <a:r>
              <a:rPr lang="el-GR" dirty="0" smtClean="0"/>
              <a:t>Ο λογαριασμός 14 Έπιπλα και Λοιπός Εξοπλισμός, στον οποίο καταχωρίζονται όλα τα  έπιπλα, σκεύη, μηχανές γραφείων, Η/Υ και τα είδη ιματισμού που είναι απαραίτητα για τη λειτουργία του ξενοδοχείου (σεντόνια, κουβέρτες, πετσέτες, κουρτίνες κλπ.).</a:t>
            </a:r>
            <a:endParaRPr lang="el-GR" sz="1800" dirty="0" smtClean="0"/>
          </a:p>
          <a:p>
            <a:pPr algn="just">
              <a:lnSpc>
                <a:spcPct val="90000"/>
              </a:lnSpc>
            </a:pPr>
            <a:r>
              <a:rPr lang="el-GR" dirty="0" smtClean="0"/>
              <a:t>Ο λογαριασμός 15 Ακινητοποιήσεις Υπό Εκτέλεση και Προκαταβολές Κτήσεως Παγίων Στοιχείων, στον οποίο καταχωρίζονται οι πληρωμές για την κατασκευή ή απόκτηση νέων περιουσιακών στοιχείων.</a:t>
            </a:r>
            <a:endParaRPr lang="el-GR" sz="1800" dirty="0" smtClean="0"/>
          </a:p>
          <a:p>
            <a:pPr algn="just">
              <a:lnSpc>
                <a:spcPct val="90000"/>
              </a:lnSpc>
            </a:pPr>
            <a:r>
              <a:rPr lang="el-GR" dirty="0" smtClean="0"/>
              <a:t>Ο λογαριασμός 16 Ασώματες Ακινητοποιήσεις και Έξοδα Πολυετούς Απόσβεσης,  στον οποίο καταχωρίζονται τα Άυλα περιουσιακά στοιχεία π.χ. Υπεραξία, Δικαιώματα χρήσης ενσώματων παγίων.</a:t>
            </a:r>
          </a:p>
          <a:p>
            <a:pPr algn="just"/>
            <a:endParaRPr lang="en-US"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1561</TotalTime>
  <Words>1681</Words>
  <Application>Microsoft Office PowerPoint</Application>
  <PresentationFormat>Προβολή στην οθόνη (16:10)</PresentationFormat>
  <Paragraphs>306</Paragraphs>
  <Slides>33</Slides>
  <Notes>22</Notes>
  <HiddenSlides>0</HiddenSlides>
  <MMClips>0</MMClips>
  <ScaleCrop>false</ScaleCrop>
  <HeadingPairs>
    <vt:vector size="4" baseType="variant">
      <vt:variant>
        <vt:lpstr>Θέμα</vt:lpstr>
      </vt:variant>
      <vt:variant>
        <vt:i4>1</vt:i4>
      </vt:variant>
      <vt:variant>
        <vt:lpstr>Τίτλοι διαφανειών</vt:lpstr>
      </vt:variant>
      <vt:variant>
        <vt:i4>33</vt:i4>
      </vt:variant>
    </vt:vector>
  </HeadingPairs>
  <TitlesOfParts>
    <vt:vector size="34" baseType="lpstr">
      <vt:lpstr>Θέμα του Office</vt:lpstr>
      <vt:lpstr>Κλαδικά Λογιστικά Σχέδια</vt:lpstr>
      <vt:lpstr>Διαφάνεια 2</vt:lpstr>
      <vt:lpstr>Άδειες Χρήσης</vt:lpstr>
      <vt:lpstr>Χρηματοδότηση</vt:lpstr>
      <vt:lpstr>Σκοποί  ενότητας</vt:lpstr>
      <vt:lpstr>Η Χρήση Δεικτών στις Ξενοδοχειακές Επιχειρήσεις</vt:lpstr>
      <vt:lpstr>Η Χρήση Δεικτών στις Ξενοδοχειακές Επιχειρήσεις</vt:lpstr>
      <vt:lpstr>Λογαριασμοί της 1ης ομάδας </vt:lpstr>
      <vt:lpstr>Λογαριασμοί της 1ης ομάδας </vt:lpstr>
      <vt:lpstr>Λογαριασμοί της 1ης ομάδας </vt:lpstr>
      <vt:lpstr>Λογαριασμοί της 1ης ομάδας </vt:lpstr>
      <vt:lpstr>Λογαριασμοί της 1ης ομάδας </vt:lpstr>
      <vt:lpstr>Λογαριασμοί της 1ης ομάδας </vt:lpstr>
      <vt:lpstr>Λογαριασμοί της 1ης ομάδας </vt:lpstr>
      <vt:lpstr>Λογαριασμοί της 1ης ομάδας </vt:lpstr>
      <vt:lpstr>Λογαριασμοί της 1ης ομάδας </vt:lpstr>
      <vt:lpstr>Λογαριασμοί της 1ης ομάδας </vt:lpstr>
      <vt:lpstr>Λογαριασμοί της 1ης ομάδας </vt:lpstr>
      <vt:lpstr>Λογαριασμοί της 2ης ομάδας </vt:lpstr>
      <vt:lpstr>Λογαριασμοί της 2ης ομάδας </vt:lpstr>
      <vt:lpstr>Λογαριασμοί της 2ης ομάδας </vt:lpstr>
      <vt:lpstr>Λογαριασμοί της 2ης ομάδας </vt:lpstr>
      <vt:lpstr>Λογαριασμοί της 2ης ομάδας </vt:lpstr>
      <vt:lpstr>Λογαριασμοί της 2ης ομάδας </vt:lpstr>
      <vt:lpstr>Λογαριασμοί της 2ης ομάδας </vt:lpstr>
      <vt:lpstr>Λογαριασμοί της 2ης ομάδας </vt:lpstr>
      <vt:lpstr>Βιβλιογραφία</vt:lpstr>
      <vt:lpstr>Σημείωμα Αναφοράς</vt:lpstr>
      <vt:lpstr>Σημείωμα Αδειοδότησης</vt:lpstr>
      <vt:lpstr>Διαφάνεια 30</vt:lpstr>
      <vt:lpstr>Διαφάνεια 31</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237</cp:revision>
  <dcterms:created xsi:type="dcterms:W3CDTF">2012-09-06T09:03:05Z</dcterms:created>
  <dcterms:modified xsi:type="dcterms:W3CDTF">2015-11-03T20:05:08Z</dcterms:modified>
</cp:coreProperties>
</file>