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299" r:id="rId12"/>
    <p:sldId id="300" r:id="rId13"/>
    <p:sldId id="282" r:id="rId14"/>
    <p:sldId id="283" r:id="rId15"/>
    <p:sldId id="285" r:id="rId16"/>
    <p:sldId id="305" r:id="rId17"/>
    <p:sldId id="304" r:id="rId18"/>
    <p:sldId id="303" r:id="rId19"/>
    <p:sldId id="302" r:id="rId20"/>
    <p:sldId id="301" r:id="rId21"/>
    <p:sldId id="307" r:id="rId22"/>
    <p:sldId id="308" r:id="rId23"/>
    <p:sldId id="306" r:id="rId24"/>
    <p:sldId id="310" r:id="rId25"/>
    <p:sldId id="309" r:id="rId26"/>
    <p:sldId id="290" r:id="rId27"/>
    <p:sldId id="312" r:id="rId28"/>
    <p:sldId id="311" r:id="rId29"/>
    <p:sldId id="291" r:id="rId30"/>
    <p:sldId id="292" r:id="rId31"/>
    <p:sldId id="293" r:id="rId32"/>
    <p:sldId id="294" r:id="rId33"/>
    <p:sldId id="295" r:id="rId34"/>
    <p:sldId id="280" r:id="rId35"/>
  </p:sldIdLst>
  <p:sldSz cx="9144000" cy="5715000" type="screen16x10"/>
  <p:notesSz cx="6858000" cy="9144000"/>
  <p:custDataLst>
    <p:tags r:id="rId3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2994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4464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666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Ανάλυση Χρηματοοικονομικών Καταστάσεων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/>
              <a:t>Αριθμοδείκτες Αποδοτικότητας</a:t>
            </a:r>
            <a:endParaRPr lang="el-GR" sz="4000" dirty="0" smtClean="0"/>
          </a:p>
          <a:p>
            <a:r>
              <a:rPr lang="el-GR" sz="2800" dirty="0" err="1" smtClean="0"/>
              <a:t>Διακομίχαλης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l-GR" b="1" dirty="0" smtClean="0"/>
              <a:t>2. Αριθμοδείκτης καθαρού κέρδους </a:t>
            </a:r>
            <a:r>
              <a:rPr lang="el-GR" sz="2800" dirty="0" smtClean="0"/>
              <a:t>δείχνει το καθαρό κέρδος μιας επιχείρησης από τις λειτουργικές της δραστηριότητες. </a:t>
            </a:r>
            <a:r>
              <a:rPr lang="el-GR" altLang="zh-CN" sz="2800" dirty="0" smtClean="0"/>
              <a:t>Είναι αντίστοιχος δείκτης με τον προηγούμενο, με τη διαφορά ότι στον αριθμητή χρησιμοποιούνται τα καθαρά κέρδη, αυτά δηλαδή που δεν περιλαμβάνουν τόκους και φόρους.</a:t>
            </a:r>
            <a:r>
              <a:rPr lang="en-GB" altLang="zh-CN" sz="2800" dirty="0" smtClean="0">
                <a:ea typeface="SimSun" pitchFamily="2" charset="-122"/>
              </a:rPr>
              <a:t> </a:t>
            </a:r>
            <a:r>
              <a:rPr lang="el-GR" sz="2800" dirty="0" smtClean="0"/>
              <a:t>Ο αριθμοδείκτης προκύπτει διαιρώντας τα καθαρά λειτουργικά κέρδη προς τις καθαρές πωλήσεις.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3815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l-GR" sz="5100" b="1" dirty="0" smtClean="0"/>
              <a:t>2. Αριθμοδείκτης καθαρού κέρδους</a:t>
            </a:r>
          </a:p>
          <a:p>
            <a:pPr marL="533400" indent="-533400" algn="ctr">
              <a:lnSpc>
                <a:spcPct val="80000"/>
              </a:lnSpc>
              <a:buNone/>
            </a:pPr>
            <a:r>
              <a:rPr lang="el-GR" sz="3800" u="sng" dirty="0" smtClean="0"/>
              <a:t>Καθαρά κέρδη Χρήσεως Χ 100</a:t>
            </a:r>
          </a:p>
          <a:p>
            <a:pPr marL="533400" indent="-533400" algn="ctr">
              <a:lnSpc>
                <a:spcPct val="80000"/>
              </a:lnSpc>
              <a:buNone/>
            </a:pPr>
            <a:r>
              <a:rPr lang="el-GR" sz="3800" dirty="0" smtClean="0"/>
              <a:t>Καθαρές πωλήσεις</a:t>
            </a:r>
          </a:p>
          <a:p>
            <a:pPr marL="533400" indent="-533400" algn="ctr">
              <a:lnSpc>
                <a:spcPct val="80000"/>
              </a:lnSpc>
              <a:buNone/>
            </a:pPr>
            <a:endParaRPr lang="el-GR" sz="38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3800" dirty="0" smtClean="0"/>
              <a:t>Στα καθαρά λειτουργικά κέρδη δεν συμπεριλαμβάνονται έσοδα και κέρδη που προέρχονται από συμμετοχές, επενδύσεις σε χρεόγραφα όπως τα μη λειτουργικά έξοδα και ζημιές.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3800" dirty="0" smtClean="0"/>
              <a:t>Η επιχείρηση είναι τόσο επικερδής όσο μεγαλύτερος είναι ο αριθμοδείκτης καθαρού κέρδους.  </a:t>
            </a:r>
            <a:endParaRPr lang="el-GR" altLang="zh-CN" sz="3800" dirty="0" smtClean="0"/>
          </a:p>
          <a:p>
            <a:pPr marL="0" indent="0">
              <a:lnSpc>
                <a:spcPct val="110000"/>
              </a:lnSpc>
              <a:buNone/>
            </a:pPr>
            <a:endParaRPr lang="el-GR" altLang="zh-CN" sz="2800" dirty="0" smtClean="0"/>
          </a:p>
          <a:p>
            <a:pPr>
              <a:lnSpc>
                <a:spcPct val="80000"/>
              </a:lnSpc>
              <a:buNone/>
            </a:pPr>
            <a:endParaRPr lang="el-GR" altLang="zh-CN" sz="28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l-GR" altLang="zh-CN" sz="2800" dirty="0" smtClean="0"/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3. Αριθμοδείκτης αποδοτικότητας απασχολούμενων κεφαλαίων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800" dirty="0" smtClean="0"/>
              <a:t>μετρά την κερδοφορία ίδιων και ξένων κεφαλαίων δείχνοντας τελικώς την ικανότητα της διοίκησης να πραγματοποιεί κέρδη χρησιμοποιώντας τα διαθέσιμα κεφάλαια της. </a:t>
            </a:r>
          </a:p>
          <a:p>
            <a:pPr marL="533400" indent="-533400">
              <a:buNone/>
            </a:pPr>
            <a:endParaRPr lang="el-GR" sz="2800" b="1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l-GR" altLang="zh-CN" sz="2800" dirty="0" smtClean="0"/>
          </a:p>
          <a:p>
            <a:pPr marL="0" indent="0">
              <a:lnSpc>
                <a:spcPct val="110000"/>
              </a:lnSpc>
              <a:buNone/>
            </a:pPr>
            <a:endParaRPr lang="el-GR" altLang="zh-CN" sz="2800" dirty="0" smtClean="0"/>
          </a:p>
          <a:p>
            <a:pPr>
              <a:lnSpc>
                <a:spcPct val="80000"/>
              </a:lnSpc>
              <a:buNone/>
            </a:pPr>
            <a:endParaRPr lang="el-GR" altLang="zh-CN" sz="28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l-GR" altLang="zh-CN" sz="2800" dirty="0" smtClean="0"/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1152128"/>
          </a:xfrm>
        </p:spPr>
        <p:txBody>
          <a:bodyPr>
            <a:normAutofit/>
          </a:bodyPr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92561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b="1" dirty="0" smtClean="0"/>
              <a:t>3. Αριθμοδείκτης αποδοτικότητας απασχολούμενων κεφαλαίων </a:t>
            </a:r>
          </a:p>
          <a:p>
            <a:pPr marL="533400" indent="-533400"/>
            <a:r>
              <a:rPr lang="el-GR" sz="2600" dirty="0" smtClean="0"/>
              <a:t>Ο αριθμοδείκτης προκύπτει από την μαθηματική σχέση</a:t>
            </a:r>
          </a:p>
          <a:p>
            <a:pPr marL="533400" indent="-533400" algn="ctr">
              <a:buNone/>
            </a:pPr>
            <a:r>
              <a:rPr lang="el-GR" sz="2400" u="sng" dirty="0" smtClean="0"/>
              <a:t>Καθαρά κέρδη εκμετάλλευσης +Χρηματοοικονομικά έξοδα)Χ100</a:t>
            </a:r>
          </a:p>
          <a:p>
            <a:pPr marL="533400" indent="-533400" algn="ctr">
              <a:buNone/>
            </a:pPr>
            <a:r>
              <a:rPr lang="el-GR" sz="2400" dirty="0" smtClean="0"/>
              <a:t>Συνολικά απασχολούμενα κεφάλαια</a:t>
            </a: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endParaRPr lang="el-GR" b="1" dirty="0" smtClean="0"/>
          </a:p>
          <a:p>
            <a:pPr marL="0" indent="0">
              <a:lnSpc>
                <a:spcPct val="90000"/>
              </a:lnSpc>
              <a:buNone/>
            </a:pPr>
            <a:endParaRPr lang="el-GR" altLang="zh-CN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 marL="533400" indent="-533400">
              <a:lnSpc>
                <a:spcPct val="80000"/>
              </a:lnSpc>
              <a:buNone/>
            </a:pPr>
            <a:r>
              <a:rPr lang="el-GR" sz="2800" b="1" dirty="0" smtClean="0"/>
              <a:t>4.</a:t>
            </a:r>
            <a:r>
              <a:rPr lang="el-GR" sz="3600" b="1" dirty="0" smtClean="0"/>
              <a:t> </a:t>
            </a:r>
            <a:r>
              <a:rPr lang="el-GR" sz="2800" b="1" dirty="0" smtClean="0"/>
              <a:t>Αριθμοδείκτης αποδοτικότητας ενεργητικού (</a:t>
            </a:r>
            <a:r>
              <a:rPr lang="en-GB" sz="2800" b="1" dirty="0" smtClean="0"/>
              <a:t>ROA)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400" dirty="0" smtClean="0"/>
              <a:t>Μετρά διαχρονικά τον βαθμό απόδοσης των συνολικών περιουσιακών στοιχείων της επιχείρησης.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l-GR" sz="2400" dirty="0" smtClean="0"/>
              <a:t>Ο αριθμοδείκτης εκφράζεται από την παρακάτω σχέση:  </a:t>
            </a:r>
            <a:endParaRPr lang="en-GB" sz="2400" dirty="0" smtClean="0"/>
          </a:p>
          <a:p>
            <a:pPr marL="533400" indent="-533400" algn="ctr">
              <a:lnSpc>
                <a:spcPct val="80000"/>
              </a:lnSpc>
              <a:buNone/>
            </a:pPr>
            <a:r>
              <a:rPr lang="el-GR" sz="2400" u="sng" dirty="0" smtClean="0"/>
              <a:t>(Καθαρά κέρδη </a:t>
            </a:r>
            <a:r>
              <a:rPr lang="el-GR" sz="2400" u="sng" dirty="0" err="1" smtClean="0"/>
              <a:t>εκμετάλλευσης+Χρηματοοικονομικά</a:t>
            </a:r>
            <a:r>
              <a:rPr lang="el-GR" sz="2400" u="sng" dirty="0" smtClean="0"/>
              <a:t> έξοδα)Χ100</a:t>
            </a:r>
          </a:p>
          <a:p>
            <a:pPr marL="533400" indent="-533400" algn="ctr">
              <a:lnSpc>
                <a:spcPct val="80000"/>
              </a:lnSpc>
              <a:buNone/>
            </a:pPr>
            <a:r>
              <a:rPr lang="el-GR" sz="2400" dirty="0" smtClean="0"/>
              <a:t>Σύνολο ενεργητικού</a:t>
            </a:r>
            <a:endParaRPr lang="en-GB" sz="2400" dirty="0" smtClean="0"/>
          </a:p>
          <a:p>
            <a:pPr>
              <a:lnSpc>
                <a:spcPct val="80000"/>
              </a:lnSpc>
              <a:buNone/>
            </a:pPr>
            <a:endParaRPr lang="en-GB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987829"/>
          </a:xfrm>
        </p:spPr>
        <p:txBody>
          <a:bodyPr>
            <a:noAutofit/>
          </a:bodyPr>
          <a:lstStyle/>
          <a:p>
            <a:pPr marL="533400" indent="-533400">
              <a:lnSpc>
                <a:spcPct val="80000"/>
              </a:lnSpc>
              <a:buNone/>
            </a:pPr>
            <a:r>
              <a:rPr lang="el-GR" sz="2400" b="1" dirty="0" smtClean="0"/>
              <a:t>4. Αριθμοδείκτης αποδοτικότητας ενεργητικού (</a:t>
            </a:r>
            <a:r>
              <a:rPr lang="en-GB" sz="2400" b="1" dirty="0" smtClean="0"/>
              <a:t>ROA)</a:t>
            </a:r>
            <a:endParaRPr lang="el-GR" sz="2400" b="1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400" dirty="0" smtClean="0"/>
              <a:t>ή αν δεν είναι γνωστό το ποσό των Χρηματοοικονομικών Εξόδων υπολογίζεται μόνο με τα Καθαρά Λειτουργικά Κέρδη.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400" dirty="0" smtClean="0"/>
              <a:t>Σε περίπτωση σοβαρής μεταβολής του Ενεργητικού στη διάρκεια της Χρήσης, λαμβάνεται ο μέσος όρος Ενεργητικού Αρχής και Τέλους Χρήσης </a:t>
            </a:r>
          </a:p>
          <a:p>
            <a:pPr marL="533400" indent="-533400" algn="ctr">
              <a:lnSpc>
                <a:spcPct val="80000"/>
              </a:lnSpc>
              <a:buNone/>
            </a:pPr>
            <a:r>
              <a:rPr lang="el-GR" sz="2400" u="sng" dirty="0" smtClean="0"/>
              <a:t>Ενεργητικό αρχής + Ενεργητικό τέλους</a:t>
            </a:r>
          </a:p>
          <a:p>
            <a:pPr marL="533400" indent="-533400" algn="ctr">
              <a:lnSpc>
                <a:spcPct val="80000"/>
              </a:lnSpc>
              <a:buNone/>
            </a:pPr>
            <a:r>
              <a:rPr lang="el-GR" sz="2400" dirty="0" smtClean="0"/>
              <a:t>2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400" dirty="0" smtClean="0"/>
              <a:t>Στο Σύνολο του Ενεργητικού δεν περιλαμβάνονται οι Συμμετοχές και άλλες Επενδύσεις διότι δεν συμμετέχουν στη δημιουργία λειτουργικών κερδών</a:t>
            </a:r>
            <a:endParaRPr lang="en-GB" sz="2400" dirty="0" smtClean="0"/>
          </a:p>
          <a:p>
            <a:pPr marL="533400" indent="-533400">
              <a:lnSpc>
                <a:spcPct val="80000"/>
              </a:lnSpc>
              <a:buNone/>
            </a:pPr>
            <a:endParaRPr lang="el-GR" sz="2400" b="1" dirty="0" smtClean="0"/>
          </a:p>
          <a:p>
            <a:pPr marL="533400" indent="-533400">
              <a:lnSpc>
                <a:spcPct val="80000"/>
              </a:lnSpc>
              <a:buNone/>
            </a:pPr>
            <a:endParaRPr lang="en-GB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03616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b="1" dirty="0" smtClean="0"/>
              <a:t>5. Συνδυασμένος</a:t>
            </a:r>
            <a:r>
              <a:rPr lang="el-GR" b="1" dirty="0" smtClean="0">
                <a:solidFill>
                  <a:schemeClr val="folHlink"/>
                </a:solidFill>
              </a:rPr>
              <a:t> </a:t>
            </a:r>
            <a:r>
              <a:rPr lang="el-GR" b="1" dirty="0" smtClean="0"/>
              <a:t>Αριθμοδείκτης αποδοτικότητας ενεργητικού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3000" dirty="0" smtClean="0"/>
              <a:t>Ο συνδυασμένος αριθμοδείκτης αποδοτικότητας ενεργητικού</a:t>
            </a:r>
            <a:r>
              <a:rPr lang="en-GB" sz="3000" dirty="0" smtClean="0"/>
              <a:t> </a:t>
            </a:r>
            <a:r>
              <a:rPr lang="el-GR" sz="3000" dirty="0" smtClean="0"/>
              <a:t>εμφανίζει την κυκλοφοριακή ταχύτητα του ενεργητικού και του</a:t>
            </a:r>
            <a:r>
              <a:rPr lang="en-GB" sz="3000" dirty="0" smtClean="0"/>
              <a:t> </a:t>
            </a:r>
            <a:r>
              <a:rPr lang="el-GR" sz="3000" dirty="0" smtClean="0"/>
              <a:t>καθαρού κέρδους. Η σχέση αυτή ονομάζεται εξίσωση </a:t>
            </a:r>
            <a:r>
              <a:rPr lang="en-US" sz="3000" dirty="0" smtClean="0"/>
              <a:t>Du Pont</a:t>
            </a:r>
            <a:r>
              <a:rPr lang="el-GR" sz="3000" dirty="0" smtClean="0"/>
              <a:t> και</a:t>
            </a:r>
            <a:r>
              <a:rPr lang="en-GB" sz="3000" dirty="0" smtClean="0"/>
              <a:t> </a:t>
            </a:r>
            <a:r>
              <a:rPr lang="el-GR" sz="3000" dirty="0" smtClean="0"/>
              <a:t>δίνει την αποδοτικότητα του ενεργητικού μιας επιχείρησης.</a:t>
            </a:r>
            <a:endParaRPr lang="en-GB" sz="3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33500"/>
            <a:ext cx="8507288" cy="377163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sz="2800" b="1" dirty="0" smtClean="0"/>
              <a:t>5. Συνδυασμένος</a:t>
            </a:r>
            <a:r>
              <a:rPr lang="el-GR" sz="2800" b="1" dirty="0" smtClean="0">
                <a:solidFill>
                  <a:schemeClr val="folHlink"/>
                </a:solidFill>
              </a:rPr>
              <a:t> </a:t>
            </a:r>
            <a:r>
              <a:rPr lang="el-GR" sz="2800" b="1" dirty="0" smtClean="0"/>
              <a:t>Αριθμοδείκτης αποδοτικότητας ενεργητικού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400" dirty="0" smtClean="0"/>
              <a:t>Ο Δείκτης προέρχεται από το γινόμενο</a:t>
            </a:r>
            <a:r>
              <a:rPr lang="en-GB" sz="2400" dirty="0" smtClean="0"/>
              <a:t>:</a:t>
            </a:r>
            <a:endParaRPr lang="en-US" sz="2400" dirty="0" smtClean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400" b="1" dirty="0" smtClean="0"/>
              <a:t>Καθαρό Περιθώριο Κέρδους Χ Δείκτης Ταχύτητας Ενεργητικού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400" dirty="0" smtClean="0"/>
              <a:t>Υπολογίζεται ως εξής</a:t>
            </a:r>
            <a:r>
              <a:rPr lang="en-GB" sz="2400" dirty="0" smtClean="0"/>
              <a:t>:</a:t>
            </a:r>
            <a:endParaRPr lang="el-GR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sz="2400" u="sng" dirty="0" smtClean="0"/>
              <a:t>Καθαρά λειτουργικά κέρδη προ τόκων</a:t>
            </a:r>
            <a:r>
              <a:rPr lang="el-GR" sz="2400" dirty="0" smtClean="0"/>
              <a:t>  Χ  </a:t>
            </a:r>
            <a:r>
              <a:rPr lang="el-GR" sz="2400" u="sng" dirty="0" smtClean="0"/>
              <a:t>Καθαρές πωλήσεις  </a:t>
            </a:r>
            <a:r>
              <a:rPr lang="el-GR" sz="2400" dirty="0" smtClean="0"/>
              <a:t>Χ100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l-GR" sz="2400" dirty="0" smtClean="0"/>
              <a:t>Καθαρές πωλήσεις                                       Μέσο ύψος ενεργητικού</a:t>
            </a:r>
            <a:endParaRPr lang="en-GB" sz="2400" dirty="0" smtClean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l-GR" sz="2400" dirty="0" smtClean="0"/>
          </a:p>
          <a:p>
            <a:pPr marL="0" indent="0">
              <a:lnSpc>
                <a:spcPct val="90000"/>
              </a:lnSpc>
              <a:buNone/>
            </a:pPr>
            <a:endParaRPr lang="el-GR" sz="28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46821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3300" b="1" dirty="0" smtClean="0"/>
              <a:t>6. Αριθμοδείκτης αποδοτικότητας Ιδίων Κεφαλαίων </a:t>
            </a:r>
            <a:r>
              <a:rPr lang="el-GR" altLang="zh-CN" sz="3300" dirty="0" smtClean="0"/>
              <a:t>(</a:t>
            </a:r>
            <a:r>
              <a:rPr lang="en-US" altLang="zh-CN" sz="3300" dirty="0" smtClean="0">
                <a:ea typeface="SimSun" pitchFamily="2" charset="-122"/>
              </a:rPr>
              <a:t>return on equity</a:t>
            </a:r>
            <a:r>
              <a:rPr lang="el-GR" altLang="zh-CN" sz="3300" dirty="0" smtClean="0"/>
              <a:t> ή </a:t>
            </a:r>
            <a:r>
              <a:rPr lang="en-US" altLang="zh-CN" sz="3300" b="1" dirty="0" smtClean="0">
                <a:ea typeface="SimSun" pitchFamily="2" charset="-122"/>
              </a:rPr>
              <a:t>ROE</a:t>
            </a:r>
            <a:r>
              <a:rPr lang="el-GR" altLang="zh-CN" sz="3300" dirty="0" smtClean="0"/>
              <a:t>)</a:t>
            </a:r>
          </a:p>
          <a:p>
            <a:pPr marL="0" indent="0" algn="just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None/>
            </a:pPr>
            <a:r>
              <a:rPr lang="el-GR" altLang="zh-CN" sz="3100" dirty="0" smtClean="0"/>
              <a:t>Αντίστοιχος δείκτης με τον προηγούμενο, μόνο που στη θέση του παρανομαστή βρίσκονται τα ίδια κεφάλαια της επιχείρησης αντί του ενεργητικού (</a:t>
            </a:r>
            <a:r>
              <a:rPr lang="en-US" altLang="zh-CN" sz="3100" dirty="0" err="1" smtClean="0">
                <a:ea typeface="SimSun" pitchFamily="2" charset="-122"/>
              </a:rPr>
              <a:t>Bodie</a:t>
            </a:r>
            <a:r>
              <a:rPr lang="el-GR" altLang="zh-CN" sz="3100" dirty="0" smtClean="0"/>
              <a:t>, </a:t>
            </a:r>
            <a:r>
              <a:rPr lang="en-US" altLang="zh-CN" sz="3100" dirty="0" smtClean="0">
                <a:ea typeface="SimSun" pitchFamily="2" charset="-122"/>
              </a:rPr>
              <a:t>Kane</a:t>
            </a:r>
            <a:r>
              <a:rPr lang="el-GR" altLang="zh-CN" sz="3100" dirty="0" smtClean="0"/>
              <a:t>, </a:t>
            </a:r>
            <a:r>
              <a:rPr lang="en-US" altLang="zh-CN" sz="3100" dirty="0" smtClean="0">
                <a:ea typeface="SimSun" pitchFamily="2" charset="-122"/>
              </a:rPr>
              <a:t>Marcus</a:t>
            </a:r>
            <a:r>
              <a:rPr lang="el-GR" altLang="zh-CN" sz="3100" dirty="0" smtClean="0"/>
              <a:t>, 2005). Παρουσιάζει το μέγεθος των κερδών που δημιουργήθηκαν από την εισφορά των κεφαλαίων των μετόχων, δηλαδή </a:t>
            </a:r>
            <a:r>
              <a:rPr lang="el-GR" sz="3100" dirty="0" smtClean="0"/>
              <a:t>δείχνει το βαθμό της αξιοποίησης των ιδίων κεφαλαίων.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ct val="20000"/>
              </a:spcBef>
              <a:buClr>
                <a:schemeClr val="folHlink"/>
              </a:buClr>
              <a:buSzPct val="60000"/>
              <a:buNone/>
            </a:pPr>
            <a:r>
              <a:rPr lang="el-GR" b="1" dirty="0" smtClean="0"/>
              <a:t>6. Αριθμοδείκτης αποδοτικότητας Ιδίων Κεφαλαίων </a:t>
            </a:r>
            <a:r>
              <a:rPr lang="el-GR" altLang="zh-CN" dirty="0" smtClean="0"/>
              <a:t>(</a:t>
            </a:r>
            <a:r>
              <a:rPr lang="en-US" altLang="zh-CN" dirty="0" smtClean="0">
                <a:ea typeface="SimSun" pitchFamily="2" charset="-122"/>
              </a:rPr>
              <a:t>return on equity</a:t>
            </a:r>
            <a:r>
              <a:rPr lang="el-GR" altLang="zh-CN" dirty="0" smtClean="0"/>
              <a:t> ή </a:t>
            </a:r>
            <a:r>
              <a:rPr lang="en-US" altLang="zh-CN" b="1" dirty="0" smtClean="0">
                <a:ea typeface="SimSun" pitchFamily="2" charset="-122"/>
              </a:rPr>
              <a:t>ROE</a:t>
            </a:r>
            <a:r>
              <a:rPr lang="el-GR" altLang="zh-CN" dirty="0" smtClean="0"/>
              <a:t>)</a:t>
            </a:r>
            <a:endParaRPr lang="el-GR" dirty="0" smtClean="0"/>
          </a:p>
          <a:p>
            <a:pPr marL="609600" indent="-609600">
              <a:spcBef>
                <a:spcPct val="20000"/>
              </a:spcBef>
              <a:buClr>
                <a:schemeClr val="folHlink"/>
              </a:buClr>
              <a:buSzPct val="60000"/>
              <a:buNone/>
            </a:pPr>
            <a:r>
              <a:rPr lang="el-GR" dirty="0" smtClean="0"/>
              <a:t>Ο αριθμοδείκτης προκύπτει από την παρακάτω σχέση: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u="sng" dirty="0" smtClean="0"/>
              <a:t>Καθαρά λειτουργικά κέρδη Χ 100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Μέσο ύψος ιδίων κεφαλαίων</a:t>
            </a:r>
          </a:p>
          <a:p>
            <a:pPr marL="0" indent="0" algn="just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Όσο μεγαλύτερο είναι το ποσοστό του αριθμοδείκτη τόσο επιτυχημένη θεωρείται και η πορεία της επιχείρησης, σε αντίθεση με τον χαμηλό αριθμοδείκτη που είναι ενδεικτικός της μη ικανής διοίκησης και παραγωγικότητας.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Ανάλυση Χρηματοοικονομικών Καταστάσεων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10:</a:t>
            </a:r>
            <a:r>
              <a:rPr lang="en-US" sz="2800" dirty="0" smtClean="0"/>
              <a:t> </a:t>
            </a:r>
            <a:r>
              <a:rPr lang="el-GR" sz="2800" b="1" dirty="0" smtClean="0"/>
              <a:t>Αριθμοδείκτες Αποδοτικότητας</a:t>
            </a:r>
            <a:endParaRPr lang="en-US" sz="2800" dirty="0" smtClean="0"/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b="1" dirty="0" smtClean="0"/>
              <a:t>7. Αριθμοδείκτης οικονομικής μοχλεύσεως </a:t>
            </a:r>
            <a:r>
              <a:rPr lang="el-GR" altLang="zh-CN" dirty="0" smtClean="0"/>
              <a:t>(</a:t>
            </a:r>
            <a:r>
              <a:rPr lang="en-GB" altLang="zh-CN" dirty="0" smtClean="0">
                <a:ea typeface="SimSun" pitchFamily="2" charset="-122"/>
              </a:rPr>
              <a:t>Financial Leverage Ratio</a:t>
            </a:r>
            <a:r>
              <a:rPr lang="el-GR" altLang="zh-CN" dirty="0" smtClean="0"/>
              <a:t>)</a:t>
            </a:r>
          </a:p>
          <a:p>
            <a:pPr marL="0" indent="0" algn="just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None/>
            </a:pPr>
            <a:r>
              <a:rPr lang="en-GB" dirty="0" smtClean="0"/>
              <a:t>O</a:t>
            </a:r>
            <a:r>
              <a:rPr lang="el-GR" dirty="0" smtClean="0"/>
              <a:t> αριθμοδείκτης οικονομικής μοχλεύσεως καταδεικνύει την επίδραση που ασκεί η χρήση των δανειακών κεφαλαίων πάνω στην αποδοτικότητα των ιδίων κεφαλαίων της επιχείρησης. </a:t>
            </a:r>
            <a:endParaRPr lang="en-GB" dirty="0" smtClean="0"/>
          </a:p>
          <a:p>
            <a:pPr marL="0" indent="0" algn="just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None/>
            </a:pPr>
            <a:r>
              <a:rPr lang="el-GR" dirty="0" smtClean="0"/>
              <a:t>Σε περίπτωση που ο εν λόγω δείκτης είναι μεγαλύτερος της μονάδος τότε η επίδραση των ξένων κεφαλαίων είναι θετική στα κέρδη της επιχείρησης. </a:t>
            </a:r>
            <a:endParaRPr lang="en-GB" dirty="0" smtClean="0"/>
          </a:p>
          <a:p>
            <a:pPr marL="609600" indent="-609600">
              <a:spcBef>
                <a:spcPct val="20000"/>
              </a:spcBef>
              <a:buClr>
                <a:schemeClr val="folHlink"/>
              </a:buClr>
              <a:buSzPct val="60000"/>
              <a:buNone/>
            </a:pPr>
            <a:r>
              <a:rPr lang="el-GR" dirty="0" smtClean="0"/>
              <a:t>       Ο δείκτης προκύπτει: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u="sng" dirty="0" smtClean="0"/>
              <a:t>Αποδοτικότητα ιδίων κεφαλαίων</a:t>
            </a:r>
            <a:endParaRPr lang="en-GB" u="sng" dirty="0" smtClean="0"/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Αποδοτικότητα απασχολούμενων κεφαλαίων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b="1" dirty="0" smtClean="0"/>
              <a:t>8. Αριθμοδείκτες Δαπανών Λειτουργίας</a:t>
            </a:r>
            <a:endParaRPr lang="el-GR" altLang="zh-CN" dirty="0" smtClean="0"/>
          </a:p>
          <a:p>
            <a:pPr marL="609600" indent="-609600" algn="just">
              <a:spcBef>
                <a:spcPct val="20000"/>
              </a:spcBef>
              <a:buSzPct val="60000"/>
              <a:buFont typeface="Wingdings" pitchFamily="2" charset="2"/>
              <a:buChar char="n"/>
            </a:pPr>
            <a:r>
              <a:rPr lang="el-GR" sz="3000" dirty="0" smtClean="0"/>
              <a:t>άλλοι αριθμοδείκτες ελάσσονος σημασίας σε σχέση με τους παραπάνω συνοπτικά αναφέρονται παρακάτω:</a:t>
            </a:r>
          </a:p>
          <a:p>
            <a:pPr marL="609600" indent="-609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3000" dirty="0" smtClean="0"/>
              <a:t>8.1 Αριθμοδείκτης δαπανών συντηρήσεως και επισκευών προς πάγια  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u="sng" dirty="0" smtClean="0"/>
              <a:t>Δαπάνες συντηρήσεως και επισκευών Χ 100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Πάγια προ αποσβέσεων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8.2 Αριθμοδείκτης  δαπανών συντηρήσεως και επισκευών προς πώληση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u="sng" dirty="0" smtClean="0"/>
              <a:t>Δαπάνες συντηρήσεως και επισκευών Χ 100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Καθαρές πωλήσεις</a:t>
            </a:r>
          </a:p>
          <a:p>
            <a:pPr marL="609600" indent="-609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8.3 Αριθμοδείκτης αποσβέσεων παγίων 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u="sng" dirty="0" smtClean="0"/>
              <a:t>Αποσβέσεις χρήσεως 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Πάγια προ αποσβέσεων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b="1" dirty="0" smtClean="0"/>
              <a:t>8. Αριθμοδείκτες Δαπανών Λειτουργίας</a:t>
            </a:r>
            <a:endParaRPr lang="el-GR" altLang="zh-CN" dirty="0" smtClean="0"/>
          </a:p>
          <a:p>
            <a:pPr marL="609600" indent="-609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8.4 Αριθμοδείκτης αποσβέσεων προς πωλήσεις 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u="sng" dirty="0" smtClean="0"/>
              <a:t>Αποσβέσεις χρήσεως 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Καθαρές Πωλήσεις</a:t>
            </a:r>
          </a:p>
          <a:p>
            <a:pPr marL="609600" indent="-609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8.5 Αριθμοδείκτης λειτουργικών εξόδων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u="sng" dirty="0" smtClean="0"/>
              <a:t>Κόστος </a:t>
            </a:r>
            <a:r>
              <a:rPr lang="el-GR" u="sng" dirty="0" err="1" smtClean="0"/>
              <a:t>πωληθέντων+λειτουργικά</a:t>
            </a:r>
            <a:r>
              <a:rPr lang="el-GR" u="sng" dirty="0" smtClean="0"/>
              <a:t> έξοδα Χ100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Καθαρές πωλήσεις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09600" indent="-609600">
              <a:spcBef>
                <a:spcPct val="20000"/>
              </a:spcBef>
              <a:buClr>
                <a:schemeClr val="folHlink"/>
              </a:buClr>
              <a:buSzPct val="60000"/>
              <a:buNone/>
            </a:pPr>
            <a:r>
              <a:rPr lang="el-GR" b="1" dirty="0" smtClean="0"/>
              <a:t>8. Αριθμοδείκτες Δαπανών Λειτουργίας</a:t>
            </a:r>
            <a:endParaRPr lang="el-GR" dirty="0" smtClean="0"/>
          </a:p>
          <a:p>
            <a:pPr marL="609600" indent="-609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8.6 Αριθμοδείκτης λειτουργικών εξόδων προς πωλήσεις 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u="sng" dirty="0" smtClean="0"/>
              <a:t>Λειτουργικά έξοδα Χ 100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Καθαρές πωλήσεις</a:t>
            </a:r>
          </a:p>
          <a:p>
            <a:pPr marL="609600" indent="-609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8.7 Αριθμοδείκτης καθαρών κερδών προς τις αμοιβές των απασχολουμένων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u="sng" dirty="0" smtClean="0"/>
              <a:t>Καθαρά λειτουργικά κέρδη Χ 100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Αμοιβές απασχολούμενων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b="1" dirty="0" smtClean="0"/>
              <a:t>8. Αριθμοδείκτες Δαπανών Λειτουργίας</a:t>
            </a:r>
            <a:endParaRPr lang="el-GR" altLang="zh-CN" dirty="0" smtClean="0"/>
          </a:p>
          <a:p>
            <a:pPr marL="609600" indent="-609600">
              <a:spcBef>
                <a:spcPct val="20000"/>
              </a:spcBef>
              <a:buSzPct val="60000"/>
              <a:buFont typeface="Wingdings" pitchFamily="2" charset="2"/>
              <a:buChar char="n"/>
            </a:pPr>
            <a:r>
              <a:rPr lang="el-GR" dirty="0" smtClean="0"/>
              <a:t>8.8. Αριθμοδείκτης πάγιων προς μέσο αριθμό απασχολούμενων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u="sng" dirty="0" smtClean="0"/>
              <a:t>Καθαρά πάγια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Μέσος αριθμός απασχολούμενων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l-GR" dirty="0" smtClean="0"/>
          </a:p>
          <a:p>
            <a:pPr marL="609600" indent="-609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8.9 Αριθμοδείκτης αμοιβών προς μέσο αριθμό απασχολούμενων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u="sng" dirty="0" smtClean="0"/>
              <a:t>Σύνολο αμοιβών απασχολούμενων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Μέσος αριθμός απασχολούμενων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l-GR" dirty="0" smtClean="0"/>
          </a:p>
          <a:p>
            <a:pPr marL="609600" indent="-609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8.10 Αριθμοδείκτης καλύψεως επενδύσεων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u="sng" dirty="0" smtClean="0"/>
              <a:t>Συνολικές αποσβέσεις περιόδων Χ 100</a:t>
            </a:r>
          </a:p>
          <a:p>
            <a:pPr marL="609600" indent="-6096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dirty="0" smtClean="0"/>
              <a:t>Μεταβολή αξίας ακαθάριστων πάγιων στην περίοδο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Αθανασοπούλου, Κ., </a:t>
            </a:r>
            <a:r>
              <a:rPr lang="el-GR" sz="1400" dirty="0" err="1" smtClean="0"/>
              <a:t>Γεωργοπούλου</a:t>
            </a:r>
            <a:r>
              <a:rPr lang="el-GR" sz="1400" dirty="0" smtClean="0"/>
              <a:t> Α., </a:t>
            </a:r>
            <a:r>
              <a:rPr lang="el-GR" sz="1400" dirty="0" err="1" smtClean="0"/>
              <a:t>Μπέλλα</a:t>
            </a:r>
            <a:r>
              <a:rPr lang="el-GR" sz="1400" dirty="0" smtClean="0"/>
              <a:t>, Α. (2008) Ανάλυση λογιστικών καταστάσεων. Τμήμα διοίκησης επιχειρήσεων, Πανεπιστήμιο Πατρών.</a:t>
            </a:r>
          </a:p>
          <a:p>
            <a:pPr>
              <a:buNone/>
            </a:pPr>
            <a:r>
              <a:rPr lang="el-GR" sz="1400" dirty="0" smtClean="0"/>
              <a:t>Βρανάς Ανδρέας (1991). Υποδείγματα πιθανότητας για την πρόγνωση της οικονομικής αποτυχίας Ελληνικών βιομηχανικών επιχειρήσεων. </a:t>
            </a:r>
            <a:r>
              <a:rPr lang="el-GR" sz="1400" i="1" dirty="0" smtClean="0"/>
              <a:t>«ΣΠΟΥΔΑΙ»</a:t>
            </a:r>
            <a:r>
              <a:rPr lang="el-GR" sz="1400" dirty="0" smtClean="0"/>
              <a:t>, Τόμος 41, Τεύχος 4ο, Πανεπιστήμιο Πειραιώς, σελ 431 </a:t>
            </a:r>
          </a:p>
          <a:p>
            <a:pPr>
              <a:buNone/>
            </a:pPr>
            <a:r>
              <a:rPr lang="el-GR" sz="1400" dirty="0" err="1" smtClean="0"/>
              <a:t>Κιόχος</a:t>
            </a:r>
            <a:r>
              <a:rPr lang="el-GR" sz="1400" dirty="0" smtClean="0"/>
              <a:t> Π, Παπανικολάου Γ., Θάνος Γ. (2002) Χρηματοοικονομική Διοίκηση και Πολιτική, Σύγχρονη Εκδοτική, Αθήνα</a:t>
            </a:r>
          </a:p>
          <a:p>
            <a:pPr>
              <a:buNone/>
            </a:pPr>
            <a:r>
              <a:rPr lang="el-GR" sz="1400" dirty="0" smtClean="0"/>
              <a:t>Λαζαρίδης, Γ., Παπαδόπουλος, Δ., (2002). </a:t>
            </a:r>
            <a:r>
              <a:rPr lang="el-GR" sz="1400" i="1" dirty="0" smtClean="0"/>
              <a:t>Χρηματοοικονομική Διοίκηση. Τεύχος Β.</a:t>
            </a:r>
            <a:r>
              <a:rPr lang="el-GR" sz="1400" dirty="0" smtClean="0"/>
              <a:t> Θεσσαλονίκη : εκδόσεις Λαζαρίδης- Παπαδόπουλος</a:t>
            </a:r>
            <a:endParaRPr lang="el-GR" altLang="zh-CN" sz="1400" dirty="0" smtClean="0"/>
          </a:p>
          <a:p>
            <a:pPr>
              <a:buNone/>
            </a:pPr>
            <a:r>
              <a:rPr lang="el-GR" sz="1400" dirty="0" smtClean="0"/>
              <a:t>Νιάρχος Ν. (2004). Χρηματοοικονομική Ανάλυση Λογιστικών Καταστάσεων , Εκδόσεις </a:t>
            </a:r>
            <a:r>
              <a:rPr lang="el-GR" sz="1400" dirty="0" err="1" smtClean="0"/>
              <a:t>Σταμούλης</a:t>
            </a:r>
            <a:r>
              <a:rPr lang="el-GR" sz="1400" dirty="0" smtClean="0"/>
              <a:t> , Αθήνα.</a:t>
            </a:r>
          </a:p>
          <a:p>
            <a:pPr>
              <a:buNone/>
            </a:pPr>
            <a:r>
              <a:rPr lang="el-GR" sz="1400" dirty="0" smtClean="0"/>
              <a:t>Νιάρχος, Ν., </a:t>
            </a:r>
            <a:r>
              <a:rPr lang="el-GR" sz="1400" dirty="0" err="1" smtClean="0"/>
              <a:t>Αλεξάκης</a:t>
            </a:r>
            <a:r>
              <a:rPr lang="el-GR" sz="1400" dirty="0" smtClean="0"/>
              <a:t>, Χ., </a:t>
            </a:r>
            <a:r>
              <a:rPr lang="el-GR" sz="1400" dirty="0" err="1" smtClean="0"/>
              <a:t>Ηρειώτης</a:t>
            </a:r>
            <a:r>
              <a:rPr lang="el-GR" sz="1400" dirty="0" smtClean="0"/>
              <a:t>, Ν. (2004), Ασκήσεις χρηματοοικονομικής λογιστικής και ανάλυσης λογιστικών καταστάσεων. Αθήνα: Κριτική.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Παπαδόπουλος, Δ.,(1986). </a:t>
            </a:r>
            <a:r>
              <a:rPr lang="el-GR" sz="1400" i="1" dirty="0" smtClean="0"/>
              <a:t>Ανάλυση Χρηματοοικονομικών Καταστάσεων της Επιχείρησης. Β Έκδοση. Τόμος Α΄</a:t>
            </a:r>
            <a:r>
              <a:rPr lang="en-US" sz="1400" i="1" dirty="0" smtClean="0"/>
              <a:t>&amp;B</a:t>
            </a:r>
            <a:r>
              <a:rPr lang="el-GR" sz="1400" i="1" dirty="0" smtClean="0"/>
              <a:t>΄.</a:t>
            </a:r>
            <a:r>
              <a:rPr lang="el-GR" sz="1400" dirty="0" smtClean="0"/>
              <a:t> Θεσσαλονίκη : εκδόσεις Παρατηρητής.</a:t>
            </a:r>
            <a:endParaRPr lang="en-US" sz="1400" dirty="0" smtClean="0"/>
          </a:p>
          <a:p>
            <a:pPr>
              <a:buNone/>
            </a:pPr>
            <a:r>
              <a:rPr lang="el-GR" sz="1400" dirty="0" smtClean="0"/>
              <a:t>Σωτηριάδης Μ. (2005).Οικονομικό </a:t>
            </a:r>
            <a:r>
              <a:rPr lang="en-US" sz="1400" dirty="0" smtClean="0"/>
              <a:t>Management </a:t>
            </a:r>
            <a:r>
              <a:rPr lang="el-GR" sz="1400" dirty="0" smtClean="0"/>
              <a:t>Ξενοδοχειακών Επιχειρήσεων. Εκδόσεις Προπομπός , Αθήνα. </a:t>
            </a:r>
            <a:r>
              <a:rPr lang="en-GB" sz="1400" dirty="0" smtClean="0"/>
              <a:t>Andrew, W. P., &amp; </a:t>
            </a:r>
            <a:r>
              <a:rPr lang="en-GB" sz="1400" dirty="0" err="1" smtClean="0"/>
              <a:t>Schmidgall</a:t>
            </a:r>
            <a:r>
              <a:rPr lang="en-GB" sz="1400" dirty="0" smtClean="0"/>
              <a:t>, R. S. (1993). </a:t>
            </a:r>
            <a:r>
              <a:rPr lang="en-GB" sz="1400" i="1" dirty="0" smtClean="0"/>
              <a:t>Financial management for the hospitality industry</a:t>
            </a:r>
            <a:r>
              <a:rPr lang="en-GB" sz="1400" dirty="0" smtClean="0"/>
              <a:t>. Lansing, MI: Educational Institute of  the American Hotel &amp; Lodging Association</a:t>
            </a:r>
            <a:endParaRPr lang="el-GR" altLang="zh-CN" sz="1400" dirty="0" smtClean="0"/>
          </a:p>
          <a:p>
            <a:pPr>
              <a:buNone/>
            </a:pPr>
            <a:r>
              <a:rPr lang="en-US" sz="1400" dirty="0" smtClean="0"/>
              <a:t>Bragg, S. (2002), Business Ratios and Formulas a Comprehensive Guide. New Jersey</a:t>
            </a:r>
            <a:r>
              <a:rPr lang="en-GB" sz="1400" dirty="0" smtClean="0"/>
              <a:t>: </a:t>
            </a:r>
            <a:r>
              <a:rPr lang="en-US" sz="1400" dirty="0" smtClean="0"/>
              <a:t>John Wiley &amp; Sons.</a:t>
            </a:r>
            <a:endParaRPr lang="el-GR" sz="1400" dirty="0" smtClean="0"/>
          </a:p>
          <a:p>
            <a:pPr>
              <a:buNone/>
            </a:pPr>
            <a:r>
              <a:rPr lang="en-US" sz="1400" dirty="0" smtClean="0"/>
              <a:t>Chew, D. H.,(1997). </a:t>
            </a:r>
            <a:r>
              <a:rPr lang="en-US" sz="1400" i="1" dirty="0" smtClean="0"/>
              <a:t>Studies in International Corporate Finance and Governance Systems</a:t>
            </a:r>
            <a:r>
              <a:rPr lang="en-US" sz="1400" dirty="0" smtClean="0"/>
              <a:t>. New York, Oxford : Oxford University Press </a:t>
            </a:r>
            <a:endParaRPr lang="el-GR" sz="1400" dirty="0" smtClean="0"/>
          </a:p>
          <a:p>
            <a:pPr>
              <a:buNone/>
            </a:pPr>
            <a:r>
              <a:rPr lang="de-DE" sz="1400" dirty="0" err="1" smtClean="0"/>
              <a:t>Coltman</a:t>
            </a:r>
            <a:r>
              <a:rPr lang="de-DE" sz="1400" dirty="0" smtClean="0"/>
              <a:t>, M. M., &amp; </a:t>
            </a:r>
            <a:r>
              <a:rPr lang="de-DE" sz="1400" dirty="0" err="1" smtClean="0"/>
              <a:t>Jagels</a:t>
            </a:r>
            <a:r>
              <a:rPr lang="de-DE" sz="1400" dirty="0" smtClean="0"/>
              <a:t>, M. G. (2001). </a:t>
            </a:r>
            <a:r>
              <a:rPr lang="en-GB" sz="1400" i="1" dirty="0" smtClean="0"/>
              <a:t>Hospitality management accounting</a:t>
            </a:r>
            <a:r>
              <a:rPr lang="en-GB" sz="1400" dirty="0" smtClean="0"/>
              <a:t>, 7th ed. New York: Wiley </a:t>
            </a:r>
            <a:r>
              <a:rPr lang="en-US" sz="1400" dirty="0" smtClean="0"/>
              <a:t>Emmanuel, C.</a:t>
            </a:r>
            <a:r>
              <a:rPr lang="en-GB" sz="1400" dirty="0" smtClean="0"/>
              <a:t>, </a:t>
            </a:r>
            <a:r>
              <a:rPr lang="en-GB" sz="1400" dirty="0" err="1" smtClean="0"/>
              <a:t>Otley</a:t>
            </a:r>
            <a:r>
              <a:rPr lang="en-GB" sz="1400" dirty="0" smtClean="0"/>
              <a:t>, D., Merchant, K. (1990), Accounting for management control. London: </a:t>
            </a:r>
            <a:r>
              <a:rPr lang="en-US" sz="1400" dirty="0" smtClean="0"/>
              <a:t>Chapman &amp; Hall</a:t>
            </a:r>
            <a:endParaRPr lang="el-GR" sz="1400" dirty="0" smtClean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err="1" smtClean="0"/>
              <a:t>Fridson</a:t>
            </a:r>
            <a:r>
              <a:rPr lang="en-US" sz="1400" dirty="0" smtClean="0"/>
              <a:t>, M., Alvarez, F. (2002), Financial Statement Analysis</a:t>
            </a:r>
            <a:r>
              <a:rPr lang="en-GB" sz="1400" dirty="0" smtClean="0"/>
              <a:t>: A Practitioner’</a:t>
            </a:r>
            <a:r>
              <a:rPr lang="en-US" sz="1400" dirty="0" smtClean="0"/>
              <a:t>s Guide. New Jersey</a:t>
            </a:r>
            <a:r>
              <a:rPr lang="en-GB" sz="1400" dirty="0" smtClean="0"/>
              <a:t>: </a:t>
            </a:r>
            <a:r>
              <a:rPr lang="en-US" sz="1400" dirty="0" smtClean="0"/>
              <a:t>John Wiley</a:t>
            </a:r>
            <a:r>
              <a:rPr lang="en-GB" sz="1400" dirty="0" smtClean="0"/>
              <a:t> &amp; </a:t>
            </a:r>
            <a:r>
              <a:rPr lang="en-US" sz="1400" dirty="0" smtClean="0"/>
              <a:t>Sons</a:t>
            </a:r>
            <a:endParaRPr lang="el-GR" sz="1400" dirty="0" smtClean="0"/>
          </a:p>
          <a:p>
            <a:pPr>
              <a:buNone/>
            </a:pPr>
            <a:r>
              <a:rPr lang="en-GB" sz="1400" dirty="0" err="1" smtClean="0"/>
              <a:t>Kisang</a:t>
            </a:r>
            <a:r>
              <a:rPr lang="en-GB" sz="1400" dirty="0" smtClean="0"/>
              <a:t> </a:t>
            </a:r>
            <a:r>
              <a:rPr lang="en-GB" sz="1400" dirty="0" err="1" smtClean="0"/>
              <a:t>Ryu</a:t>
            </a:r>
            <a:r>
              <a:rPr lang="en-GB" sz="1400" dirty="0" smtClean="0"/>
              <a:t>, Shawn Jang (2004). Performance Measurement Through Cash Flow Ratios and Traditional Ratios: A Comparison of Commercial and Casino Hotel Companies, </a:t>
            </a:r>
            <a:r>
              <a:rPr lang="en-GB" sz="1400" i="1" dirty="0" smtClean="0"/>
              <a:t>Journal of Hospitality Financial Management</a:t>
            </a:r>
            <a:r>
              <a:rPr lang="en-GB" sz="1400" dirty="0" smtClean="0"/>
              <a:t>.  Vol. 12 (1), pp.13-25. </a:t>
            </a:r>
            <a:endParaRPr lang="el-GR" sz="1400" dirty="0" smtClean="0"/>
          </a:p>
          <a:p>
            <a:pPr>
              <a:buNone/>
            </a:pPr>
            <a:r>
              <a:rPr lang="en-GB" sz="1400" dirty="0" smtClean="0"/>
              <a:t>Mills, J. R., &amp; Yamamura, J. H. (1998). The power of cash flow ratios. </a:t>
            </a:r>
            <a:r>
              <a:rPr lang="en-GB" sz="1400" i="1" dirty="0" smtClean="0"/>
              <a:t>Journal of Accountancy</a:t>
            </a:r>
            <a:r>
              <a:rPr lang="en-GB" sz="1400" dirty="0" smtClean="0"/>
              <a:t>,186 (4), pp.53-62.</a:t>
            </a:r>
            <a:endParaRPr lang="el-GR" sz="1400" dirty="0" smtClean="0"/>
          </a:p>
          <a:p>
            <a:pPr>
              <a:buNone/>
            </a:pPr>
            <a:r>
              <a:rPr lang="en-GB" sz="1400" dirty="0" err="1" smtClean="0"/>
              <a:t>Schmidgall</a:t>
            </a:r>
            <a:r>
              <a:rPr lang="en-GB" sz="1400" dirty="0" smtClean="0"/>
              <a:t>, R. </a:t>
            </a:r>
            <a:r>
              <a:rPr lang="de-DE" sz="1400" dirty="0" smtClean="0"/>
              <a:t>S., Geller, A. N., &amp; </a:t>
            </a:r>
            <a:r>
              <a:rPr lang="de-DE" sz="1400" dirty="0" err="1" smtClean="0"/>
              <a:t>Ilvento</a:t>
            </a:r>
            <a:r>
              <a:rPr lang="de-DE" sz="1400" dirty="0" smtClean="0"/>
              <a:t>, C. (1993). </a:t>
            </a:r>
            <a:r>
              <a:rPr lang="en-GB" sz="1400" dirty="0" smtClean="0"/>
              <a:t>Financial analysis using the statement of cash flows. </a:t>
            </a:r>
            <a:r>
              <a:rPr lang="en-GB" sz="1400" i="1" dirty="0" smtClean="0"/>
              <a:t>Cornell Hotel and Restaurant Administration Quarterly</a:t>
            </a:r>
            <a:r>
              <a:rPr lang="en-GB" sz="1400" dirty="0" smtClean="0"/>
              <a:t>, Vol. 34 (1), pp. </a:t>
            </a:r>
            <a:r>
              <a:rPr lang="en-GB" sz="1400" smtClean="0"/>
              <a:t>46-53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 Ανάλυση Χρηματοοικονομικών Καταστάσεων.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smtClean="0"/>
              <a:t>Επεξεργασία: Βαφειάδης </a:t>
            </a:r>
            <a:r>
              <a:rPr lang="el-GR" sz="2900" b="1" dirty="0" smtClean="0"/>
              <a:t>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Ο σκοπός της ενότητας αυτής είναι να μας εισάγει στους αριθμοδείκτες αποδοτικότητας και του τρόπου που χρησιμοποιούνται.</a:t>
            </a:r>
          </a:p>
          <a:p>
            <a:pPr marL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3400" indent="-533400" algn="just">
              <a:lnSpc>
                <a:spcPct val="80000"/>
              </a:lnSpc>
            </a:pPr>
            <a:r>
              <a:rPr lang="el-GR" sz="2800" dirty="0" smtClean="0"/>
              <a:t>Οι αριθμοδείκτες αυτοί εκφράζουν την ικανότητα της επιχείρησης να δημιουργεί κέρδη, απεικονίζουν πόσο αποτελεσματικά λειτούργησε το ξενοδοχείο και αν τα κέρδη ήταν ικανοποιητικά ή όχι. </a:t>
            </a:r>
            <a:endParaRPr lang="en-GB" sz="2800" dirty="0" smtClean="0"/>
          </a:p>
          <a:p>
            <a:pPr marL="533400" indent="-533400" algn="just">
              <a:lnSpc>
                <a:spcPct val="80000"/>
              </a:lnSpc>
            </a:pPr>
            <a:endParaRPr lang="en-GB" sz="2800" dirty="0" smtClean="0"/>
          </a:p>
          <a:p>
            <a:pPr marL="533400" indent="-533400" algn="just">
              <a:lnSpc>
                <a:spcPct val="80000"/>
              </a:lnSpc>
            </a:pPr>
            <a:r>
              <a:rPr lang="el-GR" sz="2800" dirty="0" smtClean="0"/>
              <a:t>Συγκεκριμένα οι αριθμοδείκτες κερδών και αποδοτικότητας σύμφωνα με τον Νιάρχο (2004) είναι:</a:t>
            </a:r>
            <a:endParaRPr lang="en-GB" sz="2800" dirty="0" smtClean="0"/>
          </a:p>
          <a:p>
            <a:pPr marL="0" indent="0" algn="just">
              <a:buNone/>
            </a:pPr>
            <a:endParaRPr lang="el-GR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01316"/>
            <a:ext cx="8229600" cy="4381500"/>
          </a:xfrm>
        </p:spPr>
        <p:txBody>
          <a:bodyPr>
            <a:noAutofit/>
          </a:bodyPr>
          <a:lstStyle/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zh-CN" sz="2400" dirty="0" smtClean="0"/>
              <a:t>Περιθώριο Μεικτού Κέρδους (</a:t>
            </a:r>
            <a:r>
              <a:rPr lang="en-US" altLang="zh-CN" sz="2400" dirty="0" smtClean="0">
                <a:ea typeface="SimSun" pitchFamily="2" charset="-122"/>
              </a:rPr>
              <a:t>gross profit margin</a:t>
            </a:r>
            <a:r>
              <a:rPr lang="el-GR" altLang="zh-CN" sz="2400" dirty="0" smtClean="0"/>
              <a:t>)</a:t>
            </a:r>
            <a:endParaRPr lang="en-GB" altLang="zh-CN" sz="2400" dirty="0" smtClean="0">
              <a:ea typeface="SimSun" pitchFamily="2" charset="-122"/>
            </a:endParaRPr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zh-CN" sz="2400" dirty="0" smtClean="0"/>
              <a:t>Περιθώριο Καθαρού Κέρδους (</a:t>
            </a:r>
            <a:r>
              <a:rPr lang="en-US" altLang="zh-CN" sz="2400" dirty="0" smtClean="0">
                <a:ea typeface="SimSun" pitchFamily="2" charset="-122"/>
              </a:rPr>
              <a:t>net profit margin</a:t>
            </a:r>
            <a:r>
              <a:rPr lang="el-GR" altLang="zh-CN" sz="2400" dirty="0" smtClean="0"/>
              <a:t>)</a:t>
            </a:r>
            <a:endParaRPr lang="en-GB" altLang="zh-CN" sz="2400" dirty="0" smtClean="0">
              <a:ea typeface="SimSun" pitchFamily="2" charset="-122"/>
            </a:endParaRPr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zh-CN" sz="2400" dirty="0" smtClean="0"/>
              <a:t>Αποδοτικότητα απασχολούμενων κεφαλαίων (</a:t>
            </a:r>
            <a:r>
              <a:rPr lang="en-GB" altLang="zh-CN" sz="2400" dirty="0" smtClean="0">
                <a:ea typeface="SimSun" pitchFamily="2" charset="-122"/>
              </a:rPr>
              <a:t>Return to total capital employed)</a:t>
            </a:r>
            <a:endParaRPr lang="el-GR" altLang="zh-CN" sz="2400" dirty="0" smtClean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zh-CN" sz="2400" dirty="0" smtClean="0"/>
              <a:t>Αποδοτικότητα Ενεργητικού (</a:t>
            </a:r>
            <a:r>
              <a:rPr lang="en-US" altLang="zh-CN" sz="2400" dirty="0" smtClean="0">
                <a:ea typeface="SimSun" pitchFamily="2" charset="-122"/>
              </a:rPr>
              <a:t>return on assets</a:t>
            </a:r>
            <a:r>
              <a:rPr lang="el-GR" altLang="zh-CN" sz="2400" dirty="0" smtClean="0"/>
              <a:t> ή </a:t>
            </a:r>
            <a:r>
              <a:rPr lang="en-US" altLang="zh-CN" sz="2400" dirty="0" smtClean="0">
                <a:ea typeface="SimSun" pitchFamily="2" charset="-122"/>
              </a:rPr>
              <a:t>ROA</a:t>
            </a:r>
            <a:r>
              <a:rPr lang="el-GR" altLang="zh-CN" sz="2400" dirty="0" smtClean="0"/>
              <a:t>)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zh-CN" sz="2400" dirty="0" smtClean="0"/>
              <a:t>Συνδυασμένος αριθμοδείκτης αποδοτικότητας ενεργητικού</a:t>
            </a:r>
            <a:r>
              <a:rPr lang="en-GB" altLang="zh-CN" sz="2400" dirty="0" smtClean="0">
                <a:ea typeface="SimSun" pitchFamily="2" charset="-122"/>
              </a:rPr>
              <a:t> (The Du Pond equation) 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altLang="zh-CN" sz="2400" dirty="0" smtClean="0"/>
              <a:t>Αποδοτικότητα Ιδίων Κεφαλαίων (</a:t>
            </a:r>
            <a:r>
              <a:rPr lang="en-US" altLang="zh-CN" sz="2400" dirty="0" smtClean="0">
                <a:ea typeface="SimSun" pitchFamily="2" charset="-122"/>
              </a:rPr>
              <a:t>return on equity</a:t>
            </a:r>
            <a:r>
              <a:rPr lang="el-GR" altLang="zh-CN" sz="2400" dirty="0" smtClean="0"/>
              <a:t> ή </a:t>
            </a:r>
            <a:r>
              <a:rPr lang="en-US" altLang="zh-CN" sz="2400" dirty="0" smtClean="0">
                <a:ea typeface="SimSun" pitchFamily="2" charset="-122"/>
              </a:rPr>
              <a:t>ROE</a:t>
            </a:r>
            <a:r>
              <a:rPr lang="el-GR" altLang="zh-CN" sz="2400" dirty="0" smtClean="0"/>
              <a:t>)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400" dirty="0" smtClean="0"/>
              <a:t>Αριθμοδείκτης οικονομικής μοχλεύσεως (</a:t>
            </a:r>
            <a:r>
              <a:rPr lang="en-GB" sz="2400" dirty="0" smtClean="0"/>
              <a:t>Financial Leverage ratio)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400" dirty="0" smtClean="0"/>
              <a:t>Αριθμοδείκτες δαπανών λειτουργίας</a:t>
            </a:r>
            <a:r>
              <a:rPr lang="en-GB" sz="2400" dirty="0" smtClean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800" b="1" dirty="0" smtClean="0"/>
              <a:t>1.</a:t>
            </a:r>
            <a:r>
              <a:rPr lang="el-GR" sz="2800" dirty="0" smtClean="0"/>
              <a:t> </a:t>
            </a:r>
            <a:r>
              <a:rPr lang="el-GR" sz="2800" b="1" dirty="0" smtClean="0"/>
              <a:t>Αριθμοδείκτης μικτού περιθωρίου ή μικτού κέρδους</a:t>
            </a:r>
            <a:r>
              <a:rPr lang="el-GR" sz="2800" dirty="0" smtClean="0"/>
              <a:t> βρίσκεται από την παρακάτω σχέση:  </a:t>
            </a:r>
          </a:p>
          <a:p>
            <a:pPr marL="533400" indent="-533400">
              <a:lnSpc>
                <a:spcPct val="80000"/>
              </a:lnSpc>
            </a:pPr>
            <a:endParaRPr lang="el-GR" sz="2800" dirty="0" smtClean="0"/>
          </a:p>
          <a:p>
            <a:pPr marL="533400" indent="-533400" algn="ctr">
              <a:lnSpc>
                <a:spcPct val="80000"/>
              </a:lnSpc>
              <a:buNone/>
            </a:pPr>
            <a:r>
              <a:rPr lang="el-GR" sz="2800" u="sng" dirty="0" smtClean="0"/>
              <a:t>Μικτά κέρδη χρήσεως Χ 100</a:t>
            </a:r>
          </a:p>
          <a:p>
            <a:pPr marL="533400" indent="-533400" algn="ctr">
              <a:lnSpc>
                <a:spcPct val="80000"/>
              </a:lnSpc>
              <a:buNone/>
            </a:pPr>
            <a:r>
              <a:rPr lang="el-GR" sz="2800" dirty="0" smtClean="0"/>
              <a:t>Καθαρές πωλήσεις χρήσεως </a:t>
            </a:r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Αριθμοδείκτες Αποδοτικότητας</a:t>
            </a: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 algn="just">
              <a:lnSpc>
                <a:spcPct val="80000"/>
              </a:lnSpc>
              <a:buNone/>
            </a:pPr>
            <a:r>
              <a:rPr lang="el-GR" sz="2800" b="1" dirty="0" smtClean="0"/>
              <a:t>1.</a:t>
            </a:r>
            <a:r>
              <a:rPr lang="el-GR" sz="2800" dirty="0" smtClean="0"/>
              <a:t> </a:t>
            </a:r>
            <a:r>
              <a:rPr lang="el-GR" sz="2800" b="1" dirty="0" smtClean="0"/>
              <a:t>Αριθμοδείκτης μικτού περιθωρίου ή μικτού κέρδους</a:t>
            </a:r>
            <a:endParaRPr lang="el-GR" sz="2800" dirty="0" smtClean="0"/>
          </a:p>
          <a:p>
            <a:pPr marL="533400" indent="-533400" algn="just">
              <a:lnSpc>
                <a:spcPct val="80000"/>
              </a:lnSpc>
            </a:pPr>
            <a:r>
              <a:rPr lang="el-GR" sz="2600" dirty="0" smtClean="0"/>
              <a:t>Ο αριθμοδείκτης αυτός παρέχει ένα μέτρο αξιολόγησης της αποδοτικότητας της επιχείρησης. </a:t>
            </a:r>
            <a:r>
              <a:rPr lang="el-GR" altLang="zh-CN" sz="2600" dirty="0" smtClean="0"/>
              <a:t>Αντανακλά την τιμολογιακή πολιτική της επιχείρησης, αλλά και το κατά πόσο μπορεί να ελαχιστοποιηθεί το κόστος των πωλήσεων.</a:t>
            </a:r>
            <a:r>
              <a:rPr lang="en-GB" altLang="zh-CN" sz="2600" dirty="0" smtClean="0">
                <a:ea typeface="SimSun" pitchFamily="2" charset="-122"/>
              </a:rPr>
              <a:t> </a:t>
            </a:r>
            <a:endParaRPr lang="el-GR" altLang="zh-CN" sz="2600" dirty="0" smtClean="0"/>
          </a:p>
          <a:p>
            <a:pPr marL="533400" indent="-533400" algn="just">
              <a:lnSpc>
                <a:spcPct val="80000"/>
              </a:lnSpc>
            </a:pPr>
            <a:endParaRPr lang="el-GR" sz="2600" dirty="0" smtClean="0"/>
          </a:p>
          <a:p>
            <a:pPr marL="533400" indent="-533400" algn="just">
              <a:lnSpc>
                <a:spcPct val="80000"/>
              </a:lnSpc>
            </a:pPr>
            <a:r>
              <a:rPr lang="el-GR" sz="2600" dirty="0" smtClean="0"/>
              <a:t>Όταν ο εν λόγω δείκτης είναι υψηλός τότε αυτό σημαίνει ότι η επιχείρηση μπορεί να επιτυγχάνει φθηνές αγορές και να πωλεί σε υψηλές τιμές αντιμετωπίζοντας πιο εύκολα μια ενδεχόμενη αύξηση του κόστους των πωλούμενων προϊόντων της</a:t>
            </a:r>
            <a:r>
              <a:rPr lang="en-GB" sz="2600" dirty="0" smtClean="0"/>
              <a:t> </a:t>
            </a:r>
          </a:p>
          <a:p>
            <a:pPr marL="0" indent="0" algn="just"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1274</TotalTime>
  <Words>1843</Words>
  <Application>Microsoft Office PowerPoint</Application>
  <PresentationFormat>Προβολή στην οθόνη (16:10)</PresentationFormat>
  <Paragraphs>250</Paragraphs>
  <Slides>34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Θέμα του Office</vt:lpstr>
      <vt:lpstr>Ανάλυση Χρηματοοικονομικών Καταστάσεων</vt:lpstr>
      <vt:lpstr>Διαφάνεια 2</vt:lpstr>
      <vt:lpstr>Άδειες Χρήσης</vt:lpstr>
      <vt:lpstr>Χρηματοδότηση</vt:lpstr>
      <vt:lpstr>Σκοποί  ενότητας</vt:lpstr>
      <vt:lpstr>Αριθμοδείκτες Αποδοτικότητας </vt:lpstr>
      <vt:lpstr>Αριθμοδείκτες Αποδοτικότητας </vt:lpstr>
      <vt:lpstr>Αριθμοδείκτες Αποδοτικότητας </vt:lpstr>
      <vt:lpstr>Αριθμοδείκτες Αποδοτικότητας </vt:lpstr>
      <vt:lpstr>Αριθμοδείκτες Αποδοτικότητας</vt:lpstr>
      <vt:lpstr>Αριθμοδείκτες Αποδοτικότητας</vt:lpstr>
      <vt:lpstr>Αριθμοδείκτες Αποδοτικότητας </vt:lpstr>
      <vt:lpstr>Αριθμοδείκτες Αποδοτικότητας </vt:lpstr>
      <vt:lpstr>Αριθμοδείκτες Αποδοτικότητας </vt:lpstr>
      <vt:lpstr>Αριθμοδείκτες Αποδοτικότητας </vt:lpstr>
      <vt:lpstr>Αριθμοδείκτες Αποδοτικότητας </vt:lpstr>
      <vt:lpstr>Αριθμοδείκτες Αποδοτικότητας </vt:lpstr>
      <vt:lpstr>Αριθμοδείκτες Αποδοτικότητας </vt:lpstr>
      <vt:lpstr>Αριθμοδείκτες Αποδοτικότητας </vt:lpstr>
      <vt:lpstr>Αριθμοδείκτες Αποδοτικότητας </vt:lpstr>
      <vt:lpstr>Αριθμοδείκτες Αποδοτικότητας </vt:lpstr>
      <vt:lpstr>Αριθμοδείκτες Αποδοτικότητας </vt:lpstr>
      <vt:lpstr>Αριθμοδείκτες Αποδοτικότητας </vt:lpstr>
      <vt:lpstr>Αριθμοδείκτες Αποδοτικότητας </vt:lpstr>
      <vt:lpstr>Διαφάνεια 25</vt:lpstr>
      <vt:lpstr>Βιβλιογραφία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31</vt:lpstr>
      <vt:lpstr>Διαφάνεια 32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178</cp:revision>
  <dcterms:created xsi:type="dcterms:W3CDTF">2012-09-06T09:03:05Z</dcterms:created>
  <dcterms:modified xsi:type="dcterms:W3CDTF">2015-11-02T18:34:39Z</dcterms:modified>
</cp:coreProperties>
</file>