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304" r:id="rId7"/>
    <p:sldId id="303" r:id="rId8"/>
    <p:sldId id="302" r:id="rId9"/>
    <p:sldId id="301" r:id="rId10"/>
    <p:sldId id="305" r:id="rId11"/>
    <p:sldId id="306" r:id="rId12"/>
    <p:sldId id="308" r:id="rId13"/>
    <p:sldId id="307" r:id="rId14"/>
    <p:sldId id="290" r:id="rId15"/>
    <p:sldId id="309" r:id="rId16"/>
    <p:sldId id="310" r:id="rId17"/>
    <p:sldId id="291" r:id="rId18"/>
    <p:sldId id="292" r:id="rId19"/>
    <p:sldId id="293" r:id="rId20"/>
    <p:sldId id="294" r:id="rId21"/>
    <p:sldId id="295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2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Ανάλυση Χρηματοοικονομικών Καταστάσεων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Επενδυτικοί Αριθμοδείκτες</a:t>
            </a:r>
            <a:endParaRPr lang="el-GR" sz="4000" dirty="0" smtClean="0"/>
          </a:p>
          <a:p>
            <a:r>
              <a:rPr lang="el-GR" sz="2800" dirty="0" err="1" smtClean="0"/>
              <a:t>Διακομίχαλης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 startAt="7"/>
            </a:pPr>
            <a:r>
              <a:rPr lang="el-GR" sz="2400" b="1" dirty="0" smtClean="0"/>
              <a:t>Εσωτερική αξία μετοχής (</a:t>
            </a:r>
            <a:r>
              <a:rPr lang="en-US" sz="2400" b="1" dirty="0" smtClean="0"/>
              <a:t>Book value per share)</a:t>
            </a:r>
            <a:r>
              <a:rPr lang="el-GR" b="1" dirty="0" smtClean="0"/>
              <a:t> </a:t>
            </a:r>
            <a:endParaRPr lang="en-GB" dirty="0" smtClean="0"/>
          </a:p>
          <a:p>
            <a:pPr marL="609600" indent="-609600"/>
            <a:r>
              <a:rPr lang="el-GR" sz="2400" dirty="0" smtClean="0"/>
              <a:t>Δεν χρησιμοποιείται ευρέως διότι:</a:t>
            </a:r>
            <a:endParaRPr lang="en-GB" sz="2400" dirty="0" smtClean="0"/>
          </a:p>
          <a:p>
            <a:pPr marL="0" lvl="1" indent="0">
              <a:buNone/>
            </a:pPr>
            <a:r>
              <a:rPr lang="el-GR" sz="2400" dirty="0" smtClean="0"/>
              <a:t>Η αξία των ιδίων κεφαλαίων αναφέρεται σε ιστορικές τιμές, όποτε δεν ανταποκρίνεται στην πραγματικότητα</a:t>
            </a:r>
          </a:p>
          <a:p>
            <a:pPr marL="609600" indent="-609600" algn="ctr">
              <a:buNone/>
            </a:pPr>
            <a:r>
              <a:rPr lang="el-GR" sz="2400" b="1" u="sng" dirty="0" smtClean="0"/>
              <a:t>Σύνολο Ιδίων κεφαλαίων</a:t>
            </a:r>
          </a:p>
          <a:p>
            <a:pPr marL="609600" indent="-609600" algn="ctr">
              <a:buNone/>
            </a:pPr>
            <a:r>
              <a:rPr lang="el-GR" sz="2400" b="1" dirty="0" smtClean="0"/>
              <a:t>   Αριθμός μετοχών σε κυκλοφορία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 startAt="8"/>
            </a:pPr>
            <a:r>
              <a:rPr lang="el-GR" sz="2400" b="1" dirty="0" smtClean="0"/>
              <a:t>Χρηματιστηριακή τιμή προς εσωτερική αξία μετοχής (</a:t>
            </a:r>
            <a:r>
              <a:rPr lang="en-US" sz="2400" b="1" dirty="0" smtClean="0"/>
              <a:t>Price to Book value ratio)</a:t>
            </a:r>
            <a:endParaRPr lang="el-GR" sz="2400" dirty="0" smtClean="0"/>
          </a:p>
          <a:p>
            <a:pPr marL="609600" indent="-609600"/>
            <a:r>
              <a:rPr lang="el-GR" sz="2000" dirty="0" smtClean="0"/>
              <a:t>Δείχνει πόσες φορές την εσωτερική αξία της μετοχής διαπραγματεύεται η τιμή των μετοχών μιας επιχείρησης στην Αγορά</a:t>
            </a:r>
          </a:p>
          <a:p>
            <a:pPr marL="609600" indent="-609600"/>
            <a:r>
              <a:rPr lang="el-GR" sz="2000" dirty="0" smtClean="0"/>
              <a:t>Παρέχει ένδειξη για το εάν η μετοχή είναι υποτιμημένη ή υπερτιμημένη στη χρηματιστηριακή αγορά σε σχέση με την εσωτερική της αξία</a:t>
            </a:r>
          </a:p>
          <a:p>
            <a:pPr marL="609600" indent="-609600" algn="ctr">
              <a:buNone/>
            </a:pPr>
            <a:r>
              <a:rPr lang="el-GR" sz="2000" b="1" u="sng" dirty="0" smtClean="0"/>
              <a:t>Χρηματιστηριακή τιμή μετοχής</a:t>
            </a:r>
          </a:p>
          <a:p>
            <a:pPr marL="609600" indent="-609600" algn="ctr">
              <a:buNone/>
            </a:pPr>
            <a:r>
              <a:rPr lang="el-GR" sz="2000" b="1" dirty="0" smtClean="0"/>
              <a:t>Εσωτερική αξία μετοχής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9"/>
            </a:pPr>
            <a:r>
              <a:rPr lang="el-GR" sz="3400" b="1" dirty="0" smtClean="0"/>
              <a:t>Χρηματιστηριακή Τιμή προς κέρδη ανά μετοχή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l-GR" sz="3400" b="1" dirty="0" smtClean="0"/>
              <a:t>(</a:t>
            </a:r>
            <a:r>
              <a:rPr lang="en-US" sz="3400" b="1" dirty="0" smtClean="0"/>
              <a:t>Price earnings ratio, P/E)</a:t>
            </a:r>
            <a:endParaRPr lang="el-GR" sz="34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Δείχνει πόσες φορές διαπραγματεύεται μια μετοχή τα κέρδη της τρέχουσας ή προηγουμένης χρήσεως στο χρηματιστήριο.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ή εναλλακτικά πόσα λεπτά είναι διατεθειμένος να καταβάλλει ένας επενδυτής για κάθε λεπτό κέρδους της επιχείρησης.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Ο αριθμοδείκτης αυτός είναι πάντοτε θετικός και δεν υπολογίζεται όταν η επιχείρηση έχει ζημίες. 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Θεωρητικά, μια υψηλή τιμή του δείκτη δείχνει ότι οι επενδυτές αγοράζουν την μετοχή διότι έχουν εμπιστοσύνη στη μελλοντική ικανότητα της επιχείρησης να πραγματοποιεί κέρδη.</a:t>
            </a:r>
            <a:endParaRPr lang="el-GR" sz="2800" dirty="0" smtClean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b="1" u="sng" dirty="0" smtClean="0"/>
              <a:t>Χρηματιστηριακή τιμή μετοχή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b="1" dirty="0" smtClean="0"/>
              <a:t>Κέρδη ανά μετοχή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70000" lnSpcReduction="20000"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 startAt="7"/>
            </a:pPr>
            <a:r>
              <a:rPr lang="el-GR" sz="3700" b="1" dirty="0" smtClean="0"/>
              <a:t>Ταμειακή ροή ανά μετοχή (</a:t>
            </a:r>
            <a:r>
              <a:rPr lang="en-US" sz="3700" b="1" dirty="0" smtClean="0"/>
              <a:t>Cash flow per share</a:t>
            </a:r>
            <a:r>
              <a:rPr lang="el-GR" sz="3700" b="1" dirty="0" smtClean="0"/>
              <a:t>)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Ως ταμειακή ροή ορίζεται το ύψος των κεφαλαίων εισέρευσαν στην επιχείρησης σαν αποτέλεσμα της δραστηριότητας της, μετά την αφαίρεση όλων των καταβληθεισών δαπανών.   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Ο δείκτης αυτός χρησιμοποιείται σαν συμπλήρωμα του δείκτη καθαρών Κερδών ανά μετοχή και είναι πολύ χρήσιμος στις περιπτώσεις συγκρίσεων μεταξύ επιχειρήσεων.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Η ταμειακή ροή ανά μετοχή είναι στοιχείο περισσότερο συγκρίσιμο από ότι τα καθ. Κέρδη ανά μετοχή, λόγω των διαφορετικών μεθόδων και της πολιτικής αποσβέσεων που εφαρμόζει κάθε επιχειρήσεων.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b="1" u="sng" dirty="0" smtClean="0"/>
              <a:t>Καθαρά Κέρδη χρήσεως</a:t>
            </a:r>
            <a:r>
              <a:rPr lang="en-US" b="1" u="sng" dirty="0" smtClean="0"/>
              <a:t> + </a:t>
            </a:r>
            <a:r>
              <a:rPr lang="el-GR" b="1" u="sng" dirty="0" smtClean="0"/>
              <a:t>Αποσβέσεις χρήσεως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b="1" dirty="0" smtClean="0"/>
              <a:t>   Αριθμός μετοχών σε κυκλοφορία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Αθανασοπούλου, Κ., </a:t>
            </a:r>
            <a:r>
              <a:rPr lang="el-GR" sz="1400" dirty="0" err="1" smtClean="0"/>
              <a:t>Γεωργοπούλου</a:t>
            </a:r>
            <a:r>
              <a:rPr lang="el-GR" sz="1400" dirty="0" smtClean="0"/>
              <a:t> Α., </a:t>
            </a:r>
            <a:r>
              <a:rPr lang="el-GR" sz="1400" dirty="0" err="1" smtClean="0"/>
              <a:t>Μπέλλα</a:t>
            </a:r>
            <a:r>
              <a:rPr lang="el-GR" sz="1400" dirty="0" smtClean="0"/>
              <a:t>, Α. (2008) Ανάλυση λογιστικών καταστάσεων. Τμήμα διοίκησης επιχειρήσεων, Πανεπιστήμιο Πατρών.</a:t>
            </a:r>
          </a:p>
          <a:p>
            <a:pPr>
              <a:buNone/>
            </a:pPr>
            <a:r>
              <a:rPr lang="el-GR" sz="1400" dirty="0" smtClean="0"/>
              <a:t>Βρανάς Ανδρέας (1991). Υποδείγματα πιθανότητας για την πρόγνωση της οικονομικής αποτυχίας Ελληνικών βιομηχανικών επιχειρήσεων. </a:t>
            </a:r>
            <a:r>
              <a:rPr lang="el-GR" sz="1400" i="1" dirty="0" smtClean="0"/>
              <a:t>«ΣΠΟΥΔΑΙ»</a:t>
            </a:r>
            <a:r>
              <a:rPr lang="el-GR" sz="1400" dirty="0" smtClean="0"/>
              <a:t>, Τόμος 41, Τεύχος 4ο, Πανεπιστήμιο Πειραιώς, σελ 431 </a:t>
            </a:r>
          </a:p>
          <a:p>
            <a:pPr>
              <a:buNone/>
            </a:pPr>
            <a:r>
              <a:rPr lang="el-GR" sz="1400" dirty="0" err="1" smtClean="0"/>
              <a:t>Κιόχος</a:t>
            </a:r>
            <a:r>
              <a:rPr lang="el-GR" sz="1400" dirty="0" smtClean="0"/>
              <a:t> Π, Παπανικολάου Γ., Θάνος Γ. (2002) Χρηματοοικονομική Διοίκηση και Πολιτική, Σύγχρονη Εκδοτική, Αθήνα</a:t>
            </a:r>
          </a:p>
          <a:p>
            <a:pPr>
              <a:buNone/>
            </a:pPr>
            <a:r>
              <a:rPr lang="el-GR" sz="1400" dirty="0" smtClean="0"/>
              <a:t>Λαζαρίδης, Γ., Παπαδόπουλος, Δ., (2002). </a:t>
            </a:r>
            <a:r>
              <a:rPr lang="el-GR" sz="1400" i="1" dirty="0" smtClean="0"/>
              <a:t>Χρηματοοικονομική Διοίκηση. Τεύχος Β.</a:t>
            </a:r>
            <a:r>
              <a:rPr lang="el-GR" sz="1400" dirty="0" smtClean="0"/>
              <a:t> Θεσσαλονίκη : εκδόσεις Λαζαρίδης- Παπαδόπουλος</a:t>
            </a:r>
            <a:endParaRPr lang="el-GR" altLang="zh-CN" sz="1400" dirty="0" smtClean="0"/>
          </a:p>
          <a:p>
            <a:pPr>
              <a:buNone/>
            </a:pPr>
            <a:r>
              <a:rPr lang="el-GR" sz="1400" dirty="0" smtClean="0"/>
              <a:t>Νιάρχος Ν. (2004). Χρηματοοικονομική Ανάλυση Λογιστικών Καταστάσεων , Εκδόσεις </a:t>
            </a:r>
            <a:r>
              <a:rPr lang="el-GR" sz="1400" dirty="0" err="1" smtClean="0"/>
              <a:t>Σταμούλης</a:t>
            </a:r>
            <a:r>
              <a:rPr lang="el-GR" sz="1400" dirty="0" smtClean="0"/>
              <a:t> , Αθήνα.</a:t>
            </a:r>
          </a:p>
          <a:p>
            <a:pPr>
              <a:buNone/>
            </a:pPr>
            <a:r>
              <a:rPr lang="el-GR" sz="1400" dirty="0" smtClean="0"/>
              <a:t>Νιάρχος, Ν., </a:t>
            </a:r>
            <a:r>
              <a:rPr lang="el-GR" sz="1400" dirty="0" err="1" smtClean="0"/>
              <a:t>Αλεξάκης</a:t>
            </a:r>
            <a:r>
              <a:rPr lang="el-GR" sz="1400" dirty="0" smtClean="0"/>
              <a:t>, Χ., </a:t>
            </a:r>
            <a:r>
              <a:rPr lang="el-GR" sz="1400" dirty="0" err="1" smtClean="0"/>
              <a:t>Ηρειώτης</a:t>
            </a:r>
            <a:r>
              <a:rPr lang="el-GR" sz="1400" dirty="0" smtClean="0"/>
              <a:t>, Ν. (2004), Ασκήσεις χρηματοοικονομικής λογιστικής και ανάλυσης λογιστικών καταστάσεων. Αθήνα: Κριτική.</a:t>
            </a: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Παπαδόπουλος, Δ.,(1986). </a:t>
            </a:r>
            <a:r>
              <a:rPr lang="el-GR" i="1" dirty="0" smtClean="0"/>
              <a:t>Ανάλυση Χρηματοοικονομικών Καταστάσεων της Επιχείρησης. Β Έκδοση. Τόμος Α΄</a:t>
            </a:r>
            <a:r>
              <a:rPr lang="en-US" i="1" dirty="0" smtClean="0"/>
              <a:t>&amp;B</a:t>
            </a:r>
            <a:r>
              <a:rPr lang="el-GR" i="1" dirty="0" smtClean="0"/>
              <a:t>΄.</a:t>
            </a:r>
            <a:r>
              <a:rPr lang="el-GR" dirty="0" smtClean="0"/>
              <a:t> Θεσσαλονίκη : εκδόσεις Παρατηρητής.</a:t>
            </a:r>
            <a:endParaRPr lang="el-GR" altLang="zh-CN" dirty="0" smtClean="0"/>
          </a:p>
          <a:p>
            <a:pPr>
              <a:buNone/>
            </a:pPr>
            <a:r>
              <a:rPr lang="el-GR" dirty="0" smtClean="0"/>
              <a:t>Σωτηριάδης Μ. (2005).Οικονομικό </a:t>
            </a:r>
            <a:r>
              <a:rPr lang="en-US" dirty="0" smtClean="0"/>
              <a:t>Management </a:t>
            </a:r>
            <a:r>
              <a:rPr lang="el-GR" dirty="0" smtClean="0"/>
              <a:t>Ξενοδοχειακών Επιχειρήσεων. Εκδόσεις Προπομπός , Αθήνα. </a:t>
            </a:r>
            <a:r>
              <a:rPr lang="en-GB" dirty="0" smtClean="0"/>
              <a:t>Andrew, W. P., &amp; </a:t>
            </a:r>
            <a:r>
              <a:rPr lang="en-GB" dirty="0" err="1" smtClean="0"/>
              <a:t>Schmidgall</a:t>
            </a:r>
            <a:r>
              <a:rPr lang="en-GB" dirty="0" smtClean="0"/>
              <a:t>, R. S. (1993). </a:t>
            </a:r>
            <a:r>
              <a:rPr lang="en-GB" i="1" dirty="0" smtClean="0"/>
              <a:t>Financial management for the hospitality industry</a:t>
            </a:r>
            <a:r>
              <a:rPr lang="en-GB" dirty="0" smtClean="0"/>
              <a:t>. Lansing, MI: Educational Institute of  the American Hotel &amp; Lodging Association</a:t>
            </a:r>
            <a:endParaRPr lang="el-GR" altLang="zh-CN" dirty="0" smtClean="0"/>
          </a:p>
          <a:p>
            <a:pPr>
              <a:buNone/>
            </a:pPr>
            <a:r>
              <a:rPr lang="en-US" dirty="0" smtClean="0"/>
              <a:t>Bragg, S. (2002), Business Ratios and Formulas a Comprehensive Guide. New Jersey</a:t>
            </a:r>
            <a:r>
              <a:rPr lang="en-GB" dirty="0" smtClean="0"/>
              <a:t>: </a:t>
            </a:r>
            <a:r>
              <a:rPr lang="en-US" dirty="0" smtClean="0"/>
              <a:t>John Wiley &amp; Sons.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Chew, D. H.,(1997). </a:t>
            </a:r>
            <a:r>
              <a:rPr lang="en-US" i="1" dirty="0" smtClean="0"/>
              <a:t>Studies in International Corporate Finance and Governance Systems</a:t>
            </a:r>
            <a:r>
              <a:rPr lang="en-US" dirty="0" smtClean="0"/>
              <a:t>. New York, Oxford : Oxford University Press 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dirty="0" err="1" smtClean="0"/>
              <a:t>Coltman</a:t>
            </a:r>
            <a:r>
              <a:rPr lang="de-DE" dirty="0" smtClean="0"/>
              <a:t>, M. M., &amp; </a:t>
            </a:r>
            <a:r>
              <a:rPr lang="de-DE" dirty="0" err="1" smtClean="0"/>
              <a:t>Jagels</a:t>
            </a:r>
            <a:r>
              <a:rPr lang="de-DE" dirty="0" smtClean="0"/>
              <a:t>, M. G. (2001). </a:t>
            </a:r>
            <a:r>
              <a:rPr lang="en-GB" i="1" dirty="0" smtClean="0"/>
              <a:t>Hospitality management accounting</a:t>
            </a:r>
            <a:r>
              <a:rPr lang="en-GB" dirty="0" smtClean="0"/>
              <a:t>, 7th ed. New York: Wiley </a:t>
            </a:r>
            <a:r>
              <a:rPr lang="en-US" dirty="0" smtClean="0"/>
              <a:t>Emmanuel, C.</a:t>
            </a:r>
            <a:r>
              <a:rPr lang="en-GB" dirty="0" smtClean="0"/>
              <a:t>, </a:t>
            </a:r>
            <a:r>
              <a:rPr lang="en-GB" dirty="0" err="1" smtClean="0"/>
              <a:t>Otley</a:t>
            </a:r>
            <a:r>
              <a:rPr lang="en-GB" dirty="0" smtClean="0"/>
              <a:t>, D., Merchant, K. (1990), Accounting for management control. London: </a:t>
            </a:r>
            <a:r>
              <a:rPr lang="en-US" dirty="0" smtClean="0"/>
              <a:t>Chapman &amp; Hall</a:t>
            </a:r>
            <a:endParaRPr lang="el-GR" dirty="0" smtClean="0"/>
          </a:p>
          <a:p>
            <a:pPr>
              <a:buNone/>
            </a:pPr>
            <a:r>
              <a:rPr lang="en-US" dirty="0" err="1" smtClean="0"/>
              <a:t>Fridson</a:t>
            </a:r>
            <a:r>
              <a:rPr lang="en-US" dirty="0" smtClean="0"/>
              <a:t>, M., Alvarez, F. (2002), Financial Statement Analysis</a:t>
            </a:r>
            <a:r>
              <a:rPr lang="en-GB" dirty="0" smtClean="0"/>
              <a:t>: A Practitioner’</a:t>
            </a:r>
            <a:r>
              <a:rPr lang="en-US" dirty="0" smtClean="0"/>
              <a:t>s Guide. New Jersey</a:t>
            </a:r>
            <a:r>
              <a:rPr lang="en-GB" dirty="0" smtClean="0"/>
              <a:t>: </a:t>
            </a:r>
            <a:r>
              <a:rPr lang="en-US" dirty="0" smtClean="0"/>
              <a:t>John Wiley</a:t>
            </a:r>
            <a:r>
              <a:rPr lang="en-GB" dirty="0" smtClean="0"/>
              <a:t> &amp; </a:t>
            </a:r>
            <a:r>
              <a:rPr lang="en-US" dirty="0" smtClean="0"/>
              <a:t>Sons</a:t>
            </a:r>
            <a:endParaRPr lang="el-GR" dirty="0" smtClean="0"/>
          </a:p>
          <a:p>
            <a:pPr>
              <a:buNone/>
            </a:pPr>
            <a:r>
              <a:rPr lang="en-GB" dirty="0" err="1" smtClean="0"/>
              <a:t>Kisang</a:t>
            </a:r>
            <a:r>
              <a:rPr lang="en-GB" dirty="0" smtClean="0"/>
              <a:t> </a:t>
            </a:r>
            <a:r>
              <a:rPr lang="en-GB" dirty="0" err="1" smtClean="0"/>
              <a:t>Ryu</a:t>
            </a:r>
            <a:r>
              <a:rPr lang="en-GB" dirty="0" smtClean="0"/>
              <a:t>, Shawn Jang (2004). Performance Measurement Through Cash Flow Ratios and Traditional Ratios: A Comparison of Commercial and Casino Hotel Companies, </a:t>
            </a:r>
            <a:r>
              <a:rPr lang="en-GB" i="1" dirty="0" smtClean="0"/>
              <a:t>Journal of Hospitality Financial Management</a:t>
            </a:r>
            <a:r>
              <a:rPr lang="en-GB" dirty="0" smtClean="0"/>
              <a:t>.  Vol. 12 (1), pp.13-25. </a:t>
            </a:r>
            <a:endParaRPr lang="el-GR" dirty="0" smtClean="0"/>
          </a:p>
          <a:p>
            <a:pPr>
              <a:buNone/>
            </a:pPr>
            <a:r>
              <a:rPr lang="en-GB" dirty="0" smtClean="0"/>
              <a:t>Mills, J. R., &amp; Yamamura, J. H. (1998). The power of cash flow ratios. </a:t>
            </a:r>
            <a:r>
              <a:rPr lang="en-GB" i="1" dirty="0" smtClean="0"/>
              <a:t>Journal of Accountancy</a:t>
            </a:r>
            <a:r>
              <a:rPr lang="en-GB" dirty="0" smtClean="0"/>
              <a:t>,186 (4), pp.53-62.</a:t>
            </a:r>
            <a:endParaRPr lang="el-GR" dirty="0" smtClean="0"/>
          </a:p>
          <a:p>
            <a:pPr>
              <a:buNone/>
            </a:pPr>
            <a:r>
              <a:rPr lang="en-GB" dirty="0" err="1" smtClean="0"/>
              <a:t>Schmidgall</a:t>
            </a:r>
            <a:r>
              <a:rPr lang="en-GB" dirty="0" smtClean="0"/>
              <a:t>, R. </a:t>
            </a:r>
            <a:r>
              <a:rPr lang="de-DE" dirty="0" smtClean="0"/>
              <a:t>S., Geller, A. N., &amp; </a:t>
            </a:r>
            <a:r>
              <a:rPr lang="de-DE" dirty="0" err="1" smtClean="0"/>
              <a:t>Ilvento</a:t>
            </a:r>
            <a:r>
              <a:rPr lang="de-DE" dirty="0" smtClean="0"/>
              <a:t>, C. (1993). </a:t>
            </a:r>
            <a:r>
              <a:rPr lang="en-GB" dirty="0" smtClean="0"/>
              <a:t>Financial analysis using the statement of cash flows. </a:t>
            </a:r>
            <a:r>
              <a:rPr lang="en-GB" i="1" dirty="0" smtClean="0"/>
              <a:t>Cornell Hotel and Restaurant Administration Quarterly</a:t>
            </a:r>
            <a:r>
              <a:rPr lang="en-GB" dirty="0" smtClean="0"/>
              <a:t>, Vol. 34 (1), pp. 46-53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 Ανάλυση Χρηματοοικονομικών Καταστάσεων.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Ανάλυση Χρηματοοικονομικών Καταστάσεων</a:t>
            </a:r>
          </a:p>
          <a:p>
            <a:pPr algn="l"/>
            <a:r>
              <a:rPr lang="el-GR" sz="2800" b="1" smtClean="0"/>
              <a:t>Ενότητα </a:t>
            </a:r>
            <a:r>
              <a:rPr lang="el-GR" sz="2800" b="1" smtClean="0"/>
              <a:t>13:</a:t>
            </a:r>
            <a:r>
              <a:rPr lang="en-US" sz="2800" dirty="0" smtClean="0"/>
              <a:t> </a:t>
            </a:r>
            <a:r>
              <a:rPr lang="el-GR" sz="2800" b="1" dirty="0" smtClean="0"/>
              <a:t>Επενδυτικοί Αριθμοδείκτες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Ο σκοπός της ενότητας αυτής είναι να συνεχίσουμε με τους υπόλοιπους επενδυτικούς αριθμοδείκτες και του τρόπου που αυτοί χρησιμοποιούνται.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l-GR" sz="3800" b="1" dirty="0" smtClean="0"/>
              <a:t>Τρέχουσα Μερισματική Απόδοση</a:t>
            </a:r>
            <a:r>
              <a:rPr lang="en-GB" sz="3800" b="1" dirty="0" smtClean="0"/>
              <a:t> (Dividend Yield)</a:t>
            </a:r>
            <a:endParaRPr lang="el-GR" sz="3800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Η τρέχουσα μερισματική απόδοση δείχνει την απόδοση  που απολαμβάνουν οι επενδυτές από τα μερίσματα των μετοχών που έχουν επενδύσει τα κεφάλαια τους . 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Οι μερισματικές αποδόσεις διαφόρων επιχειρήσεων σημαντικά μεταξύ τους διότι το ύψος των μερισμάτων που καταβάλλει κάθε μια εξαρτάται από τη μερισματική πολιτική που ακολουθεί. Όσο μεγαλύτερη είναι η μερισματική απόδοση μιας μετοχής τόσο πιο ελκυστική είναι η μετοχή για τους επενδυτές.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Υπολογίζεται  εάν διαιρέσουμε το μέρισμα  κατά μετοχή   με την τιμή της μετοχής στο χρηματιστήριο.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endParaRPr lang="el-GR" dirty="0" smtClean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u="sng" dirty="0" smtClean="0"/>
              <a:t>Μέρισμα κατά Μετοχή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dirty="0" smtClean="0"/>
              <a:t>Τιμή Μετοχής στο Χρηματιστήριο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l-GR" sz="3400" b="1" dirty="0" smtClean="0"/>
              <a:t>Το ποσοστό Διανεμόμενων Κερδών</a:t>
            </a:r>
            <a:r>
              <a:rPr lang="en-GB" sz="3400" b="1" dirty="0" smtClean="0"/>
              <a:t> (Pay out Ratio)</a:t>
            </a:r>
            <a:endParaRPr lang="el-GR" sz="34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Όσο μεγαλύτερο είναι το ποσοστό των διανεμόμενων κερδών τόσο μεγαλύτερο είναι το μέρισμα που καταβάλλεται στους μετόχους.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Αντίθετα όσο μικρότερο είναι το ποσοστό των διανεμόμενων κερδών, τόσο πιο συντηρητική μερισματική πολιτική ακολουθεί η επιχείρηση και τόσο μεγαλύτερο το ποσό των παρακρατουμένων κερδών με την μορφή αποθεματικών για μελλοντικές επενδύσεις. 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Υπολογίζεται εάν διαιρέσουμε το σύνολο των καταβαλλόμενων μερισμάτων με το σύνολο  των κερδών της χρήσης.</a:t>
            </a:r>
          </a:p>
          <a:p>
            <a:pPr marL="609600" indent="-609600">
              <a:lnSpc>
                <a:spcPct val="80000"/>
              </a:lnSpc>
            </a:pPr>
            <a:endParaRPr lang="el-GR" dirty="0" smtClean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u="sng" dirty="0" smtClean="0"/>
              <a:t>Σύνολο μερισμάτων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dirty="0" smtClean="0"/>
              <a:t>Καθαρά κέρδη (προ φόρων)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l-GR" sz="3400" b="1" dirty="0" smtClean="0"/>
              <a:t>Μερισματική απόδοση Ιδίων Κεφαλαίων</a:t>
            </a:r>
            <a:r>
              <a:rPr lang="en-GB" sz="3400" b="1" dirty="0" smtClean="0"/>
              <a:t> (Dividend yield on Equity Capital)</a:t>
            </a:r>
            <a:endParaRPr lang="el-GR" sz="34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Δείχνει την απόδοση των Ιδίων Κεφαλαίων σύμφωνα με τα μερίσματα που καταβάλλονται. Συνήθως είναι μεγαλύτερη αυτή η απόδοση από εκείνη που υπολογίζεται με βάση το μέρισμα και τη χρηματιστηριακή αξία των μετοχών της επιχείρησης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Υπολογίζεται εάν διαιρέσουμε τα συνολικά καταβαλλόμενα μερίσματα με το σύνολο  των Ιδίων Κεφαλαίων.</a:t>
            </a:r>
          </a:p>
          <a:p>
            <a:pPr marL="609600" indent="-609600">
              <a:lnSpc>
                <a:spcPct val="80000"/>
              </a:lnSpc>
            </a:pPr>
            <a:endParaRPr lang="el-GR" dirty="0" smtClean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u="sng" dirty="0" smtClean="0"/>
              <a:t>Συνολικά καταβαλλόμενα μερίσματα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dirty="0" smtClean="0"/>
              <a:t>Σύνολο Ιδίων Κεφαλαίων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Επενδυτικοί Αριθμοδείκτες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00264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el-GR" sz="3400" b="1" dirty="0" smtClean="0"/>
              <a:t>Αριθμοδείκτης κάλυψης καταβαλλόμενων Μερισμάτων</a:t>
            </a:r>
            <a:r>
              <a:rPr lang="en-GB" sz="3400" b="1" dirty="0" smtClean="0"/>
              <a:t> (Dividend coverage ratio)</a:t>
            </a:r>
            <a:endParaRPr lang="el-GR" sz="34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Δείχνει την ικανότητα της επιχείρησης να συνεχίσει την καταβολή του τρέχοντος μερίσματος και στο μέλλον. Όσο μεγαλύτερος είναι ο Δείκτης τόσο μεγαλύτερη ασφάλεια παρέχεται στους μετόχους ότι θα συνεχίσουν να λαμβάνουν -τουλάχιστον το τρέχον – μέρισμα, αφού η επιχείρηση έχει μεγάλο περιθώριο κερδών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dirty="0" smtClean="0"/>
              <a:t>Υπολογίζεται εάν διαιρέσουμε τα Καθαρά Κέρδη Χρήσεως με το σύνολο  των καταβαλλόμενων Μερισμάτων.</a:t>
            </a:r>
          </a:p>
          <a:p>
            <a:pPr marL="609600" indent="-609600">
              <a:lnSpc>
                <a:spcPct val="80000"/>
              </a:lnSpc>
            </a:pPr>
            <a:endParaRPr lang="el-GR" dirty="0" smtClean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u="sng" dirty="0" smtClean="0"/>
              <a:t>Καθαρά Κέρδη Χρήσεως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el-GR" dirty="0" smtClean="0"/>
              <a:t>Σύνολο Καταβαλλόμενων Μερισμάτων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1285</TotalTime>
  <Words>1408</Words>
  <Application>Microsoft Office PowerPoint</Application>
  <PresentationFormat>Προβολή στην οθόνη (16:10)</PresentationFormat>
  <Paragraphs>150</Paragraphs>
  <Slides>22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Ανάλυση Χρηματοοικονομικών Καταστάσεων</vt:lpstr>
      <vt:lpstr>Διαφάνεια 2</vt:lpstr>
      <vt:lpstr>Άδειες Χρήσης</vt:lpstr>
      <vt:lpstr>Χρηματοδότηση</vt:lpstr>
      <vt:lpstr>Σκοποί  ενότητας</vt:lpstr>
      <vt:lpstr>Επενδυτικοί Αριθμοδείκτες</vt:lpstr>
      <vt:lpstr>Επενδυτικοί Αριθμοδείκτες</vt:lpstr>
      <vt:lpstr>Επενδυτικοί Αριθμοδείκτες</vt:lpstr>
      <vt:lpstr>Επενδυτικοί Αριθμοδείκτες</vt:lpstr>
      <vt:lpstr>Επενδυτικοί Αριθμοδείκτες</vt:lpstr>
      <vt:lpstr>Επενδυτικοί Αριθμοδείκτες</vt:lpstr>
      <vt:lpstr>Επενδυτικοί Αριθμοδείκτες</vt:lpstr>
      <vt:lpstr>Επενδυτικοί Αριθμοδείκτες</vt:lpstr>
      <vt:lpstr>Βιβλιογραφία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19</vt:lpstr>
      <vt:lpstr>Διαφάνεια 20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182</cp:revision>
  <dcterms:created xsi:type="dcterms:W3CDTF">2012-09-06T09:03:05Z</dcterms:created>
  <dcterms:modified xsi:type="dcterms:W3CDTF">2015-11-05T18:34:00Z</dcterms:modified>
</cp:coreProperties>
</file>