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9" r:id="rId3"/>
    <p:sldId id="257" r:id="rId4"/>
    <p:sldId id="259" r:id="rId5"/>
    <p:sldId id="261" r:id="rId6"/>
    <p:sldId id="303" r:id="rId7"/>
    <p:sldId id="302" r:id="rId8"/>
    <p:sldId id="301" r:id="rId9"/>
    <p:sldId id="300" r:id="rId10"/>
    <p:sldId id="309" r:id="rId11"/>
    <p:sldId id="308" r:id="rId12"/>
    <p:sldId id="307" r:id="rId13"/>
    <p:sldId id="306" r:id="rId14"/>
    <p:sldId id="305" r:id="rId15"/>
    <p:sldId id="304" r:id="rId16"/>
    <p:sldId id="290" r:id="rId17"/>
    <p:sldId id="291" r:id="rId18"/>
    <p:sldId id="292" r:id="rId19"/>
    <p:sldId id="293" r:id="rId20"/>
    <p:sldId id="294" r:id="rId21"/>
    <p:sldId id="295" r:id="rId22"/>
    <p:sldId id="280" r:id="rId23"/>
  </p:sldIdLst>
  <p:sldSz cx="9144000" cy="5715000" type="screen16x10"/>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24/11/2015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r>
              <a:rPr lang="en-US" sz="4000" dirty="0" smtClean="0"/>
              <a:t>I</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Άρθρο 4 – Επιπρόσθετα Λογιστικά Αρχεία</a:t>
            </a:r>
            <a:endParaRPr lang="el-GR" sz="3400" dirty="0" smtClean="0"/>
          </a:p>
          <a:p>
            <a:r>
              <a:rPr lang="el-GR" sz="2800"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pPr marL="0" algn="just">
              <a:buNone/>
            </a:pPr>
            <a:r>
              <a:rPr lang="el-GR" sz="2800" b="1" dirty="0" smtClean="0"/>
              <a:t>5.</a:t>
            </a:r>
            <a:r>
              <a:rPr lang="el-GR" sz="2800" dirty="0" smtClean="0"/>
              <a:t> </a:t>
            </a:r>
            <a:r>
              <a:rPr lang="el-GR" sz="2800" b="1" dirty="0" smtClean="0"/>
              <a:t>Αρχείο αποθεμάτων τρίτων. </a:t>
            </a:r>
            <a:r>
              <a:rPr lang="el-GR" sz="2800" dirty="0" smtClean="0"/>
              <a:t>Η οντότητα που έχει στην κατοχή της αποθέματα κυριότητας άλλης οντότητας τηρεί αρχείο στο οποίο καταγράφονται αναλυτικά τα σχετικά αποθέματα, κατά είδος και ποσότητα και διακεκριμένα κατά αποθηκευτικό χώρο. </a:t>
            </a:r>
            <a:endParaRPr lang="en-US" sz="2800" dirty="0" smtClean="0"/>
          </a:p>
          <a:p>
            <a:pPr marL="0" algn="just">
              <a:buNone/>
            </a:pPr>
            <a:r>
              <a:rPr lang="el-GR" sz="2800" b="1" dirty="0" smtClean="0"/>
              <a:t> </a:t>
            </a:r>
            <a:endParaRPr lang="en-US" sz="2800" dirty="0" smtClean="0"/>
          </a:p>
          <a:p>
            <a:pPr marL="0" algn="just">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62500" lnSpcReduction="20000"/>
          </a:bodyPr>
          <a:lstStyle/>
          <a:p>
            <a:pPr>
              <a:buNone/>
            </a:pPr>
            <a:r>
              <a:rPr lang="el-GR" b="1" dirty="0" smtClean="0"/>
              <a:t>ΕΡΜΗΝΕΙΑ ΠΟΛ 1003</a:t>
            </a:r>
            <a:endParaRPr lang="en-US" dirty="0" smtClean="0"/>
          </a:p>
          <a:p>
            <a:pPr marL="0" algn="just">
              <a:buNone/>
            </a:pPr>
            <a:r>
              <a:rPr lang="el-GR" dirty="0" smtClean="0"/>
              <a:t> 4.5.1 Καθιερώνεται η υποχρέωση της οντότητας για παρακολούθηση κατ’ είδος και ποσότητα, διακεκριμένα κατά αποθηκευτικό χώρο, των αποθεμάτων τρίτων. Η διάταξη αναφέρεται σε εμπορεύσιμα αγαθά, δηλαδή δεν συμπεριλαμβάνει εγγυοδοσίες (επιστρεπτέα είδη συσκευασίας, παλέτες, κενές φιάλες, κλπ.). Η παρακολούθηση δύναται να γίνεται με οποιοδήποτε πρόσφορο τρόπο και να προκύπτει από οποιοδήποτε τηρούμενο αρχείο. Διευκρινίζεται ότι δεν απαιτείται φυσική καταμέτρηση των σχετικών αποθεμάτων. Θεσπίζεται μόνο η υποχρέωση παρακολούθησης αυτών των αποθεμάτων, ώστε η οντότητα να δύναται να τεκμηριώνει τα αποθέματα αυτής της κατηγορίας που βρίσκονται στην κατοχή της (για παράδειγμα, τηρώντας με τάξη και πληρότητα το σύνολο των λαμβανόμενων και εκδιδόμενων παραστατικών διακίνησης ή ενημερώνοντας επιπρόσθετα άλλα αρχεία).</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85000" lnSpcReduction="10000"/>
          </a:bodyPr>
          <a:lstStyle/>
          <a:p>
            <a:pPr marL="0" algn="just">
              <a:buNone/>
            </a:pPr>
            <a:r>
              <a:rPr lang="el-GR" b="1" dirty="0" smtClean="0"/>
              <a:t>6.</a:t>
            </a:r>
            <a:r>
              <a:rPr lang="el-GR" dirty="0" smtClean="0"/>
              <a:t> </a:t>
            </a:r>
            <a:r>
              <a:rPr lang="el-GR" b="1" dirty="0" smtClean="0"/>
              <a:t>Αρχείο λοιπών περιουσιακών στοιχείων. </a:t>
            </a:r>
            <a:r>
              <a:rPr lang="el-GR" dirty="0" smtClean="0"/>
              <a:t>Στο αρχείο αυτό καταχωρούνται αναλυτικά κατά είδος τα υπάρχοντα λοιπά περιουσιακά στοιχεία, με σύντομη περιγραφή και αναφορά της ποσότητας, όπου συντρέχει περίπτωση, και της λογιστικής τους αξίας. </a:t>
            </a:r>
            <a:endParaRPr lang="en-US" dirty="0" smtClean="0"/>
          </a:p>
          <a:p>
            <a:pPr marL="0" algn="just">
              <a:buNone/>
            </a:pPr>
            <a:r>
              <a:rPr lang="el-GR" dirty="0" smtClean="0"/>
              <a:t> </a:t>
            </a:r>
            <a:endParaRPr lang="en-US" dirty="0" smtClean="0"/>
          </a:p>
          <a:p>
            <a:pPr marL="0" algn="just">
              <a:buNone/>
            </a:pPr>
            <a:r>
              <a:rPr lang="el-GR" b="1" dirty="0" smtClean="0"/>
              <a:t>7.</a:t>
            </a:r>
            <a:r>
              <a:rPr lang="el-GR" dirty="0" smtClean="0"/>
              <a:t> </a:t>
            </a:r>
            <a:r>
              <a:rPr lang="el-GR" b="1" dirty="0" smtClean="0"/>
              <a:t>Αρχείο λογαριασμών καθαρής θέσης</a:t>
            </a:r>
            <a:r>
              <a:rPr lang="el-GR" dirty="0" smtClean="0"/>
              <a:t>. Στο αρχείο αυτό καταχωρούνται αναλυτικά κατά είδος οι λογαριασμοί καθαρής θέσης.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b="1" dirty="0" smtClean="0"/>
              <a:t>8.</a:t>
            </a:r>
            <a:r>
              <a:rPr lang="el-GR" dirty="0" smtClean="0"/>
              <a:t> </a:t>
            </a:r>
            <a:r>
              <a:rPr lang="el-GR" b="1" dirty="0" smtClean="0"/>
              <a:t>Αρχείο λογαριασμών υποχρεώσεων</a:t>
            </a:r>
            <a:r>
              <a:rPr lang="el-GR" dirty="0" smtClean="0"/>
              <a:t>. Στο αρχείο αυτό καταχωρούνται αναλυτικά κατά είδος οι υποχρεώσεις, με αναφορά της ποσότητας (όταν συντρέχει περίπτωση) και της λογιστικής τους αξίας. </a:t>
            </a:r>
            <a:endParaRPr lang="en-US" dirty="0" smtClean="0"/>
          </a:p>
          <a:p>
            <a:pPr marL="0" algn="just">
              <a:buNone/>
            </a:pPr>
            <a:r>
              <a:rPr lang="el-GR" dirty="0" smtClean="0"/>
              <a:t> </a:t>
            </a:r>
            <a:endParaRPr lang="en-US" dirty="0" smtClean="0"/>
          </a:p>
          <a:p>
            <a:pPr marL="0" algn="just">
              <a:buNone/>
            </a:pPr>
            <a:r>
              <a:rPr lang="el-GR" b="1" dirty="0" smtClean="0"/>
              <a:t>9.</a:t>
            </a:r>
            <a:r>
              <a:rPr lang="el-GR" dirty="0" smtClean="0"/>
              <a:t> </a:t>
            </a:r>
            <a:r>
              <a:rPr lang="el-GR" b="1" dirty="0" smtClean="0"/>
              <a:t>Αρχείο περιουσιακών στοιχείων και υποχρεώσεων σε ξένο νόμισμα</a:t>
            </a:r>
            <a:r>
              <a:rPr lang="el-GR" dirty="0" smtClean="0"/>
              <a:t>. Στο αρχείο αυτό παρακολουθείται η ποσότητα των μονάδων του ξένου νομίσματος για τα επιμέρους περιουσιακά στοιχεία και υποχρεώσεις που εκφράζονται στο νόμισμα αυτό.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85000" lnSpcReduction="20000"/>
          </a:bodyPr>
          <a:lstStyle/>
          <a:p>
            <a:pPr marL="0">
              <a:buNone/>
            </a:pPr>
            <a:r>
              <a:rPr lang="el-GR" b="1" dirty="0" smtClean="0"/>
              <a:t>10.</a:t>
            </a:r>
            <a:r>
              <a:rPr lang="el-GR" dirty="0" smtClean="0"/>
              <a:t> Οι πληροφορίες που απαιτούνται από το παρόν άρθρο δύναται να παρέχονται από άλλα αρχεία που τηρεί η οντότητα ή από συνδυασμό αρχείων. </a:t>
            </a:r>
            <a:endParaRPr lang="en-US" dirty="0" smtClean="0"/>
          </a:p>
          <a:p>
            <a:pPr marL="0">
              <a:buNone/>
            </a:pPr>
            <a:endParaRPr lang="el-GR" b="1" dirty="0" smtClean="0"/>
          </a:p>
          <a:p>
            <a:pPr marL="0">
              <a:buNone/>
            </a:pPr>
            <a:r>
              <a:rPr lang="el-GR" b="1" dirty="0" smtClean="0"/>
              <a:t>ΕΡΜΗΝΕΙΑ ΠΟΛ 1003</a:t>
            </a:r>
            <a:endParaRPr lang="en-US" dirty="0" smtClean="0"/>
          </a:p>
          <a:p>
            <a:pPr marL="0">
              <a:buNone/>
            </a:pPr>
            <a:r>
              <a:rPr lang="el-GR" dirty="0" smtClean="0"/>
              <a:t>4.10.1 Δεν απαιτείται η τήρηση ξεχωριστού αρχείου για τις πληροφορίες του άρθρου 4, όταν οι ίδιες πληροφορίες είναι διαθέσιμες από άλλα αρχεία που τηρεί η οντότητα ή από συνδυασμό αρχείων.</a:t>
            </a:r>
            <a:endParaRPr lang="en-US" dirty="0" smtClean="0"/>
          </a:p>
          <a:p>
            <a:pPr marL="0">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dirty="0" smtClean="0"/>
              <a:t>Λοιπές επεξηγήσεις</a:t>
            </a:r>
            <a:endParaRPr lang="en-US" dirty="0" smtClean="0"/>
          </a:p>
          <a:p>
            <a:pPr marL="0" algn="just">
              <a:buNone/>
            </a:pPr>
            <a:r>
              <a:rPr lang="el-GR" dirty="0" smtClean="0"/>
              <a:t>4.01 Σημειώνεται ότι οι οντότητες της περίπτωσης 2(γ) του άρθρου 1 που, σύμφωνα με το νόμο, συντάσσουν μόνο κατάσταση αποτελεσμάτων (απαλλασσόμενες από την υποχρέωση σύνταξης ισολογισμού), δεν έχουν υποχρέωση τήρησης των αρχείων των παραγράφων 6 (Αρχείο λοιπών περιουσιακών στοιχείων), 7 (Αρχείο λογαριασμών καθαρής θέσης) και 8 (Αρχείο λογαριασμών υποχρεώσεων) του παρόντος άρθρου.</a:t>
            </a:r>
            <a:endParaRPr lang="en-US" dirty="0" smtClean="0"/>
          </a:p>
          <a:p>
            <a:pPr marL="0" algn="just">
              <a:buNone/>
            </a:pPr>
            <a:r>
              <a:rPr lang="el-GR" dirty="0" smtClean="0"/>
              <a:t>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Καραγιώργος</a:t>
            </a:r>
            <a:r>
              <a:rPr lang="el-GR" sz="1400" dirty="0" smtClean="0">
                <a:ea typeface="Arial Unicode MS"/>
                <a:cs typeface="Times New Roman" pitchFamily="18" charset="0"/>
              </a:rPr>
              <a:t> Π. – Πετρίδης Α. (2010), Μηχανογραφημένη Λογιστική, εκδότης: Αφοί </a:t>
            </a:r>
            <a:r>
              <a:rPr lang="el-GR" sz="1400" dirty="0" err="1" smtClean="0">
                <a:ea typeface="Arial Unicode MS"/>
                <a:cs typeface="Times New Roman" pitchFamily="18" charset="0"/>
              </a:rPr>
              <a:t>Θ.Καραγιώργου</a:t>
            </a:r>
            <a:r>
              <a:rPr lang="el-GR" sz="1400" dirty="0" smtClean="0">
                <a:ea typeface="Arial Unicode MS"/>
                <a:cs typeface="Times New Roman" pitchFamily="18" charset="0"/>
              </a:rPr>
              <a:t> Ο.Ε.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Πολλάλης</a:t>
            </a:r>
            <a:r>
              <a:rPr lang="el-GR" sz="1400" dirty="0" smtClean="0">
                <a:ea typeface="Arial Unicode MS"/>
                <a:cs typeface="Times New Roman" pitchFamily="18" charset="0"/>
              </a:rPr>
              <a:t> Ι., </a:t>
            </a:r>
            <a:r>
              <a:rPr lang="el-GR" sz="1400" dirty="0" err="1" smtClean="0">
                <a:ea typeface="Arial Unicode MS"/>
                <a:cs typeface="Times New Roman" pitchFamily="18" charset="0"/>
              </a:rPr>
              <a:t>Βοζίκης</a:t>
            </a:r>
            <a:r>
              <a:rPr lang="el-GR" sz="1400" dirty="0" smtClean="0">
                <a:ea typeface="Arial Unicode MS"/>
                <a:cs typeface="Times New Roman" pitchFamily="18" charset="0"/>
              </a:rPr>
              <a:t> Α. (2009), Πληροφορικά Συστήματα Διαχείρισης Επιχειρησιακών Πόρων: Στρατηγικές και Εφαρμογές, εκδότης: </a:t>
            </a:r>
            <a:r>
              <a:rPr lang="en-US" sz="1400" dirty="0" smtClean="0">
                <a:ea typeface="Arial Unicode MS"/>
                <a:cs typeface="Times New Roman" pitchFamily="18" charset="0"/>
              </a:rPr>
              <a:t>UTOPIA </a:t>
            </a:r>
            <a:r>
              <a:rPr lang="el-GR" sz="1400" dirty="0" smtClean="0">
                <a:ea typeface="Arial Unicode MS"/>
                <a:cs typeface="Times New Roman" pitchFamily="18" charset="0"/>
              </a:rPr>
              <a:t>Εκδόσεις ΕΠΕ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Βενιέρης</a:t>
            </a:r>
            <a:r>
              <a:rPr lang="el-GR" sz="1400" dirty="0" smtClean="0">
                <a:ea typeface="Arial Unicode MS"/>
                <a:cs typeface="Times New Roman" pitchFamily="18" charset="0"/>
              </a:rPr>
              <a:t> Γ., </a:t>
            </a:r>
            <a:r>
              <a:rPr lang="el-GR" sz="1400" dirty="0" err="1" smtClean="0">
                <a:ea typeface="Arial Unicode MS"/>
                <a:cs typeface="Times New Roman" pitchFamily="18" charset="0"/>
              </a:rPr>
              <a:t>Κοέν</a:t>
            </a:r>
            <a:r>
              <a:rPr lang="el-GR" sz="1400" dirty="0" smtClean="0">
                <a:ea typeface="Arial Unicode MS"/>
                <a:cs typeface="Times New Roman" pitchFamily="18" charset="0"/>
              </a:rPr>
              <a:t> Σ., </a:t>
            </a:r>
            <a:r>
              <a:rPr lang="el-GR" sz="1400" dirty="0" err="1" smtClean="0">
                <a:ea typeface="Arial Unicode MS"/>
                <a:cs typeface="Times New Roman" pitchFamily="18" charset="0"/>
              </a:rPr>
              <a:t>Βλήσμος</a:t>
            </a:r>
            <a:r>
              <a:rPr lang="el-GR" sz="1400" dirty="0" smtClean="0">
                <a:ea typeface="Arial Unicode MS"/>
                <a:cs typeface="Times New Roman" pitchFamily="18" charset="0"/>
              </a:rPr>
              <a:t> Ο. (2015), Λογιστικά Πληροφοριακά Συστήματα, εκδότης: Εταιρεία Αξιοποίησης και Διαχείρισης της περιουσίας του Οικονομικού Πανεπιστημίου Αθηνών Α.Ε.</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a:t>
            </a:r>
            <a:r>
              <a:rPr lang="en-US" sz="2400" dirty="0" smtClean="0">
                <a:solidFill>
                  <a:schemeClr val="bg1">
                    <a:lumMod val="50000"/>
                  </a:schemeClr>
                </a:solidFill>
              </a:rPr>
              <a:t>I</a:t>
            </a:r>
            <a:r>
              <a:rPr lang="el-GR" sz="2400" dirty="0" smtClean="0">
                <a:solidFill>
                  <a:schemeClr val="bg1">
                    <a:lumMod val="50000"/>
                  </a:schemeClr>
                </a:solidFill>
              </a:rPr>
              <a:t>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a:t>
            </a:r>
            <a:r>
              <a:rPr lang="en-US" sz="2800" b="1" dirty="0" smtClean="0"/>
              <a:t>I</a:t>
            </a:r>
            <a:r>
              <a:rPr lang="el-GR" sz="2800" b="1" dirty="0" smtClean="0"/>
              <a:t>Ι</a:t>
            </a:r>
          </a:p>
          <a:p>
            <a:pPr algn="l"/>
            <a:r>
              <a:rPr lang="el-GR" sz="2800" b="1" dirty="0" smtClean="0"/>
              <a:t>Ενότητα </a:t>
            </a:r>
            <a:r>
              <a:rPr lang="el-GR" sz="2800" b="1" dirty="0" smtClean="0"/>
              <a:t>6: Άρθρο 4 – Επιπρόσθετα Λογιστικά Αρχεία</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Στην ενότητα αύτη  </a:t>
            </a:r>
            <a:r>
              <a:rPr lang="el-GR" dirty="0" smtClean="0"/>
              <a:t>πέραν του λογιστικού συστήματος αναλύονται και κάποια επιπλέον λογιστικά αρχεία της οντότητας τα οποία τηρούνται με </a:t>
            </a:r>
            <a:r>
              <a:rPr lang="el-GR" dirty="0" smtClean="0"/>
              <a:t>ημερομηνία αναφοράς την ημερομηνία τέλους της περιόδου (ημερομηνία του ισολογισμού</a:t>
            </a:r>
            <a:r>
              <a:rPr lang="el-GR" dirty="0" smtClean="0"/>
              <a:t>).</a:t>
            </a:r>
            <a:endParaRPr lang="el-GR" dirty="0" smtClean="0"/>
          </a:p>
          <a:p>
            <a:pPr marL="0" algn="just">
              <a:buNone/>
            </a:pP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pPr>
              <a:buNone/>
            </a:pPr>
            <a:r>
              <a:rPr lang="el-GR" sz="2600" b="1" dirty="0" smtClean="0"/>
              <a:t>Άλλα λογιστικά αρχεία</a:t>
            </a:r>
          </a:p>
          <a:p>
            <a:pPr marL="0" algn="just">
              <a:buNone/>
            </a:pPr>
            <a:r>
              <a:rPr lang="el-GR" sz="2600" b="1" dirty="0" smtClean="0"/>
              <a:t>1.</a:t>
            </a:r>
            <a:r>
              <a:rPr lang="el-GR" sz="2600" dirty="0" smtClean="0"/>
              <a:t> Η οντότητα τηρεί κατά περίπτωση, πέραν των αρχείων του άρθρου 3, τα αρχεία (βιβλία) που περιγράφονται στις επόμενες παραγράφους, με ημερομηνία αναφοράς την ημερομηνία τέλους της περιόδου (ημερομηνία του ισολογισμού). </a:t>
            </a:r>
            <a:endParaRPr lang="en-US" sz="2600" dirty="0" smtClean="0"/>
          </a:p>
          <a:p>
            <a:pPr>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7500" lnSpcReduction="20000"/>
          </a:bodyPr>
          <a:lstStyle/>
          <a:p>
            <a:pPr marL="0" algn="just">
              <a:buNone/>
            </a:pPr>
            <a:r>
              <a:rPr lang="el-GR" b="1" dirty="0" smtClean="0"/>
              <a:t>2.</a:t>
            </a:r>
            <a:r>
              <a:rPr lang="el-GR" dirty="0" smtClean="0"/>
              <a:t> </a:t>
            </a:r>
            <a:r>
              <a:rPr lang="el-GR" b="1" dirty="0" smtClean="0"/>
              <a:t>Αρχείο ενσώματων και άυλων πάγιων περιουσιακών στοιχείων</a:t>
            </a:r>
            <a:r>
              <a:rPr lang="el-GR" dirty="0" smtClean="0"/>
              <a:t>. Στο αρχείο αυτό, με τήρηση αναλυτικής μερίδας, παρακολουθείται η αξία κτήσης κατά την αρχική αναγνώριση καθώς και κάθε επακόλουθη μεταβολή, δηλαδή προσθήκη, αναπροσαρμογή, απομείωση, διαγραφή και απόσβεση επί του παγίου, με ένδειξη των σωρευτικών ποσών και των ποσών που αφορούν τη χρήση. Στο αρχείο αυτό παρακολουθούνται και τα πλήρως αποσβεσμένα πάγια τα οποία εξακολουθούν να πληρούν τον ορισμό του παγίου περιουσιακού στοιχείου, είτε εξακολουθούν να είναι σε λειτουργία είτε όχι.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pPr marL="0" algn="just">
              <a:buNone/>
            </a:pPr>
            <a:r>
              <a:rPr lang="el-GR" sz="2700" b="1" dirty="0" smtClean="0"/>
              <a:t>3.</a:t>
            </a:r>
            <a:r>
              <a:rPr lang="el-GR" sz="2700" dirty="0" smtClean="0"/>
              <a:t> </a:t>
            </a:r>
            <a:r>
              <a:rPr lang="el-GR" sz="2700" b="1" dirty="0" smtClean="0"/>
              <a:t>Αρχείο επενδύσεων σε χρεωστικούς τίτλους, τίτλους καθαρής θέσης και λοιπούς τίτλους. </a:t>
            </a:r>
            <a:r>
              <a:rPr lang="el-GR" sz="2700" dirty="0" smtClean="0"/>
              <a:t>Στο αρχείο αυτό καταχωρούνται κατά τίτλο τα υπάρχοντα στοιχεία με σύντομη περιγραφή και αναφορά της ποσότητας και της λογιστικής αξίας τους. </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0000" lnSpcReduction="20000"/>
          </a:bodyPr>
          <a:lstStyle/>
          <a:p>
            <a:pPr marL="0">
              <a:buNone/>
            </a:pPr>
            <a:r>
              <a:rPr lang="el-GR" b="1" dirty="0" smtClean="0"/>
              <a:t>4.</a:t>
            </a:r>
            <a:r>
              <a:rPr lang="el-GR" dirty="0" smtClean="0"/>
              <a:t> </a:t>
            </a:r>
            <a:r>
              <a:rPr lang="el-GR" b="1" dirty="0" smtClean="0"/>
              <a:t>Αρχείο ιδιόκτητων αποθεμάτων</a:t>
            </a:r>
            <a:r>
              <a:rPr lang="el-GR" dirty="0" smtClean="0"/>
              <a:t>: Στο αρχείο αυτό καταχωρούνται: </a:t>
            </a:r>
            <a:endParaRPr lang="en-US" dirty="0" smtClean="0"/>
          </a:p>
          <a:p>
            <a:pPr marL="0">
              <a:buNone/>
            </a:pPr>
            <a:r>
              <a:rPr lang="el-GR" dirty="0" smtClean="0"/>
              <a:t>   α) Τα ποσοτικά δεδομένα της φυσικής καταμέτρησης (σύντομη περιγραφή είδους, μονάδα μέτρησης και ποσότητα), κατά είδος και διακεκριμένα για κάθε αποθηκευτικό χώρο. </a:t>
            </a:r>
            <a:endParaRPr lang="en-US" dirty="0" smtClean="0"/>
          </a:p>
          <a:p>
            <a:pPr marL="0">
              <a:buNone/>
            </a:pPr>
            <a:r>
              <a:rPr lang="el-GR" dirty="0" smtClean="0"/>
              <a:t>   β) Η κατά μονάδα αξία επιμέτρησης, καθώς και η συνολική αξία επιμέτρησης του κάθε είδους. </a:t>
            </a:r>
            <a:endParaRPr lang="en-US" dirty="0" smtClean="0"/>
          </a:p>
          <a:p>
            <a:pPr marL="0">
              <a:buNone/>
            </a:pPr>
            <a:r>
              <a:rPr lang="el-GR" dirty="0" smtClean="0"/>
              <a:t>  γ) Ο προσδιορισμός της ποσότητας αποθεμάτων δύναται να γίνεται με έμμεσες τεχνικές που είναι αξιόπιστες και κατάλληλα τεκμηριωμένες. </a:t>
            </a:r>
            <a:endParaRPr lang="en-US" dirty="0" smtClean="0"/>
          </a:p>
          <a:p>
            <a:pPr marL="0">
              <a:buNone/>
            </a:pPr>
            <a:r>
              <a:rPr lang="el-GR" dirty="0" smtClean="0"/>
              <a:t>  δ) Αναλώσιμα υλικά αγαθά που δεν είναι σημαντικά μπορούν να μην απογράφονται.</a:t>
            </a:r>
            <a:endParaRPr lang="en-US"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1336</TotalTime>
  <Words>884</Words>
  <Application>Microsoft Office PowerPoint</Application>
  <PresentationFormat>Προβολή στην οθόνη (16:10)</PresentationFormat>
  <Paragraphs>104</Paragraphs>
  <Slides>22</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Μηχανογραφημένη Λογιστική ΙI</vt:lpstr>
      <vt:lpstr>Διαφάνεια 2</vt:lpstr>
      <vt:lpstr>Άδειες Χρήσης</vt:lpstr>
      <vt:lpstr>Χρηματοδότηση</vt:lpstr>
      <vt:lpstr>Σκοποί  ενότητας</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Βιβλιογραφία</vt:lpstr>
      <vt:lpstr>Σημείωμα Αναφοράς</vt:lpstr>
      <vt:lpstr>Σημείωμα Αδειοδότησης</vt:lpstr>
      <vt:lpstr>Διαφάνεια 19</vt:lpstr>
      <vt:lpstr>Διαφάνεια 20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201</cp:revision>
  <dcterms:created xsi:type="dcterms:W3CDTF">2012-09-06T09:03:05Z</dcterms:created>
  <dcterms:modified xsi:type="dcterms:W3CDTF">2015-11-24T15:22:34Z</dcterms:modified>
</cp:coreProperties>
</file>