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9" r:id="rId3"/>
    <p:sldId id="257" r:id="rId4"/>
    <p:sldId id="259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1" r:id="rId45"/>
    <p:sldId id="432" r:id="rId46"/>
    <p:sldId id="433" r:id="rId47"/>
    <p:sldId id="434" r:id="rId48"/>
    <p:sldId id="435" r:id="rId49"/>
    <p:sldId id="391" r:id="rId50"/>
    <p:sldId id="291" r:id="rId51"/>
    <p:sldId id="292" r:id="rId52"/>
    <p:sldId id="293" r:id="rId53"/>
    <p:sldId id="280" r:id="rId54"/>
  </p:sldIdLst>
  <p:sldSz cx="9144000" cy="5715000" type="screen16x10"/>
  <p:notesSz cx="6858000" cy="9144000"/>
  <p:custDataLst>
    <p:tags r:id="rId5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96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014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236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43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983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142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940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55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21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907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621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2818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7134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141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4177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902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467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17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3821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339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48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190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261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243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9156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08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4175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56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84931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223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369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0010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22140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730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8211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0887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00823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3551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4002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03337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511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795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609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05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Ιδεατή Μνήμη (1/2)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/>
              <a:t>Ενότητα 10</a:t>
            </a:r>
            <a:r>
              <a:rPr lang="en-US" sz="2800" dirty="0"/>
              <a:t> 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b="1" dirty="0"/>
              <a:t>Ιδεατή Μνήμη –</a:t>
            </a:r>
          </a:p>
          <a:p>
            <a:r>
              <a:rPr lang="el-GR" sz="2800" b="1" dirty="0"/>
              <a:t>Αλγόριθμοι Αντικατάστασης Σελίδων</a:t>
            </a:r>
          </a:p>
          <a:p>
            <a:endParaRPr lang="en-US" sz="1400" dirty="0" smtClean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902" y="1054281"/>
            <a:ext cx="3294595" cy="1620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65" y="2367398"/>
            <a:ext cx="6769291" cy="30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9061"/>
            <a:ext cx="3465148" cy="1620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/>
          <a:srcRect t="2847"/>
          <a:stretch/>
        </p:blipFill>
        <p:spPr>
          <a:xfrm>
            <a:off x="683568" y="2353444"/>
            <a:ext cx="6624736" cy="29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4" y="1053896"/>
            <a:ext cx="7018876" cy="4547334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70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34896"/>
            <a:ext cx="7031626" cy="4566334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1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04333"/>
            <a:ext cx="7133626" cy="4610667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6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04333"/>
            <a:ext cx="6993376" cy="4610667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90563"/>
            <a:ext cx="7038001" cy="4610667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10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74230"/>
            <a:ext cx="7076251" cy="4427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7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81365"/>
            <a:ext cx="7216501" cy="4465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5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28563"/>
            <a:ext cx="6878626" cy="4572667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 smtClean="0"/>
              <a:t>Παράδειγμα 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Πέντε 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/>
              <a:t>Ενότητα 10</a:t>
            </a:r>
            <a:r>
              <a:rPr lang="en-US" sz="2800" b="1" dirty="0"/>
              <a:t> 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800" dirty="0"/>
              <a:t>Ιδεατή Μνήμη – Αλγόριθμοι Αντικατάστασης Σελίδων</a:t>
            </a:r>
          </a:p>
          <a:p>
            <a:pPr algn="l"/>
            <a:endParaRPr lang="el-G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03" y="1076082"/>
            <a:ext cx="7871794" cy="37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 η μνήμη αποτελείται από 3 πλαίσια και η διεργασία έχει </a:t>
            </a:r>
            <a:r>
              <a:rPr lang="el-GR" sz="2400" dirty="0" smtClean="0"/>
              <a:t>5 σελίδες</a:t>
            </a:r>
            <a:r>
              <a:rPr lang="el-GR" sz="2400" dirty="0"/>
              <a:t>, με την ακόλουθη χρονική σειρά αναφοράς :</a:t>
            </a:r>
          </a:p>
          <a:p>
            <a:pPr marL="0" indent="0" algn="ctr">
              <a:buNone/>
            </a:pPr>
            <a:r>
              <a:rPr lang="el-GR" sz="2400" b="1" dirty="0"/>
              <a:t>/ 2 / 3 / 2 / 1 / 5 / 2 / 4 / 5 / 3 / 2 / 5 / 2 </a:t>
            </a:r>
            <a:r>
              <a:rPr lang="el-GR" sz="2400" b="1" dirty="0" smtClean="0"/>
              <a:t>/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l-GR" sz="2400" dirty="0" smtClean="0"/>
              <a:t>Τότε </a:t>
            </a:r>
            <a:r>
              <a:rPr lang="el-GR" sz="2400" dirty="0"/>
              <a:t>θα έχουμε τα παρακάτω σφάλματα σελίδας </a:t>
            </a:r>
            <a:r>
              <a:rPr lang="el-GR" sz="2400" dirty="0" smtClean="0"/>
              <a:t>(</a:t>
            </a:r>
            <a:r>
              <a:rPr lang="el-GR" sz="2400" dirty="0"/>
              <a:t>σημειώνονται </a:t>
            </a:r>
            <a:r>
              <a:rPr lang="el-GR" sz="2400" dirty="0" smtClean="0"/>
              <a:t>με *) </a:t>
            </a:r>
            <a:r>
              <a:rPr lang="el-GR" sz="2400" dirty="0"/>
              <a:t>:</a:t>
            </a:r>
          </a:p>
          <a:p>
            <a:pPr marL="0" indent="0" algn="ctr">
              <a:buNone/>
            </a:pPr>
            <a:r>
              <a:rPr lang="el-GR" sz="2400" b="1" dirty="0"/>
              <a:t>/ 2* / 3* / 2 / 1* / 5* / 2 / 4* / 5 / 3 / 2* / 5 / 2 /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29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21354"/>
            <a:ext cx="7263167" cy="34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21353"/>
            <a:ext cx="7416824" cy="3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77" y="2021354"/>
            <a:ext cx="7260046" cy="35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19434"/>
            <a:ext cx="7344816" cy="33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21354"/>
            <a:ext cx="737473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21354"/>
            <a:ext cx="7416824" cy="337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OPT 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21354"/>
            <a:ext cx="7273316" cy="33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 - </a:t>
            </a:r>
            <a:r>
              <a:rPr lang="el-GR" dirty="0"/>
              <a:t>Παράδειγμα 1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57300"/>
            <a:ext cx="8052029" cy="3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 η μνήμη αποτελείται από 3 πλαίσια και η διεργασία έχει </a:t>
            </a:r>
            <a:r>
              <a:rPr lang="el-GR" sz="2400" dirty="0" smtClean="0"/>
              <a:t>5 σελίδες</a:t>
            </a:r>
            <a:r>
              <a:rPr lang="el-GR" sz="2400" dirty="0"/>
              <a:t>, με την ακόλουθη χρονική σειρά αναφοράς :</a:t>
            </a:r>
          </a:p>
          <a:p>
            <a:pPr marL="0" indent="0" algn="ctr">
              <a:buNone/>
            </a:pPr>
            <a:r>
              <a:rPr lang="el-GR" sz="2400" b="1" dirty="0"/>
              <a:t>/ 2 / 3 / 2 / 1 / 5 / 2 / 4 / 5 / 3 / 2 / 5 / 2 / 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l-GR" sz="2400" dirty="0" smtClean="0"/>
              <a:t>Τότε </a:t>
            </a:r>
            <a:r>
              <a:rPr lang="el-GR" sz="2400" dirty="0"/>
              <a:t>θα έχουμε τα παρακάτω σφάλματα σελίδας </a:t>
            </a:r>
            <a:r>
              <a:rPr lang="el-GR" sz="2400" dirty="0" smtClean="0"/>
              <a:t>(</a:t>
            </a:r>
            <a:r>
              <a:rPr lang="el-GR" sz="2400" dirty="0"/>
              <a:t>σημειώνονται </a:t>
            </a:r>
            <a:r>
              <a:rPr lang="el-GR" sz="2400" dirty="0" smtClean="0"/>
              <a:t>με *) </a:t>
            </a:r>
            <a:r>
              <a:rPr lang="el-GR" sz="2400" dirty="0"/>
              <a:t>:</a:t>
            </a:r>
          </a:p>
          <a:p>
            <a:pPr marL="0" indent="0" algn="ctr">
              <a:buNone/>
            </a:pPr>
            <a:r>
              <a:rPr lang="el-GR" sz="2400" b="1" dirty="0"/>
              <a:t>/ 2* / 3* / 2 / 1* / 5* / 2 / 4* / 5 / 3* / 2* / 5 / 2 /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08" y="2008386"/>
            <a:ext cx="687858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21354"/>
            <a:ext cx="7308945" cy="34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21354"/>
            <a:ext cx="7202896" cy="34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21354"/>
            <a:ext cx="7242677" cy="34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21354"/>
            <a:ext cx="7371687" cy="35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021354"/>
            <a:ext cx="7458701" cy="34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21354"/>
            <a:ext cx="7313127" cy="34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21354"/>
            <a:ext cx="7488832" cy="35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21354"/>
            <a:ext cx="7471065" cy="35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21354"/>
            <a:ext cx="7550594" cy="35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21354"/>
            <a:ext cx="7540887" cy="35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LRU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/>
              <a:t>Τέσσερα</a:t>
            </a:r>
            <a:r>
              <a:rPr lang="el-GR" sz="2400" dirty="0" smtClean="0"/>
              <a:t>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21354"/>
            <a:ext cx="7853381" cy="34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 χρησιμοποιούμε FIFO αντικατάσταση με </a:t>
            </a:r>
            <a:r>
              <a:rPr lang="el-GR" sz="24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πλαίσια </a:t>
            </a:r>
            <a:r>
              <a:rPr lang="el-GR" sz="2400" dirty="0"/>
              <a:t>και 8 σελίδες, πόσα σφάλματα θα </a:t>
            </a:r>
            <a:r>
              <a:rPr lang="el-GR" sz="2400" dirty="0" smtClean="0"/>
              <a:t>συμβούν</a:t>
            </a:r>
            <a:r>
              <a:rPr lang="en-US" sz="2400" dirty="0" smtClean="0"/>
              <a:t> </a:t>
            </a:r>
            <a:r>
              <a:rPr lang="el-GR" sz="2400" dirty="0" smtClean="0"/>
              <a:t>με </a:t>
            </a:r>
            <a:r>
              <a:rPr lang="el-GR" sz="2400" dirty="0"/>
              <a:t>ακολουθία αναφορών 0172327103 αν τα </a:t>
            </a:r>
            <a:r>
              <a:rPr lang="el-GR" sz="2400" dirty="0" smtClean="0"/>
              <a:t>πλαίσια</a:t>
            </a:r>
            <a:r>
              <a:rPr lang="en-US" sz="2400" dirty="0" smtClean="0"/>
              <a:t> </a:t>
            </a:r>
            <a:r>
              <a:rPr lang="el-GR" sz="2400" dirty="0" smtClean="0"/>
              <a:t>αρχικά </a:t>
            </a:r>
            <a:r>
              <a:rPr lang="el-GR" sz="2400" dirty="0"/>
              <a:t>είναι άδεια; Στη συγκεκριμένη άσκηση </a:t>
            </a:r>
            <a:r>
              <a:rPr lang="el-GR" sz="2400" dirty="0" smtClean="0"/>
              <a:t>μη</a:t>
            </a:r>
            <a:r>
              <a:rPr lang="en-US" sz="2400" dirty="0" smtClean="0"/>
              <a:t> </a:t>
            </a:r>
            <a:r>
              <a:rPr lang="el-GR" sz="2400" dirty="0" smtClean="0"/>
              <a:t>λάβετε </a:t>
            </a:r>
            <a:r>
              <a:rPr lang="el-GR" sz="2400" dirty="0"/>
              <a:t>υπόψη τα σφάλματα που συμβαίνουν </a:t>
            </a:r>
            <a:r>
              <a:rPr lang="el-GR" sz="2400" dirty="0" smtClean="0"/>
              <a:t>μέχρι</a:t>
            </a:r>
            <a:r>
              <a:rPr lang="en-US" sz="2400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συμπληρωθούν αρχικά τα πλαίσια μνήμης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Επαναλάβετε </a:t>
            </a:r>
            <a:r>
              <a:rPr lang="el-GR" sz="2400" dirty="0"/>
              <a:t>την άσκηση για την πολιτική LRU.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8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1 - </a:t>
            </a:r>
            <a:r>
              <a:rPr lang="en-US" dirty="0"/>
              <a:t>FIFO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Ακολουθία: </a:t>
            </a:r>
            <a:r>
              <a:rPr lang="el-GR" sz="2800" dirty="0" smtClean="0"/>
              <a:t>0172327103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Συνολικά </a:t>
            </a:r>
            <a:r>
              <a:rPr lang="el-GR" sz="2800" dirty="0"/>
              <a:t>με FIFO έχουμε 4 σφάλματα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8" y="1705372"/>
            <a:ext cx="73117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1 - </a:t>
            </a:r>
            <a:r>
              <a:rPr lang="en-US" dirty="0"/>
              <a:t>LRU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Ακολουθία: </a:t>
            </a:r>
            <a:r>
              <a:rPr lang="el-GR" sz="2800" dirty="0" smtClean="0"/>
              <a:t>0172327103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Συνολικά </a:t>
            </a:r>
            <a:r>
              <a:rPr lang="el-GR" sz="2800" dirty="0"/>
              <a:t>με </a:t>
            </a:r>
            <a:r>
              <a:rPr lang="en-US" sz="2800" dirty="0"/>
              <a:t>LRU</a:t>
            </a:r>
            <a:r>
              <a:rPr lang="el-GR" sz="2800" dirty="0" smtClean="0"/>
              <a:t> </a:t>
            </a:r>
            <a:r>
              <a:rPr lang="el-GR" sz="2800" dirty="0"/>
              <a:t>έχουμε </a:t>
            </a:r>
            <a:r>
              <a:rPr lang="en-US" sz="2800" dirty="0" smtClean="0"/>
              <a:t>5</a:t>
            </a:r>
            <a:r>
              <a:rPr lang="el-GR" sz="2800" dirty="0" smtClean="0"/>
              <a:t> </a:t>
            </a:r>
            <a:r>
              <a:rPr lang="el-GR" sz="2800" dirty="0"/>
              <a:t>σφάλματα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97" y="1705372"/>
            <a:ext cx="7453511" cy="1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Ακολουθία αναφορών: A B C A B D A D B C </a:t>
            </a:r>
            <a:endParaRPr lang="en-US" sz="28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1504531"/>
            <a:ext cx="6264696" cy="40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068854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Θεωρείστε την παρακάτω ακολουθία αναφοράς</a:t>
            </a:r>
            <a:r>
              <a:rPr lang="en-US" sz="2400" dirty="0" smtClean="0"/>
              <a:t> </a:t>
            </a:r>
            <a:r>
              <a:rPr lang="el-GR" sz="2400" dirty="0" smtClean="0"/>
              <a:t>σελίδων:</a:t>
            </a:r>
          </a:p>
          <a:p>
            <a:pPr marL="0" indent="0" algn="ctr">
              <a:buNone/>
            </a:pPr>
            <a:r>
              <a:rPr lang="el-GR" sz="2400" b="1" dirty="0" smtClean="0"/>
              <a:t>1, 2, 3, 4, 2, 1, 5, 6, 2, 1, 2, 3, 7, 6, 3, 2, 1, 2, 3, 6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Πόσα σφάλματα σελίδας θα γίνουν για τους</a:t>
            </a:r>
            <a:r>
              <a:rPr lang="en-US" sz="2400" dirty="0" smtClean="0"/>
              <a:t> </a:t>
            </a:r>
            <a:r>
              <a:rPr lang="el-GR" sz="2400" dirty="0" smtClean="0"/>
              <a:t>παρακάτω αλγόριθμους αντικατάστασης,</a:t>
            </a:r>
            <a:r>
              <a:rPr lang="en-US" sz="2400" dirty="0" smtClean="0"/>
              <a:t> </a:t>
            </a:r>
            <a:r>
              <a:rPr lang="el-GR" sz="2400" dirty="0" smtClean="0"/>
              <a:t>υποθέτοντας 1,2,3,4,5,6,7 πλαίσια; Όλα τα πλαίσια</a:t>
            </a:r>
            <a:r>
              <a:rPr lang="en-US" sz="2400" dirty="0" smtClean="0"/>
              <a:t> </a:t>
            </a:r>
            <a:r>
              <a:rPr lang="el-GR" sz="2400" dirty="0" smtClean="0"/>
              <a:t>είναι καταρχήν κενά, έτσι οι πρώτες σελίδες θα</a:t>
            </a:r>
            <a:r>
              <a:rPr lang="en-US" sz="2400" dirty="0" smtClean="0"/>
              <a:t> </a:t>
            </a:r>
            <a:r>
              <a:rPr lang="el-GR" sz="2400" dirty="0" smtClean="0"/>
              <a:t>στοιχίσουν ένα σφάλμα σελίδας.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LRU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FIFO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 smtClean="0"/>
              <a:t>Optimal</a:t>
            </a:r>
            <a:r>
              <a:rPr lang="el-GR" sz="2400" dirty="0" smtClean="0"/>
              <a:t> (βέλτιστη)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5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3 - Απαντήσεις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81365"/>
            <a:ext cx="657167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Αντικατάσταση σελίδων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Βασικοί αλγόριθμοι αντικατάστασης σελίδων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Με </a:t>
            </a:r>
            <a:r>
              <a:rPr lang="el-GR" sz="1800" dirty="0"/>
              <a:t>σειρά άφιξης (First-in First-</a:t>
            </a:r>
            <a:r>
              <a:rPr lang="el-GR" sz="1800" dirty="0" err="1"/>
              <a:t>out</a:t>
            </a:r>
            <a:r>
              <a:rPr lang="el-GR" sz="1800" dirty="0"/>
              <a:t> - FIFO)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Αντικατάσταση </a:t>
            </a:r>
            <a:r>
              <a:rPr lang="el-GR" sz="1800" dirty="0"/>
              <a:t>της σελίδας που έμεινε πιο πολύ </a:t>
            </a:r>
            <a:r>
              <a:rPr lang="el-GR" sz="1800" dirty="0" smtClean="0"/>
              <a:t>χρόνο στη </a:t>
            </a:r>
            <a:r>
              <a:rPr lang="el-GR" sz="1800" dirty="0"/>
              <a:t>μνήμη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Βέλτιστη </a:t>
            </a:r>
            <a:r>
              <a:rPr lang="el-GR" sz="1800" dirty="0"/>
              <a:t>πολιτική (</a:t>
            </a:r>
            <a:r>
              <a:rPr lang="el-GR" sz="1800" dirty="0" err="1"/>
              <a:t>Optimal</a:t>
            </a:r>
            <a:r>
              <a:rPr lang="el-GR" sz="1800" dirty="0"/>
              <a:t> - OPT)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Αντικατάσταση </a:t>
            </a:r>
            <a:r>
              <a:rPr lang="el-GR" sz="1800" dirty="0"/>
              <a:t>της σελίδας που θα </a:t>
            </a:r>
            <a:r>
              <a:rPr lang="el-GR" sz="1800" dirty="0" smtClean="0"/>
              <a:t>μείνει αχρησιμοποίητη </a:t>
            </a:r>
            <a:r>
              <a:rPr lang="el-GR" sz="1800" dirty="0"/>
              <a:t>για το μεγαλύτερο χρονικό </a:t>
            </a:r>
            <a:r>
              <a:rPr lang="el-GR" sz="1800" dirty="0" smtClean="0"/>
              <a:t>διάστημα στο </a:t>
            </a:r>
            <a:r>
              <a:rPr lang="el-GR" sz="1800" dirty="0"/>
              <a:t>μέλλον (που θα γίνει πιο μακριά στο </a:t>
            </a:r>
            <a:r>
              <a:rPr lang="el-GR" sz="1800" dirty="0" smtClean="0"/>
              <a:t>μέλλον αναφορά </a:t>
            </a:r>
            <a:r>
              <a:rPr lang="el-GR" sz="1800" dirty="0"/>
              <a:t>προς αυτή)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Απαιτεί </a:t>
            </a:r>
            <a:r>
              <a:rPr lang="el-GR" sz="1800" dirty="0"/>
              <a:t>γνώση των μελλοντικών αναφορών σε σελίδες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Λιγότερο </a:t>
            </a:r>
            <a:r>
              <a:rPr lang="el-GR" sz="1800" dirty="0"/>
              <a:t>πρόσφατης χρησιμοποίησης (</a:t>
            </a:r>
            <a:r>
              <a:rPr lang="el-GR" sz="1800" dirty="0" err="1"/>
              <a:t>Least</a:t>
            </a:r>
            <a:r>
              <a:rPr lang="el-GR" sz="1800" dirty="0"/>
              <a:t> </a:t>
            </a:r>
            <a:r>
              <a:rPr lang="el-GR" sz="1800" dirty="0" err="1" smtClean="0"/>
              <a:t>Recently</a:t>
            </a:r>
            <a:r>
              <a:rPr lang="el-GR" sz="1800" dirty="0" smtClean="0"/>
              <a:t> </a:t>
            </a:r>
            <a:r>
              <a:rPr lang="el-GR" sz="1800" dirty="0" err="1" smtClean="0"/>
              <a:t>Used</a:t>
            </a:r>
            <a:r>
              <a:rPr lang="el-GR" sz="1800" dirty="0" smtClean="0"/>
              <a:t> </a:t>
            </a:r>
            <a:r>
              <a:rPr lang="el-GR" sz="1800" dirty="0"/>
              <a:t>(LRU)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Αντικατάσταση </a:t>
            </a:r>
            <a:r>
              <a:rPr lang="el-GR" sz="1800" dirty="0"/>
              <a:t>της σελίδας που δεν </a:t>
            </a:r>
            <a:r>
              <a:rPr lang="el-GR" sz="1800" dirty="0" smtClean="0"/>
              <a:t>χρησιμοποιήθηκε για </a:t>
            </a:r>
            <a:r>
              <a:rPr lang="el-GR" sz="1800" dirty="0"/>
              <a:t>το μεγαλύτερο χρονικό διάστημα στο παρελθόν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22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Ιδεατή Μνήμη –</a:t>
            </a:r>
          </a:p>
          <a:p>
            <a:r>
              <a:rPr lang="el-GR" dirty="0"/>
              <a:t>Αλγόριθμοι Αντικατάστασης Σελίδων</a:t>
            </a:r>
            <a:endParaRPr lang="el-GR" baseline="-25000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/>
              <a:t>Παράδειγμα 1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Ακολουθία αναφορών :1,2,3,4,1,2,5,1,2,3,4,5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694264"/>
            <a:ext cx="5328592" cy="39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/>
              <a:t>Παράδειγμα 2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 η μνήμη αποτελείται από 3 πλαίσια και η διεργασία έχει </a:t>
            </a:r>
            <a:r>
              <a:rPr lang="el-GR" sz="2400" dirty="0" smtClean="0"/>
              <a:t>5 σελίδες</a:t>
            </a:r>
            <a:r>
              <a:rPr lang="el-GR" sz="2400" dirty="0"/>
              <a:t>, με την ακόλουθη χρονική σειρά αναφοράς :</a:t>
            </a:r>
          </a:p>
          <a:p>
            <a:pPr marL="0" indent="0" algn="ctr">
              <a:buNone/>
            </a:pPr>
            <a:r>
              <a:rPr lang="el-GR" sz="2400" b="1" dirty="0"/>
              <a:t>/ 2 / 3 / 2 / 1 / 5 / 2 / 4 / 5 / 3 / 2 / 5 / 2 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Τότε </a:t>
            </a:r>
            <a:r>
              <a:rPr lang="el-GR" sz="2400" dirty="0"/>
              <a:t>θα έχουμε τα παρακάτω σφάλματα σελίδας (σημειώνονται </a:t>
            </a:r>
            <a:r>
              <a:rPr lang="el-GR" sz="2400" dirty="0" smtClean="0"/>
              <a:t>με *) </a:t>
            </a:r>
            <a:r>
              <a:rPr lang="el-GR" sz="2400" dirty="0"/>
              <a:t>:</a:t>
            </a:r>
          </a:p>
          <a:p>
            <a:pPr marL="0" indent="0" algn="ctr">
              <a:buNone/>
            </a:pPr>
            <a:r>
              <a:rPr lang="el-GR" sz="2400" b="1" dirty="0"/>
              <a:t>/ 2*/ 3* / 2 / 1* / 5* / 2* / 4*/ 5 / 3* / 2 / 5*/ 2* /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4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/>
              <a:t>Παράδειγμα 3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28607"/>
            <a:ext cx="713883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n-US" dirty="0"/>
              <a:t>FIFO - </a:t>
            </a:r>
            <a:r>
              <a:rPr lang="el-GR" dirty="0"/>
              <a:t>Παράδειγμα 3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61492"/>
            <a:ext cx="8291264" cy="382825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Επτά </a:t>
            </a:r>
            <a:r>
              <a:rPr lang="el-GR" sz="2400" dirty="0"/>
              <a:t>σελίδες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400" dirty="0" smtClean="0"/>
              <a:t>Τέσσερα </a:t>
            </a:r>
            <a:r>
              <a:rPr lang="el-GR" sz="2400" dirty="0"/>
              <a:t>πλαίσια</a:t>
            </a:r>
            <a:endParaRPr lang="el-GR" sz="2000" b="1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4281"/>
            <a:ext cx="3369516" cy="16230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54158"/>
            <a:ext cx="6624736" cy="29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7664</TotalTime>
  <Words>1266</Words>
  <Application>Microsoft Office PowerPoint</Application>
  <PresentationFormat>Προβολή στην οθόνη (16:10)</PresentationFormat>
  <Paragraphs>333</Paragraphs>
  <Slides>53</Slides>
  <Notes>53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60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Αντικατάσταση σελίδων</vt:lpstr>
      <vt:lpstr>FIFO - Παράδειγμα 1</vt:lpstr>
      <vt:lpstr>FIFO - Παράδειγμα 2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3</vt:lpstr>
      <vt:lpstr>FIFO - Παράδειγμα 4</vt:lpstr>
      <vt:lpstr>FIFO - Παράδειγμα 4</vt:lpstr>
      <vt:lpstr>OPT - Παράδειγμα 1</vt:lpstr>
      <vt:lpstr>OPT - Παράδειγμα 2</vt:lpstr>
      <vt:lpstr>OPT - Παράδειγμα</vt:lpstr>
      <vt:lpstr>OPT - Παράδειγμα</vt:lpstr>
      <vt:lpstr>OPT - Παράδειγμα</vt:lpstr>
      <vt:lpstr>OPT - Παράδειγμα</vt:lpstr>
      <vt:lpstr>OPT - Παράδειγμα</vt:lpstr>
      <vt:lpstr>OPT - Παράδειγμα</vt:lpstr>
      <vt:lpstr>OPT - Παράδειγμα</vt:lpstr>
      <vt:lpstr>LRU - Παράδειγμα 1</vt:lpstr>
      <vt:lpstr>LRU - Παράδειγμα 2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LRU - Παράδειγμα</vt:lpstr>
      <vt:lpstr>Άσκηση 1</vt:lpstr>
      <vt:lpstr>Άσκηση 1 - FIFO</vt:lpstr>
      <vt:lpstr>Άσκηση 1 - LRU</vt:lpstr>
      <vt:lpstr>Άσκηση 2</vt:lpstr>
      <vt:lpstr>Άσκηση 3</vt:lpstr>
      <vt:lpstr>Άσκηση 3 - Απαντήσεις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382</cp:revision>
  <dcterms:created xsi:type="dcterms:W3CDTF">2012-09-06T09:03:05Z</dcterms:created>
  <dcterms:modified xsi:type="dcterms:W3CDTF">2015-09-18T14:13:42Z</dcterms:modified>
</cp:coreProperties>
</file>