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21" r:id="rId26"/>
    <p:sldId id="290" r:id="rId27"/>
    <p:sldId id="291" r:id="rId28"/>
    <p:sldId id="292" r:id="rId29"/>
    <p:sldId id="293" r:id="rId30"/>
    <p:sldId id="294" r:id="rId31"/>
    <p:sldId id="295" r:id="rId32"/>
    <p:sldId id="280" r:id="rId33"/>
  </p:sldIdLst>
  <p:sldSz cx="9144000" cy="5715000" type="screen16x10"/>
  <p:notesSz cx="6858000" cy="9144000"/>
  <p:custDataLst>
    <p:tags r:id="rId3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600" b="1" dirty="0" smtClean="0">
                <a:ea typeface="ＭＳ Ｐゴシック" pitchFamily="34" charset="-128"/>
              </a:rPr>
              <a:t>Τραπεζική Λογιστική</a:t>
            </a:r>
            <a:r>
              <a:rPr lang="el-GR" sz="3600" b="1" dirty="0" smtClean="0"/>
              <a:t> – Λογαριασμοί Αποτελεσμάτων</a:t>
            </a:r>
            <a:endParaRPr lang="en-US" sz="36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5" name="4 - Θέση περιεχομένου"/>
          <p:cNvSpPr>
            <a:spLocks noGrp="1"/>
          </p:cNvSpPr>
          <p:nvPr>
            <p:ph idx="1"/>
          </p:nvPr>
        </p:nvSpPr>
        <p:spPr/>
        <p:txBody>
          <a:bodyPr>
            <a:noAutofit/>
          </a:bodyPr>
          <a:lstStyle/>
          <a:p>
            <a:pPr>
              <a:buFontTx/>
              <a:buNone/>
            </a:pPr>
            <a:r>
              <a:rPr lang="el-GR" sz="2000" u="sng" dirty="0" smtClean="0">
                <a:ea typeface="ＭＳ Ｐゴシック" pitchFamily="34" charset="-128"/>
              </a:rPr>
              <a:t>Έσοδα από τόκους χρηματοδοτήσεων</a:t>
            </a:r>
            <a:r>
              <a:rPr lang="el-GR" sz="2000" b="1" dirty="0" smtClean="0">
                <a:ea typeface="ＭＳ Ｐゴシック" pitchFamily="34" charset="-128"/>
              </a:rPr>
              <a:t> </a:t>
            </a:r>
            <a:endParaRPr lang="el-GR" sz="2000" dirty="0" smtClean="0">
              <a:ea typeface="ＭＳ Ｐゴシック" pitchFamily="34" charset="-128"/>
            </a:endParaRPr>
          </a:p>
          <a:p>
            <a:pPr marL="0" indent="0" algn="just">
              <a:lnSpc>
                <a:spcPct val="80000"/>
              </a:lnSpc>
              <a:buFontTx/>
              <a:buNone/>
            </a:pPr>
            <a:r>
              <a:rPr lang="el-GR" sz="2000" dirty="0" smtClean="0">
                <a:ea typeface="ＭＳ Ｐゴシック" pitchFamily="34" charset="-128"/>
              </a:rPr>
              <a:t>Οι τράπεζες </a:t>
            </a:r>
            <a:r>
              <a:rPr lang="el-GR" sz="2000" dirty="0" err="1" smtClean="0">
                <a:ea typeface="ＭＳ Ｐゴシック" pitchFamily="34" charset="-128"/>
              </a:rPr>
              <a:t>λογίζουν</a:t>
            </a:r>
            <a:r>
              <a:rPr lang="el-GR" sz="2000" dirty="0" smtClean="0">
                <a:ea typeface="ＭＳ Ｐゴシック" pitchFamily="34" charset="-128"/>
              </a:rPr>
              <a:t> τους τόκους των στοιχείων του ενεργητικού τους ως έσοδα (δάνεια προς πελάτες τους, ομόλογα που κατέχουν κρατικά ή ιδιωτικά, πιθανές καταθέσεις τους σε άλλες τράπεζες κ.α.) ενώ οι λογαριασμοί στο ΚΛΣΤ που τηρούνται για την παρακολούθηση των εσόδων αυτών περιλαμβάνονται στην ομάδα 7 </a:t>
            </a:r>
          </a:p>
          <a:p>
            <a:r>
              <a:rPr lang="el-GR" sz="2000" dirty="0" smtClean="0">
                <a:ea typeface="ＭＳ Ｐゴシック" pitchFamily="34" charset="-128"/>
              </a:rPr>
              <a:t>στον κωδ. 70 (Τόκοι - έσοδα από χορηγήσεις), </a:t>
            </a:r>
          </a:p>
          <a:p>
            <a:r>
              <a:rPr lang="el-GR" sz="2000" dirty="0" smtClean="0">
                <a:ea typeface="ＭＳ Ｐゴシック" pitchFamily="34" charset="-128"/>
              </a:rPr>
              <a:t>στον κωδ. 71 (Άλλοι τόκοι - έσοδα), </a:t>
            </a:r>
          </a:p>
          <a:p>
            <a:r>
              <a:rPr lang="el-GR" sz="2000" dirty="0" smtClean="0">
                <a:ea typeface="ＭＳ Ｐゴシック" pitchFamily="34" charset="-128"/>
              </a:rPr>
              <a:t>στον κωδ. 72 (Έσοδα συμμετοχών) και </a:t>
            </a:r>
          </a:p>
          <a:p>
            <a:r>
              <a:rPr lang="el-GR" sz="2000" dirty="0" smtClean="0">
                <a:ea typeface="ＭＳ Ｐゴシック" pitchFamily="34" charset="-128"/>
              </a:rPr>
              <a:t>στον κωδ. 73 (Έσοδα χρεογράφων).</a:t>
            </a: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6" name="5 - Θέση περιεχομένου"/>
          <p:cNvSpPr>
            <a:spLocks noGrp="1"/>
          </p:cNvSpPr>
          <p:nvPr>
            <p:ph idx="1"/>
          </p:nvPr>
        </p:nvSpPr>
        <p:spPr/>
        <p:txBody>
          <a:bodyPr>
            <a:normAutofit fontScale="62500" lnSpcReduction="20000"/>
          </a:bodyPr>
          <a:lstStyle/>
          <a:p>
            <a:pPr marL="0" indent="0" algn="just">
              <a:buNone/>
            </a:pPr>
            <a:r>
              <a:rPr lang="el-GR" u="sng" dirty="0" smtClean="0">
                <a:ea typeface="ＭＳ Ｐゴシック" pitchFamily="34" charset="-128"/>
              </a:rPr>
              <a:t>Λογαριασμοί αποτελεσμάτων</a:t>
            </a:r>
          </a:p>
          <a:p>
            <a:pPr marL="0" indent="0" algn="just">
              <a:buFontTx/>
              <a:buNone/>
            </a:pPr>
            <a:r>
              <a:rPr lang="el-GR" dirty="0" smtClean="0">
                <a:ea typeface="ＭＳ Ｐゴシック" pitchFamily="34" charset="-128"/>
              </a:rPr>
              <a:t>Στους λογαριασμούς αποτελεσμάτων των τραπεζών υπολογίζονται τα καθαρά τους κέρδη όταν το σύνολο των εσόδων τους μειωθεί από τα συνολικά έξοδά τους.  </a:t>
            </a:r>
            <a:endParaRPr lang="en-US" dirty="0" smtClean="0">
              <a:ea typeface="ＭＳ Ｐゴシック" pitchFamily="34" charset="-128"/>
            </a:endParaRPr>
          </a:p>
          <a:p>
            <a:pPr marL="0" indent="0" algn="just">
              <a:buFontTx/>
              <a:buNone/>
            </a:pPr>
            <a:r>
              <a:rPr lang="el-GR" dirty="0" smtClean="0">
                <a:ea typeface="ＭＳ Ｐゴシック" pitchFamily="34" charset="-128"/>
              </a:rPr>
              <a:t>Ως έσοδα αναφέρονται από τα λογιστικά πρότυπα «οι αυξήσεις στα οικονομικά οφέλη κατά τη διάρκεια της λογιστικής περιόδου με τη μορφή εισροών ή αυξήσεων περιουσιακών στοιχείων ή οι μειώσεις των υποχρεώσεων που καταλήγουν σε αυξήσεις ιδίων κεφαλαίων».</a:t>
            </a:r>
            <a:endParaRPr lang="en-US" dirty="0" smtClean="0">
              <a:ea typeface="ＭＳ Ｐゴシック" pitchFamily="34" charset="-128"/>
            </a:endParaRPr>
          </a:p>
          <a:p>
            <a:pPr marL="0" indent="0" algn="just">
              <a:buFontTx/>
              <a:buNone/>
            </a:pPr>
            <a:r>
              <a:rPr lang="el-GR" dirty="0" smtClean="0">
                <a:ea typeface="ＭＳ Ｐゴシック" pitchFamily="34" charset="-128"/>
              </a:rPr>
              <a:t>Αντίστοιχα ως έξοδα αναφέρονται «οι μειώσεις των οικονομικών ωφελειών που επέρχονται σε μία ορισμένη λογιστική περίοδο υπό μορφή εκροών, μείωση στοιχείων ενεργητικού ή αύξηση στοιχείων υποχρεώσεων που έχουν τελικά ως αποτέλεσμα τη μείωση της καθαρής θέσης των οικονομικών μονάδων».</a:t>
            </a:r>
            <a:endParaRPr lang="en-US" dirty="0" smtClean="0">
              <a:ea typeface="ＭＳ Ｐゴシック" pitchFamily="34" charset="-128"/>
            </a:endParaRPr>
          </a:p>
          <a:p>
            <a:pPr marL="0" indent="0" algn="just">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l-GR" sz="3600" dirty="0"/>
          </a:p>
        </p:txBody>
      </p:sp>
      <p:sp>
        <p:nvSpPr>
          <p:cNvPr id="3" name="Θέση περιεχομένου 2"/>
          <p:cNvSpPr>
            <a:spLocks noGrp="1"/>
          </p:cNvSpPr>
          <p:nvPr>
            <p:ph idx="1"/>
          </p:nvPr>
        </p:nvSpPr>
        <p:spPr>
          <a:xfrm>
            <a:off x="539552" y="1273324"/>
            <a:ext cx="7941568" cy="3672408"/>
          </a:xfrm>
        </p:spPr>
        <p:txBody>
          <a:bodyPr>
            <a:noAutofit/>
          </a:bodyPr>
          <a:lstStyle/>
          <a:p>
            <a:pPr marL="0" indent="0" algn="just">
              <a:buFontTx/>
              <a:buNone/>
            </a:pPr>
            <a:r>
              <a:rPr lang="el-GR" sz="2000" dirty="0" smtClean="0">
                <a:ea typeface="ＭＳ Ｐゴシック" pitchFamily="34" charset="-128"/>
              </a:rPr>
              <a:t>Το σύνολο των εσόδων που μεταφέρονται στους λογαριασμούς αποτελεσμάτων μιας τράπεζας περιγράφονται συνοπτικά παρακάτω: </a:t>
            </a:r>
          </a:p>
          <a:p>
            <a:pPr algn="just"/>
            <a:r>
              <a:rPr lang="el-GR" sz="2000" dirty="0" smtClean="0">
                <a:ea typeface="ＭＳ Ｐゴシック" pitchFamily="34" charset="-128"/>
              </a:rPr>
              <a:t>Έσοδα από συνήθης δραστηριότητες της τράπεζας όπως </a:t>
            </a:r>
            <a:r>
              <a:rPr lang="en-US" sz="2000" dirty="0" smtClean="0">
                <a:ea typeface="ＭＳ Ｐゴシック" pitchFamily="34" charset="-128"/>
              </a:rPr>
              <a:t>(</a:t>
            </a:r>
            <a:r>
              <a:rPr lang="el-GR" sz="2000" dirty="0" smtClean="0">
                <a:ea typeface="ＭＳ Ｐゴシック" pitchFamily="34" charset="-128"/>
              </a:rPr>
              <a:t>τόκοι</a:t>
            </a:r>
            <a:r>
              <a:rPr lang="en-US" sz="2000" dirty="0" smtClean="0">
                <a:ea typeface="ＭＳ Ｐゴシック" pitchFamily="34" charset="-128"/>
              </a:rPr>
              <a:t>, </a:t>
            </a:r>
            <a:r>
              <a:rPr lang="el-GR" sz="2000" dirty="0" smtClean="0">
                <a:ea typeface="ＭＳ Ｐゴシック" pitchFamily="34" charset="-128"/>
              </a:rPr>
              <a:t>διάφορες προμήθειες </a:t>
            </a:r>
            <a:r>
              <a:rPr lang="en-US" sz="2000" dirty="0" smtClean="0">
                <a:ea typeface="ＭＳ Ｐゴシック" pitchFamily="34" charset="-128"/>
              </a:rPr>
              <a:t>, </a:t>
            </a:r>
            <a:r>
              <a:rPr lang="el-GR" sz="2000" dirty="0" smtClean="0">
                <a:ea typeface="ＭＳ Ｐゴシック" pitchFamily="34" charset="-128"/>
              </a:rPr>
              <a:t>μερίσματα</a:t>
            </a:r>
            <a:r>
              <a:rPr lang="en-US" sz="2000" dirty="0" smtClean="0">
                <a:ea typeface="ＭＳ Ｐゴシック" pitchFamily="34" charset="-128"/>
              </a:rPr>
              <a:t>, </a:t>
            </a:r>
            <a:r>
              <a:rPr lang="el-GR" sz="2000" dirty="0" smtClean="0">
                <a:ea typeface="ＭＳ Ｐゴシック" pitchFamily="34" charset="-128"/>
              </a:rPr>
              <a:t>λοιπά έσοδα από συνήθης δραστηριότητες</a:t>
            </a:r>
            <a:r>
              <a:rPr lang="en-US" sz="2000" dirty="0" smtClean="0">
                <a:ea typeface="ＭＳ Ｐゴシック" pitchFamily="34" charset="-128"/>
              </a:rPr>
              <a:t>)</a:t>
            </a:r>
          </a:p>
          <a:p>
            <a:pPr algn="just"/>
            <a:r>
              <a:rPr lang="el-GR" sz="2000" dirty="0" smtClean="0">
                <a:ea typeface="ＭＳ Ｐゴシック" pitchFamily="34" charset="-128"/>
              </a:rPr>
              <a:t>Κέρδη από την πώληση στοιχείων όπως</a:t>
            </a:r>
            <a:r>
              <a:rPr lang="en-US" sz="2000" dirty="0" smtClean="0">
                <a:ea typeface="ＭＳ Ｐゴシック" pitchFamily="34" charset="-128"/>
              </a:rPr>
              <a:t> </a:t>
            </a:r>
            <a:r>
              <a:rPr lang="el-GR" sz="2000" dirty="0" smtClean="0">
                <a:ea typeface="ＭＳ Ｐゴシック" pitchFamily="34" charset="-128"/>
              </a:rPr>
              <a:t>μετοχών</a:t>
            </a:r>
            <a:r>
              <a:rPr lang="en-US" sz="2000" dirty="0" smtClean="0">
                <a:ea typeface="ＭＳ Ｐゴシック" pitchFamily="34" charset="-128"/>
              </a:rPr>
              <a:t>, </a:t>
            </a:r>
            <a:r>
              <a:rPr lang="el-GR" sz="2000" dirty="0" smtClean="0">
                <a:ea typeface="ＭＳ Ｐゴシック" pitchFamily="34" charset="-128"/>
              </a:rPr>
              <a:t>ομολογιών (εταιρικών ή κρατικών)</a:t>
            </a:r>
            <a:r>
              <a:rPr lang="en-US" sz="2000" dirty="0" smtClean="0">
                <a:ea typeface="ＭＳ Ｐゴシック" pitchFamily="34" charset="-128"/>
              </a:rPr>
              <a:t> </a:t>
            </a:r>
            <a:r>
              <a:rPr lang="el-GR" sz="2000" dirty="0" smtClean="0">
                <a:ea typeface="ＭＳ Ｐゴシック" pitchFamily="34" charset="-128"/>
              </a:rPr>
              <a:t>και περιουσιακών στοιχείων (γηπέδων, κτηρίων, μηχανημάτων κλπ.)</a:t>
            </a:r>
          </a:p>
          <a:p>
            <a:pPr algn="just"/>
            <a:r>
              <a:rPr lang="el-GR" sz="2000" dirty="0" smtClean="0">
                <a:ea typeface="ＭＳ Ｐゴシック" pitchFamily="34" charset="-128"/>
              </a:rPr>
              <a:t>Κέρδη από την αποτίμηση στοιχείων όπως θέσεων σε συνάλλαγμα, εμπορικού χαρτοφυλακίου και παραγώγων προϊόντων. </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l-GR" sz="36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
        <p:nvSpPr>
          <p:cNvPr id="5" name="4 - Ορθογώνιο"/>
          <p:cNvSpPr/>
          <p:nvPr/>
        </p:nvSpPr>
        <p:spPr>
          <a:xfrm>
            <a:off x="467544" y="1010841"/>
            <a:ext cx="8208912" cy="2585323"/>
          </a:xfrm>
          <a:prstGeom prst="rect">
            <a:avLst/>
          </a:prstGeom>
        </p:spPr>
        <p:txBody>
          <a:bodyPr wrap="square">
            <a:spAutoFit/>
          </a:bodyPr>
          <a:lstStyle/>
          <a:p>
            <a:pPr>
              <a:buFontTx/>
              <a:buNone/>
            </a:pPr>
            <a:r>
              <a:rPr lang="el-GR" u="sng" dirty="0" smtClean="0">
                <a:ea typeface="ＭＳ Ｐゴシック" pitchFamily="34" charset="-128"/>
              </a:rPr>
              <a:t>Έσοδα από τόκους χρηματοδοτήσεων</a:t>
            </a:r>
            <a:r>
              <a:rPr lang="el-GR" b="1" dirty="0" smtClean="0">
                <a:ea typeface="ＭＳ Ｐゴシック" pitchFamily="34" charset="-128"/>
              </a:rPr>
              <a:t> </a:t>
            </a:r>
          </a:p>
          <a:p>
            <a:pPr>
              <a:buFontTx/>
              <a:buNone/>
            </a:pPr>
            <a:endParaRPr lang="el-GR" dirty="0" smtClean="0">
              <a:ea typeface="ＭＳ Ｐゴシック" pitchFamily="34" charset="-128"/>
            </a:endParaRPr>
          </a:p>
          <a:p>
            <a:pPr algn="just">
              <a:buFontTx/>
              <a:buNone/>
            </a:pPr>
            <a:r>
              <a:rPr lang="el-GR" dirty="0" smtClean="0">
                <a:ea typeface="ＭＳ Ｐゴシック" pitchFamily="34" charset="-128"/>
              </a:rPr>
              <a:t>Πέραν του υπολογισμού των καθαρών εσόδων από τόκους οι τράπεζες στην προσπάθειά τους να αξιολογήσουν την αποτελεσματικότητά τους στην παραγωγή εσόδων από τόκους υπολογίζουν επικουρικά δύο δείκτες </a:t>
            </a:r>
          </a:p>
          <a:p>
            <a:pPr algn="just"/>
            <a:r>
              <a:rPr lang="el-GR" dirty="0" smtClean="0">
                <a:ea typeface="ＭＳ Ｐゴシック" pitchFamily="34" charset="-128"/>
              </a:rPr>
              <a:t>το </a:t>
            </a:r>
            <a:r>
              <a:rPr lang="el-GR" dirty="0" err="1" smtClean="0">
                <a:ea typeface="ＭＳ Ｐゴシック" pitchFamily="34" charset="-128"/>
              </a:rPr>
              <a:t>margin</a:t>
            </a:r>
            <a:r>
              <a:rPr lang="el-GR" dirty="0" smtClean="0">
                <a:ea typeface="ＭＳ Ｐゴシック" pitchFamily="34" charset="-128"/>
              </a:rPr>
              <a:t> και </a:t>
            </a:r>
          </a:p>
          <a:p>
            <a:r>
              <a:rPr lang="el-GR" dirty="0" smtClean="0">
                <a:ea typeface="ＭＳ Ｐゴシック" pitchFamily="34" charset="-128"/>
              </a:rPr>
              <a:t>το </a:t>
            </a:r>
            <a:r>
              <a:rPr lang="el-GR" dirty="0" err="1" smtClean="0">
                <a:ea typeface="ＭＳ Ｐゴシック" pitchFamily="34" charset="-128"/>
              </a:rPr>
              <a:t>spread</a:t>
            </a:r>
            <a:endParaRPr lang="el-GR" dirty="0" smtClean="0">
              <a:ea typeface="ＭＳ Ｐゴシック" pitchFamily="34" charset="-128"/>
            </a:endParaRPr>
          </a:p>
          <a:p>
            <a:endParaRPr lang="el-GR" dirty="0" smtClean="0">
              <a:ea typeface="ＭＳ Ｐゴシック" pitchFamily="34" charset="-128"/>
            </a:endParaRPr>
          </a:p>
          <a:p>
            <a:pPr>
              <a:buFontTx/>
              <a:buNone/>
            </a:pPr>
            <a:r>
              <a:rPr lang="el-GR" dirty="0" smtClean="0">
                <a:ea typeface="ＭＳ Ｐゴシック" pitchFamily="34" charset="-128"/>
              </a:rPr>
              <a:t>	Ο υπολογισμός των δύο δεικτών γίνεται ως παρακάτω:</a:t>
            </a:r>
          </a:p>
        </p:txBody>
      </p:sp>
      <p:sp>
        <p:nvSpPr>
          <p:cNvPr id="6" name="5 - Ορθογώνιο"/>
          <p:cNvSpPr/>
          <p:nvPr/>
        </p:nvSpPr>
        <p:spPr>
          <a:xfrm>
            <a:off x="539552" y="3721596"/>
            <a:ext cx="8208912" cy="1200329"/>
          </a:xfrm>
          <a:prstGeom prst="rect">
            <a:avLst/>
          </a:prstGeom>
        </p:spPr>
        <p:txBody>
          <a:bodyPr wrap="square">
            <a:spAutoFit/>
          </a:bodyPr>
          <a:lstStyle/>
          <a:p>
            <a:pPr algn="just" eaLnBrk="0" hangingPunct="0"/>
            <a:r>
              <a:rPr lang="el-GR" b="1" dirty="0" err="1" smtClean="0"/>
              <a:t>Margin</a:t>
            </a:r>
            <a:r>
              <a:rPr lang="el-GR" b="1" dirty="0" smtClean="0"/>
              <a:t> = Καθαρό έσοδο από τόκους : Μέσο τοκοφόρο ενεργητικό</a:t>
            </a:r>
          </a:p>
          <a:p>
            <a:pPr algn="just" eaLnBrk="0" hangingPunct="0"/>
            <a:endParaRPr lang="el-GR" b="1" dirty="0" smtClean="0"/>
          </a:p>
          <a:p>
            <a:pPr algn="just" eaLnBrk="0" hangingPunct="0"/>
            <a:r>
              <a:rPr lang="el-GR" b="1" dirty="0" err="1" smtClean="0"/>
              <a:t>Spread</a:t>
            </a:r>
            <a:r>
              <a:rPr lang="el-GR" b="1" dirty="0" smtClean="0"/>
              <a:t> = Τόκοι πιστωτικοί : Μέσο τοκοφόρο ενεργητικό – Τόκοι χρεωστικοί : 			Μέσο τοκοφόρο παθητικό</a:t>
            </a:r>
            <a:endParaRPr lang="el-GR" b="1"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3204"/>
            <a:ext cx="8229600" cy="952500"/>
          </a:xfrm>
        </p:spPr>
        <p:txBody>
          <a:bodyPr>
            <a:noAutofit/>
          </a:bodyPr>
          <a:lstStyle/>
          <a:p>
            <a:r>
              <a:rPr lang="el-GR" sz="3000" dirty="0" smtClean="0">
                <a:ea typeface="ＭＳ Ｐゴシック" pitchFamily="34" charset="-128"/>
              </a:rPr>
              <a:t>Τραπεζική Λογιστική</a:t>
            </a:r>
            <a:r>
              <a:rPr lang="el-GR" sz="3000" dirty="0" smtClean="0"/>
              <a:t> – Λογαριασμοί Αποτελεσμάτων</a:t>
            </a:r>
            <a:endParaRPr lang="el-GR" sz="3000"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
        <p:nvSpPr>
          <p:cNvPr id="5" name="4 - Ορθογώνιο"/>
          <p:cNvSpPr/>
          <p:nvPr/>
        </p:nvSpPr>
        <p:spPr>
          <a:xfrm>
            <a:off x="467544" y="1057300"/>
            <a:ext cx="8208912" cy="1415772"/>
          </a:xfrm>
          <a:prstGeom prst="rect">
            <a:avLst/>
          </a:prstGeom>
        </p:spPr>
        <p:txBody>
          <a:bodyPr wrap="square">
            <a:spAutoFit/>
          </a:bodyPr>
          <a:lstStyle/>
          <a:p>
            <a:pPr>
              <a:buFontTx/>
              <a:buNone/>
            </a:pPr>
            <a:r>
              <a:rPr lang="el-GR" u="sng" dirty="0" smtClean="0">
                <a:ea typeface="ＭＳ Ｐゴシック" pitchFamily="34" charset="-128"/>
              </a:rPr>
              <a:t>Παράδειγμα</a:t>
            </a:r>
            <a:endParaRPr lang="el-GR" dirty="0" smtClean="0">
              <a:ea typeface="ＭＳ Ｐゴシック" pitchFamily="34" charset="-128"/>
            </a:endParaRPr>
          </a:p>
          <a:p>
            <a:pPr algn="just">
              <a:buFontTx/>
              <a:buNone/>
            </a:pPr>
            <a:r>
              <a:rPr lang="el-GR" dirty="0" smtClean="0">
                <a:ea typeface="ＭＳ Ｐゴシック" pitchFamily="34" charset="-128"/>
              </a:rPr>
              <a:t>Έστω ότι το παρακάτω είναι το ισοζύγιο μιας εμπορικής τράπεζας που καταρτίσθηκε την 31.12.2011 και ζητούμενο είναι να υπολογισθεί το καθαρό έσοδο από τόκους για την περίοδο από 1.1.2011 έως 31.12.2011 καθώς και το </a:t>
            </a:r>
            <a:r>
              <a:rPr lang="el-GR" dirty="0" err="1" smtClean="0">
                <a:ea typeface="ＭＳ Ｐゴシック" pitchFamily="34" charset="-128"/>
              </a:rPr>
              <a:t>margin</a:t>
            </a:r>
            <a:r>
              <a:rPr lang="el-GR" dirty="0" smtClean="0">
                <a:ea typeface="ＭＳ Ｐゴシック" pitchFamily="34" charset="-128"/>
              </a:rPr>
              <a:t> και το </a:t>
            </a:r>
            <a:r>
              <a:rPr lang="el-GR" dirty="0" err="1" smtClean="0">
                <a:ea typeface="ＭＳ Ｐゴシック" pitchFamily="34" charset="-128"/>
              </a:rPr>
              <a:t>spread</a:t>
            </a:r>
            <a:r>
              <a:rPr lang="el-GR" dirty="0" smtClean="0">
                <a:ea typeface="ＭＳ Ｐゴシック" pitchFamily="34" charset="-128"/>
              </a:rPr>
              <a:t>.</a:t>
            </a:r>
          </a:p>
          <a:p>
            <a:pPr>
              <a:buFontTx/>
              <a:buNone/>
            </a:pPr>
            <a:r>
              <a:rPr lang="el-GR" sz="1400" dirty="0" smtClean="0">
                <a:ea typeface="ＭＳ Ｐゴシック" pitchFamily="34" charset="-128"/>
              </a:rPr>
              <a:t>Ποσά σε χιλ. € </a:t>
            </a:r>
          </a:p>
        </p:txBody>
      </p:sp>
      <p:graphicFrame>
        <p:nvGraphicFramePr>
          <p:cNvPr id="6" name="Table 6"/>
          <p:cNvGraphicFramePr>
            <a:graphicFrameLocks noGrp="1"/>
          </p:cNvGraphicFramePr>
          <p:nvPr/>
        </p:nvGraphicFramePr>
        <p:xfrm>
          <a:off x="611560" y="2497460"/>
          <a:ext cx="7559675" cy="2861945"/>
        </p:xfrm>
        <a:graphic>
          <a:graphicData uri="http://schemas.openxmlformats.org/drawingml/2006/table">
            <a:tbl>
              <a:tblPr/>
              <a:tblGrid>
                <a:gridCol w="2736850"/>
                <a:gridCol w="1041400"/>
                <a:gridCol w="2730500"/>
                <a:gridCol w="1050925"/>
              </a:tblGrid>
              <a:tr h="2444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cs typeface="Times New Roman" pitchFamily="18" charset="0"/>
                        </a:rPr>
                        <a:t>Ενεργητικό</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Παθητικό</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44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Πάγιο Ενεργητικό</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3.000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Ίδια κεφάλαια </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2.000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Χορηγήσεις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(μέσο επιτόκιο 9%)</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16.000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Καταθέσεις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3,5%)</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14.500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Ομόλογα εταιρικά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6%)</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4.500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Repos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5%)</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Ομόλογα εταιρικά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6%)</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4.500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Repos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5%)</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Διατραπεζικές καταθέσεις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(μέσο επιτόκιο 3%)</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2.500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Λοιπά στοιχεία παθητικού μη τοκοφόρα </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3.000</a:t>
                      </a: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26.000</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cs typeface="Times New Roman" pitchFamily="18" charset="0"/>
                        </a:rPr>
                        <a:t>26.000</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69" marR="6856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
        <p:nvSpPr>
          <p:cNvPr id="5" name="4 - Ορθογώνιο"/>
          <p:cNvSpPr/>
          <p:nvPr/>
        </p:nvSpPr>
        <p:spPr>
          <a:xfrm>
            <a:off x="467544" y="1201316"/>
            <a:ext cx="8208912" cy="923330"/>
          </a:xfrm>
          <a:prstGeom prst="rect">
            <a:avLst/>
          </a:prstGeom>
        </p:spPr>
        <p:txBody>
          <a:bodyPr wrap="square">
            <a:spAutoFit/>
          </a:bodyPr>
          <a:lstStyle/>
          <a:p>
            <a:pPr>
              <a:buFontTx/>
              <a:buNone/>
            </a:pPr>
            <a:r>
              <a:rPr lang="el-GR" u="sng" dirty="0" smtClean="0">
                <a:ea typeface="ＭＳ Ｐゴシック" pitchFamily="34" charset="-128"/>
              </a:rPr>
              <a:t>Παράδειγμα (συνέχεια)</a:t>
            </a:r>
            <a:endParaRPr lang="el-GR" dirty="0" smtClean="0">
              <a:ea typeface="ＭＳ Ｐゴシック" pitchFamily="34" charset="-128"/>
            </a:endParaRPr>
          </a:p>
          <a:p>
            <a:pPr>
              <a:buFontTx/>
              <a:buNone/>
            </a:pPr>
            <a:r>
              <a:rPr lang="el-GR" dirty="0" smtClean="0">
                <a:ea typeface="ＭＳ Ｐゴシック" pitchFamily="34" charset="-128"/>
              </a:rPr>
              <a:t>	</a:t>
            </a:r>
          </a:p>
          <a:p>
            <a:pPr>
              <a:buFontTx/>
              <a:buNone/>
            </a:pPr>
            <a:r>
              <a:rPr lang="el-GR" dirty="0" smtClean="0">
                <a:ea typeface="ＭＳ Ｐゴシック" pitchFamily="34" charset="-128"/>
              </a:rPr>
              <a:t>Το καθαρό έσοδο από τόκους υπολογίζεται ως εξής: </a:t>
            </a:r>
          </a:p>
        </p:txBody>
      </p:sp>
      <p:graphicFrame>
        <p:nvGraphicFramePr>
          <p:cNvPr id="6" name="Table 7"/>
          <p:cNvGraphicFramePr>
            <a:graphicFrameLocks noGrp="1"/>
          </p:cNvGraphicFramePr>
          <p:nvPr/>
        </p:nvGraphicFramePr>
        <p:xfrm>
          <a:off x="611561" y="2065412"/>
          <a:ext cx="6552729" cy="2017716"/>
        </p:xfrm>
        <a:graphic>
          <a:graphicData uri="http://schemas.openxmlformats.org/drawingml/2006/table">
            <a:tbl>
              <a:tblPr/>
              <a:tblGrid>
                <a:gridCol w="3770445"/>
                <a:gridCol w="1516714"/>
                <a:gridCol w="1265570"/>
              </a:tblGrid>
              <a:tr h="2952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πιστωτικοί από χορηγήσεις</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16.000 * 9%</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1.440</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από εταιρικά ομόλογα </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4.500 * 6%</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270</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από διατραπεζικές καταθέσεις</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2.500 * 3%</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75</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Σύνολο πιστωτικών τόκων </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1.785</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χρεωστικοί από καταθέσεις </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14.500 * 3,5%</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507</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Τόκοι χρεωστικοί από repos</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6.500 * 5%</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325</a:t>
                      </a: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Σύνολο χρεωστικών τόκων </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832</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Καθαρό έσοδο από τόκους</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latin typeface="Arial" charset="0"/>
                          <a:cs typeface="Times New Roman" pitchFamily="18" charset="0"/>
                        </a:rPr>
                        <a:t>1.785 - 832</a:t>
                      </a:r>
                      <a:endParaRPr kumimoji="0" lang="el-GR" sz="1600" b="0" i="0" u="none" strike="noStrike" cap="none" normalizeH="0" baseline="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smtClean="0">
                          <a:ln>
                            <a:noFill/>
                          </a:ln>
                          <a:solidFill>
                            <a:schemeClr val="tx1"/>
                          </a:solidFill>
                          <a:effectLst/>
                          <a:latin typeface="Arial" charset="0"/>
                          <a:cs typeface="Times New Roman" pitchFamily="18" charset="0"/>
                        </a:rPr>
                        <a:t>953</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86" marR="6858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
        <p:nvSpPr>
          <p:cNvPr id="5" name="4 - Ορθογώνιο"/>
          <p:cNvSpPr/>
          <p:nvPr/>
        </p:nvSpPr>
        <p:spPr>
          <a:xfrm>
            <a:off x="467544" y="1273324"/>
            <a:ext cx="8208912" cy="2585323"/>
          </a:xfrm>
          <a:prstGeom prst="rect">
            <a:avLst/>
          </a:prstGeom>
        </p:spPr>
        <p:txBody>
          <a:bodyPr wrap="square">
            <a:spAutoFit/>
          </a:bodyPr>
          <a:lstStyle/>
          <a:p>
            <a:pPr algn="just" eaLnBrk="0" hangingPunct="0"/>
            <a:r>
              <a:rPr lang="el-GR" dirty="0" err="1" smtClean="0"/>
              <a:t>Margin</a:t>
            </a:r>
            <a:r>
              <a:rPr lang="el-GR" dirty="0" smtClean="0"/>
              <a:t>	= Καθαρό έσοδο από τόκους : Μέσο τοκοφόρο ενεργητικό</a:t>
            </a:r>
          </a:p>
          <a:p>
            <a:pPr algn="just" eaLnBrk="0" hangingPunct="0"/>
            <a:r>
              <a:rPr lang="el-GR" dirty="0" smtClean="0"/>
              <a:t>		= 953 : 23.000 </a:t>
            </a:r>
          </a:p>
          <a:p>
            <a:pPr algn="just" eaLnBrk="0" hangingPunct="0"/>
            <a:r>
              <a:rPr lang="el-GR" dirty="0" smtClean="0"/>
              <a:t>		= 4,14%</a:t>
            </a:r>
          </a:p>
          <a:p>
            <a:pPr algn="just" eaLnBrk="0" hangingPunct="0"/>
            <a:endParaRPr lang="el-GR" dirty="0" smtClean="0"/>
          </a:p>
          <a:p>
            <a:pPr algn="just" eaLnBrk="0" hangingPunct="0"/>
            <a:r>
              <a:rPr lang="el-GR" dirty="0" err="1" smtClean="0"/>
              <a:t>Spread</a:t>
            </a:r>
            <a:r>
              <a:rPr lang="el-GR" dirty="0" smtClean="0"/>
              <a:t> 	= Τόκοι πιστωτικοί : Μέσο τοκοφόρο ενεργητικό – Τόκοι χρεωστικοί : 		    Μέσο τοκοφόρο παθητικό	</a:t>
            </a:r>
          </a:p>
          <a:p>
            <a:pPr algn="just" eaLnBrk="0" hangingPunct="0"/>
            <a:r>
              <a:rPr lang="el-GR" dirty="0" smtClean="0"/>
              <a:t>		= 1.785 : 23.000 – 832 : 21.000</a:t>
            </a:r>
          </a:p>
          <a:p>
            <a:pPr algn="just" eaLnBrk="0" hangingPunct="0"/>
            <a:r>
              <a:rPr lang="el-GR" dirty="0" smtClean="0"/>
              <a:t>		= 7,76% – 3,96%</a:t>
            </a:r>
          </a:p>
          <a:p>
            <a:pPr algn="just" eaLnBrk="0" hangingPunct="0"/>
            <a:r>
              <a:rPr lang="el-GR" dirty="0" smtClean="0"/>
              <a:t>		= 3,8%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33" name="32 - Θέση περιεχομένου"/>
          <p:cNvSpPr>
            <a:spLocks noGrp="1"/>
          </p:cNvSpPr>
          <p:nvPr>
            <p:ph idx="1"/>
          </p:nvPr>
        </p:nvSpPr>
        <p:spPr>
          <a:xfrm>
            <a:off x="467544" y="1489348"/>
            <a:ext cx="8229600" cy="3096344"/>
          </a:xfrm>
        </p:spPr>
        <p:txBody>
          <a:bodyPr>
            <a:noAutofit/>
          </a:bodyPr>
          <a:lstStyle/>
          <a:p>
            <a:pPr>
              <a:buFontTx/>
              <a:buNone/>
            </a:pPr>
            <a:r>
              <a:rPr lang="el-GR" sz="2000" u="sng" dirty="0" smtClean="0">
                <a:ea typeface="ＭＳ Ｐゴシック" pitchFamily="34" charset="-128"/>
              </a:rPr>
              <a:t>Έσοδα από διάφορες προμήθειες</a:t>
            </a:r>
            <a:r>
              <a:rPr lang="el-GR" sz="2000" b="1" dirty="0" smtClean="0">
                <a:ea typeface="ＭＳ Ｐゴシック" pitchFamily="34" charset="-128"/>
              </a:rPr>
              <a:t> </a:t>
            </a:r>
            <a:endParaRPr lang="el-GR" sz="2000" dirty="0" smtClean="0">
              <a:ea typeface="ＭＳ Ｐゴシック" pitchFamily="34" charset="-128"/>
            </a:endParaRPr>
          </a:p>
          <a:p>
            <a:pPr>
              <a:buFontTx/>
              <a:buNone/>
            </a:pPr>
            <a:r>
              <a:rPr lang="el-GR" sz="2000" dirty="0" smtClean="0">
                <a:ea typeface="ＭＳ Ｐゴシック" pitchFamily="34" charset="-128"/>
              </a:rPr>
              <a:t>	</a:t>
            </a:r>
          </a:p>
          <a:p>
            <a:pPr>
              <a:buFontTx/>
              <a:buNone/>
            </a:pPr>
            <a:r>
              <a:rPr lang="el-GR" sz="2000" dirty="0" smtClean="0">
                <a:ea typeface="ＭＳ Ｐゴシック" pitchFamily="34" charset="-128"/>
              </a:rPr>
              <a:t>	Τα έσοδα από τις εργασίες αυτές παρακολουθούνται στο ΚΛΣΤ στον ομάδα 7 </a:t>
            </a:r>
          </a:p>
          <a:p>
            <a:r>
              <a:rPr lang="el-GR" sz="2000" dirty="0" smtClean="0">
                <a:ea typeface="ＭＳ Ｐゴシック" pitchFamily="34" charset="-128"/>
              </a:rPr>
              <a:t>στον κωδ. 74 (Έσοδα από προμήθειες) και </a:t>
            </a:r>
          </a:p>
          <a:p>
            <a:r>
              <a:rPr lang="el-GR" sz="2000" dirty="0" smtClean="0">
                <a:ea typeface="ＭＳ Ｐゴシック" pitchFamily="34" charset="-128"/>
              </a:rPr>
              <a:t>στον κωδ. 75 (Έσοδα παρεπόμενων ασχολιών).</a:t>
            </a:r>
          </a:p>
          <a:p>
            <a:pPr>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93204"/>
            <a:ext cx="8229600" cy="952500"/>
          </a:xfrm>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3" name="2 - Θέση περιεχομένου"/>
          <p:cNvSpPr>
            <a:spLocks noGrp="1"/>
          </p:cNvSpPr>
          <p:nvPr>
            <p:ph idx="1"/>
          </p:nvPr>
        </p:nvSpPr>
        <p:spPr>
          <a:xfrm>
            <a:off x="467544" y="1201316"/>
            <a:ext cx="8229600" cy="3771636"/>
          </a:xfrm>
        </p:spPr>
        <p:txBody>
          <a:bodyPr>
            <a:noAutofit/>
          </a:bodyPr>
          <a:lstStyle/>
          <a:p>
            <a:pPr algn="just">
              <a:lnSpc>
                <a:spcPct val="80000"/>
              </a:lnSpc>
              <a:buFontTx/>
              <a:buNone/>
            </a:pPr>
            <a:r>
              <a:rPr lang="el-GR" sz="2000" u="sng" dirty="0" smtClean="0">
                <a:ea typeface="ＭＳ Ｐゴシック" pitchFamily="34" charset="-128"/>
              </a:rPr>
              <a:t>Έσοδα από χρηματοοικονομικές πράξεις </a:t>
            </a:r>
            <a:endParaRPr lang="el-GR" sz="2000" dirty="0" smtClean="0">
              <a:ea typeface="ＭＳ Ｐゴシック" pitchFamily="34" charset="-128"/>
            </a:endParaRPr>
          </a:p>
          <a:p>
            <a:pPr algn="just">
              <a:lnSpc>
                <a:spcPct val="80000"/>
              </a:lnSpc>
              <a:buFontTx/>
              <a:buNone/>
            </a:pPr>
            <a:r>
              <a:rPr lang="el-GR" sz="2000" dirty="0" smtClean="0">
                <a:ea typeface="ＭＳ Ｐゴシック" pitchFamily="34" charset="-128"/>
              </a:rPr>
              <a:t>	Έσοδα από χρηματοοικονομικές πράξεις μπορούν να προκύψουν από δύο κυρίως πηγές. </a:t>
            </a:r>
          </a:p>
          <a:p>
            <a:pPr algn="just">
              <a:lnSpc>
                <a:spcPct val="80000"/>
              </a:lnSpc>
            </a:pPr>
            <a:r>
              <a:rPr lang="el-GR" sz="2000" dirty="0" smtClean="0">
                <a:ea typeface="ＭＳ Ｐゴシック" pitchFamily="34" charset="-128"/>
              </a:rPr>
              <a:t>Από τις συναλλαγματικές θέσεις που μπορεί να κρατά η τράπεζα είτε </a:t>
            </a:r>
            <a:r>
              <a:rPr lang="el-GR" sz="2000" dirty="0" err="1" smtClean="0">
                <a:ea typeface="ＭＳ Ｐゴシック" pitchFamily="34" charset="-128"/>
              </a:rPr>
              <a:t>διακρατώντας</a:t>
            </a:r>
            <a:r>
              <a:rPr lang="el-GR" sz="2000" dirty="0" smtClean="0">
                <a:ea typeface="ＭＳ Ｐゴシック" pitchFamily="34" charset="-128"/>
              </a:rPr>
              <a:t> ξένα χαρτονομίσματα είτε διατηρώντας θέση συναλλάγματος σε άλλη τράπεζα (τα έσοδα που ενδέχεται να προκύψουν από τις συναλλαγματικές θέσεις παρακολουθούνται σύμφωνα με το ΚΛΣΤ στους λογαριασμούς της ομάδας 7 με κωδ. 79 και πιο συγκεκριμένα στον 79.01 (Θετικές συναλλαγματικές διαφορές). Όπως είναι λογικό μετά την υιοθέτηση του ευρώ ως νόμισμα συναλλαγής από την χώρα μας και από τα υπόλοιπα κράτη της ευρωζώνης οι συναλλαγματικές θέσεις των τραπεζών έχουν μειωθεί σημαντικά. </a:t>
            </a:r>
          </a:p>
          <a:p>
            <a:pPr algn="just">
              <a:lnSpc>
                <a:spcPct val="80000"/>
              </a:lnSpc>
            </a:pPr>
            <a:r>
              <a:rPr lang="el-GR" sz="2000" dirty="0" smtClean="0">
                <a:ea typeface="ＭＳ Ｐゴシック" pitchFamily="34" charset="-128"/>
              </a:rPr>
              <a:t>Από τα κέρδη που ενδέχεται να προκύψουν από τις θέσεις των τραπεζών σε χρεόγραφα όπως μετοχές και ομόλογα. </a:t>
            </a:r>
          </a:p>
          <a:p>
            <a:pPr algn="just">
              <a:lnSpc>
                <a:spcPct val="8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265212"/>
            <a:ext cx="8229600" cy="952500"/>
          </a:xfrm>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3" name="2 - Θέση περιεχομένου"/>
          <p:cNvSpPr>
            <a:spLocks noGrp="1"/>
          </p:cNvSpPr>
          <p:nvPr>
            <p:ph idx="1"/>
          </p:nvPr>
        </p:nvSpPr>
        <p:spPr>
          <a:xfrm>
            <a:off x="467544" y="1201316"/>
            <a:ext cx="8229600" cy="3972272"/>
          </a:xfrm>
        </p:spPr>
        <p:txBody>
          <a:bodyPr>
            <a:noAutofit/>
          </a:bodyPr>
          <a:lstStyle/>
          <a:p>
            <a:pPr marL="0" indent="0">
              <a:lnSpc>
                <a:spcPct val="80000"/>
              </a:lnSpc>
              <a:buFontTx/>
              <a:buNone/>
            </a:pPr>
            <a:r>
              <a:rPr lang="el-GR" sz="2000" dirty="0" smtClean="0">
                <a:ea typeface="ＭＳ Ｐゴシック" pitchFamily="34" charset="-128"/>
              </a:rPr>
              <a:t>Η αποτίμηση των ομολόγων και συνεπώς η εμφάνιση κερδών ή ζημιών από αυτά εξαρτάται από:</a:t>
            </a:r>
          </a:p>
          <a:p>
            <a:r>
              <a:rPr lang="el-GR" sz="2000" dirty="0" smtClean="0">
                <a:ea typeface="ＭＳ Ｐゴシック" pitchFamily="34" charset="-128"/>
              </a:rPr>
              <a:t>την πιστοληπτική διαβάθμιση του εκδότη των ομολόγων από τις διάφορες εταιρίες πιστοληπτικής αξιολόγησης, </a:t>
            </a:r>
          </a:p>
          <a:p>
            <a:r>
              <a:rPr lang="el-GR" sz="2000" dirty="0" smtClean="0">
                <a:ea typeface="ＭＳ Ｐゴシック" pitchFamily="34" charset="-128"/>
              </a:rPr>
              <a:t>το τρέχον επίπεδο των επιτοκίων στην αγορά και </a:t>
            </a:r>
          </a:p>
          <a:p>
            <a:r>
              <a:rPr lang="el-GR" sz="2000" dirty="0" smtClean="0">
                <a:ea typeface="ＭＳ Ｐゴシック" pitchFamily="34" charset="-128"/>
              </a:rPr>
              <a:t>τις προσδοκίες και τις προβλέψεις για την εξέλιξη των επιτοκίων στο μέλλον.</a:t>
            </a:r>
          </a:p>
          <a:p>
            <a:pPr marL="0" indent="0" algn="r">
              <a:lnSpc>
                <a:spcPct val="80000"/>
              </a:lnSpc>
              <a:buFontTx/>
              <a:buNone/>
            </a:pPr>
            <a:r>
              <a:rPr lang="el-GR" sz="2000" dirty="0" smtClean="0">
                <a:ea typeface="ＭＳ Ｐゴシック" pitchFamily="34" charset="-128"/>
              </a:rPr>
              <a:t>Τα αποτελέσματα που θα προκύψουν από τα ομόλογα παρακολουθούνται σύμφωνα με το ΚΛΣΤ στους λογαριασμούς της ομάδας 7 με κωδ. 79 και πιο συγκεκριμένα στους λογαριασμούς 79.12 (Κέρδη από ομόλογα).</a:t>
            </a:r>
          </a:p>
          <a:p>
            <a:pPr>
              <a:lnSpc>
                <a:spcPct val="7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13:</a:t>
            </a:r>
            <a:r>
              <a:rPr lang="en-US" sz="2800" b="1" dirty="0" smtClean="0"/>
              <a:t> </a:t>
            </a:r>
            <a:r>
              <a:rPr lang="el-GR" sz="2800" b="1" dirty="0" smtClean="0">
                <a:ea typeface="ＭＳ Ｐゴシック" pitchFamily="34" charset="-128"/>
              </a:rPr>
              <a:t>Τραπεζική Λογιστική</a:t>
            </a:r>
            <a:r>
              <a:rPr lang="el-GR" sz="2800" b="1" dirty="0" smtClean="0"/>
              <a:t> – Λογαριασμοί Αποτελεσμάτων</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3" name="2 - Θέση περιεχομένου"/>
          <p:cNvSpPr>
            <a:spLocks noGrp="1"/>
          </p:cNvSpPr>
          <p:nvPr>
            <p:ph idx="1"/>
          </p:nvPr>
        </p:nvSpPr>
        <p:spPr>
          <a:xfrm>
            <a:off x="467544" y="1273324"/>
            <a:ext cx="8229600" cy="4320480"/>
          </a:xfrm>
        </p:spPr>
        <p:txBody>
          <a:bodyPr>
            <a:normAutofit/>
          </a:bodyPr>
          <a:lstStyle/>
          <a:p>
            <a:pPr>
              <a:buFontTx/>
              <a:buNone/>
            </a:pPr>
            <a:r>
              <a:rPr lang="el-GR" sz="2400" u="sng" dirty="0" smtClean="0">
                <a:ea typeface="ＭＳ Ｐゴシック" pitchFamily="34" charset="-128"/>
              </a:rPr>
              <a:t>Έσοδα από λοιπές συνήθης δραστηριότητες</a:t>
            </a:r>
          </a:p>
          <a:p>
            <a:pPr>
              <a:buFontTx/>
              <a:buNone/>
            </a:pPr>
            <a:endParaRPr lang="el-GR" sz="2400" dirty="0" smtClean="0">
              <a:ea typeface="ＭＳ Ｐゴシック" pitchFamily="34" charset="-128"/>
            </a:endParaRPr>
          </a:p>
          <a:p>
            <a:pPr marL="0" indent="0" algn="just">
              <a:lnSpc>
                <a:spcPct val="80000"/>
              </a:lnSpc>
              <a:buFontTx/>
              <a:buNone/>
            </a:pPr>
            <a:r>
              <a:rPr lang="el-GR" sz="2400" dirty="0" smtClean="0">
                <a:ea typeface="ＭＳ Ｐゴシック" pitchFamily="34" charset="-128"/>
              </a:rPr>
              <a:t>Τα λοιπά έσοδα από τις συνήθης δραστηριότητες των τραπεζών αφορούν τα ενοίκια που ενδέχεται να λαμβάνει από κτήρια που μισθώνει και είναι ιδιοκτησίας της ή τα έχει αποκτήσει από πλειστηριασμούς, τα μισθώματα των θυρίδων θησαυροφυλακίου που λαμβάνει από τους πελάτες που τις επιθυμούν κ.α.</a:t>
            </a:r>
          </a:p>
          <a:p>
            <a:pPr algn="just">
              <a:buNone/>
            </a:pPr>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9" name="8 - Θέση περιεχομένου"/>
          <p:cNvSpPr>
            <a:spLocks noGrp="1"/>
          </p:cNvSpPr>
          <p:nvPr>
            <p:ph idx="1"/>
          </p:nvPr>
        </p:nvSpPr>
        <p:spPr>
          <a:xfrm>
            <a:off x="539552" y="1417340"/>
            <a:ext cx="8229600" cy="3771636"/>
          </a:xfrm>
        </p:spPr>
        <p:txBody>
          <a:bodyPr>
            <a:noAutofit/>
          </a:bodyPr>
          <a:lstStyle/>
          <a:p>
            <a:pPr algn="just">
              <a:buFontTx/>
              <a:buNone/>
            </a:pPr>
            <a:r>
              <a:rPr lang="el-GR" sz="2000" u="sng" dirty="0" smtClean="0">
                <a:ea typeface="ＭＳ Ｐゴシック" pitchFamily="34" charset="-128"/>
              </a:rPr>
              <a:t>Γενικά διοικητικά έξοδα και έξοδα αμοιβών προσωπικού </a:t>
            </a:r>
          </a:p>
          <a:p>
            <a:pPr algn="just">
              <a:buFontTx/>
              <a:buNone/>
            </a:pPr>
            <a:endParaRPr lang="el-GR" sz="2000" dirty="0" smtClean="0">
              <a:ea typeface="ＭＳ Ｐゴシック" pitchFamily="34" charset="-128"/>
            </a:endParaRPr>
          </a:p>
          <a:p>
            <a:pPr algn="just">
              <a:buFontTx/>
              <a:buNone/>
            </a:pPr>
            <a:r>
              <a:rPr lang="el-GR" sz="2000" dirty="0" smtClean="0">
                <a:ea typeface="ＭＳ Ｐゴシック" pitchFamily="34" charset="-128"/>
              </a:rPr>
              <a:t>	Τα γενικά διοικητικά έξοδα αφορούν ένα μεγάλο μέρος των εξόδων που επωμίζονται οι τράπεζες συμπεριλαμβάνονται στην ομάδα 6 (Οργανικά έξοδα κατά είδος) και περιγράφονται παρακάτω ανά λογαριασμό έτσι όπως τηρούνται σύμφωνα με το ΚΛΣΤ:</a:t>
            </a:r>
          </a:p>
          <a:p>
            <a:pPr algn="just"/>
            <a:r>
              <a:rPr lang="el-GR" sz="2000" dirty="0" smtClean="0">
                <a:ea typeface="ＭＳ Ｐゴシック" pitchFamily="34" charset="-128"/>
              </a:rPr>
              <a:t>Λογ. 62 </a:t>
            </a:r>
            <a:r>
              <a:rPr lang="el-GR" sz="2000" u="sng" dirty="0" smtClean="0">
                <a:ea typeface="ＭＳ Ｐゴシック" pitchFamily="34" charset="-128"/>
              </a:rPr>
              <a:t>παροχές τρίτων</a:t>
            </a:r>
            <a:r>
              <a:rPr lang="el-GR" sz="2000" dirty="0" smtClean="0">
                <a:ea typeface="ＭＳ Ｐゴシック" pitchFamily="34" charset="-128"/>
              </a:rPr>
              <a:t> που αφορούν διάφορα έξοδα τηλεφωνικά και ταχυδρομικά (λογ. 62.03), ενοίκια (λογ. 62.04), ασφάλιστρα (λογ. 62.05) ηλεκτρικής ενέργειας, ύδρευσης (Λογ. 62.98) κ.α.  	</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3" name="2 - Θέση περιεχομένου"/>
          <p:cNvSpPr>
            <a:spLocks noGrp="1"/>
          </p:cNvSpPr>
          <p:nvPr>
            <p:ph idx="1"/>
          </p:nvPr>
        </p:nvSpPr>
        <p:spPr>
          <a:xfrm>
            <a:off x="467544" y="1333500"/>
            <a:ext cx="8229600" cy="4381500"/>
          </a:xfrm>
        </p:spPr>
        <p:txBody>
          <a:bodyPr>
            <a:normAutofit/>
          </a:bodyPr>
          <a:lstStyle/>
          <a:p>
            <a:pPr algn="just"/>
            <a:r>
              <a:rPr lang="el-GR" sz="2000" dirty="0" smtClean="0">
                <a:ea typeface="ＭＳ Ｐゴシック" pitchFamily="34" charset="-128"/>
              </a:rPr>
              <a:t>Λογ. 63 </a:t>
            </a:r>
            <a:r>
              <a:rPr lang="el-GR" sz="2000" u="sng" dirty="0" smtClean="0">
                <a:ea typeface="ＭＳ Ｐゴシック" pitchFamily="34" charset="-128"/>
              </a:rPr>
              <a:t>φόροι - τέλη</a:t>
            </a:r>
            <a:r>
              <a:rPr lang="el-GR" sz="2000" dirty="0" smtClean="0">
                <a:ea typeface="ＭＳ Ｐゴシック" pitchFamily="34" charset="-128"/>
              </a:rPr>
              <a:t> που αφορούν διάφορους έμμεσους φόρους καθώς και δημοτικούς (λογ. 63.04), τέλη κυκλοφορίας αυτοκινήτων (λογ. 63.03) κ.α.</a:t>
            </a:r>
            <a:endParaRPr lang="el-GR" sz="2000" b="1" dirty="0" smtClean="0">
              <a:ea typeface="ＭＳ Ｐゴシック" pitchFamily="34" charset="-128"/>
            </a:endParaRPr>
          </a:p>
          <a:p>
            <a:pPr algn="just"/>
            <a:r>
              <a:rPr lang="el-GR" sz="2000" dirty="0" smtClean="0">
                <a:ea typeface="ＭＳ Ｐゴシック" pitchFamily="34" charset="-128"/>
              </a:rPr>
              <a:t>Λογ. 64 </a:t>
            </a:r>
            <a:r>
              <a:rPr lang="el-GR" sz="2000" u="sng" dirty="0" smtClean="0">
                <a:ea typeface="ＭＳ Ｐゴシック" pitchFamily="34" charset="-128"/>
              </a:rPr>
              <a:t>διάφορα έξοδα</a:t>
            </a:r>
            <a:r>
              <a:rPr lang="el-GR" sz="2000" dirty="0" smtClean="0">
                <a:ea typeface="ＭＳ Ｐゴシック" pitchFamily="34" charset="-128"/>
              </a:rPr>
              <a:t> που αναφέρονται σε έξοδα μεταφορών (λογ. 64.00), ταξιδιών (λογ. 64.01), διαφήμισης (λογ. 64.02), δωρεών και επιχορηγήσεων (λογ. 64.06), έξοδα εντύπων &amp; γραφικής ύλης (λογ. 64.07), δημοσιεύσεων (λογ. 64.09) κ.α.</a:t>
            </a:r>
          </a:p>
          <a:p>
            <a:pPr algn="just">
              <a:buFontTx/>
              <a:buNone/>
            </a:pPr>
            <a:r>
              <a:rPr lang="el-GR" sz="2000" b="1" dirty="0" smtClean="0">
                <a:ea typeface="ＭＳ Ｐゴシック" pitchFamily="34" charset="-128"/>
              </a:rPr>
              <a:t>	</a:t>
            </a:r>
            <a:r>
              <a:rPr lang="el-GR" sz="2000" dirty="0" smtClean="0">
                <a:ea typeface="ＭＳ Ｐゴシック" pitchFamily="34" charset="-128"/>
              </a:rPr>
              <a:t>Οι αμοιβές προσωπικού σύμφωνα με το ΚΛΣΤ τηρούνται στο λογαριασμό με κωδ. 60 και αφορούν τους μισθούς του τακτικού προσωπικού</a:t>
            </a:r>
            <a:endParaRPr lang="el-GR" sz="2000" b="1" dirty="0" smtClean="0">
              <a:ea typeface="ＭＳ Ｐゴシック" pitchFamily="34" charset="-128"/>
            </a:endParaRPr>
          </a:p>
          <a:p>
            <a:pPr algn="just">
              <a:buFontTx/>
              <a:buNone/>
            </a:pPr>
            <a:r>
              <a:rPr lang="el-GR" sz="2000" dirty="0" smtClean="0">
                <a:ea typeface="ＭＳ Ｐゴシック" pitchFamily="34" charset="-128"/>
              </a:rPr>
              <a:t>	Τα έξοδα και οι αμοιβές τρίτων (όπως δικηγόρων, μηχανικών, ιατρών, διαφόρων συμβούλων κ.α.) τηρούνται στο λογ. 61.   </a:t>
            </a:r>
            <a:endParaRPr lang="el-GR" sz="2000" b="1" dirty="0" smtClean="0">
              <a:ea typeface="ＭＳ Ｐゴシック" pitchFamily="34" charset="-128"/>
            </a:endParaRPr>
          </a:p>
          <a:p>
            <a:pPr algn="just">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dirty="0" smtClean="0">
                <a:ea typeface="ＭＳ Ｐゴシック" pitchFamily="34" charset="-128"/>
              </a:rPr>
              <a:t>Τραπεζική Λογιστική</a:t>
            </a:r>
            <a:r>
              <a:rPr lang="el-GR" sz="3600" dirty="0" smtClean="0"/>
              <a:t> – Λογαριασμοί Αποτελεσμάτων</a:t>
            </a:r>
          </a:p>
        </p:txBody>
      </p:sp>
      <p:sp>
        <p:nvSpPr>
          <p:cNvPr id="7" name="6 - Θέση περιεχομένου"/>
          <p:cNvSpPr>
            <a:spLocks noGrp="1"/>
          </p:cNvSpPr>
          <p:nvPr>
            <p:ph idx="1"/>
          </p:nvPr>
        </p:nvSpPr>
        <p:spPr>
          <a:xfrm>
            <a:off x="395536" y="1129308"/>
            <a:ext cx="8229600" cy="3972272"/>
          </a:xfrm>
        </p:spPr>
        <p:txBody>
          <a:bodyPr>
            <a:noAutofit/>
          </a:bodyPr>
          <a:lstStyle/>
          <a:p>
            <a:pPr algn="just">
              <a:buFontTx/>
              <a:buNone/>
            </a:pPr>
            <a:r>
              <a:rPr lang="el-GR" sz="2000" u="sng" dirty="0" smtClean="0">
                <a:ea typeface="ＭＳ Ｐゴシック" pitchFamily="34" charset="-128"/>
              </a:rPr>
              <a:t>Έξοδα και ζημίες από απομείωση στοιχείων ενεργητικού </a:t>
            </a:r>
            <a:endParaRPr lang="el-GR" sz="2000" dirty="0" smtClean="0">
              <a:ea typeface="ＭＳ Ｐゴシック" pitchFamily="34" charset="-128"/>
            </a:endParaRPr>
          </a:p>
          <a:p>
            <a:pPr algn="just">
              <a:buFontTx/>
              <a:buNone/>
            </a:pPr>
            <a:r>
              <a:rPr lang="el-GR" sz="2000" dirty="0" smtClean="0">
                <a:ea typeface="ＭＳ Ｐゴシック" pitchFamily="34" charset="-128"/>
              </a:rPr>
              <a:t>	Οι τράπεζες οφείλουν να υπολογίζουν τις ζημίες που έχουν προκύψει σε απαιτήσεις τους (σε στοιχεία του ενεργητικού τους) είτε αυτές αφορούν τις χρηματοδοτήσεις που έχουν παράσχει, είτε αφορούν άλλα στοιχεία τους όπως μετοχές και ομόλογα.</a:t>
            </a:r>
          </a:p>
          <a:p>
            <a:pPr algn="just">
              <a:buFontTx/>
              <a:buNone/>
            </a:pPr>
            <a:r>
              <a:rPr lang="el-GR" sz="2000" dirty="0" smtClean="0">
                <a:ea typeface="ＭＳ Ｐゴシック" pitchFamily="34" charset="-128"/>
              </a:rPr>
              <a:t>	Μετά την διαπίστωση ζημιών σε στοιχεία του ενεργητικού τους επιβάλλεται να διενεργούν απομειώσεις στην αξία αυτών στον λογαριασμό 69 (Ζημίες εκμετάλλευσης) του ΚΛΣΤ. </a:t>
            </a:r>
          </a:p>
          <a:p>
            <a:pPr algn="just">
              <a:buFontTx/>
              <a:buNone/>
            </a:pPr>
            <a:r>
              <a:rPr lang="el-GR" sz="2000" dirty="0" smtClean="0">
                <a:ea typeface="ＭＳ Ｐゴシック" pitchFamily="34" charset="-128"/>
              </a:rPr>
              <a:t>	Οι απομειώσεις των χρηματοδοτήσεων διενεργούνται στο λογ. 69.51, των μετοχών στο λογ. 69.53, των ομολόγων στο λογ. 69.52, των συμμετοχών στο λογ. 69.54, τυχόν ζημιές σε κτήρια εκμισθωμένα στο λογ. 69.31, ζημιές από εγγυητικές επιστολές στο λογ. 69.80 κλπ. </a:t>
            </a:r>
            <a:endParaRPr lang="el-GR" sz="2000" b="1" dirty="0" smtClean="0">
              <a:ea typeface="ＭＳ Ｐゴシック" pitchFamily="34" charset="-128"/>
            </a:endParaRPr>
          </a:p>
          <a:p>
            <a:pPr algn="just">
              <a:lnSpc>
                <a:spcPct val="9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93204"/>
            <a:ext cx="8229600" cy="952500"/>
          </a:xfrm>
        </p:spPr>
        <p:txBody>
          <a:bodyPr>
            <a:noAutofit/>
          </a:bodyPr>
          <a:lstStyle/>
          <a:p>
            <a:r>
              <a:rPr lang="el-GR" sz="3000" dirty="0" smtClean="0">
                <a:ea typeface="ＭＳ Ｐゴシック" pitchFamily="34" charset="-128"/>
              </a:rPr>
              <a:t>Τραπεζική Λογιστική</a:t>
            </a:r>
            <a:r>
              <a:rPr lang="el-GR" sz="3000" dirty="0" smtClean="0"/>
              <a:t> – Λογαριασμοί Αποτελεσμάτων</a:t>
            </a:r>
            <a:endParaRPr lang="pl-PL" sz="3000" dirty="0" smtClean="0"/>
          </a:p>
        </p:txBody>
      </p:sp>
      <p:sp>
        <p:nvSpPr>
          <p:cNvPr id="3" name="2 - Θέση περιεχομένου"/>
          <p:cNvSpPr>
            <a:spLocks noGrp="1"/>
          </p:cNvSpPr>
          <p:nvPr>
            <p:ph idx="1"/>
          </p:nvPr>
        </p:nvSpPr>
        <p:spPr>
          <a:xfrm>
            <a:off x="251520" y="985292"/>
            <a:ext cx="8445624" cy="3771636"/>
          </a:xfrm>
        </p:spPr>
        <p:txBody>
          <a:bodyPr>
            <a:noAutofit/>
          </a:bodyPr>
          <a:lstStyle/>
          <a:p>
            <a:pPr algn="just">
              <a:buFontTx/>
              <a:buNone/>
            </a:pPr>
            <a:r>
              <a:rPr lang="el-GR" sz="2000" u="sng" dirty="0" smtClean="0">
                <a:ea typeface="ＭＳ Ｐゴシック" pitchFamily="34" charset="-128"/>
              </a:rPr>
              <a:t>Έξοδα και ζημίες από απομείωση στοιχείων ενεργητικού </a:t>
            </a:r>
            <a:endParaRPr lang="el-GR" sz="2000" dirty="0" smtClean="0">
              <a:ea typeface="ＭＳ Ｐゴシック" pitchFamily="34" charset="-128"/>
            </a:endParaRPr>
          </a:p>
          <a:p>
            <a:pPr algn="just">
              <a:buFontTx/>
              <a:buNone/>
            </a:pPr>
            <a:r>
              <a:rPr lang="el-GR" sz="2000" dirty="0" smtClean="0">
                <a:ea typeface="ＭＳ Ｐゴシック" pitchFamily="34" charset="-128"/>
              </a:rPr>
              <a:t>	Οι τράπεζες οφείλουν να υπολογίζουν τις ζημίες που έχουν προκύψει σε απαιτήσεις τους (σε στοιχεία του ενεργητικού τους) είτε αυτές αφορούν τις χρηματοδοτήσεις που έχουν παράσχει, είτε αφορούν άλλα στοιχεία τους όπως μετοχές και ομόλογα.</a:t>
            </a:r>
          </a:p>
          <a:p>
            <a:pPr algn="just">
              <a:buFontTx/>
              <a:buNone/>
            </a:pPr>
            <a:r>
              <a:rPr lang="el-GR" sz="2000" dirty="0" smtClean="0">
                <a:ea typeface="ＭＳ Ｐゴシック" pitchFamily="34" charset="-128"/>
              </a:rPr>
              <a:t>	Μετά την διαπίστωση ζημιών σε στοιχεία του ενεργητικού τους επιβάλλεται να διενεργούν απομειώσεις στην αξία αυτών στον λογαριασμό 69 (Ζημίες εκμετάλλευσης) του ΚΛΣΤ. </a:t>
            </a:r>
          </a:p>
          <a:p>
            <a:pPr algn="just">
              <a:buFontTx/>
              <a:buNone/>
            </a:pPr>
            <a:r>
              <a:rPr lang="el-GR" sz="2000" dirty="0" smtClean="0">
                <a:ea typeface="ＭＳ Ｐゴシック" pitchFamily="34" charset="-128"/>
              </a:rPr>
              <a:t>	οι απομειώσεις των χρηματοδοτήσεων διενεργούνται στο λογ. 69.51, των μετοχών στο λογ. 69.53, των ομολόγων στο λογ. 69.52, των συμμετοχών στο λογ. 69.54, τυχόν ζημιές σε κτήρια εκμισθωμένα στο λογ. 69.31, ζημιές από εγγυητικές επιστολές στο λογ. 69.80 κλπ. </a:t>
            </a:r>
            <a:endParaRPr lang="el-GR" sz="2000" b="1" dirty="0" smtClean="0">
              <a:ea typeface="ＭＳ Ｐゴシック" pitchFamily="34" charset="-128"/>
            </a:endParaRPr>
          </a:p>
          <a:p>
            <a:pPr algn="just">
              <a:buFontTx/>
              <a:buNone/>
            </a:pPr>
            <a:r>
              <a:rPr lang="el-GR" sz="2000" dirty="0" smtClean="0">
                <a:ea typeface="ＭＳ Ｐゴシック" pitchFamily="34" charset="-128"/>
              </a:rPr>
              <a:t> </a:t>
            </a:r>
            <a:endParaRPr lang="el-GR" sz="2000" b="1" dirty="0" smtClean="0">
              <a:ea typeface="ＭＳ Ｐゴシック" pitchFamily="34" charset="-128"/>
            </a:endParaRPr>
          </a:p>
          <a:p>
            <a:pPr algn="just">
              <a:lnSpc>
                <a:spcPct val="80000"/>
              </a:lnSpc>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3" name="2 - Θέση περιεχομένου"/>
          <p:cNvSpPr>
            <a:spLocks noGrp="1"/>
          </p:cNvSpPr>
          <p:nvPr>
            <p:ph idx="1"/>
          </p:nvPr>
        </p:nvSpPr>
        <p:spPr>
          <a:xfrm>
            <a:off x="457200" y="1333500"/>
            <a:ext cx="8229600" cy="4188296"/>
          </a:xfrm>
        </p:spPr>
        <p:txBody>
          <a:bodyPr>
            <a:normAutofit fontScale="70000" lnSpcReduction="20000"/>
          </a:bodyPr>
          <a:lstStyle/>
          <a:p>
            <a:pPr>
              <a:buNone/>
            </a:pPr>
            <a:r>
              <a:rPr lang="el-GR" u="sng" dirty="0" smtClean="0">
                <a:ea typeface="ＭＳ Ｐゴシック" pitchFamily="34" charset="-128"/>
              </a:rPr>
              <a:t>Οικονομικές καταστάσεις</a:t>
            </a:r>
          </a:p>
          <a:p>
            <a:pPr marL="0" indent="0" algn="just">
              <a:buFontTx/>
              <a:buNone/>
            </a:pPr>
            <a:r>
              <a:rPr lang="el-GR" dirty="0" smtClean="0">
                <a:ea typeface="ＭＳ Ｐゴシック" pitchFamily="34" charset="-128"/>
              </a:rPr>
              <a:t>Η σύνταξη των οικονομικών καταστάσεων των τραπεζών οφείλει  να διενεργείται με ομοιόμορφο τρόπο και να ακολουθούνται ορισμένες κοινές αρχές ενώ οι οικονομικές καταστάσεις που είναι υποχρεωτικές προς τήρηση και δημοσίευση είναι οι παρακάτω:</a:t>
            </a:r>
          </a:p>
          <a:p>
            <a:pPr>
              <a:lnSpc>
                <a:spcPct val="95000"/>
              </a:lnSpc>
            </a:pPr>
            <a:r>
              <a:rPr lang="el-GR" dirty="0" smtClean="0">
                <a:ea typeface="ＭＳ Ｐゴシック" pitchFamily="34" charset="-128"/>
              </a:rPr>
              <a:t>κατάσταση χρηματοοικονομικής θέσης,</a:t>
            </a:r>
            <a:endParaRPr lang="en-US" dirty="0" smtClean="0">
              <a:ea typeface="ＭＳ Ｐゴシック" pitchFamily="34" charset="-128"/>
            </a:endParaRPr>
          </a:p>
          <a:p>
            <a:pPr>
              <a:lnSpc>
                <a:spcPct val="95000"/>
              </a:lnSpc>
            </a:pPr>
            <a:r>
              <a:rPr lang="el-GR" dirty="0" smtClean="0">
                <a:ea typeface="ＭＳ Ｐゴシック" pitchFamily="34" charset="-128"/>
              </a:rPr>
              <a:t>κατάσταση συνολικών αποτελεσμάτων,</a:t>
            </a:r>
            <a:endParaRPr lang="en-US" dirty="0" smtClean="0">
              <a:ea typeface="ＭＳ Ｐゴシック" pitchFamily="34" charset="-128"/>
            </a:endParaRPr>
          </a:p>
          <a:p>
            <a:pPr>
              <a:lnSpc>
                <a:spcPct val="95000"/>
              </a:lnSpc>
            </a:pPr>
            <a:r>
              <a:rPr lang="el-GR" dirty="0" smtClean="0">
                <a:ea typeface="ＭＳ Ｐゴシック" pitchFamily="34" charset="-128"/>
              </a:rPr>
              <a:t>κατάσταση μεταβολών καθαρής θέσης,</a:t>
            </a:r>
            <a:endParaRPr lang="en-US" dirty="0" smtClean="0">
              <a:ea typeface="ＭＳ Ｐゴシック" pitchFamily="34" charset="-128"/>
            </a:endParaRPr>
          </a:p>
          <a:p>
            <a:pPr>
              <a:lnSpc>
                <a:spcPct val="95000"/>
              </a:lnSpc>
            </a:pPr>
            <a:r>
              <a:rPr lang="el-GR" dirty="0" smtClean="0">
                <a:ea typeface="ＭＳ Ｐゴシック" pitchFamily="34" charset="-128"/>
              </a:rPr>
              <a:t>κατάσταση ταμειακών ροών και </a:t>
            </a:r>
            <a:endParaRPr lang="en-US" dirty="0" smtClean="0">
              <a:ea typeface="ＭＳ Ｐゴシック" pitchFamily="34" charset="-128"/>
            </a:endParaRPr>
          </a:p>
          <a:p>
            <a:pPr algn="just">
              <a:lnSpc>
                <a:spcPct val="95000"/>
              </a:lnSpc>
            </a:pPr>
            <a:r>
              <a:rPr lang="el-GR" dirty="0" smtClean="0">
                <a:ea typeface="ＭＳ Ｐゴシック" pitchFamily="34" charset="-128"/>
              </a:rPr>
              <a:t>επεξηγηματικές σημειώσεις και ανάλυση της βάσης παρουσίασης και των λογιστικών πρακτικών που ακολουθήθηκαν στην κατάρτιση των παραπάνω καταστάσεων. </a:t>
            </a:r>
          </a:p>
          <a:p>
            <a:pPr>
              <a:buNone/>
            </a:pPr>
            <a:endParaRPr lang="en-US" b="1"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a:t>
            </a:r>
            <a:r>
              <a:rPr lang="el-GR" sz="1400" b="1" dirty="0" smtClean="0"/>
              <a:t>Ειδικές - Κλαδικές Λογιστικές,</a:t>
            </a:r>
            <a:r>
              <a:rPr lang="el-GR" sz="1400" dirty="0" smtClean="0"/>
              <a:t>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smtClean="0"/>
              <a:t>Επεξεργασία: Βαφειάδης 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85000" lnSpcReduction="10000"/>
          </a:bodyPr>
          <a:lstStyle/>
          <a:p>
            <a:pPr marL="0" algn="just">
              <a:buNone/>
            </a:pPr>
            <a:r>
              <a:rPr lang="el-GR" dirty="0" smtClean="0"/>
              <a:t>Οι λογαριασμοί αποτελεσμάτων είναι το σύνολο των εξόδων μιας τράπεζας και συγκεκριμένα οι αμοιβές προσωπικού, αποσβέσεις, γενικά διοικητικά έξοδα. Οι τράπεζες λογίζουν τους τόκους των στοιχείων του ενεργητικού τους ως έσοδα. </a:t>
            </a:r>
          </a:p>
          <a:p>
            <a:pPr marL="0" algn="just">
              <a:buNone/>
            </a:pPr>
            <a:r>
              <a:rPr lang="el-GR" dirty="0" smtClean="0"/>
              <a:t>Στους λογαριασμούς αποτελεσμάτων υπολογίζονται τα καθαρά κέρδη τους όταν το σύνολο των εσόδων τους μειωθεί από τα συνολικά έξοδά τους.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200" dirty="0" smtClean="0">
                <a:ea typeface="ＭＳ Ｐゴシック" pitchFamily="34" charset="-128"/>
              </a:rPr>
              <a:t>Τραπεζική Λογιστική</a:t>
            </a:r>
            <a:r>
              <a:rPr lang="el-GR" sz="3200" dirty="0" smtClean="0"/>
              <a:t> – Λογαριασμοί Αποτελεσμάτων</a:t>
            </a:r>
            <a:endParaRPr lang="el-GR" sz="3400" dirty="0"/>
          </a:p>
        </p:txBody>
      </p:sp>
      <p:sp>
        <p:nvSpPr>
          <p:cNvPr id="5" name="Θέση περιεχομένου 4"/>
          <p:cNvSpPr>
            <a:spLocks noGrp="1"/>
          </p:cNvSpPr>
          <p:nvPr>
            <p:ph idx="1"/>
          </p:nvPr>
        </p:nvSpPr>
        <p:spPr>
          <a:xfrm>
            <a:off x="467544" y="1273324"/>
            <a:ext cx="8229600" cy="3987660"/>
          </a:xfrm>
        </p:spPr>
        <p:txBody>
          <a:bodyPr>
            <a:noAutofit/>
          </a:bodyPr>
          <a:lstStyle/>
          <a:p>
            <a:pPr marL="0" indent="0" algn="just">
              <a:lnSpc>
                <a:spcPct val="90000"/>
              </a:lnSpc>
              <a:buNone/>
            </a:pPr>
            <a:r>
              <a:rPr lang="el-GR" sz="2200" u="sng" dirty="0" smtClean="0">
                <a:ea typeface="ＭＳ Ｐゴシック" pitchFamily="34" charset="-128"/>
              </a:rPr>
              <a:t>Τα προϊόντα χορηγήσεων (συνέχεια)</a:t>
            </a:r>
          </a:p>
          <a:p>
            <a:pPr marL="0" indent="0" algn="just">
              <a:lnSpc>
                <a:spcPct val="90000"/>
              </a:lnSpc>
              <a:buFontTx/>
              <a:buNone/>
            </a:pPr>
            <a:r>
              <a:rPr lang="el-GR" sz="2200" u="sng" dirty="0" smtClean="0">
                <a:ea typeface="ＭＳ Ｐゴシック" pitchFamily="34" charset="-128"/>
              </a:rPr>
              <a:t>Λογιστικός χειρισμός των μη εξυπηρετούμενων χρηματοδοτήσεων  (συνέχεια)</a:t>
            </a:r>
            <a:endParaRPr lang="el-GR" sz="2200" dirty="0" smtClean="0">
              <a:ea typeface="ＭＳ Ｐゴシック" pitchFamily="34" charset="-128"/>
            </a:endParaRPr>
          </a:p>
          <a:p>
            <a:pPr marL="0" indent="0" algn="just">
              <a:lnSpc>
                <a:spcPct val="90000"/>
              </a:lnSpc>
              <a:buFontTx/>
              <a:buNone/>
            </a:pPr>
            <a:r>
              <a:rPr lang="el-GR" sz="2200" u="sng" dirty="0" smtClean="0">
                <a:ea typeface="ＭＳ Ｐゴシック" pitchFamily="34" charset="-128"/>
              </a:rPr>
              <a:t>Παράδειγμα (συνέχεια) </a:t>
            </a:r>
            <a:endParaRPr lang="el-GR" sz="2200" dirty="0" smtClean="0">
              <a:ea typeface="ＭＳ Ｐゴシック" pitchFamily="34" charset="-128"/>
            </a:endParaRPr>
          </a:p>
          <a:p>
            <a:pPr marL="0" indent="0" algn="just">
              <a:lnSpc>
                <a:spcPct val="90000"/>
              </a:lnSpc>
              <a:buFontTx/>
              <a:buNone/>
            </a:pPr>
            <a:r>
              <a:rPr lang="el-GR" sz="2200" dirty="0" smtClean="0">
                <a:ea typeface="ＭＳ Ｐゴシック" pitchFamily="34" charset="-128"/>
              </a:rPr>
              <a:t>Μετά την </a:t>
            </a:r>
            <a:r>
              <a:rPr lang="el-GR" sz="2200" dirty="0" err="1" smtClean="0">
                <a:ea typeface="ＭＳ Ｐゴシック" pitchFamily="34" charset="-128"/>
              </a:rPr>
              <a:t>απομείωση</a:t>
            </a:r>
            <a:r>
              <a:rPr lang="el-GR" sz="2200" dirty="0" smtClean="0">
                <a:ea typeface="ＭＳ Ｐゴシック" pitchFamily="34" charset="-128"/>
              </a:rPr>
              <a:t> από μέρους της τράπεζας των χρηματοδοτήσεων πελατών της οι οποίοι αντιμετωπίζουν σοβαρά προβλήματα ρευστότητας, υπάρχει η πιθανότητα να διαπιστωθεί ότι το ποσό που έχει </a:t>
            </a:r>
            <a:r>
              <a:rPr lang="el-GR" sz="2200" dirty="0" err="1" smtClean="0">
                <a:ea typeface="ＭＳ Ｐゴシック" pitchFamily="34" charset="-128"/>
              </a:rPr>
              <a:t>απομειωθεί</a:t>
            </a:r>
            <a:r>
              <a:rPr lang="el-GR" sz="2200" dirty="0" smtClean="0">
                <a:ea typeface="ＭＳ Ｐゴシック" pitchFamily="34" charset="-128"/>
              </a:rPr>
              <a:t> ήταν μεγαλύτερο από το ορθό (διότι για οποιοδήποτε λόγο η πιστούχος πλήρωσε μεγαλύτερο ποσό του δανείου από ότι αρχικά εκτιμούσε η τράπεζα).  </a:t>
            </a:r>
          </a:p>
          <a:p>
            <a:pPr marL="0" indent="0" algn="just">
              <a:lnSpc>
                <a:spcPct val="90000"/>
              </a:lnSpc>
              <a:buFontTx/>
              <a:buNone/>
            </a:pPr>
            <a:r>
              <a:rPr lang="el-GR" sz="2200" dirty="0" smtClean="0">
                <a:ea typeface="ＭＳ Ｐゴシック" pitchFamily="34" charset="-128"/>
              </a:rPr>
              <a:t>	</a:t>
            </a:r>
          </a:p>
          <a:p>
            <a:pPr marL="0" indent="0" algn="just">
              <a:lnSpc>
                <a:spcPct val="90000"/>
              </a:lnSpc>
              <a:buNone/>
            </a:pPr>
            <a:endParaRPr lang="el-GR" sz="22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200" dirty="0" smtClean="0">
                <a:ea typeface="ＭＳ Ｐゴシック" pitchFamily="34" charset="-128"/>
              </a:rPr>
              <a:t>Τραπεζική Λογιστική</a:t>
            </a:r>
            <a:r>
              <a:rPr lang="el-GR" sz="3200" dirty="0" smtClean="0"/>
              <a:t> – Λογαριασμοί Αποτελεσμάτων</a:t>
            </a:r>
            <a:endParaRPr lang="el-GR" sz="3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
        <p:nvSpPr>
          <p:cNvPr id="5" name="4 - Ορθογώνιο"/>
          <p:cNvSpPr/>
          <p:nvPr/>
        </p:nvSpPr>
        <p:spPr>
          <a:xfrm>
            <a:off x="395536" y="1273325"/>
            <a:ext cx="8208912" cy="1200329"/>
          </a:xfrm>
          <a:prstGeom prst="rect">
            <a:avLst/>
          </a:prstGeom>
        </p:spPr>
        <p:txBody>
          <a:bodyPr wrap="square">
            <a:spAutoFit/>
          </a:bodyPr>
          <a:lstStyle/>
          <a:p>
            <a:pPr algn="just"/>
            <a:r>
              <a:rPr lang="el-GR" dirty="0" smtClean="0">
                <a:ea typeface="ＭＳ Ｐゴシック" pitchFamily="34" charset="-128"/>
              </a:rPr>
              <a:t>Σε αυτή την περίπτωση θα πρέπει η τράπεζα να προχωρήσει σε μείωση του ποσού της συσσωρευμένης </a:t>
            </a:r>
            <a:r>
              <a:rPr lang="el-GR" dirty="0" err="1" smtClean="0">
                <a:ea typeface="ＭＳ Ｐゴシック" pitchFamily="34" charset="-128"/>
              </a:rPr>
              <a:t>απομείωσης</a:t>
            </a:r>
            <a:r>
              <a:rPr lang="el-GR" dirty="0" smtClean="0">
                <a:ea typeface="ＭＳ Ｐゴシック" pitchFamily="34" charset="-128"/>
              </a:rPr>
              <a:t> που είχε αρχικά εκτιμήσει έτσι ώστε να αποτυπωθεί η ορθή εικόνα των απαιτήσεων της τράπεζας, αυτό λογιστικά γίνεται με τις παρακάτω εγγραφές </a:t>
            </a:r>
            <a:endParaRPr lang="en-US" dirty="0"/>
          </a:p>
        </p:txBody>
      </p:sp>
      <p:graphicFrame>
        <p:nvGraphicFramePr>
          <p:cNvPr id="6" name="Table 6"/>
          <p:cNvGraphicFramePr>
            <a:graphicFrameLocks noGrp="1"/>
          </p:cNvGraphicFramePr>
          <p:nvPr/>
        </p:nvGraphicFramePr>
        <p:xfrm>
          <a:off x="755576" y="3073524"/>
          <a:ext cx="7315200" cy="1462406"/>
        </p:xfrm>
        <a:graphic>
          <a:graphicData uri="http://schemas.openxmlformats.org/drawingml/2006/table">
            <a:tbl>
              <a:tblPr/>
              <a:tblGrid>
                <a:gridCol w="1466850"/>
                <a:gridCol w="1331912"/>
                <a:gridCol w="4516438"/>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Χρέωση (Χ)</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20.___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Χορηγήσεις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69.51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Ζημίες από </a:t>
                      </a:r>
                      <a:r>
                        <a:rPr kumimoji="0" lang="el-GR" sz="1600" b="0" i="0" u="none" strike="noStrike" cap="none" normalizeH="0" baseline="0" dirty="0" err="1" smtClean="0">
                          <a:ln>
                            <a:noFill/>
                          </a:ln>
                          <a:solidFill>
                            <a:schemeClr val="tx1"/>
                          </a:solidFill>
                          <a:effectLst/>
                          <a:latin typeface="Arial" charset="0"/>
                          <a:cs typeface="Times New Roman" pitchFamily="18" charset="0"/>
                        </a:rPr>
                        <a:t>απομειώση</a:t>
                      </a:r>
                      <a:r>
                        <a:rPr kumimoji="0" lang="el-GR" sz="1600" b="0" i="0" u="none" strike="noStrike" cap="none" normalizeH="0" baseline="0" dirty="0" smtClean="0">
                          <a:ln>
                            <a:noFill/>
                          </a:ln>
                          <a:solidFill>
                            <a:schemeClr val="tx1"/>
                          </a:solidFill>
                          <a:effectLst/>
                          <a:latin typeface="Arial" charset="0"/>
                          <a:cs typeface="Times New Roman" pitchFamily="18" charset="0"/>
                        </a:rPr>
                        <a:t> δανείων και απαιτήσεων</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
        <p:nvSpPr>
          <p:cNvPr id="5" name="4 - Ορθογώνιο"/>
          <p:cNvSpPr/>
          <p:nvPr/>
        </p:nvSpPr>
        <p:spPr>
          <a:xfrm>
            <a:off x="467544" y="1201316"/>
            <a:ext cx="8208912" cy="2585323"/>
          </a:xfrm>
          <a:prstGeom prst="rect">
            <a:avLst/>
          </a:prstGeom>
        </p:spPr>
        <p:txBody>
          <a:bodyPr wrap="square">
            <a:spAutoFit/>
          </a:bodyPr>
          <a:lstStyle/>
          <a:p>
            <a:pPr>
              <a:buFontTx/>
              <a:buNone/>
            </a:pPr>
            <a:r>
              <a:rPr lang="el-GR" u="sng" dirty="0" smtClean="0">
                <a:ea typeface="ＭＳ Ｐゴシック" pitchFamily="34" charset="-128"/>
              </a:rPr>
              <a:t>Λογιστικός χειρισμός των μη εξυπηρετούμενων χρηματοδοτήσεων  (συνέχεια)</a:t>
            </a:r>
          </a:p>
          <a:p>
            <a:pPr>
              <a:buFontTx/>
              <a:buNone/>
            </a:pPr>
            <a:r>
              <a:rPr lang="el-GR" u="sng" dirty="0" smtClean="0">
                <a:ea typeface="ＭＳ Ｐゴシック" pitchFamily="34" charset="-128"/>
              </a:rPr>
              <a:t>Παράδειγμα (συνέχεια) </a:t>
            </a:r>
          </a:p>
          <a:p>
            <a:pPr>
              <a:buFontTx/>
              <a:buNone/>
            </a:pPr>
            <a:r>
              <a:rPr lang="el-GR" dirty="0" smtClean="0">
                <a:ea typeface="ＭＳ Ｐゴシック" pitchFamily="34" charset="-128"/>
              </a:rPr>
              <a:t>σημειώνεται ότι αν είχε χρησιμοποιηθεί στην απομείωση του δανεισμού αντίθετος λογαριασμός χορηγήσεων θα χρεωθεί ο αντίθετος αυτός λογαριασμός (λογ. 20.__.__.40) αντί του </a:t>
            </a:r>
            <a:r>
              <a:rPr lang="el-GR" dirty="0" err="1" smtClean="0">
                <a:ea typeface="ＭＳ Ｐゴシック" pitchFamily="34" charset="-128"/>
              </a:rPr>
              <a:t>λογ</a:t>
            </a:r>
            <a:r>
              <a:rPr lang="el-GR" dirty="0" smtClean="0">
                <a:ea typeface="ＭＳ Ｐゴシック" pitchFamily="34" charset="-128"/>
              </a:rPr>
              <a:t>/μου 20. </a:t>
            </a:r>
          </a:p>
          <a:p>
            <a:pPr>
              <a:buFontTx/>
              <a:buNone/>
            </a:pPr>
            <a:r>
              <a:rPr lang="el-GR" dirty="0" smtClean="0">
                <a:ea typeface="ＭＳ Ｐゴシック" pitchFamily="34" charset="-128"/>
              </a:rPr>
              <a:t> </a:t>
            </a:r>
          </a:p>
          <a:p>
            <a:pPr>
              <a:buFontTx/>
              <a:buNone/>
            </a:pPr>
            <a:r>
              <a:rPr lang="el-GR" dirty="0" smtClean="0">
                <a:ea typeface="ＭＳ Ｐゴシック" pitchFamily="34" charset="-128"/>
              </a:rPr>
              <a:t>Σε περίπτωση δε που η τράπεζα είχε διαγράψει την οφειλή από τα βιβλία της εκτός της παραπάνω εγγραφής η τράπεζα θα προχωρήσει και στην πίστωση του ταμείου με το ποσό που έλαβε με εγγραφή ως παρακάτω  </a:t>
            </a:r>
          </a:p>
        </p:txBody>
      </p:sp>
      <p:graphicFrame>
        <p:nvGraphicFramePr>
          <p:cNvPr id="6" name="Table 6"/>
          <p:cNvGraphicFramePr>
            <a:graphicFrameLocks noGrp="1"/>
          </p:cNvGraphicFramePr>
          <p:nvPr/>
        </p:nvGraphicFramePr>
        <p:xfrm>
          <a:off x="683568" y="3865612"/>
          <a:ext cx="7315200" cy="1462406"/>
        </p:xfrm>
        <a:graphic>
          <a:graphicData uri="http://schemas.openxmlformats.org/drawingml/2006/table">
            <a:tbl>
              <a:tblPr/>
              <a:tblGrid>
                <a:gridCol w="1466850"/>
                <a:gridCol w="1331912"/>
                <a:gridCol w="4516438"/>
              </a:tblGrid>
              <a:tr h="487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Κωδ.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Περιγραφή </a:t>
                      </a:r>
                      <a:r>
                        <a:rPr kumimoji="0" lang="el-GR" sz="1600" b="0" i="0" u="none" strike="noStrike" cap="none" normalizeH="0" baseline="0" dirty="0" err="1" smtClean="0">
                          <a:ln>
                            <a:noFill/>
                          </a:ln>
                          <a:solidFill>
                            <a:schemeClr val="tx1"/>
                          </a:solidFill>
                          <a:effectLst/>
                          <a:latin typeface="Arial" charset="0"/>
                          <a:cs typeface="Times New Roman" pitchFamily="18" charset="0"/>
                        </a:rPr>
                        <a:t>Λογ</a:t>
                      </a:r>
                      <a:r>
                        <a:rPr kumimoji="0" lang="el-GR" sz="1600" b="0" i="0" u="none" strike="noStrike" cap="none" normalizeH="0" baseline="0" dirty="0" smtClean="0">
                          <a:ln>
                            <a:noFill/>
                          </a:ln>
                          <a:solidFill>
                            <a:schemeClr val="tx1"/>
                          </a:solidFill>
                          <a:effectLst/>
                          <a:latin typeface="Arial" charset="0"/>
                          <a:cs typeface="Times New Roman" pitchFamily="18" charset="0"/>
                        </a:rPr>
                        <a:t>/</a:t>
                      </a:r>
                      <a:r>
                        <a:rPr kumimoji="0" lang="el-GR" sz="1600" b="0" i="0" u="none" strike="noStrike" cap="none" normalizeH="0" baseline="0" dirty="0" err="1" smtClean="0">
                          <a:ln>
                            <a:noFill/>
                          </a:ln>
                          <a:solidFill>
                            <a:schemeClr val="tx1"/>
                          </a:solidFill>
                          <a:effectLst/>
                          <a:latin typeface="Arial" charset="0"/>
                          <a:cs typeface="Times New Roman" pitchFamily="18" charset="0"/>
                        </a:rPr>
                        <a:t>μών</a:t>
                      </a:r>
                      <a:endParaRPr kumimoji="0" lang="el-GR" sz="1600" b="0" i="0" u="none" strike="noStrike" cap="none" normalizeH="0" baseline="0" dirty="0" smtClean="0">
                        <a:ln>
                          <a:noFill/>
                        </a:ln>
                        <a:solidFill>
                          <a:schemeClr val="tx1"/>
                        </a:solidFill>
                        <a:effectLst/>
                        <a:latin typeface="Arial" charset="0"/>
                        <a:cs typeface="Times New Roman"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Χρέωση (Χ)</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38.00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Ταμείο</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73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Πίστωση (Π)</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smtClean="0">
                          <a:ln>
                            <a:noFill/>
                          </a:ln>
                          <a:solidFill>
                            <a:schemeClr val="tx1"/>
                          </a:solidFill>
                          <a:effectLst/>
                          <a:latin typeface="Arial" charset="0"/>
                          <a:cs typeface="Times New Roman" pitchFamily="18" charset="0"/>
                        </a:rPr>
                        <a:t>20.___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Arial" charset="0"/>
                          <a:cs typeface="Times New Roman" pitchFamily="18" charset="0"/>
                        </a:rPr>
                        <a:t>Χορηγήσεις </a:t>
                      </a: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Autofit/>
          </a:bodyPr>
          <a:lstStyle/>
          <a:p>
            <a:r>
              <a:rPr lang="el-GR" sz="3600" dirty="0" smtClean="0">
                <a:ea typeface="ＭＳ Ｐゴシック" pitchFamily="34" charset="-128"/>
              </a:rPr>
              <a:t>Τραπεζική Λογιστική</a:t>
            </a:r>
            <a:r>
              <a:rPr lang="el-GR" sz="3600" dirty="0" smtClean="0"/>
              <a:t> – Λογαριασμοί Αποτελεσμάτων</a:t>
            </a:r>
            <a:endParaRPr lang="en-US" sz="3600" dirty="0"/>
          </a:p>
        </p:txBody>
      </p:sp>
      <p:sp>
        <p:nvSpPr>
          <p:cNvPr id="7" name="6 - Θέση περιεχομένου"/>
          <p:cNvSpPr>
            <a:spLocks noGrp="1"/>
          </p:cNvSpPr>
          <p:nvPr>
            <p:ph idx="1"/>
          </p:nvPr>
        </p:nvSpPr>
        <p:spPr/>
        <p:txBody>
          <a:bodyPr>
            <a:normAutofit lnSpcReduction="10000"/>
          </a:bodyPr>
          <a:lstStyle/>
          <a:p>
            <a:pPr>
              <a:buNone/>
            </a:pPr>
            <a:r>
              <a:rPr lang="el-GR" sz="2400" u="sng" dirty="0" smtClean="0">
                <a:ea typeface="ＭＳ Ｐゴシック" pitchFamily="34" charset="-128"/>
              </a:rPr>
              <a:t>Λογαριασμοί αποτελεσμάτων</a:t>
            </a:r>
          </a:p>
          <a:p>
            <a:pPr marL="0" indent="0" algn="just">
              <a:lnSpc>
                <a:spcPct val="90000"/>
              </a:lnSpc>
              <a:buFontTx/>
              <a:buNone/>
            </a:pPr>
            <a:r>
              <a:rPr lang="el-GR" sz="2400" dirty="0" smtClean="0">
                <a:ea typeface="ＭＳ Ｐゴシック" pitchFamily="34" charset="-128"/>
              </a:rPr>
              <a:t>Το σύνολο των εξόδων που μεταφέρονται στους λογαριασμούς αποτελεσμάτων μιας τράπεζας αντίστοιχα περιγράφονται συνοπτικά παρακάτω:</a:t>
            </a:r>
          </a:p>
          <a:p>
            <a:r>
              <a:rPr lang="el-GR" sz="2400" dirty="0" smtClean="0">
                <a:ea typeface="ＭＳ Ｐゴシック" pitchFamily="34" charset="-128"/>
              </a:rPr>
              <a:t>αμοιβές και έξοδα προσωπικού</a:t>
            </a:r>
          </a:p>
          <a:p>
            <a:r>
              <a:rPr lang="el-GR" sz="2400" dirty="0" smtClean="0">
                <a:ea typeface="ＭＳ Ｐゴシック" pitchFamily="34" charset="-128"/>
              </a:rPr>
              <a:t>γενικά διοικητικά έξοδα (αμοιβές - έξοδα και παροχές τρίτων, φόροι και τέλη κλπ.)</a:t>
            </a:r>
          </a:p>
          <a:p>
            <a:r>
              <a:rPr lang="el-GR" sz="2400" dirty="0" smtClean="0">
                <a:ea typeface="ＭＳ Ｐゴシック" pitchFamily="34" charset="-128"/>
              </a:rPr>
              <a:t>αποσβέσεις </a:t>
            </a:r>
          </a:p>
          <a:p>
            <a:r>
              <a:rPr lang="el-GR" sz="2400" dirty="0" smtClean="0">
                <a:ea typeface="ＭＳ Ｐゴシック" pitchFamily="34" charset="-128"/>
              </a:rPr>
              <a:t>ζημίες </a:t>
            </a:r>
            <a:r>
              <a:rPr lang="el-GR" sz="2400" dirty="0" err="1" smtClean="0">
                <a:ea typeface="ＭＳ Ｐゴシック" pitchFamily="34" charset="-128"/>
              </a:rPr>
              <a:t>απομείωσης</a:t>
            </a:r>
            <a:r>
              <a:rPr lang="el-GR" sz="2400" dirty="0" smtClean="0">
                <a:ea typeface="ＭＳ Ｐゴシック" pitchFamily="34" charset="-128"/>
              </a:rPr>
              <a:t> και έξοδα - προβλέψεις  </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1618</TotalTime>
  <Words>1653</Words>
  <Application>Microsoft Office PowerPoint</Application>
  <PresentationFormat>Προβολή στην οθόνη (16:10)</PresentationFormat>
  <Paragraphs>290</Paragraphs>
  <Slides>32</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Τραπεζική Λογιστική – Λογαριασμοί Αποτελεσμάτων</vt:lpstr>
      <vt:lpstr>Βιβλιογραφία</vt:lpstr>
      <vt:lpstr>Σημείωμα Αναφοράς</vt:lpstr>
      <vt:lpstr>Σημείωμα Αδειοδότησης</vt:lpstr>
      <vt:lpstr>Διαφάνεια 29</vt:lpstr>
      <vt:lpstr>Διαφάνεια 30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249</cp:revision>
  <dcterms:created xsi:type="dcterms:W3CDTF">2012-09-06T09:03:05Z</dcterms:created>
  <dcterms:modified xsi:type="dcterms:W3CDTF">2015-11-03T20:06:36Z</dcterms:modified>
</cp:coreProperties>
</file>