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6" r:id="rId2"/>
    <p:sldId id="289" r:id="rId3"/>
    <p:sldId id="257" r:id="rId4"/>
    <p:sldId id="259" r:id="rId5"/>
    <p:sldId id="261" r:id="rId6"/>
    <p:sldId id="262" r:id="rId7"/>
    <p:sldId id="331" r:id="rId8"/>
    <p:sldId id="419" r:id="rId9"/>
    <p:sldId id="420" r:id="rId10"/>
    <p:sldId id="421" r:id="rId11"/>
    <p:sldId id="422" r:id="rId12"/>
    <p:sldId id="423" r:id="rId13"/>
    <p:sldId id="424" r:id="rId14"/>
    <p:sldId id="425" r:id="rId15"/>
    <p:sldId id="426" r:id="rId16"/>
    <p:sldId id="427" r:id="rId17"/>
    <p:sldId id="428"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29" r:id="rId47"/>
    <p:sldId id="430" r:id="rId48"/>
    <p:sldId id="431" r:id="rId49"/>
    <p:sldId id="432" r:id="rId50"/>
    <p:sldId id="433" r:id="rId51"/>
    <p:sldId id="434" r:id="rId52"/>
    <p:sldId id="435" r:id="rId53"/>
    <p:sldId id="436" r:id="rId54"/>
    <p:sldId id="437" r:id="rId55"/>
    <p:sldId id="438" r:id="rId56"/>
    <p:sldId id="439" r:id="rId57"/>
    <p:sldId id="440" r:id="rId58"/>
    <p:sldId id="441" r:id="rId59"/>
    <p:sldId id="442" r:id="rId60"/>
    <p:sldId id="447" r:id="rId61"/>
    <p:sldId id="443" r:id="rId62"/>
    <p:sldId id="444" r:id="rId63"/>
    <p:sldId id="445" r:id="rId64"/>
    <p:sldId id="446" r:id="rId65"/>
    <p:sldId id="448" r:id="rId66"/>
    <p:sldId id="449" r:id="rId67"/>
    <p:sldId id="450" r:id="rId68"/>
    <p:sldId id="479" r:id="rId69"/>
    <p:sldId id="480" r:id="rId70"/>
    <p:sldId id="481" r:id="rId71"/>
    <p:sldId id="482" r:id="rId72"/>
    <p:sldId id="483" r:id="rId73"/>
    <p:sldId id="487" r:id="rId74"/>
    <p:sldId id="484" r:id="rId75"/>
    <p:sldId id="485" r:id="rId76"/>
    <p:sldId id="486" r:id="rId77"/>
    <p:sldId id="488" r:id="rId78"/>
    <p:sldId id="489" r:id="rId79"/>
    <p:sldId id="490" r:id="rId80"/>
    <p:sldId id="491" r:id="rId81"/>
    <p:sldId id="492" r:id="rId82"/>
    <p:sldId id="290" r:id="rId83"/>
    <p:sldId id="494" r:id="rId84"/>
    <p:sldId id="417" r:id="rId85"/>
    <p:sldId id="495" r:id="rId86"/>
    <p:sldId id="292" r:id="rId87"/>
    <p:sldId id="293" r:id="rId88"/>
    <p:sldId id="294" r:id="rId89"/>
    <p:sldId id="295" r:id="rId90"/>
    <p:sldId id="280" r:id="rId91"/>
  </p:sldIdLst>
  <p:sldSz cx="9144000" cy="5715000" type="screen16x10"/>
  <p:notesSz cx="6858000" cy="9144000"/>
  <p:custDataLst>
    <p:tags r:id="rId9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9" d="100"/>
          <a:sy n="89" d="100"/>
        </p:scale>
        <p:origin x="978"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29/09/2015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85</a:t>
            </a:fld>
            <a:endParaRPr lang="el-GR"/>
          </a:p>
        </p:txBody>
      </p:sp>
    </p:spTree>
    <p:extLst>
      <p:ext uri="{BB962C8B-B14F-4D97-AF65-F5344CB8AC3E}">
        <p14:creationId xmlns:p14="http://schemas.microsoft.com/office/powerpoint/2010/main" val="254403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83</a:t>
            </a:fld>
            <a:endParaRPr lang="el-GR"/>
          </a:p>
        </p:txBody>
      </p:sp>
    </p:spTree>
    <p:extLst>
      <p:ext uri="{BB962C8B-B14F-4D97-AF65-F5344CB8AC3E}">
        <p14:creationId xmlns:p14="http://schemas.microsoft.com/office/powerpoint/2010/main" val="274250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84</a:t>
            </a:fld>
            <a:endParaRPr lang="el-GR"/>
          </a:p>
        </p:txBody>
      </p:sp>
    </p:spTree>
    <p:extLst>
      <p:ext uri="{BB962C8B-B14F-4D97-AF65-F5344CB8AC3E}">
        <p14:creationId xmlns:p14="http://schemas.microsoft.com/office/powerpoint/2010/main" val="124602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00080"/>
          </a:xfrm>
          <a:prstGeom prst="rect">
            <a:avLst/>
          </a:prstGeom>
          <a:noFill/>
        </p:spPr>
        <p:txBody>
          <a:bodyPr wrap="square" lIns="91436" tIns="45719" rIns="91436" bIns="45719" rtlCol="0">
            <a:spAutoFit/>
          </a:bodyPr>
          <a:lstStyle/>
          <a:p>
            <a:pPr algn="ctr">
              <a:lnSpc>
                <a:spcPct val="150000"/>
              </a:lnSpc>
              <a:spcBef>
                <a:spcPts val="500"/>
              </a:spcBef>
              <a:defRPr/>
            </a:pPr>
            <a:r>
              <a:rPr lang="el-GR" sz="900" b="1" baseline="0" dirty="0" smtClean="0">
                <a:solidFill>
                  <a:schemeClr val="bg1"/>
                </a:solidFill>
              </a:rPr>
              <a:t>Εφαρμογές Η/Υ στη </a:t>
            </a:r>
            <a:r>
              <a:rPr lang="el-GR" sz="900" b="1" baseline="0" dirty="0" err="1" smtClean="0">
                <a:solidFill>
                  <a:schemeClr val="bg1"/>
                </a:solidFill>
              </a:rPr>
              <a:t>Λογοπαθολογία</a:t>
            </a:r>
            <a:r>
              <a:rPr lang="el-GR" sz="900" b="1" dirty="0" smtClean="0">
                <a:solidFill>
                  <a:schemeClr val="bg1"/>
                </a:solidFill>
              </a:rPr>
              <a:t> -</a:t>
            </a:r>
            <a:r>
              <a:rPr lang="el-GR" sz="900" b="1" baseline="0" dirty="0" smtClean="0">
                <a:solidFill>
                  <a:schemeClr val="bg1"/>
                </a:solidFill>
              </a:rPr>
              <a:t> </a:t>
            </a:r>
            <a:r>
              <a:rPr lang="el-GR" sz="900" b="0" baseline="0" dirty="0" smtClean="0">
                <a:solidFill>
                  <a:schemeClr val="bg1"/>
                </a:solidFill>
              </a:rPr>
              <a:t>Υποστηρικτικές και </a:t>
            </a:r>
            <a:r>
              <a:rPr lang="el-GR" sz="900" b="0" baseline="0" dirty="0" err="1" smtClean="0">
                <a:solidFill>
                  <a:schemeClr val="bg1"/>
                </a:solidFill>
              </a:rPr>
              <a:t>επαυξητικές</a:t>
            </a:r>
            <a:r>
              <a:rPr lang="el-GR" sz="900" b="0" baseline="0" dirty="0" smtClean="0">
                <a:solidFill>
                  <a:schemeClr val="bg1"/>
                </a:solidFill>
              </a:rPr>
              <a:t> τεχνολογίες ΙΙ</a:t>
            </a:r>
            <a:r>
              <a:rPr lang="el-GR" sz="900" dirty="0" smtClean="0">
                <a:solidFill>
                  <a:schemeClr val="bg1"/>
                </a:solidFill>
              </a:rPr>
              <a:t>, ΤΜΗΜΑ</a:t>
            </a:r>
            <a:r>
              <a:rPr lang="el-GR" sz="900" baseline="0" dirty="0" smtClean="0">
                <a:solidFill>
                  <a:schemeClr val="bg1"/>
                </a:solidFill>
              </a:rPr>
              <a:t> ΛΟΓΟΘΕΡΑΠΕΙΑΣ</a:t>
            </a:r>
            <a:r>
              <a:rPr lang="el-GR" sz="900" dirty="0" smtClean="0">
                <a:solidFill>
                  <a:schemeClr val="bg1"/>
                </a:solidFill>
              </a:rPr>
              <a:t>, </a:t>
            </a:r>
            <a:r>
              <a:rPr lang="el-GR" sz="900" dirty="0">
                <a:solidFill>
                  <a:schemeClr val="bg1"/>
                </a:solidFill>
              </a:rPr>
              <a:t>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0" y="-6713"/>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Τίτλος 1"/>
          <p:cNvSpPr txBox="1">
            <a:spLocks/>
          </p:cNvSpPr>
          <p:nvPr userDrawn="1"/>
        </p:nvSpPr>
        <p:spPr>
          <a:xfrm>
            <a:off x="-8764" y="248816"/>
            <a:ext cx="9161529" cy="952500"/>
          </a:xfrm>
          <a:prstGeom prst="rect">
            <a:avLst/>
          </a:prstGeom>
          <a:solidFill>
            <a:schemeClr val="accent1">
              <a:alpha val="10000"/>
            </a:schemeClr>
          </a:solidFill>
          <a:ln>
            <a:noFill/>
          </a:ln>
          <a:effectLst>
            <a:outerShdw blurRad="152400" dist="317500" dir="5400000" sx="90000" sy="-19000" rotWithShape="0">
              <a:srgbClr val="FF0000">
                <a:alpha val="15000"/>
              </a:srgbClr>
            </a:outerShdw>
          </a:effectLst>
        </p:spPr>
        <p:txBody>
          <a:bodyPr vert="horz" lIns="91440" tIns="45720" rIns="91440" bIns="45720" rtlCol="0" anchor="ctr">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solidFill>
                  <a:srgbClr val="C00000"/>
                </a:solidFill>
              </a:defRPr>
            </a:lvl1pPr>
          </a:lstStyle>
          <a:p>
            <a:pPr lvl="0"/>
            <a:r>
              <a:rPr lang="el-GR" dirty="0" smtClean="0"/>
              <a:t>Στυλ κύριου τίτλου</a:t>
            </a:r>
            <a:endParaRPr lang="el-GR" dirty="0"/>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00080"/>
          </a:xfrm>
          <a:prstGeom prst="rect">
            <a:avLst/>
          </a:prstGeom>
          <a:noFill/>
        </p:spPr>
        <p:txBody>
          <a:bodyPr wrap="square" lIns="91436" tIns="45719" rIns="91436" bIns="45719" rtlCol="0">
            <a:spAutoFit/>
          </a:bodyPr>
          <a:lstStyle/>
          <a:p>
            <a:pPr algn="ctr">
              <a:lnSpc>
                <a:spcPct val="150000"/>
              </a:lnSpc>
              <a:spcBef>
                <a:spcPts val="500"/>
              </a:spcBef>
              <a:defRPr/>
            </a:pPr>
            <a:r>
              <a:rPr lang="el-GR" sz="900" b="1" baseline="0" dirty="0" smtClean="0">
                <a:solidFill>
                  <a:schemeClr val="bg1"/>
                </a:solidFill>
              </a:rPr>
              <a:t>Εφαρμογές Η/Υ στη </a:t>
            </a:r>
            <a:r>
              <a:rPr lang="el-GR" sz="900" b="1" baseline="0" dirty="0" err="1" smtClean="0">
                <a:solidFill>
                  <a:schemeClr val="bg1"/>
                </a:solidFill>
              </a:rPr>
              <a:t>Λογοπαθολογία</a:t>
            </a:r>
            <a:r>
              <a:rPr lang="el-GR" sz="900" b="1" dirty="0" smtClean="0">
                <a:solidFill>
                  <a:schemeClr val="bg1"/>
                </a:solidFill>
              </a:rPr>
              <a:t> -</a:t>
            </a:r>
            <a:r>
              <a:rPr lang="el-GR" sz="900" b="1" baseline="0" dirty="0" smtClean="0">
                <a:solidFill>
                  <a:schemeClr val="bg1"/>
                </a:solidFill>
              </a:rPr>
              <a:t> </a:t>
            </a:r>
            <a:r>
              <a:rPr lang="el-GR" sz="900" b="0" baseline="0" dirty="0" smtClean="0">
                <a:solidFill>
                  <a:schemeClr val="bg1"/>
                </a:solidFill>
              </a:rPr>
              <a:t>Υποστηρικτικές και </a:t>
            </a:r>
            <a:r>
              <a:rPr lang="el-GR" sz="900" b="0" baseline="0" dirty="0" err="1" smtClean="0">
                <a:solidFill>
                  <a:schemeClr val="bg1"/>
                </a:solidFill>
              </a:rPr>
              <a:t>επαυξητικές</a:t>
            </a:r>
            <a:r>
              <a:rPr lang="el-GR" sz="900" b="0" baseline="0" dirty="0" smtClean="0">
                <a:solidFill>
                  <a:schemeClr val="bg1"/>
                </a:solidFill>
              </a:rPr>
              <a:t> τεχνολογίες ΙΙ</a:t>
            </a:r>
            <a:r>
              <a:rPr lang="el-GR" sz="900" dirty="0" smtClean="0">
                <a:solidFill>
                  <a:schemeClr val="bg1"/>
                </a:solidFill>
              </a:rPr>
              <a:t>, ΤΜΗΜΑ</a:t>
            </a:r>
            <a:r>
              <a:rPr lang="el-GR" sz="900" baseline="0" dirty="0" smtClean="0">
                <a:solidFill>
                  <a:schemeClr val="bg1"/>
                </a:solidFill>
              </a:rPr>
              <a:t> ΛΟΓΟΘΕΡΑΠΕΙΑΣ</a:t>
            </a:r>
            <a:r>
              <a:rPr lang="el-GR" sz="900" dirty="0" smtClean="0">
                <a:solidFill>
                  <a:schemeClr val="bg1"/>
                </a:solidFill>
              </a:rPr>
              <a:t>, ΤΕΙ ΗΠΕΙΡΟΥ </a:t>
            </a:r>
            <a:r>
              <a:rPr lang="el-GR" sz="900" b="1" dirty="0" smtClean="0">
                <a:solidFill>
                  <a:schemeClr val="bg1"/>
                </a:solidFill>
              </a:rPr>
              <a:t>- Ανοιχτά Ακαδημαϊκά Μαθήματα στο ΤΕΙ Ηπείρου</a:t>
            </a:r>
            <a:endParaRPr lang="el-GR" sz="900" b="1" dirty="0">
              <a:solidFill>
                <a:schemeClr val="bg1"/>
              </a:solidFill>
            </a:endParaRPr>
          </a:p>
        </p:txBody>
      </p:sp>
      <p:pic>
        <p:nvPicPr>
          <p:cNvPr id="14" name="Εικόνα 13"/>
          <p:cNvPicPr>
            <a:picLocks noChangeAspect="1"/>
          </p:cNvPicPr>
          <p:nvPr userDrawn="1"/>
        </p:nvPicPr>
        <p:blipFill>
          <a:blip r:embed="rId2"/>
          <a:stretch>
            <a:fillRect/>
          </a:stretch>
        </p:blipFill>
        <p:spPr>
          <a:xfrm>
            <a:off x="0" y="0"/>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Τίτλος 1"/>
          <p:cNvSpPr txBox="1">
            <a:spLocks/>
          </p:cNvSpPr>
          <p:nvPr userDrawn="1"/>
        </p:nvSpPr>
        <p:spPr>
          <a:xfrm>
            <a:off x="-8764" y="248816"/>
            <a:ext cx="9161529" cy="952500"/>
          </a:xfrm>
          <a:prstGeom prst="rect">
            <a:avLst/>
          </a:prstGeom>
          <a:solidFill>
            <a:schemeClr val="accent1">
              <a:alpha val="10000"/>
            </a:schemeClr>
          </a:solidFill>
          <a:ln>
            <a:noFill/>
          </a:ln>
          <a:effectLst>
            <a:outerShdw blurRad="152400" dist="317500" dir="5400000" sx="90000" sy="-19000" rotWithShape="0">
              <a:srgbClr val="FF0000">
                <a:alpha val="15000"/>
              </a:srgbClr>
            </a:outerShdw>
          </a:effectLst>
        </p:spPr>
        <p:txBody>
          <a:bodyPr vert="horz" lIns="91440" tIns="45720" rIns="91440" bIns="45720" rtlCol="0" anchor="ctr">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indexbraille.com/en-us/blog/tactile-graphics-with-index-braille-v4-embossers"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mcmw.abilitynet.org.uk/typing-less-with-microsoft-word-2007-and-201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ighthelper.com/wp-content/uploads/2013/02/IMG_05391.jpg"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http://www.mikrapaidia.g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www.ilsp.gr/el/services-products/technologies/item/63-synthesise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ata.e-yliko.gr/softpackets/No161_Mikroi_Kallitexnes_Se_Drash_A/Mikroi_Kallitexnes_Se_Drash_A.zi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ata.e-yliko.gr/softpackets/No161_Mikroi_Kallitexnes_Se_Drash_A/Mikroi_Kallitexnes_Se_Drash_A.zip" TargetMode="External"/><Relationship Id="rId2" Type="http://schemas.openxmlformats.org/officeDocument/2006/relationships/hyperlink" Target="http://ow.ly/7kpGg" TargetMode="External"/><Relationship Id="rId1" Type="http://schemas.openxmlformats.org/officeDocument/2006/relationships/slideLayout" Target="../slideLayouts/slideLayout2.xml"/><Relationship Id="rId4" Type="http://schemas.openxmlformats.org/officeDocument/2006/relationships/hyperlink" Target="http://www.noesi.gr/book/intervention/software-mikroi-kallitexnes-se-drasi#sthash.hRK2uJrg.dpu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pi-schools.gr/software/dimotik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www.mkprosopsis.com/Software/symwriter.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hyperlink" Target="http://www.mkprosopsis.com/Software/KidspirationGR.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LrFMXTncUmY&amp;spfreload=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tobii.com/en/assistive-technology/global/products/partner-software/beamz/"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hyperlink" Target="http://www.tobii.com/en/assistive-technology/global/products/partner-software/beamz/"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mkprosopsis.com/ProductsAST.ht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hyperlink" Target="http://www.baum.de/cms/en/" TargetMode="External"/><Relationship Id="rId2" Type="http://schemas.openxmlformats.org/officeDocument/2006/relationships/hyperlink" Target="http://www.aisquared.com/" TargetMode="External"/><Relationship Id="rId1" Type="http://schemas.openxmlformats.org/officeDocument/2006/relationships/slideLayout" Target="../slideLayouts/slideLayout2.xml"/><Relationship Id="rId5" Type="http://schemas.openxmlformats.org/officeDocument/2006/relationships/hyperlink" Target="http://www.yourdolphin.com/" TargetMode="External"/><Relationship Id="rId4" Type="http://schemas.openxmlformats.org/officeDocument/2006/relationships/hyperlink" Target="http://www.clarosoftware.co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extra.co.jp/" TargetMode="External"/><Relationship Id="rId2" Type="http://schemas.openxmlformats.org/officeDocument/2006/relationships/hyperlink" Target="http://www.brailler.com/" TargetMode="External"/><Relationship Id="rId1" Type="http://schemas.openxmlformats.org/officeDocument/2006/relationships/slideLayout" Target="../slideLayouts/slideLayout2.xml"/><Relationship Id="rId6" Type="http://schemas.openxmlformats.org/officeDocument/2006/relationships/hyperlink" Target="http://www.gwmicro.com/" TargetMode="External"/><Relationship Id="rId5" Type="http://schemas.openxmlformats.org/officeDocument/2006/relationships/hyperlink" Target="http://www.gh-accessibility.com/" TargetMode="External"/><Relationship Id="rId4" Type="http://schemas.openxmlformats.org/officeDocument/2006/relationships/hyperlink" Target="http://www.freedomscientific.co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portset.co.uk/" TargetMode="External"/><Relationship Id="rId2" Type="http://schemas.openxmlformats.org/officeDocument/2006/relationships/hyperlink" Target="http://www.lvi.se/" TargetMode="External"/><Relationship Id="rId1" Type="http://schemas.openxmlformats.org/officeDocument/2006/relationships/slideLayout" Target="../slideLayouts/slideLayout2.xml"/><Relationship Id="rId6" Type="http://schemas.openxmlformats.org/officeDocument/2006/relationships/hyperlink" Target="http://www.tack-tiles.com/" TargetMode="External"/><Relationship Id="rId5" Type="http://schemas.openxmlformats.org/officeDocument/2006/relationships/hyperlink" Target="http://www.skyfish.co.jp/" TargetMode="External"/><Relationship Id="rId4" Type="http://schemas.openxmlformats.org/officeDocument/2006/relationships/hyperlink" Target="http://www.serotek.co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truesystem.co.kr/" TargetMode="External"/><Relationship Id="rId2" Type="http://schemas.openxmlformats.org/officeDocument/2006/relationships/hyperlink" Target="http://www.techno-vision.co.uk/" TargetMode="External"/><Relationship Id="rId1" Type="http://schemas.openxmlformats.org/officeDocument/2006/relationships/slideLayout" Target="../slideLayouts/slideLayout2.xml"/><Relationship Id="rId6" Type="http://schemas.openxmlformats.org/officeDocument/2006/relationships/hyperlink" Target="http://www.viewplus.com/" TargetMode="External"/><Relationship Id="rId5" Type="http://schemas.openxmlformats.org/officeDocument/2006/relationships/hyperlink" Target="http://uniplan.gr.jp/" TargetMode="External"/><Relationship Id="rId4" Type="http://schemas.openxmlformats.org/officeDocument/2006/relationships/hyperlink" Target="http://www.screenreader.ne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acapela-group.com/" TargetMode="External"/><Relationship Id="rId2" Type="http://schemas.openxmlformats.org/officeDocument/2006/relationships/hyperlink" Target="http://www.icommunicator.com/" TargetMode="External"/><Relationship Id="rId1" Type="http://schemas.openxmlformats.org/officeDocument/2006/relationships/slideLayout" Target="../slideLayouts/slideLayout2.xml"/><Relationship Id="rId4" Type="http://schemas.openxmlformats.org/officeDocument/2006/relationships/hyperlink" Target="http://speech.meridian-one.co.uk/index.html"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dekimouse.org/" TargetMode="External"/><Relationship Id="rId7" Type="http://schemas.openxmlformats.org/officeDocument/2006/relationships/hyperlink" Target="http://www.tobii.com/en/" TargetMode="External"/><Relationship Id="rId2" Type="http://schemas.openxmlformats.org/officeDocument/2006/relationships/hyperlink" Target="http://newsite.ahf-net.com/" TargetMode="External"/><Relationship Id="rId1" Type="http://schemas.openxmlformats.org/officeDocument/2006/relationships/slideLayout" Target="../slideLayouts/slideLayout2.xml"/><Relationship Id="rId6" Type="http://schemas.openxmlformats.org/officeDocument/2006/relationships/hyperlink" Target="http://speechcom.se/" TargetMode="External"/><Relationship Id="rId5" Type="http://schemas.openxmlformats.org/officeDocument/2006/relationships/hyperlink" Target="http://orin.com/" TargetMode="External"/><Relationship Id="rId4" Type="http://schemas.openxmlformats.org/officeDocument/2006/relationships/hyperlink" Target="http://www.neilsquire.ca/"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cricksoft.com/" TargetMode="External"/><Relationship Id="rId2" Type="http://schemas.openxmlformats.org/officeDocument/2006/relationships/hyperlink" Target="http://www.acsw.com/" TargetMode="External"/><Relationship Id="rId1" Type="http://schemas.openxmlformats.org/officeDocument/2006/relationships/slideLayout" Target="../slideLayouts/slideLayout2.xml"/><Relationship Id="rId6" Type="http://schemas.openxmlformats.org/officeDocument/2006/relationships/hyperlink" Target="http://www.texthelp.com/" TargetMode="External"/><Relationship Id="rId5" Type="http://schemas.openxmlformats.org/officeDocument/2006/relationships/hyperlink" Target="http://metroplexvoice.com/" TargetMode="External"/><Relationship Id="rId4" Type="http://schemas.openxmlformats.org/officeDocument/2006/relationships/hyperlink" Target="http://www.dessci.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tobii.com/en/" TargetMode="External"/><Relationship Id="rId2" Type="http://schemas.openxmlformats.org/officeDocument/2006/relationships/hyperlink" Target="http://www.gusinc.com/" TargetMode="External"/><Relationship Id="rId1" Type="http://schemas.openxmlformats.org/officeDocument/2006/relationships/slideLayout" Target="../slideLayouts/slideLayout2.xml"/><Relationship Id="rId4" Type="http://schemas.openxmlformats.org/officeDocument/2006/relationships/hyperlink" Target="http://zygo-usa.com/"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Braille_embosser"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iansyst.co.uk/" TargetMode="External"/><Relationship Id="rId2" Type="http://schemas.openxmlformats.org/officeDocument/2006/relationships/hyperlink" Target="http://www.fujitsu.com/global/accessibility/" TargetMode="External"/><Relationship Id="rId1" Type="http://schemas.openxmlformats.org/officeDocument/2006/relationships/slideLayout" Target="../slideLayouts/slideLayout2.xml"/><Relationship Id="rId4" Type="http://schemas.openxmlformats.org/officeDocument/2006/relationships/hyperlink" Target="http://www.techsmith.com/" TargetMode="External"/></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hyperlink" Target="https://www.facebook.com/pages/Assistive-Technology-%CE%A5%CF%80%CE%BF%CF%83%CF%84%CE%B7%CF%81%CE%B9%CE%BA%CF%84%CE%B9%CE%BA%CE%AE-%CE%A4%CE%B5%CF%87%CE%BD%CE%BF%CE%BB%CE%BF%CE%B3%CE%AF%CE%B1/262156685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XcHStXdlu5Y" TargetMode="External"/><Relationship Id="rId5" Type="http://schemas.openxmlformats.org/officeDocument/2006/relationships/hyperlink" Target="http://www.tobii.com/en/assistive-technology/global/products/partner-software/beamz/" TargetMode="External"/><Relationship Id="rId4" Type="http://schemas.openxmlformats.org/officeDocument/2006/relationships/hyperlink" Target="https://www.youtube.com/watch?v=GEmgl7smJpE#t=92"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microsoft.com/enable/at/matvplist.aspx" TargetMode="External"/><Relationship Id="rId7" Type="http://schemas.openxmlformats.org/officeDocument/2006/relationships/hyperlink" Target="https://mcmw.abilitynet.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cmw.abilitynet.org.uk/typing-less-with-microsoft-word-2007-and-2010/" TargetMode="External"/><Relationship Id="rId5" Type="http://schemas.openxmlformats.org/officeDocument/2006/relationships/hyperlink" Target="http://www.disabled-world.com/assistivedevices/computer/camera-mouse.php" TargetMode="External"/><Relationship Id="rId4" Type="http://schemas.openxmlformats.org/officeDocument/2006/relationships/hyperlink" Target="http://www.tobii.com/en/assistive-technology/global/products/hardware/pceye/"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class.teiep.gr/courses/LOGO123/" TargetMode="External"/><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Εφαρμογές Η/Υ στη </a:t>
            </a:r>
            <a:r>
              <a:rPr lang="el-GR" dirty="0" err="1" smtClean="0"/>
              <a:t>Λογοπαθολογία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12 </a:t>
            </a:r>
            <a:r>
              <a:rPr lang="el-GR" sz="2800" dirty="0" smtClean="0"/>
              <a:t>:</a:t>
            </a:r>
            <a:r>
              <a:rPr lang="en-US" sz="2800" dirty="0" smtClean="0"/>
              <a:t> </a:t>
            </a:r>
            <a:r>
              <a:rPr lang="el-GR" sz="2800" b="1" dirty="0" smtClean="0"/>
              <a:t>Υποστηρικτικές και </a:t>
            </a:r>
            <a:r>
              <a:rPr lang="el-GR" sz="2800" b="1" dirty="0" err="1" smtClean="0"/>
              <a:t>επαυξητικές</a:t>
            </a:r>
            <a:r>
              <a:rPr lang="el-GR" sz="2800" b="1" dirty="0" smtClean="0"/>
              <a:t> τεχνολογίες</a:t>
            </a:r>
            <a:r>
              <a:rPr lang="en-US" sz="2800" b="1" dirty="0" smtClean="0"/>
              <a:t> II</a:t>
            </a:r>
            <a:endParaRPr lang="el-GR" sz="2800" dirty="0" smtClean="0"/>
          </a:p>
          <a:p>
            <a:r>
              <a:rPr lang="el-GR" sz="2800" dirty="0" smtClean="0"/>
              <a:t>Ευγενία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r>
              <a:rPr lang="el-GR" dirty="0" smtClean="0"/>
              <a:t>Μηχανές </a:t>
            </a:r>
            <a:r>
              <a:rPr lang="el-GR" dirty="0"/>
              <a:t>ανάγλυφης εκτύπωσης </a:t>
            </a:r>
            <a:r>
              <a:rPr lang="el-GR" dirty="0" err="1"/>
              <a:t>Braille</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(3)</a:t>
            </a:r>
            <a:endParaRPr lang="en-US"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95607"/>
            <a:ext cx="1286019" cy="8294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descr="http://images.gizmag.com/hero/367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702" y="1992069"/>
            <a:ext cx="3753773" cy="211061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Ορθογώνιο 6"/>
          <p:cNvSpPr/>
          <p:nvPr/>
        </p:nvSpPr>
        <p:spPr>
          <a:xfrm>
            <a:off x="1792288" y="4666529"/>
            <a:ext cx="2995736" cy="276999"/>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http://images.gizmag.com/hero/3673_01.jpg</a:t>
            </a:r>
          </a:p>
        </p:txBody>
      </p:sp>
    </p:spTree>
    <p:extLst>
      <p:ext uri="{BB962C8B-B14F-4D97-AF65-F5344CB8AC3E}">
        <p14:creationId xmlns:p14="http://schemas.microsoft.com/office/powerpoint/2010/main" val="393128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r>
              <a:rPr lang="el-GR" dirty="0"/>
              <a:t>Μηχανές ανάγλυφης εκτύπωσης </a:t>
            </a:r>
            <a:r>
              <a:rPr lang="el-GR" dirty="0" err="1" smtClean="0"/>
              <a:t>Braille</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(4)</a:t>
            </a:r>
            <a:endParaRPr lang="en-US" dirty="0"/>
          </a:p>
        </p:txBody>
      </p:sp>
      <p:pic>
        <p:nvPicPr>
          <p:cNvPr id="6" name="Picture 2" descr="http://www.indexbraille.com/getattachment/0ca98d41-e8f6-4768-a562-b40f07371dde/promo-pic-irie.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410" r="3410"/>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7" name="Ορθογώνιο 6"/>
          <p:cNvSpPr/>
          <p:nvPr/>
        </p:nvSpPr>
        <p:spPr>
          <a:xfrm>
            <a:off x="1792288" y="4657700"/>
            <a:ext cx="4939952" cy="246221"/>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hlinkClick r:id="rId3"/>
              </a:rPr>
              <a:t>http://</a:t>
            </a:r>
            <a:r>
              <a:rPr lang="en-GB" sz="1000" dirty="0" smtClean="0">
                <a:hlinkClick r:id="rId3"/>
              </a:rPr>
              <a:t>www.indexbraille.com/en-us/blog/tactile-graphics-with-index-braille-v4-embossers</a:t>
            </a:r>
            <a:r>
              <a:rPr lang="el-GR" sz="1000" dirty="0" smtClean="0"/>
              <a:t> </a:t>
            </a:r>
            <a:endParaRPr lang="en-GB" sz="1000" dirty="0"/>
          </a:p>
        </p:txBody>
      </p:sp>
    </p:spTree>
    <p:extLst>
      <p:ext uri="{BB962C8B-B14F-4D97-AF65-F5344CB8AC3E}">
        <p14:creationId xmlns:p14="http://schemas.microsoft.com/office/powerpoint/2010/main" val="363228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(5)</a:t>
            </a:r>
            <a:endParaRPr lang="en-US" dirty="0"/>
          </a:p>
        </p:txBody>
      </p:sp>
      <p:sp>
        <p:nvSpPr>
          <p:cNvPr id="7" name="Θέση περιεχομένου 6"/>
          <p:cNvSpPr>
            <a:spLocks noGrp="1"/>
          </p:cNvSpPr>
          <p:nvPr>
            <p:ph idx="1"/>
          </p:nvPr>
        </p:nvSpPr>
        <p:spPr/>
        <p:txBody>
          <a:bodyPr>
            <a:normAutofit fontScale="70000" lnSpcReduction="20000"/>
          </a:bodyPr>
          <a:lstStyle/>
          <a:p>
            <a:pPr marL="0" indent="0">
              <a:buNone/>
            </a:pPr>
            <a:r>
              <a:rPr lang="el-GR" sz="4000" dirty="0"/>
              <a:t>Τα φίλτρα </a:t>
            </a:r>
            <a:r>
              <a:rPr lang="el-GR" sz="4000" dirty="0" smtClean="0"/>
              <a:t>πληκτρολογίου:</a:t>
            </a:r>
            <a:endParaRPr lang="el-GR" sz="4000" dirty="0"/>
          </a:p>
          <a:p>
            <a:r>
              <a:rPr lang="el-GR" dirty="0"/>
              <a:t>είναι η ενίσχυση πληκτρολόγησης, όπως:</a:t>
            </a:r>
          </a:p>
          <a:p>
            <a:pPr lvl="1"/>
            <a:r>
              <a:rPr lang="el-GR" dirty="0"/>
              <a:t>βοηθητικά προγράμματα πρόβλεψης λέξης </a:t>
            </a:r>
          </a:p>
          <a:p>
            <a:pPr lvl="1"/>
            <a:r>
              <a:rPr lang="el-GR" dirty="0" err="1"/>
              <a:t>add</a:t>
            </a:r>
            <a:r>
              <a:rPr lang="el-GR" dirty="0"/>
              <a:t>-on διορθωτές που μειώνουν τον απαιτούμενο ρυθμό πληκτρολόγησης</a:t>
            </a:r>
          </a:p>
          <a:p>
            <a:pPr marL="514350" indent="-457200"/>
            <a:r>
              <a:rPr lang="el-GR" dirty="0"/>
              <a:t>επιτρέπουν γρήγορη πρόσβαση στα γράμματα που χρειάζονται </a:t>
            </a:r>
          </a:p>
          <a:p>
            <a:pPr marL="514350" indent="-457200"/>
            <a:r>
              <a:rPr lang="el-GR" dirty="0"/>
              <a:t>αποφυγή των πλήκτρων που δεν </a:t>
            </a:r>
            <a:r>
              <a:rPr lang="el-GR" dirty="0" smtClean="0"/>
              <a:t>θέλουν</a:t>
            </a:r>
          </a:p>
          <a:p>
            <a:pPr marL="514350" indent="-457200"/>
            <a:r>
              <a:rPr lang="en-GB" dirty="0" smtClean="0">
                <a:hlinkClick r:id="rId2"/>
              </a:rPr>
              <a:t>https</a:t>
            </a:r>
            <a:r>
              <a:rPr lang="en-GB" dirty="0">
                <a:hlinkClick r:id="rId2"/>
              </a:rPr>
              <a:t>://mcmw.abilitynet.org.uk/typing-less-with-microsoft-word-2007-and-2010/</a:t>
            </a:r>
            <a:r>
              <a:rPr lang="el-GR"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a:p>
        </p:txBody>
      </p:sp>
    </p:spTree>
    <p:extLst>
      <p:ext uri="{BB962C8B-B14F-4D97-AF65-F5344CB8AC3E}">
        <p14:creationId xmlns:p14="http://schemas.microsoft.com/office/powerpoint/2010/main" val="167528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(6)</a:t>
            </a:r>
            <a:endParaRPr lang="en-US"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Φωτεινές </a:t>
            </a:r>
            <a:r>
              <a:rPr lang="el-GR" dirty="0" smtClean="0"/>
              <a:t>Ειδοποιήσεις:</a:t>
            </a:r>
            <a:endParaRPr lang="el-GR" dirty="0"/>
          </a:p>
          <a:p>
            <a:r>
              <a:rPr lang="el-GR" dirty="0"/>
              <a:t>ειδοποιεί τον χρήστη του υπολογιστή με φωτεινά σήματα αντί για ήχους </a:t>
            </a:r>
          </a:p>
          <a:p>
            <a:r>
              <a:rPr lang="el-GR" dirty="0"/>
              <a:t>για χρήστες με προβλήματα ακοής </a:t>
            </a:r>
          </a:p>
          <a:p>
            <a:r>
              <a:rPr lang="el-GR" dirty="0"/>
              <a:t>ή που δεν είναι ακριβώς μπροστά στην οθόνη</a:t>
            </a:r>
          </a:p>
          <a:p>
            <a:pPr marL="0" indent="0">
              <a:buNone/>
            </a:pPr>
            <a:r>
              <a:rPr lang="el-GR" dirty="0"/>
              <a:t>π.χ. Φωτεινό σήμα: </a:t>
            </a:r>
          </a:p>
          <a:p>
            <a:r>
              <a:rPr lang="el-GR" dirty="0"/>
              <a:t>σε νέο μήνυμα ηλεκτρονικού ταχυδρομείου </a:t>
            </a:r>
          </a:p>
          <a:p>
            <a:r>
              <a:rPr lang="el-GR" dirty="0"/>
              <a:t>όταν μια εντολή του υπολογιστή ολοκληρωθεί</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62953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dirty="0"/>
              <a:t>Φωτεινές ε</a:t>
            </a:r>
            <a:r>
              <a:rPr lang="el-GR" dirty="0" smtClean="0"/>
              <a:t>ιδοποιήσεις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(7)</a:t>
            </a:r>
            <a:endParaRPr lang="en-US" dirty="0"/>
          </a:p>
        </p:txBody>
      </p:sp>
      <p:pic>
        <p:nvPicPr>
          <p:cNvPr id="8" name="Picture 2" descr="http://nighthelper.com/wp-content/uploads/2013/02/IMG_05391.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7643" r="7643"/>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1792288" y="4720580"/>
            <a:ext cx="4572000" cy="276999"/>
          </a:xfrm>
          <a:prstGeom prst="rect">
            <a:avLst/>
          </a:prstGeom>
        </p:spPr>
        <p:txBody>
          <a:bodyPr>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hlinkClick r:id="rId3"/>
              </a:rPr>
              <a:t>http://</a:t>
            </a:r>
            <a:r>
              <a:rPr lang="en-GB" sz="1200" dirty="0" smtClean="0">
                <a:hlinkClick r:id="rId3"/>
              </a:rPr>
              <a:t>nighthelper.com/wp-content/uploads/2013/02/IMG_05391.jpg</a:t>
            </a:r>
            <a:r>
              <a:rPr lang="el-GR" sz="1200" dirty="0" smtClean="0"/>
              <a:t> </a:t>
            </a:r>
            <a:endParaRPr lang="en-GB" sz="1200" dirty="0"/>
          </a:p>
        </p:txBody>
      </p:sp>
    </p:spTree>
    <p:extLst>
      <p:ext uri="{BB962C8B-B14F-4D97-AF65-F5344CB8AC3E}">
        <p14:creationId xmlns:p14="http://schemas.microsoft.com/office/powerpoint/2010/main" val="282178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(8)</a:t>
            </a:r>
            <a:endParaRPr lang="en-US" dirty="0"/>
          </a:p>
        </p:txBody>
      </p:sp>
      <p:sp>
        <p:nvSpPr>
          <p:cNvPr id="7" name="Θέση περιεχομένου 6"/>
          <p:cNvSpPr>
            <a:spLocks noGrp="1"/>
          </p:cNvSpPr>
          <p:nvPr>
            <p:ph idx="1"/>
          </p:nvPr>
        </p:nvSpPr>
        <p:spPr/>
        <p:txBody>
          <a:bodyPr>
            <a:normAutofit/>
          </a:bodyPr>
          <a:lstStyle/>
          <a:p>
            <a:pPr marL="0" indent="0">
              <a:buNone/>
            </a:pPr>
            <a:r>
              <a:rPr lang="el-GR" dirty="0"/>
              <a:t>Πληκτρολόγια οθόνης </a:t>
            </a:r>
            <a:r>
              <a:rPr lang="en-US" dirty="0" smtClean="0"/>
              <a:t>on-screen keyboards</a:t>
            </a:r>
            <a:r>
              <a:rPr lang="el-GR" dirty="0" smtClean="0"/>
              <a:t>:</a:t>
            </a:r>
            <a:r>
              <a:rPr lang="en-US" dirty="0" smtClean="0"/>
              <a:t> </a:t>
            </a:r>
            <a:endParaRPr lang="el-GR" dirty="0"/>
          </a:p>
          <a:p>
            <a:r>
              <a:rPr lang="el-GR" sz="2800" dirty="0"/>
              <a:t>εικόνα ενός προτύπου ή τροποποιημένου πληκτρολόγιου στην οθόνη του υπολογιστή </a:t>
            </a:r>
          </a:p>
          <a:p>
            <a:r>
              <a:rPr lang="el-GR" sz="2800" dirty="0"/>
              <a:t>επιτρέπει στο χρήστη να επιλέξει τα πλήκτρα με ποντίκι, οθόνη αφής, </a:t>
            </a:r>
            <a:r>
              <a:rPr lang="el-GR" sz="2800" dirty="0" err="1"/>
              <a:t>trackball</a:t>
            </a:r>
            <a:r>
              <a:rPr lang="el-GR" sz="2800" dirty="0"/>
              <a:t>, </a:t>
            </a:r>
            <a:r>
              <a:rPr lang="el-GR" sz="2800" dirty="0" err="1"/>
              <a:t>joystick</a:t>
            </a:r>
            <a:r>
              <a:rPr lang="el-GR" sz="2800" dirty="0"/>
              <a:t>, διακόπτη κ.λπ.</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a:p>
        </p:txBody>
      </p:sp>
    </p:spTree>
    <p:extLst>
      <p:ext uri="{BB962C8B-B14F-4D97-AF65-F5344CB8AC3E}">
        <p14:creationId xmlns:p14="http://schemas.microsoft.com/office/powerpoint/2010/main" val="304224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a:t>
            </a:r>
            <a:r>
              <a:rPr lang="en-US" dirty="0" smtClean="0"/>
              <a:t>9</a:t>
            </a:r>
            <a:r>
              <a:rPr lang="el-GR" dirty="0" smtClean="0"/>
              <a:t>)</a:t>
            </a:r>
            <a:endParaRPr lang="en-US" dirty="0"/>
          </a:p>
        </p:txBody>
      </p:sp>
      <p:sp>
        <p:nvSpPr>
          <p:cNvPr id="3" name="Θέση περιεχομένου 2"/>
          <p:cNvSpPr>
            <a:spLocks noGrp="1"/>
          </p:cNvSpPr>
          <p:nvPr>
            <p:ph idx="1"/>
          </p:nvPr>
        </p:nvSpPr>
        <p:spPr/>
        <p:txBody>
          <a:bodyPr/>
          <a:lstStyle/>
          <a:p>
            <a:r>
              <a:rPr lang="el-GR" sz="2800" dirty="0"/>
              <a:t>έχουν συχνά μια επιλογή σάρωσης που αναδεικνύει τα επιμέρους πλήκτρα που μπορούν να επιλεγούν από το χρήστη</a:t>
            </a:r>
          </a:p>
          <a:p>
            <a:r>
              <a:rPr lang="el-GR" sz="2800" dirty="0"/>
              <a:t>για άτομα που δεν είναι σε θέση να χρησιμοποιούν ένα τυπικό πληκτρολόγιο, λόγω επιδεξιότητα ή κινητικότητα δυσκολίες</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249016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n-US" dirty="0"/>
              <a:t>On-screen </a:t>
            </a:r>
            <a:r>
              <a:rPr lang="en-US" dirty="0" smtClean="0"/>
              <a:t>keyboards </a:t>
            </a:r>
            <a:r>
              <a:rPr lang="el-GR" dirty="0"/>
              <a:t>π.χ</a:t>
            </a:r>
            <a:r>
              <a:rPr lang="el-GR" dirty="0" smtClean="0"/>
              <a:t>. </a:t>
            </a:r>
            <a:r>
              <a:rPr lang="el-GR" dirty="0"/>
              <a:t>Εργαλεία εισαγωγής </a:t>
            </a:r>
            <a:r>
              <a:rPr lang="en-GB" dirty="0"/>
              <a:t>Google</a:t>
            </a:r>
          </a:p>
          <a:p>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a:t>
            </a:r>
            <a:r>
              <a:rPr lang="en-US" dirty="0" smtClean="0"/>
              <a:t>10</a:t>
            </a:r>
            <a:r>
              <a:rPr lang="el-GR" dirty="0" smtClean="0"/>
              <a:t>)</a:t>
            </a:r>
            <a:endParaRPr lang="en-US" dirty="0"/>
          </a:p>
        </p:txBody>
      </p:sp>
      <p:pic>
        <p:nvPicPr>
          <p:cNvPr id="1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24285" t="32500" r="32216" b="37797"/>
          <a:stretch/>
        </p:blipFill>
        <p:spPr bwMode="auto">
          <a:xfrm>
            <a:off x="1907704" y="1489348"/>
            <a:ext cx="5097010" cy="20882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52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n-US" dirty="0" smtClean="0"/>
              <a:t>1</a:t>
            </a:r>
            <a:r>
              <a:rPr lang="el-GR" dirty="0" smtClean="0"/>
              <a:t>1)</a:t>
            </a:r>
            <a:endParaRPr lang="en-US" dirty="0"/>
          </a:p>
        </p:txBody>
      </p:sp>
      <p:sp>
        <p:nvSpPr>
          <p:cNvPr id="7" name="Θέση περιεχομένου 6"/>
          <p:cNvSpPr>
            <a:spLocks noGrp="1"/>
          </p:cNvSpPr>
          <p:nvPr>
            <p:ph idx="1"/>
          </p:nvPr>
        </p:nvSpPr>
        <p:spPr/>
        <p:txBody>
          <a:bodyPr>
            <a:normAutofit fontScale="92500"/>
          </a:bodyPr>
          <a:lstStyle/>
          <a:p>
            <a:pPr marL="0" indent="0">
              <a:buNone/>
            </a:pPr>
            <a:r>
              <a:rPr lang="el-GR" dirty="0"/>
              <a:t>Εργαλεία ανάγνωσης και μαθησιακών δυσκολιών (</a:t>
            </a:r>
            <a:r>
              <a:rPr lang="en-US" dirty="0"/>
              <a:t>Reading tools and learning disabilities programs</a:t>
            </a:r>
            <a:r>
              <a:rPr lang="el-GR" dirty="0"/>
              <a:t>) </a:t>
            </a:r>
          </a:p>
          <a:p>
            <a:r>
              <a:rPr lang="el-GR" dirty="0"/>
              <a:t>περιλαμβάνουν υλικό και λογισμικό για να κάνουν το γραπτό λόγο πιο προσιτό στα άτομα με δυσκολίες στην ανάγνωση</a:t>
            </a:r>
          </a:p>
          <a:p>
            <a:r>
              <a:rPr lang="el-GR" dirty="0"/>
              <a:t>δυνατότητα σάρωσης, επαναδιαμόρφωση, πλοήγηση, ή ομιλίας από γραπτό κείμενο (</a:t>
            </a:r>
            <a:r>
              <a:rPr lang="en-US" dirty="0"/>
              <a:t>TTS)</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a:p>
        </p:txBody>
      </p:sp>
    </p:spTree>
    <p:extLst>
      <p:ext uri="{BB962C8B-B14F-4D97-AF65-F5344CB8AC3E}">
        <p14:creationId xmlns:p14="http://schemas.microsoft.com/office/powerpoint/2010/main" val="101701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n-US" dirty="0" smtClean="0"/>
              <a:t>1</a:t>
            </a:r>
            <a:r>
              <a:rPr lang="el-GR" dirty="0" smtClean="0"/>
              <a:t>2)</a:t>
            </a:r>
            <a:endParaRPr lang="en-US"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Εργαλεία ανάγνωσης και μαθησιακών δυσκολιών </a:t>
            </a:r>
          </a:p>
          <a:p>
            <a:r>
              <a:rPr lang="el-GR" dirty="0"/>
              <a:t>για άτομα με προβλήματα όρασης ή αδυναμία χειρισμού γραπτών κειμένων,  </a:t>
            </a:r>
          </a:p>
          <a:p>
            <a:r>
              <a:rPr lang="el-GR" dirty="0"/>
              <a:t>για άτομα που αναπτύσσουν νέες δεξιότητες αλφαβητισμού ή που μαθαίνουν αγγλικά ως ξένη γλώσσα</a:t>
            </a:r>
          </a:p>
          <a:p>
            <a:r>
              <a:rPr lang="el-GR" dirty="0"/>
              <a:t>για όσους κατανοούν καλύτερα όταν ακούν και να βλέπουν κείμενο που τονίζεται ταυτόχρονα</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9323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Εφαρμογές Η/Υ στη </a:t>
            </a:r>
            <a:r>
              <a:rPr lang="el-GR" b="1" dirty="0" err="1" smtClean="0"/>
              <a:t>Λογοπαθολογία</a:t>
            </a:r>
            <a:endParaRPr lang="el-GR" b="1" dirty="0"/>
          </a:p>
          <a:p>
            <a:pPr algn="l"/>
            <a:r>
              <a:rPr lang="el-GR" sz="2800" b="1" dirty="0" smtClean="0"/>
              <a:t>Ενότητα 1</a:t>
            </a:r>
            <a:r>
              <a:rPr lang="en-US" sz="2800" b="1" dirty="0" smtClean="0"/>
              <a:t>2</a:t>
            </a:r>
            <a:r>
              <a:rPr lang="el-GR" sz="2800" b="1" dirty="0" smtClean="0"/>
              <a:t>:</a:t>
            </a:r>
            <a:r>
              <a:rPr lang="en-US" sz="2800" dirty="0" smtClean="0"/>
              <a:t> </a:t>
            </a:r>
            <a:r>
              <a:rPr lang="el-GR" sz="2800" dirty="0" smtClean="0"/>
              <a:t>Υποστηρικτικές και </a:t>
            </a:r>
            <a:r>
              <a:rPr lang="el-GR" sz="2800" dirty="0" err="1" smtClean="0"/>
              <a:t>επαυξητικές</a:t>
            </a:r>
            <a:r>
              <a:rPr lang="el-GR" sz="2800" dirty="0" smtClean="0"/>
              <a:t> τεχνολογίες</a:t>
            </a:r>
            <a:r>
              <a:rPr lang="en-US" sz="2800" dirty="0" smtClean="0"/>
              <a:t> II</a:t>
            </a:r>
            <a:endParaRPr lang="el-GR" sz="2800" dirty="0" smtClean="0"/>
          </a:p>
          <a:p>
            <a:pPr algn="l"/>
            <a:endParaRPr lang="en-US" sz="2800" dirty="0" smtClean="0"/>
          </a:p>
          <a:p>
            <a:pPr algn="l">
              <a:lnSpc>
                <a:spcPts val="2600"/>
              </a:lnSpc>
            </a:pPr>
            <a:r>
              <a:rPr lang="el-GR" sz="2800" dirty="0" err="1" smtClean="0">
                <a:solidFill>
                  <a:schemeClr val="tx2">
                    <a:lumMod val="50000"/>
                  </a:schemeClr>
                </a:solidFill>
              </a:rPr>
              <a:t>Τόκη</a:t>
            </a:r>
            <a:r>
              <a:rPr lang="en-US" sz="2800" dirty="0" smtClean="0">
                <a:solidFill>
                  <a:schemeClr val="tx2">
                    <a:lumMod val="50000"/>
                  </a:schemeClr>
                </a:solidFill>
              </a:rPr>
              <a:t> </a:t>
            </a:r>
            <a:r>
              <a:rPr lang="el-GR" sz="2800" dirty="0" smtClean="0">
                <a:solidFill>
                  <a:schemeClr val="tx2">
                    <a:lumMod val="50000"/>
                  </a:schemeClr>
                </a:solidFill>
              </a:rPr>
              <a:t>Ευγενία</a:t>
            </a:r>
            <a:r>
              <a:rPr lang="en-US" sz="2800" dirty="0" smtClean="0">
                <a:solidFill>
                  <a:schemeClr val="tx2">
                    <a:lumMod val="50000"/>
                  </a:schemeClr>
                </a:solidFill>
              </a:rPr>
              <a:t>,</a:t>
            </a:r>
            <a:r>
              <a:rPr lang="el-GR" sz="2800" dirty="0" smtClean="0">
                <a:solidFill>
                  <a:schemeClr val="tx2">
                    <a:lumMod val="50000"/>
                  </a:schemeClr>
                </a:solidFill>
              </a:rPr>
              <a:t> </a:t>
            </a:r>
            <a:r>
              <a:rPr lang="el-GR" sz="2400" i="1" dirty="0" smtClean="0">
                <a:solidFill>
                  <a:schemeClr val="tx2">
                    <a:lumMod val="50000"/>
                  </a:schemeClr>
                </a:solidFill>
              </a:rPr>
              <a:t>Επίκουρη Καθηγήτρια</a:t>
            </a:r>
            <a:r>
              <a:rPr lang="en-US" sz="2400" i="1" dirty="0" smtClean="0">
                <a:solidFill>
                  <a:schemeClr val="tx2">
                    <a:lumMod val="50000"/>
                  </a:schemeClr>
                </a:solidFill>
              </a:rPr>
              <a:t> </a:t>
            </a:r>
            <a:r>
              <a:rPr lang="el-GR" sz="2400" i="1" dirty="0" smtClean="0">
                <a:solidFill>
                  <a:schemeClr val="tx2">
                    <a:lumMod val="50000"/>
                  </a:schemeClr>
                </a:solidFill>
              </a:rPr>
              <a:t>ΤΕΙ Ηπείρου</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5007785"/>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810918"/>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n-US" dirty="0" smtClean="0"/>
              <a:t>1</a:t>
            </a:r>
            <a:r>
              <a:rPr lang="el-GR" dirty="0" smtClean="0"/>
              <a:t>3)</a:t>
            </a:r>
            <a:endParaRPr lang="en-US" dirty="0"/>
          </a:p>
        </p:txBody>
      </p:sp>
      <p:sp>
        <p:nvSpPr>
          <p:cNvPr id="3" name="Θέση περιεχομένου 2"/>
          <p:cNvSpPr>
            <a:spLocks noGrp="1"/>
          </p:cNvSpPr>
          <p:nvPr>
            <p:ph idx="1"/>
          </p:nvPr>
        </p:nvSpPr>
        <p:spPr/>
        <p:txBody>
          <a:bodyPr>
            <a:normAutofit fontScale="85000" lnSpcReduction="10000"/>
          </a:bodyPr>
          <a:lstStyle/>
          <a:p>
            <a:pPr marL="514350" lvl="1" indent="-514350">
              <a:buFont typeface="Arial" panose="020B0604020202020204" pitchFamily="34" charset="0"/>
              <a:buAutoNum type="arabicPeriod"/>
            </a:pPr>
            <a:r>
              <a:rPr lang="el-GR" sz="3600" dirty="0"/>
              <a:t>«Διαδικτυακή εκπαιδευτική πύλη ψυχαγωγίας και μάθησης για μικρά παιδιά» </a:t>
            </a:r>
          </a:p>
          <a:p>
            <a:pPr marL="0" indent="0">
              <a:buNone/>
            </a:pPr>
            <a:r>
              <a:rPr lang="el-GR" sz="3600" dirty="0"/>
              <a:t>Από το Ινστιτούτο Επεξεργασίας Λόγου:</a:t>
            </a:r>
          </a:p>
          <a:p>
            <a:pPr marL="914400" lvl="1" indent="-514350"/>
            <a:r>
              <a:rPr lang="el-GR" sz="3200" dirty="0"/>
              <a:t>Το έργο Χρηματοδότηση: Ε.Π. Ψηφιακή Σύγκλιση (ΕΣΠΑ 2007-2013)</a:t>
            </a:r>
          </a:p>
          <a:p>
            <a:pPr marL="914400" lvl="1" indent="-514350"/>
            <a:r>
              <a:rPr lang="el-GR" sz="3200" dirty="0" err="1"/>
              <a:t>Επιστημ</a:t>
            </a:r>
            <a:r>
              <a:rPr lang="el-GR" sz="3200" dirty="0"/>
              <a:t>. υπεύθυνος: Ιωάννα Αντωνίου-Κρητικού</a:t>
            </a:r>
          </a:p>
          <a:p>
            <a:pPr marL="914400" lvl="1" indent="-514350"/>
            <a:r>
              <a:rPr lang="el-GR" sz="3200" dirty="0" err="1"/>
              <a:t>Ιστότοπος</a:t>
            </a:r>
            <a:r>
              <a:rPr lang="el-GR" sz="3200" dirty="0"/>
              <a:t> έργου: </a:t>
            </a:r>
            <a:r>
              <a:rPr lang="el-GR" sz="3200" dirty="0">
                <a:hlinkClick r:id="rId2"/>
              </a:rPr>
              <a:t>http://www.mikrapaidia.gr</a:t>
            </a:r>
            <a:r>
              <a:rPr lang="el-GR" sz="3200" dirty="0"/>
              <a:t> </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127895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5" name="Τίτλος 4"/>
          <p:cNvSpPr>
            <a:spLocks noGrp="1"/>
          </p:cNvSpPr>
          <p:nvPr>
            <p:ph type="title"/>
          </p:nvPr>
        </p:nvSpPr>
        <p:spPr/>
        <p:txBody>
          <a:bodyPr/>
          <a:lstStyle/>
          <a:p>
            <a:r>
              <a:rPr lang="el-GR" dirty="0"/>
              <a:t>Άλλοι τύποι ΥΤ (</a:t>
            </a:r>
            <a:r>
              <a:rPr lang="en-US" dirty="0" smtClean="0"/>
              <a:t>1</a:t>
            </a:r>
            <a:r>
              <a:rPr lang="el-GR" dirty="0" smtClean="0"/>
              <a:t>4)</a:t>
            </a:r>
            <a:endParaRPr lang="en-US" dirty="0"/>
          </a:p>
        </p:txBody>
      </p:sp>
      <p:pic>
        <p:nvPicPr>
          <p:cNvPr id="8" name="Picture 2"/>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7986" b="7986"/>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82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a:p>
        </p:txBody>
      </p:sp>
      <p:sp>
        <p:nvSpPr>
          <p:cNvPr id="5" name="Τίτλος 4"/>
          <p:cNvSpPr>
            <a:spLocks noGrp="1"/>
          </p:cNvSpPr>
          <p:nvPr>
            <p:ph type="title"/>
          </p:nvPr>
        </p:nvSpPr>
        <p:spPr/>
        <p:txBody>
          <a:bodyPr/>
          <a:lstStyle/>
          <a:p>
            <a:r>
              <a:rPr lang="el-GR" dirty="0"/>
              <a:t>Άλλοι τύποι ΥΤ (</a:t>
            </a:r>
            <a:r>
              <a:rPr lang="en-US" dirty="0" smtClean="0"/>
              <a:t>1</a:t>
            </a:r>
            <a:r>
              <a:rPr lang="el-GR" dirty="0" smtClean="0"/>
              <a:t>5)</a:t>
            </a:r>
            <a:endParaRPr lang="en-US" dirty="0"/>
          </a:p>
        </p:txBody>
      </p:sp>
      <p:pic>
        <p:nvPicPr>
          <p:cNvPr id="6"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7986" b="7986"/>
          <a:stretch>
            <a:fillRect/>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13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a:p>
        </p:txBody>
      </p:sp>
      <p:sp>
        <p:nvSpPr>
          <p:cNvPr id="5" name="Τίτλος 4"/>
          <p:cNvSpPr>
            <a:spLocks noGrp="1"/>
          </p:cNvSpPr>
          <p:nvPr>
            <p:ph type="title"/>
          </p:nvPr>
        </p:nvSpPr>
        <p:spPr/>
        <p:txBody>
          <a:bodyPr/>
          <a:lstStyle/>
          <a:p>
            <a:r>
              <a:rPr lang="el-GR" dirty="0"/>
              <a:t>Άλλοι τύποι ΥΤ (</a:t>
            </a:r>
            <a:r>
              <a:rPr lang="en-US" dirty="0" smtClean="0"/>
              <a:t>1</a:t>
            </a:r>
            <a:r>
              <a:rPr lang="el-GR" dirty="0" smtClean="0"/>
              <a:t>6)</a:t>
            </a:r>
            <a:endParaRPr lang="en-US" dirty="0"/>
          </a:p>
        </p:txBody>
      </p:sp>
      <p:pic>
        <p:nvPicPr>
          <p:cNvPr id="6"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7986" b="7986"/>
          <a:stretch>
            <a:fillRect/>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48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n-US" dirty="0" smtClean="0"/>
              <a:t>1</a:t>
            </a:r>
            <a:r>
              <a:rPr lang="el-GR" dirty="0" smtClean="0"/>
              <a:t>7)</a:t>
            </a:r>
            <a:endParaRPr lang="en-US" dirty="0"/>
          </a:p>
        </p:txBody>
      </p:sp>
      <p:sp>
        <p:nvSpPr>
          <p:cNvPr id="7" name="Θέση περιεχομένου 6"/>
          <p:cNvSpPr>
            <a:spLocks noGrp="1"/>
          </p:cNvSpPr>
          <p:nvPr>
            <p:ph idx="1"/>
          </p:nvPr>
        </p:nvSpPr>
        <p:spPr/>
        <p:txBody>
          <a:bodyPr>
            <a:normAutofit fontScale="92500" lnSpcReduction="10000"/>
          </a:bodyPr>
          <a:lstStyle/>
          <a:p>
            <a:pPr marL="0" indent="0">
              <a:buNone/>
            </a:pPr>
            <a:r>
              <a:rPr lang="en-US" dirty="0"/>
              <a:t>2. </a:t>
            </a:r>
            <a:r>
              <a:rPr lang="el-GR" dirty="0"/>
              <a:t>Σύστημα δυναμικής σύνθεσης νοημάτων και νοηματικού λόγου</a:t>
            </a:r>
          </a:p>
          <a:p>
            <a:pPr marL="0" indent="0">
              <a:buNone/>
            </a:pPr>
            <a:r>
              <a:rPr lang="el-GR" dirty="0"/>
              <a:t>Από το </a:t>
            </a:r>
            <a:r>
              <a:rPr lang="en-US" dirty="0" smtClean="0"/>
              <a:t>ILSP:</a:t>
            </a:r>
            <a:r>
              <a:rPr lang="el-GR" dirty="0" smtClean="0"/>
              <a:t> </a:t>
            </a:r>
            <a:r>
              <a:rPr lang="en-GB" sz="3000" dirty="0" smtClean="0">
                <a:hlinkClick r:id="rId2"/>
              </a:rPr>
              <a:t>http</a:t>
            </a:r>
            <a:r>
              <a:rPr lang="en-GB" sz="3000" dirty="0">
                <a:hlinkClick r:id="rId2"/>
              </a:rPr>
              <a:t>://www.ilsp.gr/el/services-products/technologies/item/63-synthesiseng</a:t>
            </a:r>
            <a:r>
              <a:rPr lang="el-GR" sz="3000" dirty="0"/>
              <a:t> </a:t>
            </a:r>
          </a:p>
          <a:p>
            <a:pPr marL="0" indent="0">
              <a:buNone/>
            </a:pPr>
            <a:r>
              <a:rPr lang="el-GR" dirty="0"/>
              <a:t>Εργαλείο δυναμικής σύνθεσης νοηματικής γλώσσας με χρήση εικονικού βοηθού: προκειμένου να συνθέσει τα στοιχεία του νοηματικού λόγου με βάση τη φωνολογική δομή των νοημάτων. </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a:p>
        </p:txBody>
      </p:sp>
    </p:spTree>
    <p:extLst>
      <p:ext uri="{BB962C8B-B14F-4D97-AF65-F5344CB8AC3E}">
        <p14:creationId xmlns:p14="http://schemas.microsoft.com/office/powerpoint/2010/main" val="63528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n-US" dirty="0" smtClean="0"/>
              <a:t>1</a:t>
            </a:r>
            <a:r>
              <a:rPr lang="el-GR" dirty="0" smtClean="0"/>
              <a:t>8)</a:t>
            </a:r>
            <a:endParaRPr lang="en-US" dirty="0"/>
          </a:p>
        </p:txBody>
      </p:sp>
      <p:sp>
        <p:nvSpPr>
          <p:cNvPr id="3" name="Θέση περιεχομένου 2"/>
          <p:cNvSpPr>
            <a:spLocks noGrp="1"/>
          </p:cNvSpPr>
          <p:nvPr>
            <p:ph idx="1"/>
          </p:nvPr>
        </p:nvSpPr>
        <p:spPr/>
        <p:txBody>
          <a:bodyPr>
            <a:normAutofit/>
          </a:bodyPr>
          <a:lstStyle/>
          <a:p>
            <a:r>
              <a:rPr lang="el-GR" dirty="0"/>
              <a:t>Η δυναμική σύνθεση νοημάτων αποτελεί την μοναδική εναλλακτική δυνατότητα </a:t>
            </a:r>
          </a:p>
          <a:p>
            <a:pPr lvl="1"/>
            <a:r>
              <a:rPr lang="el-GR" dirty="0"/>
              <a:t>για την απεικόνιση νοηματικού λόγου (έναντι του βίντεο) </a:t>
            </a:r>
          </a:p>
          <a:p>
            <a:pPr lvl="1"/>
            <a:r>
              <a:rPr lang="el-GR" dirty="0"/>
              <a:t>και δυναμικής αναπαράστασης νέου περιεχομένου</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8378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n-US" dirty="0" smtClean="0"/>
              <a:t>1</a:t>
            </a:r>
            <a:r>
              <a:rPr lang="el-GR" dirty="0" smtClean="0"/>
              <a:t>9)</a:t>
            </a:r>
            <a:endParaRPr lang="en-US" dirty="0"/>
          </a:p>
        </p:txBody>
      </p:sp>
      <p:sp>
        <p:nvSpPr>
          <p:cNvPr id="3" name="Θέση περιεχομένου 2"/>
          <p:cNvSpPr>
            <a:spLocks noGrp="1"/>
          </p:cNvSpPr>
          <p:nvPr>
            <p:ph idx="1"/>
          </p:nvPr>
        </p:nvSpPr>
        <p:spPr/>
        <p:txBody>
          <a:bodyPr/>
          <a:lstStyle/>
          <a:p>
            <a:r>
              <a:rPr lang="el-GR" dirty="0"/>
              <a:t>Η σύνθεση βασίζεται σε βιβλιοθήκη φωνολογικών χαρακτηριστικών που μεταφράζονται σε εντολές κίνησης ενός ρομποτικού μοντέλου και την σύνδεσή τους με βάση δεδομένων, όπου τα λήμματα της ΕΝΓ κωδικοποιούνται ως προς τα φωνολογικά τους χαρακτηριστικά.</a:t>
            </a:r>
            <a:endParaRPr lang="el-GR" b="1"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298312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(20)</a:t>
            </a:r>
            <a:endParaRPr lang="en-US"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3600" dirty="0"/>
              <a:t>3. «Μικροί καλλιτέχνες σε </a:t>
            </a:r>
            <a:r>
              <a:rPr lang="el-GR" sz="3600" dirty="0" smtClean="0"/>
              <a:t>δράση» </a:t>
            </a:r>
          </a:p>
          <a:p>
            <a:pPr marL="0" indent="0">
              <a:buNone/>
            </a:pPr>
            <a:r>
              <a:rPr lang="en-GB" sz="2900" dirty="0" smtClean="0">
                <a:hlinkClick r:id="rId2"/>
              </a:rPr>
              <a:t>http</a:t>
            </a:r>
            <a:r>
              <a:rPr lang="en-GB" sz="2900" dirty="0">
                <a:hlinkClick r:id="rId2"/>
              </a:rPr>
              <a:t>://data.e-yliko.gr/softpackets/No161_Mikroi_Kallitexnes_Se_Drash_A/Mikroi_Kallitexnes_Se_Drash_A.zip</a:t>
            </a:r>
            <a:r>
              <a:rPr lang="el-GR" sz="2900" dirty="0"/>
              <a:t> </a:t>
            </a:r>
          </a:p>
          <a:p>
            <a:r>
              <a:rPr lang="el-GR" dirty="0"/>
              <a:t>ενσωματώνει ενότητες ζωγραφικής, σχεδίου, μουσικής, κειμένων, εικόνων, έργων τέχνης</a:t>
            </a:r>
          </a:p>
          <a:p>
            <a:r>
              <a:rPr lang="el-GR" dirty="0"/>
              <a:t>άμεσο οπτικό - ακουστικό αποτέλεσμα</a:t>
            </a:r>
          </a:p>
          <a:p>
            <a:r>
              <a:rPr lang="el-GR" dirty="0"/>
              <a:t>Διατηρεί αμείωτο το ενδιαφέρον (αλληλεπίδραση Η/Υ – μαθητή)</a:t>
            </a:r>
          </a:p>
          <a:p>
            <a:r>
              <a:rPr lang="el-GR" dirty="0"/>
              <a:t>προσαρμόζεται στις ικανότητες και στις δυνατότητες των </a:t>
            </a:r>
            <a:r>
              <a:rPr lang="el-GR" dirty="0" smtClean="0"/>
              <a:t>μαθητών </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13705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21)</a:t>
            </a:r>
            <a:endParaRPr lang="en-US" dirty="0"/>
          </a:p>
        </p:txBody>
      </p:sp>
      <p:sp>
        <p:nvSpPr>
          <p:cNvPr id="3" name="Θέση περιεχομένου 2"/>
          <p:cNvSpPr>
            <a:spLocks noGrp="1"/>
          </p:cNvSpPr>
          <p:nvPr>
            <p:ph idx="1"/>
          </p:nvPr>
        </p:nvSpPr>
        <p:spPr/>
        <p:txBody>
          <a:bodyPr>
            <a:normAutofit fontScale="92500"/>
          </a:bodyPr>
          <a:lstStyle/>
          <a:p>
            <a:r>
              <a:rPr lang="el-GR" dirty="0"/>
              <a:t>προσεγγίζει τη γνώση διαθεματικά και βιωματικά </a:t>
            </a:r>
          </a:p>
          <a:p>
            <a:r>
              <a:rPr lang="el-GR" dirty="0"/>
              <a:t>δημιουργικότητα </a:t>
            </a:r>
            <a:r>
              <a:rPr lang="el-GR" dirty="0">
                <a:sym typeface="Wingdings" panose="05000000000000000000" pitchFamily="2" charset="2"/>
              </a:rPr>
              <a:t> </a:t>
            </a:r>
            <a:r>
              <a:rPr lang="el-GR" dirty="0"/>
              <a:t>αυτοσχεδιασμό, τυχαίο, αυθόρμητο, </a:t>
            </a:r>
          </a:p>
          <a:p>
            <a:r>
              <a:rPr lang="el-GR" dirty="0"/>
              <a:t>εγκυκλοπαιδικές γνώσεις, επικοινωνία</a:t>
            </a:r>
          </a:p>
          <a:p>
            <a:r>
              <a:rPr lang="el-GR" dirty="0"/>
              <a:t>Ενδείκνυται για την προσχολική αγωγή, τις πρώτες τάξεις δημοτικού, παιδιά με μαθησιακές δυσκολίες και άτομα με αναπηρία</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1879231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22)</a:t>
            </a:r>
            <a:endParaRPr lang="en-US" dirty="0"/>
          </a:p>
        </p:txBody>
      </p:sp>
      <p:sp>
        <p:nvSpPr>
          <p:cNvPr id="3" name="Θέση περιεχομένου 2"/>
          <p:cNvSpPr>
            <a:spLocks noGrp="1"/>
          </p:cNvSpPr>
          <p:nvPr>
            <p:ph idx="1"/>
          </p:nvPr>
        </p:nvSpPr>
        <p:spPr/>
        <p:txBody>
          <a:bodyPr/>
          <a:lstStyle/>
          <a:p>
            <a:pPr marL="0" indent="0">
              <a:buNone/>
            </a:pPr>
            <a:r>
              <a:rPr lang="el-GR" dirty="0"/>
              <a:t>Κατεβάστε το λογισμικό </a:t>
            </a:r>
            <a:r>
              <a:rPr lang="el-GR" dirty="0" smtClean="0"/>
              <a:t>από:</a:t>
            </a:r>
          </a:p>
          <a:p>
            <a:r>
              <a:rPr lang="el-GR" sz="2800" u="sng" dirty="0" smtClean="0">
                <a:hlinkClick r:id="rId2"/>
              </a:rPr>
              <a:t>http</a:t>
            </a:r>
            <a:r>
              <a:rPr lang="el-GR" sz="2800" u="sng" dirty="0">
                <a:hlinkClick r:id="rId2"/>
              </a:rPr>
              <a:t>://ow.ly/7kpGg</a:t>
            </a:r>
            <a:endParaRPr lang="el-GR" sz="2800" u="sng" dirty="0">
              <a:hlinkClick r:id="rId3"/>
            </a:endParaRPr>
          </a:p>
          <a:p>
            <a:r>
              <a:rPr lang="en-US" sz="2800" u="sng" dirty="0">
                <a:hlinkClick r:id="rId4"/>
              </a:rPr>
              <a:t>http://www.noesi.gr/book/intervention/software-mikroi-kallitexnes-se-drasi#sthash.hRK2uJrg.dpuf</a:t>
            </a:r>
            <a:r>
              <a:rPr lang="el-GR" sz="2800" u="sng" dirty="0"/>
              <a:t> </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298459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23)</a:t>
            </a:r>
            <a:endParaRPr lang="en-US" dirty="0"/>
          </a:p>
        </p:txBody>
      </p:sp>
      <p:sp>
        <p:nvSpPr>
          <p:cNvPr id="3" name="Θέση περιεχομένου 2"/>
          <p:cNvSpPr>
            <a:spLocks noGrp="1"/>
          </p:cNvSpPr>
          <p:nvPr>
            <p:ph idx="1"/>
          </p:nvPr>
        </p:nvSpPr>
        <p:spPr/>
        <p:txBody>
          <a:bodyPr/>
          <a:lstStyle/>
          <a:p>
            <a:pPr marL="0" indent="0">
              <a:buNone/>
            </a:pPr>
            <a:r>
              <a:rPr lang="en-US" dirty="0"/>
              <a:t>4</a:t>
            </a:r>
            <a:r>
              <a:rPr lang="el-GR" dirty="0"/>
              <a:t>. Εκπαιδευτικό υλικό για τη γλώσσα από το Παιδαγωγικό Ινστιτούτο </a:t>
            </a:r>
            <a:endParaRPr lang="el-GR" dirty="0" smtClean="0"/>
          </a:p>
          <a:p>
            <a:r>
              <a:rPr lang="en-GB" dirty="0" smtClean="0">
                <a:hlinkClick r:id="rId2"/>
              </a:rPr>
              <a:t>http</a:t>
            </a:r>
            <a:r>
              <a:rPr lang="en-GB" dirty="0">
                <a:hlinkClick r:id="rId2"/>
              </a:rPr>
              <a:t>://pi-schools.gr/software/dimotiko/</a:t>
            </a:r>
            <a:r>
              <a:rPr lang="el-GR" dirty="0"/>
              <a:t> </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373044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dirty="0"/>
              <a:t>Εκπαιδευτικό υλικό για τη γλώσσα από το Παιδαγωγικό Ινστιτούτο</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24)</a:t>
            </a:r>
            <a:endParaRPr lang="en-US" dirty="0"/>
          </a:p>
        </p:txBody>
      </p:sp>
      <p:pic>
        <p:nvPicPr>
          <p:cNvPr id="8" name="Picture 2"/>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6322" b="6322"/>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80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25)</a:t>
            </a:r>
            <a:endParaRPr lang="en-US" dirty="0"/>
          </a:p>
        </p:txBody>
      </p:sp>
      <p:pic>
        <p:nvPicPr>
          <p:cNvPr id="6" name="Picture 2"/>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7986" b="7986"/>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54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26)</a:t>
            </a:r>
            <a:endParaRPr lang="en-US" dirty="0"/>
          </a:p>
        </p:txBody>
      </p:sp>
      <p:pic>
        <p:nvPicPr>
          <p:cNvPr id="6" name="Picture 2"/>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7986" b="7986"/>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76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27)</a:t>
            </a:r>
            <a:endParaRPr lang="en-US" dirty="0"/>
          </a:p>
        </p:txBody>
      </p:sp>
      <p:sp>
        <p:nvSpPr>
          <p:cNvPr id="7" name="Θέση περιεχομένου 6"/>
          <p:cNvSpPr>
            <a:spLocks noGrp="1"/>
          </p:cNvSpPr>
          <p:nvPr>
            <p:ph idx="1"/>
          </p:nvPr>
        </p:nvSpPr>
        <p:spPr/>
        <p:txBody>
          <a:bodyPr>
            <a:normAutofit fontScale="92500"/>
          </a:bodyPr>
          <a:lstStyle/>
          <a:p>
            <a:pPr marL="0" indent="0">
              <a:buNone/>
            </a:pPr>
            <a:r>
              <a:rPr lang="en-US" sz="3500" dirty="0"/>
              <a:t>5</a:t>
            </a:r>
            <a:r>
              <a:rPr lang="el-GR" sz="3500" dirty="0"/>
              <a:t>. «Επικοινωνώ: </a:t>
            </a:r>
            <a:r>
              <a:rPr lang="el-GR" sz="3500" dirty="0" err="1"/>
              <a:t>Συμβολογράφος</a:t>
            </a:r>
            <a:r>
              <a:rPr lang="el-GR" sz="3500" dirty="0"/>
              <a:t>»</a:t>
            </a:r>
          </a:p>
          <a:p>
            <a:pPr marL="0" indent="0">
              <a:buNone/>
            </a:pPr>
            <a:r>
              <a:rPr lang="en-US" sz="2800" dirty="0" smtClean="0">
                <a:hlinkClick r:id="rId2"/>
              </a:rPr>
              <a:t>http</a:t>
            </a:r>
            <a:r>
              <a:rPr lang="en-US" sz="2800" dirty="0">
                <a:hlinkClick r:id="rId2"/>
              </a:rPr>
              <a:t>://www.mkprosopsis.com/Software/symwriter.htm#</a:t>
            </a:r>
            <a:r>
              <a:rPr lang="el-GR" sz="2800" dirty="0"/>
              <a:t> </a:t>
            </a:r>
          </a:p>
          <a:p>
            <a:pPr marL="0" indent="0">
              <a:buNone/>
            </a:pPr>
            <a:r>
              <a:rPr lang="el-GR" dirty="0" smtClean="0"/>
              <a:t>παραγωγή </a:t>
            </a:r>
            <a:r>
              <a:rPr lang="el-GR" dirty="0"/>
              <a:t>υλικού - ανάπτυξη γραπτού και προφορικού λόγου με τη χρήση συμβόλων, όπως δημιουργία εικόνα-ιστορίας, φύλλων εργασίας, σχολικών εφημερίδων, περιοδικών κτλ.</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a:p>
        </p:txBody>
      </p:sp>
    </p:spTree>
    <p:extLst>
      <p:ext uri="{BB962C8B-B14F-4D97-AF65-F5344CB8AC3E}">
        <p14:creationId xmlns:p14="http://schemas.microsoft.com/office/powerpoint/2010/main" val="238669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28)</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δημιουργία υλικού για εναλλακτική / ενισχυτική επικοινωνία. Κάθε λέξη, φράση, πρόταση, να </a:t>
            </a:r>
            <a:r>
              <a:rPr lang="el-GR" dirty="0" err="1"/>
              <a:t>αναπαριστάται</a:t>
            </a:r>
            <a:r>
              <a:rPr lang="el-GR" dirty="0"/>
              <a:t> με σύμβολα ενός ολοκληρωμένου γλωσσικού συστήματος - βοηθούν τόσο στην ανάγνωση όσο και στη βελτίωση του παθητικού και ενεργητικού προφορικού λεξιλογίου αφού το παιδί έρχεται σε επαφή με το λεξιλόγιο όχι μόνο μέσω του ακουστικού πεδίου αλλά και του οπτικού.</a:t>
            </a:r>
          </a:p>
          <a:p>
            <a:r>
              <a:rPr lang="el-GR" dirty="0"/>
              <a:t>λειτουργεί ως ένας επεξεργαστής κειμένου με σύμβολα και εικόνες.</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41608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29)</a:t>
            </a:r>
            <a:endParaRPr lang="en-US" dirty="0"/>
          </a:p>
        </p:txBody>
      </p:sp>
      <p:sp>
        <p:nvSpPr>
          <p:cNvPr id="3" name="Θέση περιεχομένου 2"/>
          <p:cNvSpPr>
            <a:spLocks noGrp="1"/>
          </p:cNvSpPr>
          <p:nvPr>
            <p:ph idx="1"/>
          </p:nvPr>
        </p:nvSpPr>
        <p:spPr/>
        <p:txBody>
          <a:bodyPr>
            <a:normAutofit lnSpcReduction="10000"/>
          </a:bodyPr>
          <a:lstStyle/>
          <a:p>
            <a:r>
              <a:rPr lang="el-GR" dirty="0"/>
              <a:t>Ενότητες που καλύπτει: - Πρόσβαση - Λεξιλόγιο (ανάπτυξη ενεργητικού και παθητικού λεξιλογίου) - Ανάπτυξη και βελτίωση αναγνωστικής ικανότητας - Ανάπτυξη και βελτίωση γραπτού λόγου - Ανάπτυξη δεξιοτήτων επεξεργασίας κειμένων στον ηλεκτρονικό υπολογιστή - Ανάπτυξη λεκτικής επικοινωνίας</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64322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n-US" dirty="0"/>
              <a:t>http://www.mkprosopsis.com/images/Software/SymvolografosSample.jpg</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(30)</a:t>
            </a:r>
            <a:endParaRPr lang="en-US" dirty="0"/>
          </a:p>
        </p:txBody>
      </p:sp>
      <p:pic>
        <p:nvPicPr>
          <p:cNvPr id="9" name="Picture 3"/>
          <p:cNvPicPr>
            <a:picLocks noChangeAspect="1"/>
          </p:cNvPicPr>
          <p:nvPr/>
        </p:nvPicPr>
        <p:blipFill>
          <a:blip r:embed="rId2"/>
          <a:stretch>
            <a:fillRect/>
          </a:stretch>
        </p:blipFill>
        <p:spPr>
          <a:xfrm>
            <a:off x="3212330" y="1262058"/>
            <a:ext cx="2646316" cy="2897853"/>
          </a:xfrm>
          <a:prstGeom prst="rect">
            <a:avLst/>
          </a:prstGeom>
        </p:spPr>
      </p:pic>
    </p:spTree>
    <p:extLst>
      <p:ext uri="{BB962C8B-B14F-4D97-AF65-F5344CB8AC3E}">
        <p14:creationId xmlns:p14="http://schemas.microsoft.com/office/powerpoint/2010/main" val="1556545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31)</a:t>
            </a:r>
            <a:endParaRPr lang="en-US" dirty="0"/>
          </a:p>
        </p:txBody>
      </p:sp>
      <p:sp>
        <p:nvSpPr>
          <p:cNvPr id="7" name="Θέση περιεχομένου 6"/>
          <p:cNvSpPr>
            <a:spLocks noGrp="1"/>
          </p:cNvSpPr>
          <p:nvPr>
            <p:ph idx="1"/>
          </p:nvPr>
        </p:nvSpPr>
        <p:spPr/>
        <p:txBody>
          <a:bodyPr>
            <a:normAutofit fontScale="85000" lnSpcReduction="20000"/>
          </a:bodyPr>
          <a:lstStyle/>
          <a:p>
            <a:pPr marL="0" indent="0">
              <a:buNone/>
            </a:pPr>
            <a:r>
              <a:rPr lang="el-GR" sz="3800" dirty="0" smtClean="0"/>
              <a:t>6. </a:t>
            </a:r>
            <a:r>
              <a:rPr lang="en-US" sz="3800" dirty="0" err="1" smtClean="0"/>
              <a:t>Kidspiration</a:t>
            </a:r>
            <a:r>
              <a:rPr lang="el-GR" sz="3800" dirty="0"/>
              <a:t>»</a:t>
            </a:r>
          </a:p>
          <a:p>
            <a:pPr marL="0" indent="0">
              <a:buNone/>
            </a:pPr>
            <a:r>
              <a:rPr lang="en-US" sz="3300" dirty="0" smtClean="0">
                <a:hlinkClick r:id="rId2"/>
              </a:rPr>
              <a:t>http://www.mkprosopsis.com/Software/KidspirationGR.html#</a:t>
            </a:r>
            <a:r>
              <a:rPr lang="el-GR" sz="3300" dirty="0" smtClean="0"/>
              <a:t> </a:t>
            </a:r>
          </a:p>
          <a:p>
            <a:r>
              <a:rPr lang="el-GR" sz="3300" dirty="0" smtClean="0"/>
              <a:t>Λογισμικό </a:t>
            </a:r>
            <a:r>
              <a:rPr lang="el-GR" sz="3300" dirty="0" err="1" smtClean="0"/>
              <a:t>Xαρτογράφησης</a:t>
            </a:r>
            <a:r>
              <a:rPr lang="el-GR" sz="3300" dirty="0" smtClean="0"/>
              <a:t> Εννοιών</a:t>
            </a:r>
          </a:p>
          <a:p>
            <a:r>
              <a:rPr lang="el-GR" sz="3300" dirty="0" smtClean="0"/>
              <a:t>βοηθά να κατασκευάζετε διαγράμματα εννοιών (χάρτες εννοιών)</a:t>
            </a:r>
          </a:p>
          <a:p>
            <a:r>
              <a:rPr lang="el-GR" sz="3300" dirty="0" smtClean="0"/>
              <a:t>ανοιχτό λογισμικό για εννοιολογική χαρτογράφηση (νηπιαγωγείου – 3</a:t>
            </a:r>
            <a:r>
              <a:rPr lang="el-GR" sz="3300" baseline="30000" dirty="0" smtClean="0"/>
              <a:t>η</a:t>
            </a:r>
            <a:r>
              <a:rPr lang="el-GR" sz="3300" dirty="0" smtClean="0"/>
              <a:t> τάξη δημοτικού)</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a:p>
        </p:txBody>
      </p:sp>
    </p:spTree>
    <p:extLst>
      <p:ext uri="{BB962C8B-B14F-4D97-AF65-F5344CB8AC3E}">
        <p14:creationId xmlns:p14="http://schemas.microsoft.com/office/powerpoint/2010/main" val="2605394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32)</a:t>
            </a:r>
            <a:endParaRPr lang="en-US" dirty="0"/>
          </a:p>
        </p:txBody>
      </p:sp>
      <p:sp>
        <p:nvSpPr>
          <p:cNvPr id="3" name="Θέση περιεχομένου 2"/>
          <p:cNvSpPr>
            <a:spLocks noGrp="1"/>
          </p:cNvSpPr>
          <p:nvPr>
            <p:ph idx="1"/>
          </p:nvPr>
        </p:nvSpPr>
        <p:spPr/>
        <p:txBody>
          <a:bodyPr>
            <a:normAutofit/>
          </a:bodyPr>
          <a:lstStyle/>
          <a:p>
            <a:r>
              <a:rPr lang="el-GR" dirty="0"/>
              <a:t>Χρήση αρχών «οπτικής μάθησης» (</a:t>
            </a:r>
            <a:r>
              <a:rPr lang="el-GR" dirty="0" err="1"/>
              <a:t>visual</a:t>
            </a:r>
            <a:r>
              <a:rPr lang="el-GR" dirty="0"/>
              <a:t> </a:t>
            </a:r>
            <a:r>
              <a:rPr lang="el-GR" dirty="0" err="1"/>
              <a:t>learning</a:t>
            </a:r>
            <a:r>
              <a:rPr lang="el-GR" dirty="0"/>
              <a:t>):</a:t>
            </a:r>
          </a:p>
          <a:p>
            <a:pPr lvl="1"/>
            <a:r>
              <a:rPr lang="el-GR" dirty="0"/>
              <a:t>κατασκευή σεναρίων</a:t>
            </a:r>
          </a:p>
          <a:p>
            <a:pPr lvl="1"/>
            <a:r>
              <a:rPr lang="el-GR" dirty="0"/>
              <a:t>οργάνωση πληροφοριών</a:t>
            </a:r>
          </a:p>
          <a:p>
            <a:pPr lvl="1"/>
            <a:r>
              <a:rPr lang="el-GR" dirty="0"/>
              <a:t>κατανόηση εννοιών </a:t>
            </a:r>
          </a:p>
          <a:p>
            <a:pPr lvl="1"/>
            <a:r>
              <a:rPr lang="el-GR" dirty="0"/>
              <a:t>έκφραση σκέψης</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273581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33)</a:t>
            </a:r>
            <a:endParaRPr lang="en-US" dirty="0"/>
          </a:p>
        </p:txBody>
      </p:sp>
      <p:sp>
        <p:nvSpPr>
          <p:cNvPr id="3" name="Θέση περιεχομένου 2"/>
          <p:cNvSpPr>
            <a:spLocks noGrp="1"/>
          </p:cNvSpPr>
          <p:nvPr>
            <p:ph idx="1"/>
          </p:nvPr>
        </p:nvSpPr>
        <p:spPr/>
        <p:txBody>
          <a:bodyPr/>
          <a:lstStyle/>
          <a:p>
            <a:r>
              <a:rPr lang="el-GR" dirty="0"/>
              <a:t>Picture </a:t>
            </a:r>
            <a:r>
              <a:rPr lang="el-GR" dirty="0" err="1"/>
              <a:t>view</a:t>
            </a:r>
            <a:r>
              <a:rPr lang="el-GR" dirty="0"/>
              <a:t>: εικόνες και σύμβολα από τις λεγόμενες «βιβλιοθήκες συμβόλων» και να προχωρήσει στη διεκπεραίωση των δραστηριοτήτων που έχει σχεδιάσει ο εκπαιδευτικός </a:t>
            </a:r>
          </a:p>
          <a:p>
            <a:r>
              <a:rPr lang="el-GR" dirty="0" err="1"/>
              <a:t>Writing</a:t>
            </a:r>
            <a:r>
              <a:rPr lang="el-GR" dirty="0"/>
              <a:t> </a:t>
            </a:r>
            <a:r>
              <a:rPr lang="el-GR" dirty="0" err="1"/>
              <a:t>view</a:t>
            </a:r>
            <a:r>
              <a:rPr lang="el-GR" dirty="0"/>
              <a:t>: δυνατότητα να χρησιμοποιήσει λέξεις.</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329135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34)</a:t>
            </a:r>
            <a:endParaRPr lang="en-US" dirty="0"/>
          </a:p>
        </p:txBody>
      </p:sp>
      <p:pic>
        <p:nvPicPr>
          <p:cNvPr id="8" name="Picture 3"/>
          <p:cNvPicPr>
            <a:picLocks noGrp="1" noChangeAspect="1"/>
          </p:cNvPicPr>
          <p:nvPr>
            <p:ph type="pic" idx="1"/>
          </p:nvPr>
        </p:nvPicPr>
        <p:blipFill>
          <a:blip r:embed="rId2"/>
          <a:srcRect t="10446" b="10446"/>
          <a:stretch>
            <a:fillRect/>
          </a:stretch>
        </p:blipFill>
        <p:spPr>
          <a:prstGeom prst="rect">
            <a:avLst/>
          </a:prstGeom>
        </p:spPr>
      </p:pic>
    </p:spTree>
    <p:extLst>
      <p:ext uri="{BB962C8B-B14F-4D97-AF65-F5344CB8AC3E}">
        <p14:creationId xmlns:p14="http://schemas.microsoft.com/office/powerpoint/2010/main" val="312935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35)</a:t>
            </a:r>
            <a:endParaRPr lang="en-US" dirty="0"/>
          </a:p>
        </p:txBody>
      </p:sp>
      <p:pic>
        <p:nvPicPr>
          <p:cNvPr id="6" name="Picture 4"/>
          <p:cNvPicPr>
            <a:picLocks noGrp="1" noChangeAspect="1"/>
          </p:cNvPicPr>
          <p:nvPr>
            <p:ph type="pic" idx="1"/>
          </p:nvPr>
        </p:nvPicPr>
        <p:blipFill>
          <a:blip r:embed="rId2"/>
          <a:srcRect t="11347" b="11347"/>
          <a:stretch>
            <a:fillRect/>
          </a:stretch>
        </p:blipFill>
        <p:spPr>
          <a:prstGeom prst="rect">
            <a:avLst/>
          </a:prstGeom>
        </p:spPr>
      </p:pic>
    </p:spTree>
    <p:extLst>
      <p:ext uri="{BB962C8B-B14F-4D97-AF65-F5344CB8AC3E}">
        <p14:creationId xmlns:p14="http://schemas.microsoft.com/office/powerpoint/2010/main" val="317786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r>
              <a:rPr lang="en-US" dirty="0"/>
              <a:t>http://www.mkprosopsis.com/images/Software/kids_math_core_2.gif</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36)</a:t>
            </a:r>
            <a:endParaRPr lang="en-US" dirty="0"/>
          </a:p>
        </p:txBody>
      </p:sp>
      <p:pic>
        <p:nvPicPr>
          <p:cNvPr id="8" name="Picture 3"/>
          <p:cNvPicPr>
            <a:picLocks noChangeAspect="1"/>
          </p:cNvPicPr>
          <p:nvPr/>
        </p:nvPicPr>
        <p:blipFill>
          <a:blip r:embed="rId2"/>
          <a:stretch>
            <a:fillRect/>
          </a:stretch>
        </p:blipFill>
        <p:spPr>
          <a:xfrm>
            <a:off x="2485293" y="1329870"/>
            <a:ext cx="4174939" cy="2847581"/>
          </a:xfrm>
          <a:prstGeom prst="rect">
            <a:avLst/>
          </a:prstGeom>
        </p:spPr>
      </p:pic>
    </p:spTree>
    <p:extLst>
      <p:ext uri="{BB962C8B-B14F-4D97-AF65-F5344CB8AC3E}">
        <p14:creationId xmlns:p14="http://schemas.microsoft.com/office/powerpoint/2010/main" val="3598975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r>
              <a:rPr lang="en-US" dirty="0"/>
              <a:t>http://www.mkprosopsis.com/images/Software/kids_math_core_5.gif</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37)</a:t>
            </a:r>
            <a:endParaRPr lang="en-US" dirty="0"/>
          </a:p>
        </p:txBody>
      </p:sp>
      <p:pic>
        <p:nvPicPr>
          <p:cNvPr id="6" name="Picture 3"/>
          <p:cNvPicPr>
            <a:picLocks noChangeAspect="1"/>
          </p:cNvPicPr>
          <p:nvPr/>
        </p:nvPicPr>
        <p:blipFill>
          <a:blip r:embed="rId2"/>
          <a:stretch>
            <a:fillRect/>
          </a:stretch>
        </p:blipFill>
        <p:spPr>
          <a:xfrm>
            <a:off x="2477852" y="1287510"/>
            <a:ext cx="4188295" cy="2856691"/>
          </a:xfrm>
          <a:prstGeom prst="rect">
            <a:avLst/>
          </a:prstGeom>
        </p:spPr>
      </p:pic>
    </p:spTree>
    <p:extLst>
      <p:ext uri="{BB962C8B-B14F-4D97-AF65-F5344CB8AC3E}">
        <p14:creationId xmlns:p14="http://schemas.microsoft.com/office/powerpoint/2010/main" val="259562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r>
              <a:rPr lang="en-US" dirty="0"/>
              <a:t>http://www.mkprosopsis.com/images/Software/kids_math_core_1.gif</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a:p>
        </p:txBody>
      </p:sp>
      <p:sp>
        <p:nvSpPr>
          <p:cNvPr id="5" name="Τίτλος 4"/>
          <p:cNvSpPr>
            <a:spLocks noGrp="1"/>
          </p:cNvSpPr>
          <p:nvPr>
            <p:ph type="title"/>
          </p:nvPr>
        </p:nvSpPr>
        <p:spPr/>
        <p:txBody>
          <a:bodyPr/>
          <a:lstStyle/>
          <a:p>
            <a:r>
              <a:rPr lang="el-GR" dirty="0"/>
              <a:t>Άλλοι τύποι ΥΤ (</a:t>
            </a:r>
            <a:r>
              <a:rPr lang="el-GR" dirty="0" smtClean="0"/>
              <a:t>38)</a:t>
            </a:r>
            <a:endParaRPr lang="en-US" dirty="0"/>
          </a:p>
        </p:txBody>
      </p:sp>
      <p:pic>
        <p:nvPicPr>
          <p:cNvPr id="8" name="Picture 3"/>
          <p:cNvPicPr>
            <a:picLocks noChangeAspect="1"/>
          </p:cNvPicPr>
          <p:nvPr/>
        </p:nvPicPr>
        <p:blipFill>
          <a:blip r:embed="rId2"/>
          <a:stretch>
            <a:fillRect/>
          </a:stretch>
        </p:blipFill>
        <p:spPr>
          <a:xfrm>
            <a:off x="2447830" y="1311757"/>
            <a:ext cx="4175315" cy="2832444"/>
          </a:xfrm>
          <a:prstGeom prst="rect">
            <a:avLst/>
          </a:prstGeom>
        </p:spPr>
      </p:pic>
    </p:spTree>
    <p:extLst>
      <p:ext uri="{BB962C8B-B14F-4D97-AF65-F5344CB8AC3E}">
        <p14:creationId xmlns:p14="http://schemas.microsoft.com/office/powerpoint/2010/main" val="943554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(37)</a:t>
            </a:r>
            <a:endParaRPr lang="en-US" dirty="0"/>
          </a:p>
        </p:txBody>
      </p:sp>
      <p:sp>
        <p:nvSpPr>
          <p:cNvPr id="7" name="Θέση περιεχομένου 6"/>
          <p:cNvSpPr>
            <a:spLocks noGrp="1"/>
          </p:cNvSpPr>
          <p:nvPr>
            <p:ph idx="1"/>
          </p:nvPr>
        </p:nvSpPr>
        <p:spPr/>
        <p:txBody>
          <a:bodyPr>
            <a:normAutofit fontScale="92500" lnSpcReduction="10000"/>
          </a:bodyPr>
          <a:lstStyle/>
          <a:p>
            <a:r>
              <a:rPr lang="el-GR" dirty="0" err="1"/>
              <a:t>Ανανεούμενη</a:t>
            </a:r>
            <a:r>
              <a:rPr lang="el-GR" dirty="0"/>
              <a:t> διάταξη εξόδου </a:t>
            </a:r>
            <a:r>
              <a:rPr lang="el-GR" dirty="0" err="1"/>
              <a:t>Braille</a:t>
            </a:r>
            <a:r>
              <a:rPr lang="el-GR" dirty="0"/>
              <a:t> (οθόνη </a:t>
            </a:r>
            <a:r>
              <a:rPr lang="el-GR" dirty="0" err="1"/>
              <a:t>Braille</a:t>
            </a:r>
            <a:r>
              <a:rPr lang="el-GR" dirty="0"/>
              <a:t>)</a:t>
            </a:r>
          </a:p>
          <a:p>
            <a:r>
              <a:rPr lang="el-GR" dirty="0"/>
              <a:t>παρέχει απτική πρόσβαση των πληροφοριών στην οθόνη του υπολογιστή σε πραγματικό χρόνο</a:t>
            </a:r>
          </a:p>
          <a:p>
            <a:r>
              <a:rPr lang="el-GR" dirty="0"/>
              <a:t>Ένας </a:t>
            </a:r>
            <a:r>
              <a:rPr lang="el-GR" dirty="0" err="1"/>
              <a:t>Braille</a:t>
            </a:r>
            <a:r>
              <a:rPr lang="el-GR" dirty="0"/>
              <a:t> χαρακτήρας αποτελείται από 8 πιεζοηλεκτρικές μικρές στρογγυλεμένες πλαστικές ή μεταλλικές ακίδες. </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a:p>
        </p:txBody>
      </p:sp>
    </p:spTree>
    <p:extLst>
      <p:ext uri="{BB962C8B-B14F-4D97-AF65-F5344CB8AC3E}">
        <p14:creationId xmlns:p14="http://schemas.microsoft.com/office/powerpoint/2010/main" val="4226305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(38)</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dirty="0"/>
              <a:t>Οι ακίδες αυτές ανασηκώνονται ή χαμηλώνουν για να μεταφράσουν σε κώδικα </a:t>
            </a:r>
            <a:r>
              <a:rPr lang="el-GR" dirty="0" err="1"/>
              <a:t>Braille</a:t>
            </a:r>
            <a:r>
              <a:rPr lang="el-GR" dirty="0"/>
              <a:t> ότι </a:t>
            </a:r>
            <a:r>
              <a:rPr lang="el-GR" dirty="0" smtClean="0"/>
              <a:t>εμφανίζονται </a:t>
            </a:r>
            <a:r>
              <a:rPr lang="el-GR" dirty="0"/>
              <a:t>στην οθόνη. </a:t>
            </a:r>
          </a:p>
          <a:p>
            <a:r>
              <a:rPr lang="el-GR" dirty="0"/>
              <a:t>Με το που διαβάζει ο χρήστης </a:t>
            </a:r>
            <a:r>
              <a:rPr lang="el-GR" dirty="0" smtClean="0"/>
              <a:t>τη </a:t>
            </a:r>
            <a:r>
              <a:rPr lang="el-GR" dirty="0"/>
              <a:t>γραμμή με τα </a:t>
            </a:r>
            <a:r>
              <a:rPr lang="el-GR" dirty="0" smtClean="0"/>
              <a:t>δάχτυλα</a:t>
            </a:r>
            <a:r>
              <a:rPr lang="en-US" dirty="0" smtClean="0"/>
              <a:t>, </a:t>
            </a:r>
            <a:r>
              <a:rPr lang="el-GR" dirty="0" smtClean="0"/>
              <a:t>χρήση </a:t>
            </a:r>
            <a:r>
              <a:rPr lang="el-GR" dirty="0"/>
              <a:t>των πλήκτρων πλοήγησης σχηματίζεται η επόμενη γραμμή από χαρακτήρες </a:t>
            </a:r>
            <a:r>
              <a:rPr lang="el-GR" dirty="0" err="1"/>
              <a:t>Braille</a:t>
            </a:r>
            <a:r>
              <a:rPr lang="el-GR" dirty="0"/>
              <a:t>. </a:t>
            </a:r>
          </a:p>
          <a:p>
            <a:r>
              <a:rPr lang="el-GR" dirty="0"/>
              <a:t>Δεν χρειάζεται η παραγωγή εγγράφων ή βιβλίων </a:t>
            </a:r>
            <a:r>
              <a:rPr lang="el-GR" dirty="0" err="1"/>
              <a:t>Braille</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spTree>
    <p:extLst>
      <p:ext uri="{BB962C8B-B14F-4D97-AF65-F5344CB8AC3E}">
        <p14:creationId xmlns:p14="http://schemas.microsoft.com/office/powerpoint/2010/main" val="1279396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48</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(39)</a:t>
            </a:r>
            <a:endParaRPr lang="en-US" dirty="0"/>
          </a:p>
        </p:txBody>
      </p:sp>
      <p:pic>
        <p:nvPicPr>
          <p:cNvPr id="8" name="Picture 3"/>
          <p:cNvPicPr>
            <a:picLocks noGrp="1" noChangeAspect="1"/>
          </p:cNvPicPr>
          <p:nvPr>
            <p:ph type="pic" idx="1"/>
          </p:nvPr>
        </p:nvPicPr>
        <p:blipFill>
          <a:blip r:embed="rId2">
            <a:extLst>
              <a:ext uri="{BEBA8EAE-BF5A-486C-A8C5-ECC9F3942E4B}">
                <a14:imgProps xmlns:a14="http://schemas.microsoft.com/office/drawing/2010/main">
                  <a14:imgLayer r:embed="rId3">
                    <a14:imgEffect>
                      <a14:backgroundRemoval t="0" b="99412" l="0" r="100000">
                        <a14:foregroundMark x1="17000" y1="84118" x2="0" y2="72941"/>
                      </a14:backgroundRemoval>
                    </a14:imgEffect>
                  </a14:imgLayer>
                </a14:imgProps>
              </a:ext>
            </a:extLst>
          </a:blip>
          <a:srcRect t="19107" b="19107"/>
          <a:stretch>
            <a:fillRect/>
          </a:stretch>
        </p:blipFill>
        <p:spPr>
          <a:prstGeom prst="rect">
            <a:avLst/>
          </a:prstGeom>
        </p:spPr>
      </p:pic>
    </p:spTree>
    <p:extLst>
      <p:ext uri="{BB962C8B-B14F-4D97-AF65-F5344CB8AC3E}">
        <p14:creationId xmlns:p14="http://schemas.microsoft.com/office/powerpoint/2010/main" val="3464759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(40)</a:t>
            </a:r>
            <a:endParaRPr lang="en-US" dirty="0"/>
          </a:p>
        </p:txBody>
      </p:sp>
      <p:sp>
        <p:nvSpPr>
          <p:cNvPr id="7" name="Θέση περιεχομένου 6"/>
          <p:cNvSpPr>
            <a:spLocks noGrp="1"/>
          </p:cNvSpPr>
          <p:nvPr>
            <p:ph idx="1"/>
          </p:nvPr>
        </p:nvSpPr>
        <p:spPr/>
        <p:txBody>
          <a:bodyPr>
            <a:normAutofit fontScale="92500" lnSpcReduction="20000"/>
          </a:bodyPr>
          <a:lstStyle/>
          <a:p>
            <a:pPr marL="0" indent="0">
              <a:buNone/>
            </a:pPr>
            <a:r>
              <a:rPr lang="el-GR" dirty="0"/>
              <a:t>Αναγνώστης οθόνης (</a:t>
            </a:r>
            <a:r>
              <a:rPr lang="en-US" dirty="0"/>
              <a:t>Screen </a:t>
            </a:r>
            <a:r>
              <a:rPr lang="en-US" dirty="0" smtClean="0"/>
              <a:t>reader</a:t>
            </a:r>
            <a:r>
              <a:rPr lang="el-GR" dirty="0" smtClean="0"/>
              <a:t>)</a:t>
            </a:r>
            <a:r>
              <a:rPr lang="en-US" dirty="0" smtClean="0"/>
              <a:t> </a:t>
            </a:r>
            <a:endParaRPr lang="el-GR" dirty="0"/>
          </a:p>
          <a:p>
            <a:r>
              <a:rPr lang="el-GR" dirty="0"/>
              <a:t>Χρήση για μετατροπή οτιδήποτε είναι στην οθόνη (κείμενο, γραφικά, κουμπιά ελέγχου, μενού) σε συνθετική ομιλία </a:t>
            </a:r>
          </a:p>
          <a:p>
            <a:r>
              <a:rPr lang="el-GR" dirty="0"/>
              <a:t>Μετατρέπει το γραφικό περιβάλλον εργασίας (</a:t>
            </a:r>
            <a:r>
              <a:rPr lang="en-US" dirty="0"/>
              <a:t>graphic user interface </a:t>
            </a:r>
            <a:r>
              <a:rPr lang="el-GR" dirty="0"/>
              <a:t>-</a:t>
            </a:r>
            <a:r>
              <a:rPr lang="en-US" dirty="0"/>
              <a:t>GUI) </a:t>
            </a:r>
            <a:r>
              <a:rPr lang="el-GR" dirty="0"/>
              <a:t>σε ακουστική </a:t>
            </a:r>
            <a:r>
              <a:rPr lang="el-GR" dirty="0" err="1"/>
              <a:t>διεπαφή</a:t>
            </a:r>
            <a:r>
              <a:rPr lang="el-GR" dirty="0"/>
              <a:t> (</a:t>
            </a:r>
            <a:r>
              <a:rPr lang="en-US" dirty="0"/>
              <a:t>audio interface</a:t>
            </a:r>
            <a:r>
              <a:rPr lang="el-GR" dirty="0"/>
              <a:t>)</a:t>
            </a:r>
          </a:p>
          <a:p>
            <a:r>
              <a:rPr lang="el-GR" dirty="0"/>
              <a:t>Για χρήστες με προβλήματα όρασης</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a:p>
        </p:txBody>
      </p:sp>
    </p:spTree>
    <p:extLst>
      <p:ext uri="{BB962C8B-B14F-4D97-AF65-F5344CB8AC3E}">
        <p14:creationId xmlns:p14="http://schemas.microsoft.com/office/powerpoint/2010/main" val="26521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pPr marL="0"/>
            <a:r>
              <a:rPr lang="el-GR" dirty="0"/>
              <a:t>Αναλύεται η δυνατότητα να ολοκληρώνονται βασικές λειτουργίες του υπολογιστή από άτομα με γνωστικά, αισθητηριακά ή κινητικά προβλήματα τα οποία δεν μπορούν να ασκήσουν λειτουργικό έλεγχο σε έναν υπολογιστή με συμβατικές μεθόδους. </a:t>
            </a:r>
            <a:endParaRPr lang="el-GR" dirty="0" smtClean="0"/>
          </a:p>
          <a:p>
            <a:pPr marL="0"/>
            <a:r>
              <a:rPr lang="el-GR" dirty="0" smtClean="0"/>
              <a:t>Παρουσιάζονται </a:t>
            </a:r>
            <a:r>
              <a:rPr lang="el-GR" dirty="0"/>
              <a:t>τεχνικές πληροφορίες για συσκευές εισόδου-εξόδου, διαθέσιμες στρατηγικές και λογισμικά.</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n-US" dirty="0"/>
              <a:t>Finger Reader (http://walyou.com/blind-reading-gadget</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50</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(41)</a:t>
            </a:r>
            <a:endParaRPr lang="en-US" dirty="0"/>
          </a:p>
        </p:txBody>
      </p:sp>
      <p:pic>
        <p:nvPicPr>
          <p:cNvPr id="8" name="Picture 2" descr="http://netdna.walyou.netdna-cdn.com/wp-content/uploads/2011/09/blind-reading-gadge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470" b="20470"/>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84492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(42)</a:t>
            </a:r>
            <a:endParaRPr lang="en-US" dirty="0"/>
          </a:p>
        </p:txBody>
      </p:sp>
      <p:sp>
        <p:nvSpPr>
          <p:cNvPr id="7" name="Θέση περιεχομένου 6"/>
          <p:cNvSpPr>
            <a:spLocks noGrp="1"/>
          </p:cNvSpPr>
          <p:nvPr>
            <p:ph idx="1"/>
          </p:nvPr>
        </p:nvSpPr>
        <p:spPr/>
        <p:txBody>
          <a:bodyPr/>
          <a:lstStyle/>
          <a:p>
            <a:r>
              <a:rPr lang="el-GR" dirty="0"/>
              <a:t>Προγράμματα αναγνώρισης ομιλίας ή αναγνώρισης φωνής, επιτρέπουν στους ανθρώπους να δίνουν εντολές και να εισάγουν δεδομένα, χρησιμοποιώντας τις φωνές τους και όχι ένα ποντίκι ή το πληκτρολόγιο. </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51</a:t>
            </a:fld>
            <a:endParaRPr lang="el-GR"/>
          </a:p>
        </p:txBody>
      </p:sp>
    </p:spTree>
    <p:extLst>
      <p:ext uri="{BB962C8B-B14F-4D97-AF65-F5344CB8AC3E}">
        <p14:creationId xmlns:p14="http://schemas.microsoft.com/office/powerpoint/2010/main" val="2359970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(43)</a:t>
            </a:r>
            <a:endParaRPr lang="en-US" dirty="0"/>
          </a:p>
        </p:txBody>
      </p:sp>
      <p:sp>
        <p:nvSpPr>
          <p:cNvPr id="3" name="Θέση περιεχομένου 2"/>
          <p:cNvSpPr>
            <a:spLocks noGrp="1"/>
          </p:cNvSpPr>
          <p:nvPr>
            <p:ph idx="1"/>
          </p:nvPr>
        </p:nvSpPr>
        <p:spPr/>
        <p:txBody>
          <a:bodyPr/>
          <a:lstStyle/>
          <a:p>
            <a:r>
              <a:rPr lang="el-GR" dirty="0"/>
              <a:t>Συστήματα αναγνώρισης φωνής χρησιμοποιούν ένα μικρόφωνο συνδεδεμένο με τον υπολογιστή, το οποίο μπορεί να χρησιμοποιηθεί για να δημιουργήσετε έγγραφα </a:t>
            </a:r>
            <a:r>
              <a:rPr lang="el-GR" dirty="0" smtClean="0"/>
              <a:t>κειμένου</a:t>
            </a:r>
            <a:r>
              <a:rPr lang="en-US" dirty="0" smtClean="0"/>
              <a:t>,</a:t>
            </a:r>
            <a:r>
              <a:rPr lang="el-GR" dirty="0" smtClean="0"/>
              <a:t> </a:t>
            </a:r>
            <a:r>
              <a:rPr lang="el-GR" dirty="0"/>
              <a:t>περιήγηση στο Internet, και να περιηγηθείτε μεταξύ των εφαρμογών και των φωνητικών μενού.</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dirty="0"/>
          </a:p>
        </p:txBody>
      </p:sp>
    </p:spTree>
    <p:extLst>
      <p:ext uri="{BB962C8B-B14F-4D97-AF65-F5344CB8AC3E}">
        <p14:creationId xmlns:p14="http://schemas.microsoft.com/office/powerpoint/2010/main" val="259349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n-US" dirty="0"/>
              <a:t>https://www.indiegogo.com/projects/sesame-touch-free-smartphone#/story</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(44)</a:t>
            </a:r>
            <a:endParaRPr lang="en-US" dirty="0"/>
          </a:p>
        </p:txBody>
      </p:sp>
      <p:pic>
        <p:nvPicPr>
          <p:cNvPr id="8" name="Picture 7"/>
          <p:cNvPicPr>
            <a:picLocks noGrp="1" noChangeAspect="1"/>
          </p:cNvPicPr>
          <p:nvPr>
            <p:ph type="pic" idx="1"/>
          </p:nvPr>
        </p:nvPicPr>
        <p:blipFill>
          <a:blip r:embed="rId2"/>
          <a:srcRect t="1256" b="1256"/>
          <a:stretch>
            <a:fillRect/>
          </a:stretch>
        </p:blipFill>
        <p:spPr>
          <a:prstGeom prst="rect">
            <a:avLst/>
          </a:prstGeom>
        </p:spPr>
      </p:pic>
    </p:spTree>
    <p:extLst>
      <p:ext uri="{BB962C8B-B14F-4D97-AF65-F5344CB8AC3E}">
        <p14:creationId xmlns:p14="http://schemas.microsoft.com/office/powerpoint/2010/main" val="226815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(45)</a:t>
            </a:r>
            <a:endParaRPr lang="en-US" dirty="0"/>
          </a:p>
        </p:txBody>
      </p:sp>
      <p:sp>
        <p:nvSpPr>
          <p:cNvPr id="7" name="Θέση περιεχομένου 6"/>
          <p:cNvSpPr>
            <a:spLocks noGrp="1"/>
          </p:cNvSpPr>
          <p:nvPr>
            <p:ph idx="1"/>
          </p:nvPr>
        </p:nvSpPr>
        <p:spPr/>
        <p:txBody>
          <a:bodyPr>
            <a:normAutofit fontScale="92500"/>
          </a:bodyPr>
          <a:lstStyle/>
          <a:p>
            <a:r>
              <a:rPr lang="el-GR" sz="3500" dirty="0"/>
              <a:t>Φωνητική υπαγόρευση στην ελληνική γλώσσα</a:t>
            </a:r>
          </a:p>
          <a:p>
            <a:r>
              <a:rPr lang="el-GR" sz="3500" dirty="0"/>
              <a:t>MLS: </a:t>
            </a:r>
            <a:r>
              <a:rPr lang="el-GR" sz="3500" dirty="0" err="1"/>
              <a:t>Talk</a:t>
            </a:r>
            <a:r>
              <a:rPr lang="el-GR" sz="3500" dirty="0"/>
              <a:t> &amp; </a:t>
            </a:r>
            <a:r>
              <a:rPr lang="el-GR" sz="3500" dirty="0" err="1"/>
              <a:t>Write</a:t>
            </a:r>
            <a:r>
              <a:rPr lang="el-GR" sz="3500" dirty="0"/>
              <a:t>, </a:t>
            </a:r>
          </a:p>
          <a:p>
            <a:r>
              <a:rPr lang="el-GR" sz="3500" dirty="0"/>
              <a:t>πρόγραμμα φωνητικής υπαγόρευσης για ανθρώπους </a:t>
            </a:r>
          </a:p>
          <a:p>
            <a:pPr lvl="1"/>
            <a:r>
              <a:rPr lang="el-GR" sz="3000" dirty="0"/>
              <a:t>με αναπηρία</a:t>
            </a:r>
          </a:p>
          <a:p>
            <a:pPr lvl="1"/>
            <a:r>
              <a:rPr lang="el-GR" sz="3000" dirty="0"/>
              <a:t>που είναι αναγκασμένοι να γράφουν κείμενα</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54</a:t>
            </a:fld>
            <a:endParaRPr lang="el-GR"/>
          </a:p>
        </p:txBody>
      </p:sp>
    </p:spTree>
    <p:extLst>
      <p:ext uri="{BB962C8B-B14F-4D97-AF65-F5344CB8AC3E}">
        <p14:creationId xmlns:p14="http://schemas.microsoft.com/office/powerpoint/2010/main" val="2936510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(46)</a:t>
            </a:r>
            <a:endParaRPr lang="en-US" dirty="0"/>
          </a:p>
        </p:txBody>
      </p:sp>
      <p:sp>
        <p:nvSpPr>
          <p:cNvPr id="3" name="Θέση περιεχομένου 2"/>
          <p:cNvSpPr>
            <a:spLocks noGrp="1"/>
          </p:cNvSpPr>
          <p:nvPr>
            <p:ph idx="1"/>
          </p:nvPr>
        </p:nvSpPr>
        <p:spPr/>
        <p:txBody>
          <a:bodyPr>
            <a:normAutofit/>
          </a:bodyPr>
          <a:lstStyle/>
          <a:p>
            <a:r>
              <a:rPr lang="el-GR" dirty="0" err="1"/>
              <a:t>Text-to-Speech</a:t>
            </a:r>
            <a:r>
              <a:rPr lang="el-GR" dirty="0"/>
              <a:t> ( TTS ), ή συνθέτες φωνής λαμβάνουν πληροφορίες από την οθόνη με τη μορφή γραμμάτων, αριθμών και σημείων στίξης, και στη συνέχεια μπορούν να "</a:t>
            </a:r>
            <a:r>
              <a:rPr lang="el-GR" dirty="0" smtClean="0"/>
              <a:t>μιλήσουν" </a:t>
            </a:r>
            <a:r>
              <a:rPr lang="el-GR" dirty="0"/>
              <a:t>φωναχτά σε </a:t>
            </a:r>
            <a:r>
              <a:rPr lang="el-GR" dirty="0" smtClean="0"/>
              <a:t>μηχανογραφημένη</a:t>
            </a:r>
            <a:r>
              <a:rPr lang="en-US" dirty="0" smtClean="0"/>
              <a:t> </a:t>
            </a:r>
            <a:r>
              <a:rPr lang="el-GR" dirty="0" smtClean="0"/>
              <a:t>φωνή</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spTree>
    <p:extLst>
      <p:ext uri="{BB962C8B-B14F-4D97-AF65-F5344CB8AC3E}">
        <p14:creationId xmlns:p14="http://schemas.microsoft.com/office/powerpoint/2010/main" val="2217446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(47)</a:t>
            </a:r>
            <a:endParaRPr lang="en-US" dirty="0"/>
          </a:p>
        </p:txBody>
      </p:sp>
      <p:sp>
        <p:nvSpPr>
          <p:cNvPr id="3" name="Θέση περιεχομένου 2"/>
          <p:cNvSpPr>
            <a:spLocks noGrp="1"/>
          </p:cNvSpPr>
          <p:nvPr>
            <p:ph idx="1"/>
          </p:nvPr>
        </p:nvSpPr>
        <p:spPr/>
        <p:txBody>
          <a:bodyPr/>
          <a:lstStyle/>
          <a:p>
            <a:r>
              <a:rPr lang="el-GR" dirty="0" smtClean="0"/>
              <a:t>Η </a:t>
            </a:r>
            <a:r>
              <a:rPr lang="el-GR" dirty="0"/>
              <a:t>χρήση συνθέτων φωνής επιτρέπει στους χρήστες ηλεκτρονικών υπολογιστών που είναι τυφλοί ή έχουν μαθησιακές δυσκολίες να ακούσουν τι </a:t>
            </a:r>
            <a:r>
              <a:rPr lang="el-GR" dirty="0" smtClean="0"/>
              <a:t>πληκτρολογούν.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spTree>
    <p:extLst>
      <p:ext uri="{BB962C8B-B14F-4D97-AF65-F5344CB8AC3E}">
        <p14:creationId xmlns:p14="http://schemas.microsoft.com/office/powerpoint/2010/main" val="3141202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dirty="0"/>
              <a:t>Αναγνώστες Οθόνης (</a:t>
            </a:r>
            <a:r>
              <a:rPr lang="en-US" dirty="0"/>
              <a:t>Screen readers</a:t>
            </a:r>
            <a:r>
              <a:rPr lang="el-GR" dirty="0"/>
              <a:t>)</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sp>
        <p:nvSpPr>
          <p:cNvPr id="5" name="Τίτλος 4"/>
          <p:cNvSpPr>
            <a:spLocks noGrp="1"/>
          </p:cNvSpPr>
          <p:nvPr>
            <p:ph type="title"/>
          </p:nvPr>
        </p:nvSpPr>
        <p:spPr/>
        <p:txBody>
          <a:bodyPr/>
          <a:lstStyle/>
          <a:p>
            <a:r>
              <a:rPr lang="el-GR" dirty="0"/>
              <a:t>Άλλοι τύποι ΥΤ </a:t>
            </a:r>
            <a:r>
              <a:rPr lang="el-GR" dirty="0" smtClean="0"/>
              <a:t>(48)</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40" y="1106423"/>
            <a:ext cx="4862296" cy="30377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049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Άλλοι τύποι ΥΤ </a:t>
            </a:r>
            <a:r>
              <a:rPr lang="el-GR" dirty="0" smtClean="0"/>
              <a:t>(49)</a:t>
            </a:r>
            <a:endParaRPr lang="en-US" dirty="0"/>
          </a:p>
        </p:txBody>
      </p:sp>
      <p:sp>
        <p:nvSpPr>
          <p:cNvPr id="7" name="Θέση περιεχομένου 6"/>
          <p:cNvSpPr>
            <a:spLocks noGrp="1"/>
          </p:cNvSpPr>
          <p:nvPr>
            <p:ph idx="1"/>
          </p:nvPr>
        </p:nvSpPr>
        <p:spPr/>
        <p:txBody>
          <a:bodyPr/>
          <a:lstStyle/>
          <a:p>
            <a:r>
              <a:rPr lang="el-GR" dirty="0"/>
              <a:t>Εκτυπωτές ομιλίας και κειμένου είναι προγράμματα λογισμικού που χρησιμοποιούν προγράμματα σύνθεσης ομιλίας για να παρέχουν ακουστική ανάδραση για το τι έχει δακτυλογραφηθεί. </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a:p>
        </p:txBody>
      </p:sp>
    </p:spTree>
    <p:extLst>
      <p:ext uri="{BB962C8B-B14F-4D97-AF65-F5344CB8AC3E}">
        <p14:creationId xmlns:p14="http://schemas.microsoft.com/office/powerpoint/2010/main" val="3967588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(50)</a:t>
            </a:r>
            <a:endParaRPr lang="en-US" dirty="0"/>
          </a:p>
        </p:txBody>
      </p:sp>
      <p:sp>
        <p:nvSpPr>
          <p:cNvPr id="3" name="Θέση περιεχομένου 2"/>
          <p:cNvSpPr>
            <a:spLocks noGrp="1"/>
          </p:cNvSpPr>
          <p:nvPr>
            <p:ph idx="1"/>
          </p:nvPr>
        </p:nvSpPr>
        <p:spPr/>
        <p:txBody>
          <a:bodyPr/>
          <a:lstStyle/>
          <a:p>
            <a:pPr marL="0" indent="0">
              <a:buNone/>
            </a:pPr>
            <a:r>
              <a:rPr lang="el-GR" dirty="0"/>
              <a:t>ΥΤ για επικοινωνία μέσω τηλεφώνου ή υπολογιστών:</a:t>
            </a:r>
          </a:p>
          <a:p>
            <a:r>
              <a:rPr lang="en-US" sz="2800" dirty="0"/>
              <a:t>TTY/TDD conversion modems </a:t>
            </a:r>
            <a:r>
              <a:rPr lang="el-GR" sz="2800" dirty="0"/>
              <a:t>μεταξύ Η/Υ και τηλεφώνου</a:t>
            </a:r>
            <a:r>
              <a:rPr lang="en-US" sz="2800" dirty="0"/>
              <a:t> </a:t>
            </a:r>
            <a:r>
              <a:rPr lang="el-GR" sz="2800" dirty="0"/>
              <a:t>επιτρέπουν να γράφει κάποιος ένα μήνυμα στον Η/Υ και να το στέλνει σε ένα </a:t>
            </a:r>
            <a:r>
              <a:rPr lang="en-US" sz="2800" dirty="0"/>
              <a:t>TTY/TDD </a:t>
            </a:r>
            <a:r>
              <a:rPr lang="el-GR" sz="2800" dirty="0"/>
              <a:t>τηλέφωνο</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261594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92500" lnSpcReduction="20000"/>
          </a:bodyPr>
          <a:lstStyle/>
          <a:p>
            <a:r>
              <a:rPr lang="el-GR" sz="3300" dirty="0"/>
              <a:t>Εννοιολογική αποσαφήνιση</a:t>
            </a:r>
          </a:p>
          <a:p>
            <a:r>
              <a:rPr lang="el-GR" sz="3300" dirty="0"/>
              <a:t>Καθολική </a:t>
            </a:r>
            <a:r>
              <a:rPr lang="el-GR" sz="3300" dirty="0" smtClean="0"/>
              <a:t>πρόσβαση</a:t>
            </a:r>
            <a:endParaRPr lang="el-GR" sz="3300" dirty="0"/>
          </a:p>
          <a:p>
            <a:r>
              <a:rPr lang="el-GR" sz="3300" dirty="0"/>
              <a:t>Καθολικός </a:t>
            </a:r>
            <a:r>
              <a:rPr lang="el-GR" sz="3300" dirty="0" smtClean="0"/>
              <a:t>σχεδιασμός</a:t>
            </a:r>
            <a:endParaRPr lang="el-GR" sz="3300" dirty="0"/>
          </a:p>
          <a:p>
            <a:r>
              <a:rPr lang="el-GR" sz="3300" dirty="0"/>
              <a:t>Τύποι </a:t>
            </a:r>
            <a:r>
              <a:rPr lang="el-GR" sz="3300" dirty="0" smtClean="0"/>
              <a:t>Υποστηρικτικής Τεχνολογίας (ΥΤ)</a:t>
            </a:r>
          </a:p>
          <a:p>
            <a:pPr lvl="1"/>
            <a:r>
              <a:rPr lang="el-GR" dirty="0" smtClean="0"/>
              <a:t>Συσκευές </a:t>
            </a:r>
            <a:r>
              <a:rPr lang="el-GR" dirty="0"/>
              <a:t>Εισόδου ΥΤ </a:t>
            </a:r>
            <a:endParaRPr lang="el-GR" dirty="0" smtClean="0"/>
          </a:p>
          <a:p>
            <a:pPr lvl="1"/>
            <a:r>
              <a:rPr lang="el-GR" dirty="0" smtClean="0"/>
              <a:t>Συσκευές </a:t>
            </a:r>
            <a:r>
              <a:rPr lang="el-GR" dirty="0"/>
              <a:t>Εισόδου-Εξόδου ΥΤ </a:t>
            </a:r>
            <a:endParaRPr lang="el-GR" dirty="0" smtClean="0"/>
          </a:p>
          <a:p>
            <a:pPr lvl="1"/>
            <a:r>
              <a:rPr lang="el-GR" dirty="0" smtClean="0"/>
              <a:t>Άλλοι </a:t>
            </a:r>
            <a:r>
              <a:rPr lang="el-GR" dirty="0"/>
              <a:t>Τύποι ΥΤ (Λογισμικό/Υλικό) </a:t>
            </a:r>
          </a:p>
          <a:p>
            <a:endParaRPr lang="el-GR" sz="2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
        <p:nvSpPr>
          <p:cNvPr id="5" name="Ορθογώνιο 4"/>
          <p:cNvSpPr/>
          <p:nvPr/>
        </p:nvSpPr>
        <p:spPr>
          <a:xfrm>
            <a:off x="457200" y="4297660"/>
            <a:ext cx="8208912" cy="504840"/>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Άλλοι τύποι ΥΤ </a:t>
            </a:r>
            <a:r>
              <a:rPr lang="el-GR" dirty="0" smtClean="0"/>
              <a:t>(51)</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dirty="0"/>
              <a:t>Παράδειγμα Εφαρμογής:</a:t>
            </a:r>
            <a:endParaRPr lang="en-US" dirty="0" smtClean="0"/>
          </a:p>
          <a:p>
            <a:r>
              <a:rPr lang="el-GR" dirty="0" smtClean="0"/>
              <a:t>Υποστήριξη </a:t>
            </a:r>
            <a:r>
              <a:rPr lang="el-GR" dirty="0"/>
              <a:t>φοιτητών με αναπηρία - Μονάδα Προσβασιμότητας ΕΚΠΑ: </a:t>
            </a:r>
            <a:r>
              <a:rPr lang="en-GB" b="1" dirty="0">
                <a:hlinkClick r:id="rId2"/>
              </a:rPr>
              <a:t>https://www.youtube.com/watch?v=LrFMXTncUmY&amp;spfreload=1</a:t>
            </a:r>
            <a:r>
              <a:rPr lang="el-GR" b="1" dirty="0"/>
              <a:t> </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spTree>
    <p:extLst>
      <p:ext uri="{BB962C8B-B14F-4D97-AF65-F5344CB8AC3E}">
        <p14:creationId xmlns:p14="http://schemas.microsoft.com/office/powerpoint/2010/main" val="413939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Tobii</a:t>
            </a:r>
            <a:r>
              <a:rPr lang="en-US" dirty="0"/>
              <a:t> </a:t>
            </a:r>
            <a:r>
              <a:rPr lang="en-US" dirty="0" err="1"/>
              <a:t>EyeMobile</a:t>
            </a:r>
            <a:endParaRPr lang="en-US" dirty="0"/>
          </a:p>
        </p:txBody>
      </p:sp>
      <p:sp>
        <p:nvSpPr>
          <p:cNvPr id="3" name="Θέση περιεχομένου 2"/>
          <p:cNvSpPr>
            <a:spLocks noGrp="1"/>
          </p:cNvSpPr>
          <p:nvPr>
            <p:ph idx="1"/>
          </p:nvPr>
        </p:nvSpPr>
        <p:spPr/>
        <p:txBody>
          <a:bodyPr/>
          <a:lstStyle/>
          <a:p>
            <a:r>
              <a:rPr lang="el-GR" dirty="0" smtClean="0"/>
              <a:t>Έλεγχος ταμπλέτας </a:t>
            </a:r>
            <a:r>
              <a:rPr lang="el-GR" dirty="0"/>
              <a:t>χρησιμοποιώντας μόνο τα </a:t>
            </a:r>
            <a:r>
              <a:rPr lang="el-GR" dirty="0" smtClean="0"/>
              <a:t>μάτια</a:t>
            </a:r>
          </a:p>
          <a:p>
            <a:r>
              <a:rPr lang="el-GR" dirty="0"/>
              <a:t>Π</a:t>
            </a:r>
            <a:r>
              <a:rPr lang="el-GR" dirty="0" smtClean="0"/>
              <a:t>ρόσβαση </a:t>
            </a:r>
            <a:r>
              <a:rPr lang="el-GR" dirty="0"/>
              <a:t>στον υπολογιστή </a:t>
            </a:r>
            <a:r>
              <a:rPr lang="el-GR" dirty="0" smtClean="0"/>
              <a:t>που βάζει τα </a:t>
            </a:r>
            <a:r>
              <a:rPr lang="el-GR" dirty="0"/>
              <a:t>άτομα με σωματικές αναπηρίες </a:t>
            </a:r>
            <a:r>
              <a:rPr lang="el-GR" dirty="0" smtClean="0"/>
              <a:t>και δυσκολίες επικοινωνίας στην </a:t>
            </a:r>
            <a:r>
              <a:rPr lang="el-GR" dirty="0"/>
              <a:t>πρώτη γραμμή της τεχνολογίας</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2293516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BEAMZ</a:t>
            </a:r>
            <a:endParaRPr lang="en-US" dirty="0"/>
          </a:p>
        </p:txBody>
      </p:sp>
      <p:sp>
        <p:nvSpPr>
          <p:cNvPr id="3" name="Θέση περιεχομένου 2"/>
          <p:cNvSpPr>
            <a:spLocks noGrp="1"/>
          </p:cNvSpPr>
          <p:nvPr>
            <p:ph idx="1"/>
          </p:nvPr>
        </p:nvSpPr>
        <p:spPr/>
        <p:txBody>
          <a:bodyPr>
            <a:normAutofit/>
          </a:bodyPr>
          <a:lstStyle/>
          <a:p>
            <a:r>
              <a:rPr lang="el-GR" dirty="0"/>
              <a:t>ένα συναρπαστικό νέο </a:t>
            </a:r>
            <a:r>
              <a:rPr lang="el-GR" dirty="0" smtClean="0"/>
              <a:t>τεχνολογικό </a:t>
            </a:r>
            <a:r>
              <a:rPr lang="el-GR" dirty="0"/>
              <a:t>μέσο που </a:t>
            </a:r>
            <a:r>
              <a:rPr lang="el-GR" dirty="0" smtClean="0"/>
              <a:t>παρ</a:t>
            </a:r>
            <a:r>
              <a:rPr lang="el-GR" dirty="0"/>
              <a:t>ά</a:t>
            </a:r>
            <a:r>
              <a:rPr lang="el-GR" dirty="0" smtClean="0"/>
              <a:t>γει </a:t>
            </a:r>
            <a:r>
              <a:rPr lang="el-GR" dirty="0"/>
              <a:t>ήχους/μουσική - μουσικό όργανο </a:t>
            </a:r>
          </a:p>
          <a:p>
            <a:r>
              <a:rPr lang="el-GR" dirty="0"/>
              <a:t>έχει σχεδιαστεί για κάθε ηλικία ανεξαρτήτως φυσικής ή γνωστικής </a:t>
            </a:r>
            <a:r>
              <a:rPr lang="el-GR" dirty="0" smtClean="0"/>
              <a:t>κατάστασης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1074590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BEAMZ</a:t>
            </a:r>
            <a:r>
              <a:rPr lang="el-GR" dirty="0" smtClean="0"/>
              <a:t> (2)</a:t>
            </a:r>
            <a:endParaRPr lang="en-US" dirty="0"/>
          </a:p>
        </p:txBody>
      </p:sp>
      <p:sp>
        <p:nvSpPr>
          <p:cNvPr id="3" name="Θέση περιεχομένου 2"/>
          <p:cNvSpPr>
            <a:spLocks noGrp="1"/>
          </p:cNvSpPr>
          <p:nvPr>
            <p:ph idx="1"/>
          </p:nvPr>
        </p:nvSpPr>
        <p:spPr/>
        <p:txBody>
          <a:bodyPr>
            <a:normAutofit fontScale="92500"/>
          </a:bodyPr>
          <a:lstStyle/>
          <a:p>
            <a:r>
              <a:rPr lang="el-GR" dirty="0"/>
              <a:t>με σκοπό να δώσει τη δυνατότητα ενασχόλησης με τη μουσική σε άτομα που αδυνατούν να παίξουν μουσική με παραδοσιακά όργανα.</a:t>
            </a:r>
            <a:endParaRPr lang="en-GB" dirty="0"/>
          </a:p>
          <a:p>
            <a:r>
              <a:rPr lang="el-GR" dirty="0"/>
              <a:t>μετατρέπει τις κινήσεις των χεριών σε </a:t>
            </a:r>
            <a:r>
              <a:rPr lang="el-GR" dirty="0" smtClean="0"/>
              <a:t>ήχο/μουσική</a:t>
            </a:r>
            <a:endParaRPr lang="el-GR" dirty="0"/>
          </a:p>
          <a:p>
            <a:r>
              <a:rPr lang="el-GR" dirty="0" err="1"/>
              <a:t>προσβάσιμο</a:t>
            </a:r>
            <a:r>
              <a:rPr lang="el-GR" dirty="0"/>
              <a:t> και από άτομα που χρησιμοποιούν διακόπτες ή </a:t>
            </a:r>
            <a:r>
              <a:rPr lang="el-GR" dirty="0" err="1"/>
              <a:t>βλεμματικό</a:t>
            </a:r>
            <a:r>
              <a:rPr lang="el-GR" dirty="0"/>
              <a:t> έλεγχο</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2096353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dirty="0"/>
              <a:t>Λογισμικό</a:t>
            </a:r>
            <a:r>
              <a:rPr lang="en-US" dirty="0"/>
              <a:t> (Software)</a:t>
            </a:r>
            <a:r>
              <a:rPr lang="el-GR" dirty="0"/>
              <a:t> </a:t>
            </a:r>
            <a:r>
              <a:rPr lang="el-GR" dirty="0" smtClean="0"/>
              <a:t>- </a:t>
            </a:r>
            <a:r>
              <a:rPr lang="el-GR" dirty="0"/>
              <a:t>Ελεγκτής </a:t>
            </a:r>
            <a:r>
              <a:rPr lang="en-US" dirty="0"/>
              <a:t>Laser</a:t>
            </a:r>
          </a:p>
          <a:p>
            <a:r>
              <a:rPr lang="en-US" dirty="0"/>
              <a:t>(Laser </a:t>
            </a:r>
            <a:r>
              <a:rPr lang="en-US" dirty="0" smtClean="0"/>
              <a:t>Control</a:t>
            </a:r>
            <a:r>
              <a:rPr lang="en-US" dirty="0"/>
              <a:t>l</a:t>
            </a:r>
            <a:r>
              <a:rPr lang="en-US" dirty="0" smtClean="0"/>
              <a:t>er</a:t>
            </a:r>
            <a:r>
              <a:rPr lang="en-US" dirty="0"/>
              <a:t>)</a:t>
            </a:r>
            <a:r>
              <a:rPr lang="el-GR" dirty="0"/>
              <a:t> </a:t>
            </a:r>
            <a:endParaRPr lang="en-GB" dirty="0"/>
          </a:p>
          <a:p>
            <a:endParaRPr lang="en-GB"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64</a:t>
            </a:fld>
            <a:endParaRPr lang="el-GR" dirty="0"/>
          </a:p>
        </p:txBody>
      </p:sp>
      <p:sp>
        <p:nvSpPr>
          <p:cNvPr id="5" name="Τίτλος 4"/>
          <p:cNvSpPr>
            <a:spLocks noGrp="1"/>
          </p:cNvSpPr>
          <p:nvPr>
            <p:ph type="title"/>
          </p:nvPr>
        </p:nvSpPr>
        <p:spPr/>
        <p:txBody>
          <a:bodyPr/>
          <a:lstStyle/>
          <a:p>
            <a:r>
              <a:rPr lang="en-US" dirty="0"/>
              <a:t>BEAMZ</a:t>
            </a:r>
            <a:r>
              <a:rPr lang="el-GR" dirty="0"/>
              <a:t> </a:t>
            </a:r>
            <a:r>
              <a:rPr lang="el-GR" dirty="0" smtClean="0"/>
              <a:t>(</a:t>
            </a:r>
            <a:r>
              <a:rPr lang="en-US" dirty="0" smtClean="0"/>
              <a:t>3</a:t>
            </a:r>
            <a:r>
              <a:rPr lang="el-GR" dirty="0" smtClean="0"/>
              <a:t>)</a:t>
            </a:r>
            <a:endParaRPr lang="en-US" dirty="0"/>
          </a:p>
        </p:txBody>
      </p:sp>
      <p:pic>
        <p:nvPicPr>
          <p:cNvPr id="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985" b="4985"/>
          <a:stretch>
            <a:fillRect/>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Ορθογώνιο 5"/>
          <p:cNvSpPr/>
          <p:nvPr/>
        </p:nvSpPr>
        <p:spPr>
          <a:xfrm>
            <a:off x="1811873" y="5019960"/>
            <a:ext cx="5784463" cy="276999"/>
          </a:xfrm>
          <a:prstGeom prst="rect">
            <a:avLst/>
          </a:prstGeom>
        </p:spPr>
        <p:txBody>
          <a:bodyPr wrap="square">
            <a:spAutoFit/>
          </a:bodyPr>
          <a:lstStyle/>
          <a:p>
            <a:r>
              <a:rPr lang="en-GB" sz="1200" dirty="0" smtClean="0">
                <a:hlinkClick r:id="rId3"/>
              </a:rPr>
              <a:t>http://www.tobii.com/en/assistive-technology/global/products/partner-software/beamz/</a:t>
            </a:r>
            <a:r>
              <a:rPr lang="el-GR" sz="1200" dirty="0" smtClean="0"/>
              <a:t> </a:t>
            </a:r>
            <a:endParaRPr lang="en-GB" sz="1200" dirty="0"/>
          </a:p>
        </p:txBody>
      </p:sp>
    </p:spTree>
    <p:extLst>
      <p:ext uri="{BB962C8B-B14F-4D97-AF65-F5344CB8AC3E}">
        <p14:creationId xmlns:p14="http://schemas.microsoft.com/office/powerpoint/2010/main" val="1542550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dirty="0"/>
              <a:t>BEAMZ</a:t>
            </a:r>
            <a:r>
              <a:rPr lang="el-GR" dirty="0"/>
              <a:t> </a:t>
            </a:r>
            <a:r>
              <a:rPr lang="el-GR" dirty="0" smtClean="0"/>
              <a:t>(</a:t>
            </a:r>
            <a:r>
              <a:rPr lang="en-US" dirty="0" smtClean="0"/>
              <a:t>4</a:t>
            </a:r>
            <a:r>
              <a:rPr lang="el-GR" dirty="0" smtClean="0"/>
              <a:t>)</a:t>
            </a:r>
            <a:endParaRPr lang="en-US" dirty="0"/>
          </a:p>
        </p:txBody>
      </p:sp>
      <p:sp>
        <p:nvSpPr>
          <p:cNvPr id="7" name="Θέση περιεχομένου 6"/>
          <p:cNvSpPr>
            <a:spLocks noGrp="1"/>
          </p:cNvSpPr>
          <p:nvPr>
            <p:ph idx="1"/>
          </p:nvPr>
        </p:nvSpPr>
        <p:spPr/>
        <p:txBody>
          <a:bodyPr>
            <a:normAutofit/>
          </a:bodyPr>
          <a:lstStyle/>
          <a:p>
            <a:r>
              <a:rPr lang="en-US" dirty="0">
                <a:hlinkClick r:id="rId2"/>
              </a:rPr>
              <a:t>http://www.tobii.com/en/assistive-technology/global/products/partner-software/beamz</a:t>
            </a:r>
            <a:r>
              <a:rPr lang="en-US" dirty="0" smtClean="0">
                <a:hlinkClick r:id="rId2"/>
              </a:rPr>
              <a:t>/</a:t>
            </a:r>
            <a:endParaRPr lang="en-US" dirty="0"/>
          </a:p>
          <a:p>
            <a:r>
              <a:rPr lang="en-GB" dirty="0">
                <a:hlinkClick r:id="rId2"/>
              </a:rPr>
              <a:t>http://www.tobii.com/en/assistive-technology/global/products/partner-software/beamz/</a:t>
            </a:r>
            <a:r>
              <a:rPr lang="el-GR" dirty="0"/>
              <a:t> </a:t>
            </a:r>
            <a:endParaRPr lang="en-GB"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65</a:t>
            </a:fld>
            <a:endParaRPr lang="el-GR"/>
          </a:p>
        </p:txBody>
      </p:sp>
    </p:spTree>
    <p:extLst>
      <p:ext uri="{BB962C8B-B14F-4D97-AF65-F5344CB8AC3E}">
        <p14:creationId xmlns:p14="http://schemas.microsoft.com/office/powerpoint/2010/main" val="1788667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dirty="0"/>
              <a:t>BEAMZ</a:t>
            </a:r>
            <a:r>
              <a:rPr lang="el-GR" dirty="0"/>
              <a:t> </a:t>
            </a:r>
            <a:r>
              <a:rPr lang="el-GR" dirty="0" smtClean="0"/>
              <a:t>(</a:t>
            </a:r>
            <a:r>
              <a:rPr lang="en-US" dirty="0" smtClean="0"/>
              <a:t>5</a:t>
            </a:r>
            <a:r>
              <a:rPr lang="el-GR" dirty="0" smtClean="0"/>
              <a:t>)</a:t>
            </a:r>
            <a:endParaRPr lang="en-US" dirty="0"/>
          </a:p>
        </p:txBody>
      </p:sp>
      <p:sp>
        <p:nvSpPr>
          <p:cNvPr id="7" name="Θέση περιεχομένου 6"/>
          <p:cNvSpPr>
            <a:spLocks noGrp="1"/>
          </p:cNvSpPr>
          <p:nvPr>
            <p:ph idx="1"/>
          </p:nvPr>
        </p:nvSpPr>
        <p:spPr/>
        <p:txBody>
          <a:bodyPr/>
          <a:lstStyle/>
          <a:p>
            <a:r>
              <a:rPr lang="el-GR" dirty="0"/>
              <a:t>Γιατί το ΒΕΑΜΖ στη </a:t>
            </a:r>
            <a:r>
              <a:rPr lang="el-GR" dirty="0" err="1" smtClean="0"/>
              <a:t>λογοθεραπεία</a:t>
            </a:r>
            <a:r>
              <a:rPr lang="el-GR" dirty="0" smtClean="0"/>
              <a:t>;</a:t>
            </a:r>
          </a:p>
          <a:p>
            <a:pPr lvl="1"/>
            <a:r>
              <a:rPr lang="el-GR" dirty="0" smtClean="0"/>
              <a:t>Μάθηση/ενίσχυση</a:t>
            </a:r>
          </a:p>
          <a:p>
            <a:pPr lvl="1"/>
            <a:r>
              <a:rPr lang="el-GR" dirty="0" smtClean="0"/>
              <a:t>Ως </a:t>
            </a:r>
            <a:r>
              <a:rPr lang="el-GR" dirty="0"/>
              <a:t>κίνητρο ή επιβράβευση</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66</a:t>
            </a:fld>
            <a:endParaRPr lang="el-GR"/>
          </a:p>
        </p:txBody>
      </p:sp>
    </p:spTree>
    <p:extLst>
      <p:ext uri="{BB962C8B-B14F-4D97-AF65-F5344CB8AC3E}">
        <p14:creationId xmlns:p14="http://schemas.microsoft.com/office/powerpoint/2010/main" val="3138927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BEAMZ</a:t>
            </a:r>
            <a:r>
              <a:rPr lang="el-GR" dirty="0"/>
              <a:t> </a:t>
            </a:r>
            <a:r>
              <a:rPr lang="el-GR" dirty="0" smtClean="0"/>
              <a:t>(</a:t>
            </a:r>
            <a:r>
              <a:rPr lang="en-US" smtClean="0"/>
              <a:t>6</a:t>
            </a:r>
            <a:r>
              <a:rPr lang="el-GR" smtClean="0"/>
              <a:t>)</a:t>
            </a:r>
            <a:endParaRPr lang="en-US"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3800" dirty="0" smtClean="0"/>
              <a:t>Μάθηση/ενίσχυση:</a:t>
            </a:r>
          </a:p>
          <a:p>
            <a:pPr marL="685800" lvl="1"/>
            <a:r>
              <a:rPr lang="el-GR" sz="2900" dirty="0" smtClean="0"/>
              <a:t>αιτία-αποτέλεσμα</a:t>
            </a:r>
            <a:endParaRPr lang="el-GR" sz="2900" dirty="0"/>
          </a:p>
          <a:p>
            <a:pPr marL="685800" lvl="1"/>
            <a:r>
              <a:rPr lang="el-GR" sz="2900" dirty="0"/>
              <a:t>προσανατολισμό στο χώρο (κατευθύνσεις)</a:t>
            </a:r>
          </a:p>
          <a:p>
            <a:pPr marL="685800" lvl="1"/>
            <a:r>
              <a:rPr lang="el-GR" sz="2900" dirty="0"/>
              <a:t>αλληλουχία</a:t>
            </a:r>
          </a:p>
          <a:p>
            <a:pPr marL="685800" lvl="1"/>
            <a:r>
              <a:rPr lang="el-GR" sz="2900" dirty="0"/>
              <a:t>γνωστικό τομέα (μνήμη)</a:t>
            </a:r>
          </a:p>
          <a:p>
            <a:pPr marL="685800" lvl="1"/>
            <a:r>
              <a:rPr lang="el-GR" sz="2900" dirty="0"/>
              <a:t>κινητικό τομέα (συντονισμός κινήσεων, κινητική αδεξιότητα, λεπτή και στην αδρή κινητικότητα, ρυθμό)</a:t>
            </a:r>
          </a:p>
          <a:p>
            <a:pPr marL="685800" lvl="1"/>
            <a:r>
              <a:rPr lang="el-GR" sz="2900" dirty="0"/>
              <a:t>κοινωνική αλληλεπίδραση</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67</a:t>
            </a:fld>
            <a:endParaRPr lang="el-GR" dirty="0"/>
          </a:p>
        </p:txBody>
      </p:sp>
    </p:spTree>
    <p:extLst>
      <p:ext uri="{BB962C8B-B14F-4D97-AF65-F5344CB8AC3E}">
        <p14:creationId xmlns:p14="http://schemas.microsoft.com/office/powerpoint/2010/main" val="1004814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Άλλα παραδείγματα λογισμικά </a:t>
            </a:r>
            <a:endParaRPr lang="en-US"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Δείτε αναλυτικά στο </a:t>
            </a:r>
            <a:r>
              <a:rPr lang="en-US" dirty="0">
                <a:hlinkClick r:id="rId2"/>
              </a:rPr>
              <a:t>http://www.mkprosopsis.com/ProductsAST.htm</a:t>
            </a:r>
            <a:r>
              <a:rPr lang="el-GR" dirty="0"/>
              <a:t> :</a:t>
            </a:r>
            <a:endParaRPr lang="en-US" dirty="0"/>
          </a:p>
          <a:p>
            <a:r>
              <a:rPr lang="el-GR" dirty="0"/>
              <a:t>Δημιουργία Δραστηριοτήτων	</a:t>
            </a:r>
          </a:p>
          <a:p>
            <a:r>
              <a:rPr lang="el-GR" dirty="0"/>
              <a:t>Αιτία &amp; Αποτέλεσμα	</a:t>
            </a:r>
          </a:p>
          <a:p>
            <a:r>
              <a:rPr lang="el-GR" dirty="0"/>
              <a:t>Επικοινωνία				</a:t>
            </a:r>
          </a:p>
          <a:p>
            <a:r>
              <a:rPr lang="el-GR" dirty="0" err="1"/>
              <a:t>Προδημοτική</a:t>
            </a:r>
            <a:r>
              <a:rPr lang="el-GR" dirty="0"/>
              <a:t>/ Βασικές Δεξιότητες	</a:t>
            </a:r>
          </a:p>
          <a:p>
            <a:r>
              <a:rPr lang="el-GR" dirty="0"/>
              <a:t>Ελληνικοί </a:t>
            </a:r>
            <a:r>
              <a:rPr lang="el-GR" dirty="0" smtClean="0"/>
              <a:t>Τίτλοι</a:t>
            </a:r>
          </a:p>
          <a:p>
            <a:r>
              <a:rPr lang="el-GR" dirty="0"/>
              <a:t>Δημοτική Εκπαίδευση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68</a:t>
            </a:fld>
            <a:endParaRPr lang="el-GR" dirty="0"/>
          </a:p>
        </p:txBody>
      </p:sp>
    </p:spTree>
    <p:extLst>
      <p:ext uri="{BB962C8B-B14F-4D97-AF65-F5344CB8AC3E}">
        <p14:creationId xmlns:p14="http://schemas.microsoft.com/office/powerpoint/2010/main" val="2508471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Άλλα παραδείγματα λογισμικά </a:t>
            </a:r>
            <a:r>
              <a:rPr lang="el-GR" dirty="0" smtClean="0"/>
              <a:t>(2)</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dirty="0" smtClean="0"/>
              <a:t>Σοβαρές </a:t>
            </a:r>
            <a:r>
              <a:rPr lang="el-GR" dirty="0"/>
              <a:t>και Πολλαπλές Αναπηρίες	</a:t>
            </a:r>
          </a:p>
          <a:p>
            <a:r>
              <a:rPr lang="el-GR" dirty="0"/>
              <a:t>Αισθητηριακή Ανάπτυξη	</a:t>
            </a:r>
          </a:p>
          <a:p>
            <a:r>
              <a:rPr lang="el-GR" dirty="0" err="1"/>
              <a:t>Λογοθεραπεία</a:t>
            </a:r>
            <a:r>
              <a:rPr lang="el-GR" dirty="0"/>
              <a:t>	</a:t>
            </a:r>
          </a:p>
          <a:p>
            <a:r>
              <a:rPr lang="el-GR" dirty="0"/>
              <a:t>Προβλήματα Όρασης		</a:t>
            </a:r>
          </a:p>
          <a:p>
            <a:r>
              <a:rPr lang="el-GR" dirty="0"/>
              <a:t>Πρόσβαση Γραφής &amp; Ανάγνωσης	</a:t>
            </a:r>
          </a:p>
          <a:p>
            <a:r>
              <a:rPr lang="el-GR" dirty="0"/>
              <a:t>Πρόσβαση στον υπολογιστή	 	 </a:t>
            </a:r>
          </a:p>
          <a:p>
            <a:r>
              <a:rPr lang="el-GR" dirty="0"/>
              <a:t>Μέση Εκπαίδευση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69</a:t>
            </a:fld>
            <a:endParaRPr lang="el-GR" dirty="0"/>
          </a:p>
        </p:txBody>
      </p:sp>
    </p:spTree>
    <p:extLst>
      <p:ext uri="{BB962C8B-B14F-4D97-AF65-F5344CB8AC3E}">
        <p14:creationId xmlns:p14="http://schemas.microsoft.com/office/powerpoint/2010/main" val="6233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a:bodyPr>
          <a:lstStyle/>
          <a:p>
            <a:pPr>
              <a:lnSpc>
                <a:spcPct val="110000"/>
              </a:lnSpc>
            </a:pPr>
            <a:r>
              <a:rPr lang="el-GR" altLang="el-GR" dirty="0" smtClean="0"/>
              <a:t>Άλλοι τύποι ΥΤ</a:t>
            </a:r>
            <a:endParaRPr lang="el-GR" altLang="el-GR" dirty="0"/>
          </a:p>
        </p:txBody>
      </p:sp>
      <p:sp>
        <p:nvSpPr>
          <p:cNvPr id="8" name="Θέση κειμένου 7"/>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4294967295"/>
          </p:nvPr>
        </p:nvSpPr>
        <p:spPr>
          <a:xfrm>
            <a:off x="7010400" y="5297488"/>
            <a:ext cx="2133600" cy="303212"/>
          </a:xfrm>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2351393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Ρόλος του λογοθεραπευτή</a:t>
            </a:r>
            <a:endParaRPr lang="en-US" dirty="0"/>
          </a:p>
        </p:txBody>
      </p:sp>
      <p:sp>
        <p:nvSpPr>
          <p:cNvPr id="3" name="Θέση περιεχομένου 2"/>
          <p:cNvSpPr>
            <a:spLocks noGrp="1"/>
          </p:cNvSpPr>
          <p:nvPr>
            <p:ph idx="1"/>
          </p:nvPr>
        </p:nvSpPr>
        <p:spPr/>
        <p:txBody>
          <a:bodyPr/>
          <a:lstStyle/>
          <a:p>
            <a:r>
              <a:rPr lang="el-GR" dirty="0"/>
              <a:t>Αξιολογούν και προτείνουν τον κατάλληλο τύπο υποστηρικτικής/εναλλακτικής επικοινωνίας</a:t>
            </a:r>
          </a:p>
          <a:p>
            <a:r>
              <a:rPr lang="el-GR" dirty="0"/>
              <a:t>Κάνουν παρέμβαση και εκπαιδεύουν τόσο το περιστατικό όσο και την οικογένεια</a:t>
            </a:r>
          </a:p>
          <a:p>
            <a:r>
              <a:rPr lang="el-GR" dirty="0"/>
              <a:t>Επαναξιολογούν τα αποτελέσματα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70</a:t>
            </a:fld>
            <a:endParaRPr lang="el-GR" dirty="0"/>
          </a:p>
        </p:txBody>
      </p:sp>
    </p:spTree>
    <p:extLst>
      <p:ext uri="{BB962C8B-B14F-4D97-AF65-F5344CB8AC3E}">
        <p14:creationId xmlns:p14="http://schemas.microsoft.com/office/powerpoint/2010/main" val="1221859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71</a:t>
            </a:fld>
            <a:endParaRPr lang="el-GR" dirty="0"/>
          </a:p>
        </p:txBody>
      </p:sp>
      <p:sp>
        <p:nvSpPr>
          <p:cNvPr id="5" name="Τίτλος 4"/>
          <p:cNvSpPr>
            <a:spLocks noGrp="1"/>
          </p:cNvSpPr>
          <p:nvPr>
            <p:ph type="title"/>
          </p:nvPr>
        </p:nvSpPr>
        <p:spPr/>
        <p:txBody>
          <a:bodyPr/>
          <a:lstStyle/>
          <a:p>
            <a:r>
              <a:rPr lang="el-GR" dirty="0" smtClean="0"/>
              <a:t>Παράδειγμα </a:t>
            </a:r>
            <a:r>
              <a:rPr lang="en-US" dirty="0" smtClean="0"/>
              <a:t>(Amazon)</a:t>
            </a:r>
            <a:endParaRPr lang="en-US" dirty="0"/>
          </a:p>
        </p:txBody>
      </p:sp>
      <p:pic>
        <p:nvPicPr>
          <p:cNvPr id="8"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6322" b="6322"/>
          <a:stretch>
            <a:fillRect/>
          </a:stretch>
        </p:blipFill>
        <p:spPr bwMode="auto">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176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Παραδείγματα (</a:t>
            </a:r>
            <a:r>
              <a:rPr lang="en-US" dirty="0"/>
              <a:t>Microsoft</a:t>
            </a:r>
            <a:r>
              <a:rPr lang="en-US" dirty="0" smtClean="0"/>
              <a:t>) </a:t>
            </a:r>
            <a:endParaRPr lang="en-US" dirty="0"/>
          </a:p>
        </p:txBody>
      </p:sp>
      <p:sp>
        <p:nvSpPr>
          <p:cNvPr id="7" name="Θέση περιεχομένου 6"/>
          <p:cNvSpPr>
            <a:spLocks noGrp="1"/>
          </p:cNvSpPr>
          <p:nvPr>
            <p:ph idx="1"/>
          </p:nvPr>
        </p:nvSpPr>
        <p:spPr/>
        <p:txBody>
          <a:bodyPr>
            <a:normAutofit fontScale="62500" lnSpcReduction="20000"/>
          </a:bodyPr>
          <a:lstStyle/>
          <a:p>
            <a:pPr marL="0" indent="0">
              <a:buNone/>
            </a:pPr>
            <a:r>
              <a:rPr lang="en-GB" sz="6700" dirty="0"/>
              <a:t>Vision</a:t>
            </a:r>
          </a:p>
          <a:p>
            <a:r>
              <a:rPr lang="en-GB" sz="4600" dirty="0">
                <a:hlinkClick r:id="rId2" tooltip="external link"/>
              </a:rPr>
              <a:t>Ai </a:t>
            </a:r>
            <a:r>
              <a:rPr lang="en-GB" sz="4600" dirty="0" smtClean="0">
                <a:hlinkClick r:id="rId2" tooltip="external link"/>
              </a:rPr>
              <a:t>Squared</a:t>
            </a:r>
            <a:endParaRPr lang="en-GB" sz="4600" dirty="0" smtClean="0"/>
          </a:p>
          <a:p>
            <a:r>
              <a:rPr lang="en-GB" sz="4600" dirty="0" smtClean="0">
                <a:hlinkClick r:id="rId3" tooltip="external link"/>
              </a:rPr>
              <a:t>BAUM </a:t>
            </a:r>
            <a:r>
              <a:rPr lang="en-GB" sz="4600" dirty="0" err="1">
                <a:hlinkClick r:id="rId3" tooltip="external link"/>
              </a:rPr>
              <a:t>Retec</a:t>
            </a:r>
            <a:r>
              <a:rPr lang="en-GB" sz="4600" dirty="0">
                <a:hlinkClick r:id="rId3" tooltip="external link"/>
              </a:rPr>
              <a:t> </a:t>
            </a:r>
            <a:r>
              <a:rPr lang="en-GB" sz="4600" dirty="0" smtClean="0">
                <a:hlinkClick r:id="rId3" tooltip="external link"/>
              </a:rPr>
              <a:t>AG</a:t>
            </a:r>
            <a:endParaRPr lang="en-GB" sz="4600" dirty="0" smtClean="0"/>
          </a:p>
          <a:p>
            <a:r>
              <a:rPr lang="en-GB" sz="4600" dirty="0" smtClean="0">
                <a:hlinkClick r:id="rId4" tooltip="external link"/>
              </a:rPr>
              <a:t>Claro Software</a:t>
            </a:r>
            <a:endParaRPr lang="en-GB" sz="4600" dirty="0" smtClean="0"/>
          </a:p>
          <a:p>
            <a:r>
              <a:rPr lang="en-GB" sz="4600" dirty="0" smtClean="0">
                <a:hlinkClick r:id="rId5" tooltip="external link"/>
              </a:rPr>
              <a:t>Dolphin </a:t>
            </a:r>
            <a:r>
              <a:rPr lang="en-GB" sz="4600" dirty="0">
                <a:hlinkClick r:id="rId5" tooltip="external link"/>
              </a:rPr>
              <a:t>Oceanic </a:t>
            </a:r>
            <a:r>
              <a:rPr lang="en-GB" sz="4600" dirty="0" smtClean="0">
                <a:hlinkClick r:id="rId5" tooltip="external link"/>
              </a:rPr>
              <a:t>Ltd.</a:t>
            </a:r>
            <a:endParaRPr lang="en-GB" sz="4600" dirty="0" smtClean="0"/>
          </a:p>
          <a:p>
            <a:pPr marL="0" indent="0">
              <a:buNone/>
            </a:pPr>
            <a:r>
              <a:rPr lang="en-GB" dirty="0"/>
              <a:t/>
            </a:r>
            <a:br>
              <a:rPr lang="en-GB" dirty="0"/>
            </a:br>
            <a:r>
              <a:rPr lang="en-GB" dirty="0"/>
              <a:t/>
            </a:r>
            <a:br>
              <a:rPr lang="en-GB" dirty="0"/>
            </a:b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72</a:t>
            </a:fld>
            <a:endParaRPr lang="el-GR"/>
          </a:p>
        </p:txBody>
      </p:sp>
    </p:spTree>
    <p:extLst>
      <p:ext uri="{BB962C8B-B14F-4D97-AF65-F5344CB8AC3E}">
        <p14:creationId xmlns:p14="http://schemas.microsoft.com/office/powerpoint/2010/main" val="766268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(2)</a:t>
            </a:r>
            <a:endParaRPr lang="en-US" dirty="0"/>
          </a:p>
        </p:txBody>
      </p:sp>
      <p:sp>
        <p:nvSpPr>
          <p:cNvPr id="3" name="Θέση περιεχομένου 2"/>
          <p:cNvSpPr>
            <a:spLocks noGrp="1"/>
          </p:cNvSpPr>
          <p:nvPr>
            <p:ph idx="1"/>
          </p:nvPr>
        </p:nvSpPr>
        <p:spPr/>
        <p:txBody>
          <a:bodyPr/>
          <a:lstStyle/>
          <a:p>
            <a:r>
              <a:rPr lang="en-GB" dirty="0">
                <a:hlinkClick r:id="rId2" tooltip="external link"/>
              </a:rPr>
              <a:t>Enabling Technologies, Inc.</a:t>
            </a:r>
            <a:endParaRPr lang="en-GB" dirty="0"/>
          </a:p>
          <a:p>
            <a:r>
              <a:rPr lang="en-GB" dirty="0">
                <a:hlinkClick r:id="rId3" tooltip="external link"/>
              </a:rPr>
              <a:t>Extra Corporation (Japanese)</a:t>
            </a:r>
            <a:endParaRPr lang="en-GB" dirty="0"/>
          </a:p>
          <a:p>
            <a:r>
              <a:rPr lang="en-GB" dirty="0">
                <a:hlinkClick r:id="rId4" tooltip="external link"/>
              </a:rPr>
              <a:t>Freedom </a:t>
            </a:r>
            <a:r>
              <a:rPr lang="en-GB" dirty="0" smtClean="0">
                <a:hlinkClick r:id="rId4" tooltip="external link"/>
              </a:rPr>
              <a:t>Scientific</a:t>
            </a:r>
            <a:endParaRPr lang="en-GB" dirty="0" smtClean="0"/>
          </a:p>
          <a:p>
            <a:r>
              <a:rPr lang="en-GB" dirty="0" err="1">
                <a:hlinkClick r:id="rId5" tooltip="external link"/>
              </a:rPr>
              <a:t>gh</a:t>
            </a:r>
            <a:r>
              <a:rPr lang="en-GB" dirty="0">
                <a:hlinkClick r:id="rId5" tooltip="external link"/>
              </a:rPr>
              <a:t>, LLC</a:t>
            </a:r>
            <a:endParaRPr lang="en-GB" dirty="0"/>
          </a:p>
          <a:p>
            <a:r>
              <a:rPr lang="en-GB" dirty="0">
                <a:hlinkClick r:id="rId6" tooltip="external link"/>
              </a:rPr>
              <a:t>GW Micro</a:t>
            </a:r>
            <a:endParaRPr lang="en-GB"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73</a:t>
            </a:fld>
            <a:endParaRPr lang="el-GR" dirty="0"/>
          </a:p>
        </p:txBody>
      </p:sp>
    </p:spTree>
    <p:extLst>
      <p:ext uri="{BB962C8B-B14F-4D97-AF65-F5344CB8AC3E}">
        <p14:creationId xmlns:p14="http://schemas.microsoft.com/office/powerpoint/2010/main" val="468267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(3)</a:t>
            </a:r>
            <a:endParaRPr lang="en-US" dirty="0"/>
          </a:p>
        </p:txBody>
      </p:sp>
      <p:sp>
        <p:nvSpPr>
          <p:cNvPr id="3" name="Θέση περιεχομένου 2"/>
          <p:cNvSpPr>
            <a:spLocks noGrp="1"/>
          </p:cNvSpPr>
          <p:nvPr>
            <p:ph idx="1"/>
          </p:nvPr>
        </p:nvSpPr>
        <p:spPr/>
        <p:txBody>
          <a:bodyPr>
            <a:normAutofit/>
          </a:bodyPr>
          <a:lstStyle/>
          <a:p>
            <a:r>
              <a:rPr lang="en-GB" dirty="0" smtClean="0">
                <a:hlinkClick r:id="rId2" tooltip="external link"/>
              </a:rPr>
              <a:t>Low </a:t>
            </a:r>
            <a:r>
              <a:rPr lang="en-GB" dirty="0">
                <a:hlinkClick r:id="rId2" tooltip="external link"/>
              </a:rPr>
              <a:t>Vision International </a:t>
            </a:r>
            <a:r>
              <a:rPr lang="en-GB" dirty="0" smtClean="0">
                <a:hlinkClick r:id="rId2" tooltip="external link"/>
              </a:rPr>
              <a:t>AB</a:t>
            </a:r>
            <a:endParaRPr lang="en-GB" dirty="0" smtClean="0"/>
          </a:p>
          <a:p>
            <a:r>
              <a:rPr lang="en-GB" dirty="0" err="1" smtClean="0">
                <a:hlinkClick r:id="rId3" tooltip="external link"/>
              </a:rPr>
              <a:t>Portset</a:t>
            </a:r>
            <a:r>
              <a:rPr lang="en-GB" dirty="0" smtClean="0">
                <a:hlinkClick r:id="rId3" tooltip="external link"/>
              </a:rPr>
              <a:t> </a:t>
            </a:r>
            <a:r>
              <a:rPr lang="en-GB" dirty="0">
                <a:hlinkClick r:id="rId3" tooltip="external link"/>
              </a:rPr>
              <a:t>Systems </a:t>
            </a:r>
            <a:r>
              <a:rPr lang="en-GB" dirty="0" smtClean="0">
                <a:hlinkClick r:id="rId3" tooltip="external link"/>
              </a:rPr>
              <a:t>Ltd</a:t>
            </a:r>
            <a:endParaRPr lang="en-GB" dirty="0"/>
          </a:p>
          <a:p>
            <a:r>
              <a:rPr lang="en-GB" dirty="0" err="1" smtClean="0">
                <a:hlinkClick r:id="rId4" tooltip="external link"/>
              </a:rPr>
              <a:t>Serotek</a:t>
            </a:r>
            <a:r>
              <a:rPr lang="en-GB" dirty="0" smtClean="0">
                <a:hlinkClick r:id="rId4" tooltip="external link"/>
              </a:rPr>
              <a:t> </a:t>
            </a:r>
            <a:endParaRPr lang="en-GB" dirty="0" smtClean="0"/>
          </a:p>
          <a:p>
            <a:r>
              <a:rPr lang="en-GB" dirty="0" err="1" smtClean="0">
                <a:hlinkClick r:id="rId5" tooltip="external link"/>
              </a:rPr>
              <a:t>Skyfish</a:t>
            </a:r>
            <a:r>
              <a:rPr lang="en-GB" dirty="0" smtClean="0">
                <a:hlinkClick r:id="rId5" tooltip="external link"/>
              </a:rPr>
              <a:t> </a:t>
            </a:r>
            <a:r>
              <a:rPr lang="en-GB" dirty="0">
                <a:hlinkClick r:id="rId5" tooltip="external link"/>
              </a:rPr>
              <a:t>(</a:t>
            </a:r>
            <a:r>
              <a:rPr lang="en-GB" dirty="0" smtClean="0">
                <a:hlinkClick r:id="rId5" tooltip="external link"/>
              </a:rPr>
              <a:t>Japanese)</a:t>
            </a:r>
            <a:endParaRPr lang="en-GB" dirty="0" smtClean="0"/>
          </a:p>
          <a:p>
            <a:r>
              <a:rPr lang="en-GB" dirty="0" smtClean="0">
                <a:hlinkClick r:id="rId6" tooltip="external link"/>
              </a:rPr>
              <a:t>TACK-TILES </a:t>
            </a:r>
            <a:r>
              <a:rPr lang="en-GB" dirty="0">
                <a:hlinkClick r:id="rId6" tooltip="external link"/>
              </a:rPr>
              <a:t>Braille Systems</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74</a:t>
            </a:fld>
            <a:endParaRPr lang="el-GR" dirty="0"/>
          </a:p>
        </p:txBody>
      </p:sp>
    </p:spTree>
    <p:extLst>
      <p:ext uri="{BB962C8B-B14F-4D97-AF65-F5344CB8AC3E}">
        <p14:creationId xmlns:p14="http://schemas.microsoft.com/office/powerpoint/2010/main" val="2264471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(4)</a:t>
            </a:r>
            <a:endParaRPr lang="en-US" dirty="0"/>
          </a:p>
        </p:txBody>
      </p:sp>
      <p:sp>
        <p:nvSpPr>
          <p:cNvPr id="3" name="Θέση περιεχομένου 2"/>
          <p:cNvSpPr>
            <a:spLocks noGrp="1"/>
          </p:cNvSpPr>
          <p:nvPr>
            <p:ph idx="1"/>
          </p:nvPr>
        </p:nvSpPr>
        <p:spPr/>
        <p:txBody>
          <a:bodyPr>
            <a:normAutofit/>
          </a:bodyPr>
          <a:lstStyle/>
          <a:p>
            <a:r>
              <a:rPr lang="en-GB" dirty="0">
                <a:hlinkClick r:id="rId2" tooltip="external link"/>
              </a:rPr>
              <a:t>Techno-Vision Systems </a:t>
            </a:r>
            <a:r>
              <a:rPr lang="en-GB" dirty="0" smtClean="0">
                <a:hlinkClick r:id="rId2" tooltip="external link"/>
              </a:rPr>
              <a:t>Ltd.</a:t>
            </a:r>
            <a:endParaRPr lang="en-GB" dirty="0" smtClean="0"/>
          </a:p>
          <a:p>
            <a:r>
              <a:rPr lang="en-GB" dirty="0" smtClean="0">
                <a:hlinkClick r:id="rId3" tooltip="external link"/>
              </a:rPr>
              <a:t>True </a:t>
            </a:r>
            <a:r>
              <a:rPr lang="en-GB" dirty="0">
                <a:hlinkClick r:id="rId3" tooltip="external link"/>
              </a:rPr>
              <a:t>Systems (</a:t>
            </a:r>
            <a:r>
              <a:rPr lang="en-GB" dirty="0" smtClean="0">
                <a:hlinkClick r:id="rId3" tooltip="external link"/>
              </a:rPr>
              <a:t>Korean)</a:t>
            </a:r>
            <a:endParaRPr lang="en-GB" dirty="0" smtClean="0"/>
          </a:p>
          <a:p>
            <a:r>
              <a:rPr lang="en-GB" dirty="0" smtClean="0">
                <a:hlinkClick r:id="rId4" tooltip="external link"/>
              </a:rPr>
              <a:t>Thunder</a:t>
            </a:r>
            <a:endParaRPr lang="en-GB" dirty="0" smtClean="0"/>
          </a:p>
          <a:p>
            <a:r>
              <a:rPr lang="en-GB" dirty="0" smtClean="0">
                <a:hlinkClick r:id="rId5" tooltip="external link"/>
              </a:rPr>
              <a:t>Uniplan </a:t>
            </a:r>
            <a:r>
              <a:rPr lang="en-GB" dirty="0">
                <a:hlinkClick r:id="rId5" tooltip="external link"/>
              </a:rPr>
              <a:t>Co. Ltd. (</a:t>
            </a:r>
            <a:r>
              <a:rPr lang="en-GB" dirty="0" smtClean="0">
                <a:hlinkClick r:id="rId5" tooltip="external link"/>
              </a:rPr>
              <a:t>Japanese)</a:t>
            </a:r>
            <a:endParaRPr lang="en-GB" dirty="0" smtClean="0"/>
          </a:p>
          <a:p>
            <a:r>
              <a:rPr lang="en-GB" dirty="0" err="1" smtClean="0">
                <a:hlinkClick r:id="rId6" tooltip="external link"/>
              </a:rPr>
              <a:t>ViewPlus</a:t>
            </a:r>
            <a:r>
              <a:rPr lang="en-GB" dirty="0" smtClean="0">
                <a:hlinkClick r:id="rId6" tooltip="external link"/>
              </a:rPr>
              <a:t> Technologies</a:t>
            </a:r>
            <a:endParaRPr lang="en-GB"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75</a:t>
            </a:fld>
            <a:endParaRPr lang="el-GR" dirty="0"/>
          </a:p>
        </p:txBody>
      </p:sp>
    </p:spTree>
    <p:extLst>
      <p:ext uri="{BB962C8B-B14F-4D97-AF65-F5344CB8AC3E}">
        <p14:creationId xmlns:p14="http://schemas.microsoft.com/office/powerpoint/2010/main" val="3165454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(5)</a:t>
            </a:r>
            <a:endParaRPr lang="en-US" dirty="0"/>
          </a:p>
        </p:txBody>
      </p:sp>
      <p:sp>
        <p:nvSpPr>
          <p:cNvPr id="3" name="Θέση περιεχομένου 2"/>
          <p:cNvSpPr>
            <a:spLocks noGrp="1"/>
          </p:cNvSpPr>
          <p:nvPr>
            <p:ph idx="1"/>
          </p:nvPr>
        </p:nvSpPr>
        <p:spPr/>
        <p:txBody>
          <a:bodyPr/>
          <a:lstStyle/>
          <a:p>
            <a:pPr marL="0" indent="0">
              <a:buNone/>
            </a:pPr>
            <a:r>
              <a:rPr lang="en-GB" dirty="0" smtClean="0"/>
              <a:t>Hearing</a:t>
            </a:r>
          </a:p>
          <a:p>
            <a:r>
              <a:rPr lang="en-GB" dirty="0" smtClean="0">
                <a:hlinkClick r:id="rId2" tooltip="external link"/>
              </a:rPr>
              <a:t>PPR </a:t>
            </a:r>
            <a:r>
              <a:rPr lang="en-GB" dirty="0">
                <a:hlinkClick r:id="rId2" tooltip="external link"/>
              </a:rPr>
              <a:t>Direct, </a:t>
            </a:r>
            <a:r>
              <a:rPr lang="en-GB" dirty="0" smtClean="0">
                <a:hlinkClick r:id="rId2" tooltip="external link"/>
              </a:rPr>
              <a:t>Inc.</a:t>
            </a:r>
            <a:endParaRPr lang="en-GB" dirty="0" smtClean="0"/>
          </a:p>
          <a:p>
            <a:pPr marL="0" indent="0">
              <a:buNone/>
            </a:pPr>
            <a:r>
              <a:rPr lang="en-GB" dirty="0" smtClean="0"/>
              <a:t>Speech</a:t>
            </a:r>
          </a:p>
          <a:p>
            <a:r>
              <a:rPr lang="en-GB" dirty="0" err="1" smtClean="0">
                <a:hlinkClick r:id="rId3" tooltip="external link"/>
              </a:rPr>
              <a:t>Acapela</a:t>
            </a:r>
            <a:r>
              <a:rPr lang="en-GB" dirty="0" smtClean="0">
                <a:hlinkClick r:id="rId3" tooltip="external link"/>
              </a:rPr>
              <a:t> Group</a:t>
            </a:r>
            <a:endParaRPr lang="en-GB" dirty="0" smtClean="0"/>
          </a:p>
          <a:p>
            <a:r>
              <a:rPr lang="en-GB" dirty="0" smtClean="0">
                <a:hlinkClick r:id="rId4" tooltip="external link"/>
              </a:rPr>
              <a:t>Meridian </a:t>
            </a:r>
            <a:r>
              <a:rPr lang="en-GB" dirty="0">
                <a:hlinkClick r:id="rId4" tooltip="external link"/>
              </a:rPr>
              <a:t>One Speech</a:t>
            </a:r>
            <a:endParaRPr lang="en-US"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76</a:t>
            </a:fld>
            <a:endParaRPr lang="el-GR" dirty="0"/>
          </a:p>
        </p:txBody>
      </p:sp>
    </p:spTree>
    <p:extLst>
      <p:ext uri="{BB962C8B-B14F-4D97-AF65-F5344CB8AC3E}">
        <p14:creationId xmlns:p14="http://schemas.microsoft.com/office/powerpoint/2010/main" val="3330644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(6)</a:t>
            </a:r>
            <a:endParaRPr lang="en-US"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n-GB" sz="5800" dirty="0"/>
              <a:t>Dexterity and </a:t>
            </a:r>
            <a:r>
              <a:rPr lang="en-GB" sz="5800" dirty="0" smtClean="0"/>
              <a:t>Mobility</a:t>
            </a:r>
          </a:p>
          <a:p>
            <a:r>
              <a:rPr lang="en-GB" sz="5100" dirty="0" smtClean="0">
                <a:hlinkClick r:id="rId2" tooltip="external link"/>
              </a:rPr>
              <a:t>Applied </a:t>
            </a:r>
            <a:r>
              <a:rPr lang="en-GB" sz="5100" dirty="0">
                <a:hlinkClick r:id="rId2" tooltip="external link"/>
              </a:rPr>
              <a:t>Human </a:t>
            </a:r>
            <a:r>
              <a:rPr lang="en-GB" sz="5100" dirty="0" smtClean="0">
                <a:hlinkClick r:id="rId2" tooltip="external link"/>
              </a:rPr>
              <a:t>Factors</a:t>
            </a:r>
            <a:endParaRPr lang="en-GB" sz="5100" dirty="0" smtClean="0"/>
          </a:p>
          <a:p>
            <a:r>
              <a:rPr lang="en-GB" sz="5100" dirty="0" err="1" smtClean="0">
                <a:hlinkClick r:id="rId3" tooltip="external link"/>
              </a:rPr>
              <a:t>Deki</a:t>
            </a:r>
            <a:r>
              <a:rPr lang="en-GB" sz="5100" dirty="0" smtClean="0">
                <a:hlinkClick r:id="rId3" tooltip="external link"/>
              </a:rPr>
              <a:t> </a:t>
            </a:r>
            <a:r>
              <a:rPr lang="en-GB" sz="5100" dirty="0">
                <a:hlinkClick r:id="rId3" tooltip="external link"/>
              </a:rPr>
              <a:t>Mouse (Japanese</a:t>
            </a:r>
            <a:r>
              <a:rPr lang="en-GB" sz="5100" dirty="0" smtClean="0">
                <a:hlinkClick r:id="rId3" tooltip="external link"/>
              </a:rPr>
              <a:t>)</a:t>
            </a:r>
            <a:endParaRPr lang="en-GB" sz="5100" dirty="0" smtClean="0"/>
          </a:p>
          <a:p>
            <a:r>
              <a:rPr lang="en-GB" sz="5100" dirty="0" smtClean="0">
                <a:hlinkClick r:id="rId4" tooltip="external link"/>
              </a:rPr>
              <a:t>Neil </a:t>
            </a:r>
            <a:r>
              <a:rPr lang="en-GB" sz="5100" dirty="0">
                <a:hlinkClick r:id="rId4" tooltip="external link"/>
              </a:rPr>
              <a:t>Squire </a:t>
            </a:r>
            <a:r>
              <a:rPr lang="en-GB" sz="5100" dirty="0" smtClean="0">
                <a:hlinkClick r:id="rId4" tooltip="external link"/>
              </a:rPr>
              <a:t>Society</a:t>
            </a:r>
            <a:endParaRPr lang="en-GB" sz="5100" dirty="0" smtClean="0"/>
          </a:p>
          <a:p>
            <a:r>
              <a:rPr lang="en-GB" sz="5100" dirty="0">
                <a:hlinkClick r:id="rId5" tooltip="external link"/>
              </a:rPr>
              <a:t>Origin </a:t>
            </a:r>
            <a:r>
              <a:rPr lang="en-GB" sz="5100" dirty="0" smtClean="0">
                <a:hlinkClick r:id="rId5" tooltip="external link"/>
              </a:rPr>
              <a:t>Instruments</a:t>
            </a:r>
            <a:endParaRPr lang="en-GB" sz="5100" dirty="0"/>
          </a:p>
          <a:p>
            <a:r>
              <a:rPr lang="en-GB" sz="5100" dirty="0" err="1" smtClean="0">
                <a:hlinkClick r:id="rId6" tooltip="external link"/>
              </a:rPr>
              <a:t>SpeechCom</a:t>
            </a:r>
            <a:endParaRPr lang="en-GB" sz="5100" dirty="0"/>
          </a:p>
          <a:p>
            <a:r>
              <a:rPr lang="en-GB" sz="5100" dirty="0" err="1">
                <a:hlinkClick r:id="rId7" tooltip="external link"/>
              </a:rPr>
              <a:t>Tobii</a:t>
            </a:r>
            <a:r>
              <a:rPr lang="en-GB" sz="5100" dirty="0">
                <a:hlinkClick r:id="rId7" tooltip="external link"/>
              </a:rPr>
              <a:t> </a:t>
            </a:r>
            <a:r>
              <a:rPr lang="en-GB" sz="5100" dirty="0" smtClean="0">
                <a:hlinkClick r:id="rId7" tooltip="external link"/>
              </a:rPr>
              <a:t>Technology</a:t>
            </a:r>
            <a:r>
              <a:rPr lang="en-GB" sz="3600" dirty="0"/>
              <a:t/>
            </a:r>
            <a:br>
              <a:rPr lang="en-GB" sz="3600" dirty="0"/>
            </a:br>
            <a:endParaRPr lang="en-GB" sz="36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77</a:t>
            </a:fld>
            <a:endParaRPr lang="el-GR" dirty="0"/>
          </a:p>
        </p:txBody>
      </p:sp>
    </p:spTree>
    <p:extLst>
      <p:ext uri="{BB962C8B-B14F-4D97-AF65-F5344CB8AC3E}">
        <p14:creationId xmlns:p14="http://schemas.microsoft.com/office/powerpoint/2010/main" val="2380657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(7)</a:t>
            </a:r>
            <a:endParaRPr lang="en-US" dirty="0"/>
          </a:p>
        </p:txBody>
      </p:sp>
      <p:sp>
        <p:nvSpPr>
          <p:cNvPr id="3" name="Θέση περιεχομένου 2"/>
          <p:cNvSpPr>
            <a:spLocks noGrp="1"/>
          </p:cNvSpPr>
          <p:nvPr>
            <p:ph idx="1"/>
          </p:nvPr>
        </p:nvSpPr>
        <p:spPr/>
        <p:txBody>
          <a:bodyPr>
            <a:normAutofit lnSpcReduction="10000"/>
          </a:bodyPr>
          <a:lstStyle/>
          <a:p>
            <a:pPr marL="0" indent="0">
              <a:buNone/>
            </a:pPr>
            <a:r>
              <a:rPr lang="en-GB" dirty="0" smtClean="0"/>
              <a:t>Learning</a:t>
            </a:r>
          </a:p>
          <a:p>
            <a:r>
              <a:rPr lang="en-GB" dirty="0" smtClean="0">
                <a:hlinkClick r:id="rId2" tooltip="external link"/>
              </a:rPr>
              <a:t>Academic </a:t>
            </a:r>
            <a:r>
              <a:rPr lang="en-GB" dirty="0">
                <a:hlinkClick r:id="rId2" tooltip="external link"/>
              </a:rPr>
              <a:t>Software, </a:t>
            </a:r>
            <a:r>
              <a:rPr lang="en-GB" dirty="0" smtClean="0">
                <a:hlinkClick r:id="rId2" tooltip="external link"/>
              </a:rPr>
              <a:t>Inc.</a:t>
            </a:r>
            <a:endParaRPr lang="en-GB" dirty="0" smtClean="0"/>
          </a:p>
          <a:p>
            <a:r>
              <a:rPr lang="en-GB" dirty="0" smtClean="0">
                <a:hlinkClick r:id="rId3" tooltip="external link"/>
              </a:rPr>
              <a:t>Crick Software</a:t>
            </a:r>
            <a:endParaRPr lang="en-GB" dirty="0" smtClean="0"/>
          </a:p>
          <a:p>
            <a:r>
              <a:rPr lang="en-GB" dirty="0" smtClean="0">
                <a:hlinkClick r:id="rId4" tooltip="external link"/>
              </a:rPr>
              <a:t>Design Science</a:t>
            </a:r>
            <a:endParaRPr lang="en-GB" dirty="0" smtClean="0"/>
          </a:p>
          <a:p>
            <a:r>
              <a:rPr lang="en-GB" dirty="0" err="1" smtClean="0">
                <a:hlinkClick r:id="rId5" tooltip="external link"/>
              </a:rPr>
              <a:t>Metroplex</a:t>
            </a:r>
            <a:r>
              <a:rPr lang="en-GB" dirty="0" smtClean="0">
                <a:hlinkClick r:id="rId5" tooltip="external link"/>
              </a:rPr>
              <a:t> </a:t>
            </a:r>
            <a:r>
              <a:rPr lang="en-GB" dirty="0">
                <a:hlinkClick r:id="rId5" tooltip="external link"/>
              </a:rPr>
              <a:t>Voice Computing, </a:t>
            </a:r>
            <a:r>
              <a:rPr lang="en-GB" dirty="0" smtClean="0">
                <a:hlinkClick r:id="rId5" tooltip="external link"/>
              </a:rPr>
              <a:t>Inc.</a:t>
            </a:r>
            <a:endParaRPr lang="en-GB" dirty="0" smtClean="0"/>
          </a:p>
          <a:p>
            <a:r>
              <a:rPr lang="en-GB" dirty="0" err="1" smtClean="0">
                <a:hlinkClick r:id="rId6" tooltip="external link"/>
              </a:rPr>
              <a:t>textHelp</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78</a:t>
            </a:fld>
            <a:endParaRPr lang="el-GR" dirty="0"/>
          </a:p>
        </p:txBody>
      </p:sp>
    </p:spTree>
    <p:extLst>
      <p:ext uri="{BB962C8B-B14F-4D97-AF65-F5344CB8AC3E}">
        <p14:creationId xmlns:p14="http://schemas.microsoft.com/office/powerpoint/2010/main" val="624649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(8)</a:t>
            </a:r>
            <a:endParaRPr lang="en-US" dirty="0"/>
          </a:p>
        </p:txBody>
      </p:sp>
      <p:sp>
        <p:nvSpPr>
          <p:cNvPr id="3" name="Θέση περιεχομένου 2"/>
          <p:cNvSpPr>
            <a:spLocks noGrp="1"/>
          </p:cNvSpPr>
          <p:nvPr>
            <p:ph idx="1"/>
          </p:nvPr>
        </p:nvSpPr>
        <p:spPr/>
        <p:txBody>
          <a:bodyPr/>
          <a:lstStyle/>
          <a:p>
            <a:pPr marL="0" indent="0">
              <a:buNone/>
            </a:pPr>
            <a:r>
              <a:rPr lang="en-GB" dirty="0"/>
              <a:t>Language and </a:t>
            </a:r>
            <a:r>
              <a:rPr lang="en-GB" dirty="0" smtClean="0"/>
              <a:t>Communication</a:t>
            </a:r>
          </a:p>
          <a:p>
            <a:r>
              <a:rPr lang="en-GB" dirty="0" smtClean="0">
                <a:hlinkClick r:id="rId2" tooltip="external link"/>
              </a:rPr>
              <a:t>Gus Communications</a:t>
            </a:r>
            <a:endParaRPr lang="en-GB" dirty="0" smtClean="0"/>
          </a:p>
          <a:p>
            <a:r>
              <a:rPr lang="en-GB" dirty="0" err="1" smtClean="0">
                <a:hlinkClick r:id="rId3" tooltip="external link"/>
              </a:rPr>
              <a:t>Tobii</a:t>
            </a:r>
            <a:r>
              <a:rPr lang="en-GB" dirty="0" smtClean="0">
                <a:hlinkClick r:id="rId3" tooltip="external link"/>
              </a:rPr>
              <a:t> Technology</a:t>
            </a:r>
            <a:endParaRPr lang="en-GB" dirty="0" smtClean="0"/>
          </a:p>
          <a:p>
            <a:r>
              <a:rPr lang="en-GB" dirty="0" smtClean="0">
                <a:hlinkClick r:id="rId4" tooltip="external link"/>
              </a:rPr>
              <a:t>ZYGO</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79</a:t>
            </a:fld>
            <a:endParaRPr lang="el-GR" dirty="0"/>
          </a:p>
        </p:txBody>
      </p:sp>
    </p:spTree>
    <p:extLst>
      <p:ext uri="{BB962C8B-B14F-4D97-AF65-F5344CB8AC3E}">
        <p14:creationId xmlns:p14="http://schemas.microsoft.com/office/powerpoint/2010/main" val="367897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Άλλοι τύποι ΥΤ</a:t>
            </a:r>
            <a:endParaRPr lang="en-US" dirty="0"/>
          </a:p>
        </p:txBody>
      </p:sp>
      <p:sp>
        <p:nvSpPr>
          <p:cNvPr id="5" name="Θέση περιεχομένου 4"/>
          <p:cNvSpPr>
            <a:spLocks noGrp="1"/>
          </p:cNvSpPr>
          <p:nvPr>
            <p:ph idx="1"/>
          </p:nvPr>
        </p:nvSpPr>
        <p:spPr/>
        <p:txBody>
          <a:bodyPr>
            <a:normAutofit fontScale="92500" lnSpcReduction="10000"/>
          </a:bodyPr>
          <a:lstStyle/>
          <a:p>
            <a:pPr marL="0" indent="0">
              <a:buNone/>
            </a:pPr>
            <a:r>
              <a:rPr lang="el-GR" dirty="0" smtClean="0"/>
              <a:t>Μηχανές </a:t>
            </a:r>
            <a:r>
              <a:rPr lang="el-GR" dirty="0"/>
              <a:t>ανάγλυφης εκτύπωσης </a:t>
            </a:r>
            <a:r>
              <a:rPr lang="el-GR" dirty="0" err="1"/>
              <a:t>Braille</a:t>
            </a:r>
            <a:endParaRPr lang="el-GR" dirty="0"/>
          </a:p>
          <a:p>
            <a:r>
              <a:rPr lang="el-GR" dirty="0"/>
              <a:t>Σύστημα που μεταφέρει κείμενα από υπολογιστή σε ανάγλυφο </a:t>
            </a:r>
            <a:r>
              <a:rPr lang="el-GR" dirty="0" err="1"/>
              <a:t>Braille</a:t>
            </a:r>
            <a:r>
              <a:rPr lang="el-GR" dirty="0"/>
              <a:t> </a:t>
            </a:r>
            <a:r>
              <a:rPr lang="el-GR" sz="2800" dirty="0"/>
              <a:t>(</a:t>
            </a:r>
            <a:r>
              <a:rPr lang="en-GB" sz="2800" dirty="0">
                <a:hlinkClick r:id="rId2"/>
              </a:rPr>
              <a:t>http://en.wikipedia.org/wiki/Braille_embosser</a:t>
            </a:r>
            <a:r>
              <a:rPr lang="el-GR" sz="2800" dirty="0"/>
              <a:t>)</a:t>
            </a:r>
            <a:r>
              <a:rPr lang="en-GB" sz="2800" dirty="0"/>
              <a:t> </a:t>
            </a:r>
            <a:r>
              <a:rPr lang="el-GR" sz="2800" dirty="0"/>
              <a:t>: </a:t>
            </a:r>
          </a:p>
          <a:p>
            <a:pPr marL="914400" lvl="1" indent="-514350">
              <a:buFont typeface="+mj-lt"/>
              <a:buAutoNum type="arabicPeriod"/>
            </a:pPr>
            <a:r>
              <a:rPr lang="el-GR" dirty="0"/>
              <a:t>Λογισμικό: μετάφραση </a:t>
            </a:r>
            <a:r>
              <a:rPr lang="en-GB" dirty="0"/>
              <a:t>Braille </a:t>
            </a:r>
            <a:r>
              <a:rPr lang="el-GR" dirty="0"/>
              <a:t> (μετατρέπουν </a:t>
            </a:r>
            <a:r>
              <a:rPr lang="el-GR" dirty="0" err="1"/>
              <a:t>σκαναρισμένα</a:t>
            </a:r>
            <a:r>
              <a:rPr lang="el-GR" dirty="0"/>
              <a:t> κείμενα ή από </a:t>
            </a:r>
            <a:r>
              <a:rPr lang="el-GR" dirty="0" err="1"/>
              <a:t>κειμένογράφους</a:t>
            </a:r>
            <a:r>
              <a:rPr lang="el-GR" dirty="0"/>
              <a:t> σε </a:t>
            </a:r>
            <a:r>
              <a:rPr lang="el-GR" dirty="0" err="1"/>
              <a:t>Braille</a:t>
            </a:r>
            <a:r>
              <a:rPr lang="el-GR" dirty="0"/>
              <a:t>) &amp;</a:t>
            </a:r>
          </a:p>
          <a:p>
            <a:pPr marL="914400" lvl="1" indent="-514350">
              <a:buFont typeface="+mj-lt"/>
              <a:buAutoNum type="arabicPeriod"/>
            </a:pPr>
            <a:r>
              <a:rPr lang="el-GR" dirty="0"/>
              <a:t>Εκτυπωτής: τυπώνει σε ανάγλυφη εκτύπωση</a:t>
            </a:r>
            <a:r>
              <a:rPr lang="en-US" dirty="0"/>
              <a:t> </a:t>
            </a:r>
            <a:r>
              <a:rPr lang="el-GR" dirty="0" err="1"/>
              <a:t>Braille</a:t>
            </a:r>
            <a:endParaRPr lang="en-US" dirty="0"/>
          </a:p>
          <a:p>
            <a:endParaRPr lang="en-US" dirty="0"/>
          </a:p>
        </p:txBody>
      </p:sp>
    </p:spTree>
    <p:extLst>
      <p:ext uri="{BB962C8B-B14F-4D97-AF65-F5344CB8AC3E}">
        <p14:creationId xmlns:p14="http://schemas.microsoft.com/office/powerpoint/2010/main" val="39722254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n-US" dirty="0"/>
              <a:t>Microsoft) </a:t>
            </a:r>
            <a:r>
              <a:rPr lang="en-US" dirty="0" smtClean="0"/>
              <a:t>(9)</a:t>
            </a:r>
            <a:endParaRPr lang="en-US" dirty="0"/>
          </a:p>
        </p:txBody>
      </p:sp>
      <p:sp>
        <p:nvSpPr>
          <p:cNvPr id="3" name="Θέση περιεχομένου 2"/>
          <p:cNvSpPr>
            <a:spLocks noGrp="1"/>
          </p:cNvSpPr>
          <p:nvPr>
            <p:ph idx="1"/>
          </p:nvPr>
        </p:nvSpPr>
        <p:spPr/>
        <p:txBody>
          <a:bodyPr/>
          <a:lstStyle/>
          <a:p>
            <a:pPr marL="0" indent="0">
              <a:buNone/>
            </a:pPr>
            <a:r>
              <a:rPr lang="en-GB" dirty="0"/>
              <a:t>Additional solutions and </a:t>
            </a:r>
            <a:r>
              <a:rPr lang="en-GB" dirty="0" smtClean="0"/>
              <a:t>suites</a:t>
            </a:r>
          </a:p>
          <a:p>
            <a:r>
              <a:rPr lang="en-GB" dirty="0" smtClean="0">
                <a:hlinkClick r:id="rId2" tooltip="external link"/>
              </a:rPr>
              <a:t>Fujitsu </a:t>
            </a:r>
            <a:r>
              <a:rPr lang="en-GB" dirty="0">
                <a:hlinkClick r:id="rId2" tooltip="external link"/>
              </a:rPr>
              <a:t>(</a:t>
            </a:r>
            <a:r>
              <a:rPr lang="en-GB" dirty="0" smtClean="0">
                <a:hlinkClick r:id="rId2" tooltip="external link"/>
              </a:rPr>
              <a:t>Japanese)</a:t>
            </a:r>
            <a:endParaRPr lang="en-GB" dirty="0" smtClean="0"/>
          </a:p>
          <a:p>
            <a:r>
              <a:rPr lang="en-GB" dirty="0" err="1" smtClean="0">
                <a:hlinkClick r:id="rId3" tooltip="external link"/>
              </a:rPr>
              <a:t>iansyst</a:t>
            </a:r>
            <a:r>
              <a:rPr lang="en-GB" dirty="0" smtClean="0">
                <a:hlinkClick r:id="rId3" tooltip="external link"/>
              </a:rPr>
              <a:t> Ltd.</a:t>
            </a:r>
            <a:endParaRPr lang="en-GB" dirty="0" smtClean="0"/>
          </a:p>
          <a:p>
            <a:r>
              <a:rPr lang="en-GB" dirty="0" err="1" smtClean="0">
                <a:hlinkClick r:id="rId4" tooltip="external link"/>
              </a:rPr>
              <a:t>TechSmith</a:t>
            </a:r>
            <a:r>
              <a:rPr lang="en-GB" dirty="0" smtClean="0">
                <a:hlinkClick r:id="rId4" tooltip="external link"/>
              </a:rPr>
              <a:t> </a:t>
            </a:r>
            <a:r>
              <a:rPr lang="en-GB" dirty="0">
                <a:hlinkClick r:id="rId4" tooltip="external link"/>
              </a:rPr>
              <a:t>Corp.</a:t>
            </a:r>
            <a:endParaRPr lang="en-GB"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80</a:t>
            </a:fld>
            <a:endParaRPr lang="el-GR" dirty="0"/>
          </a:p>
        </p:txBody>
      </p:sp>
    </p:spTree>
    <p:extLst>
      <p:ext uri="{BB962C8B-B14F-4D97-AF65-F5344CB8AC3E}">
        <p14:creationId xmlns:p14="http://schemas.microsoft.com/office/powerpoint/2010/main" val="1631033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81</a:t>
            </a:fld>
            <a:endParaRPr lang="el-GR" dirty="0"/>
          </a:p>
        </p:txBody>
      </p:sp>
      <p:sp>
        <p:nvSpPr>
          <p:cNvPr id="5" name="Τίτλος 4"/>
          <p:cNvSpPr>
            <a:spLocks noGrp="1"/>
          </p:cNvSpPr>
          <p:nvPr>
            <p:ph type="title"/>
          </p:nvPr>
        </p:nvSpPr>
        <p:spPr/>
        <p:txBody>
          <a:bodyPr/>
          <a:lstStyle/>
          <a:p>
            <a:r>
              <a:rPr lang="el-GR" dirty="0" smtClean="0"/>
              <a:t>Παράδειγμα </a:t>
            </a:r>
            <a:r>
              <a:rPr lang="en-US" dirty="0" smtClean="0"/>
              <a:t>(Apple)</a:t>
            </a:r>
            <a:endParaRPr lang="en-US" dirty="0"/>
          </a:p>
        </p:txBody>
      </p:sp>
      <p:pic>
        <p:nvPicPr>
          <p:cNvPr id="10" name="Picture 4"/>
          <p:cNvPicPr>
            <a:picLocks noChangeAspect="1"/>
          </p:cNvPicPr>
          <p:nvPr/>
        </p:nvPicPr>
        <p:blipFill>
          <a:blip r:embed="rId2">
            <a:extLst>
              <a:ext uri="{BEBA8EAE-BF5A-486C-A8C5-ECC9F3942E4B}">
                <a14:imgProps xmlns:a14="http://schemas.microsoft.com/office/drawing/2010/main">
                  <a14:imgLayer r:embed="rId3">
                    <a14:imgEffect>
                      <a14:backgroundRemoval t="290" b="90000" l="1190" r="99851">
                        <a14:foregroundMark x1="5060" y1="24493" x2="3720" y2="67101"/>
                        <a14:foregroundMark x1="6696" y1="11884" x2="5357" y2="24783"/>
                        <a14:foregroundMark x1="4464" y1="2754" x2="1488" y2="78116"/>
                        <a14:foregroundMark x1="11756" y1="83478" x2="99851" y2="83188"/>
                        <a14:foregroundMark x1="27530" y1="75072" x2="27530" y2="75072"/>
                        <a14:foregroundMark x1="87649" y1="74058" x2="87649" y2="76522"/>
                      </a14:backgroundRemoval>
                    </a14:imgEffect>
                  </a14:imgLayer>
                </a14:imgProps>
              </a:ext>
            </a:extLst>
          </a:blip>
          <a:stretch>
            <a:fillRect/>
          </a:stretch>
        </p:blipFill>
        <p:spPr>
          <a:xfrm>
            <a:off x="2987316" y="1137541"/>
            <a:ext cx="3096344" cy="3157827"/>
          </a:xfrm>
          <a:prstGeom prst="rect">
            <a:avLst/>
          </a:prstGeom>
        </p:spPr>
      </p:pic>
    </p:spTree>
    <p:extLst>
      <p:ext uri="{BB962C8B-B14F-4D97-AF65-F5344CB8AC3E}">
        <p14:creationId xmlns:p14="http://schemas.microsoft.com/office/powerpoint/2010/main" val="35016552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0" indent="0">
              <a:buNone/>
            </a:pPr>
            <a:r>
              <a:rPr lang="en-US" sz="1400" i="1" dirty="0"/>
              <a:t>Education</a:t>
            </a:r>
            <a:r>
              <a:rPr lang="en-US" sz="1400" dirty="0"/>
              <a:t>, </a:t>
            </a:r>
            <a:r>
              <a:rPr lang="en-US" sz="1400" i="1" dirty="0"/>
              <a:t>79</a:t>
            </a:r>
            <a:r>
              <a:rPr lang="en-US" sz="1400" dirty="0"/>
              <a:t>, 16-27.</a:t>
            </a:r>
          </a:p>
          <a:p>
            <a:pPr marL="0" indent="0">
              <a:buNone/>
            </a:pPr>
            <a:r>
              <a:rPr lang="en-US" sz="1400" dirty="0"/>
              <a:t>Nielsen, L. (2012). Five reasons I'm not flipping over the flipped classroom. </a:t>
            </a:r>
            <a:r>
              <a:rPr lang="en-US" sz="1400" i="1" dirty="0"/>
              <a:t>Technology &amp; Learning</a:t>
            </a:r>
            <a:r>
              <a:rPr lang="en-US" sz="1400" dirty="0"/>
              <a:t>, </a:t>
            </a:r>
            <a:r>
              <a:rPr lang="en-US" sz="1400" i="1" dirty="0"/>
              <a:t>32</a:t>
            </a:r>
            <a:r>
              <a:rPr lang="en-US" sz="1400" dirty="0"/>
              <a:t>(10), 46.</a:t>
            </a:r>
            <a:endParaRPr lang="el-GR" sz="1400" dirty="0"/>
          </a:p>
          <a:p>
            <a:pPr marL="0" indent="0">
              <a:buNone/>
            </a:pPr>
            <a:r>
              <a:rPr lang="en-GB" sz="1400" dirty="0">
                <a:hlinkClick r:id="rId3"/>
              </a:rPr>
              <a:t>https://www.facebook.com/pages/Assistive-Technology-</a:t>
            </a:r>
            <a:r>
              <a:rPr lang="el-GR" sz="1400" dirty="0">
                <a:hlinkClick r:id="rId3"/>
              </a:rPr>
              <a:t>Υποστηρικτική-Τεχνολογία/26215668516</a:t>
            </a:r>
            <a:endParaRPr lang="el-GR" sz="1400" dirty="0"/>
          </a:p>
          <a:p>
            <a:pPr marL="0" indent="0">
              <a:buNone/>
            </a:pPr>
            <a:r>
              <a:rPr lang="en-US" sz="1400" dirty="0"/>
              <a:t>Playing music with </a:t>
            </a:r>
            <a:r>
              <a:rPr lang="en-US" sz="1400" dirty="0" err="1"/>
              <a:t>Tobii</a:t>
            </a:r>
            <a:r>
              <a:rPr lang="en-US" sz="1400" dirty="0"/>
              <a:t> eye trackers on </a:t>
            </a:r>
            <a:r>
              <a:rPr lang="en-US" sz="1400" dirty="0" err="1"/>
              <a:t>Beamz</a:t>
            </a:r>
            <a:r>
              <a:rPr lang="en-US" sz="1400" dirty="0"/>
              <a:t> Interactive Music </a:t>
            </a:r>
            <a:r>
              <a:rPr lang="en-US" sz="1400" dirty="0">
                <a:hlinkClick r:id="rId4"/>
              </a:rPr>
              <a:t>System</a:t>
            </a:r>
            <a:r>
              <a:rPr lang="en-GB" sz="1400" dirty="0">
                <a:hlinkClick r:id="rId4"/>
              </a:rPr>
              <a:t>https://www.youtube.com/watch?v=GEmgl7smJpE#t=92</a:t>
            </a:r>
            <a:endParaRPr lang="el-GR" sz="1400" dirty="0"/>
          </a:p>
          <a:p>
            <a:pPr marL="0" indent="0">
              <a:buNone/>
            </a:pPr>
            <a:r>
              <a:rPr lang="en-US" sz="1400" dirty="0" err="1"/>
              <a:t>Tobii</a:t>
            </a:r>
            <a:r>
              <a:rPr lang="en-US" sz="1400" dirty="0"/>
              <a:t> Edition </a:t>
            </a:r>
            <a:r>
              <a:rPr lang="en-US" sz="1400" dirty="0" err="1"/>
              <a:t>Beamz</a:t>
            </a:r>
            <a:r>
              <a:rPr lang="en-US" sz="1400" dirty="0"/>
              <a:t> Interactive Music System</a:t>
            </a:r>
            <a:r>
              <a:rPr lang="el-GR" sz="1400" dirty="0"/>
              <a:t> </a:t>
            </a:r>
            <a:r>
              <a:rPr lang="en-GB" sz="1400" dirty="0">
                <a:hlinkClick r:id="rId5"/>
              </a:rPr>
              <a:t>http://www.tobii.com/en/assistive-technology/global/products/partner-software/beamz/</a:t>
            </a:r>
            <a:r>
              <a:rPr lang="el-GR" sz="1400" dirty="0"/>
              <a:t> </a:t>
            </a:r>
            <a:endParaRPr lang="en-GB" sz="1400" dirty="0"/>
          </a:p>
          <a:p>
            <a:pPr marL="0" indent="0">
              <a:buNone/>
            </a:pPr>
            <a:r>
              <a:rPr lang="en-GB" sz="1400" dirty="0"/>
              <a:t>Special </a:t>
            </a:r>
            <a:r>
              <a:rPr lang="en-GB" sz="1400" dirty="0" err="1"/>
              <a:t>Beamz</a:t>
            </a:r>
            <a:r>
              <a:rPr lang="en-GB" sz="1400" dirty="0"/>
              <a:t> Performance</a:t>
            </a:r>
            <a:r>
              <a:rPr lang="en-US" sz="1400" dirty="0"/>
              <a:t>. Retrieved 09/2/2015 available  from</a:t>
            </a:r>
            <a:r>
              <a:rPr lang="el-GR" sz="1400" dirty="0"/>
              <a:t> </a:t>
            </a:r>
            <a:r>
              <a:rPr lang="en-GB" sz="1400" dirty="0">
                <a:hlinkClick r:id="rId6"/>
              </a:rPr>
              <a:t>https://www.youtube.com/watch?v=XcHStXdlu5Y</a:t>
            </a:r>
            <a:r>
              <a:rPr lang="el-GR" sz="1400" dirty="0"/>
              <a:t> </a:t>
            </a:r>
          </a:p>
          <a:p>
            <a:pPr marL="0" indent="0">
              <a:buNone/>
            </a:pPr>
            <a:r>
              <a:rPr lang="el-GR" sz="1400" dirty="0" err="1"/>
              <a:t>Ζακοπούλου</a:t>
            </a:r>
            <a:r>
              <a:rPr lang="el-GR" sz="1400" dirty="0"/>
              <a:t>, Β. (2003). Τεστ Πρώιμης Ανίχνευσης Δυσλεξίας. Αθήνα: Ελληνικά Γράμματα.</a:t>
            </a:r>
          </a:p>
          <a:p>
            <a:pPr marL="0" indent="0">
              <a:buNone/>
            </a:pPr>
            <a:endParaRPr lang="el-GR" sz="1400" dirty="0"/>
          </a:p>
          <a:p>
            <a:pPr marL="0" indent="0">
              <a:buNone/>
            </a:pPr>
            <a:endParaRPr lang="el-GR" sz="1400" dirty="0"/>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0" indent="0">
              <a:buNone/>
            </a:pPr>
            <a:r>
              <a:rPr lang="en-GB" sz="1400" dirty="0"/>
              <a:t>http://el.wikipedia.org/wiki</a:t>
            </a:r>
            <a:r>
              <a:rPr lang="el-GR" sz="1400" dirty="0"/>
              <a:t>/</a:t>
            </a:r>
            <a:r>
              <a:rPr lang="el-GR" sz="1400" dirty="0" err="1"/>
              <a:t>Σχεδίαση_για_Όλους</a:t>
            </a:r>
            <a:endParaRPr lang="el-GR" sz="1400" dirty="0"/>
          </a:p>
          <a:p>
            <a:pPr marL="0" indent="0">
              <a:buNone/>
            </a:pPr>
            <a:r>
              <a:rPr lang="en-US" sz="1400" dirty="0"/>
              <a:t>Assistive Technology Products for Windows . available </a:t>
            </a:r>
            <a:r>
              <a:rPr lang="el-GR" sz="1400" dirty="0"/>
              <a:t> </a:t>
            </a:r>
            <a:r>
              <a:rPr lang="en-US" sz="1400" dirty="0"/>
              <a:t>from </a:t>
            </a:r>
            <a:r>
              <a:rPr lang="en-US" sz="1400" dirty="0">
                <a:hlinkClick r:id="rId3"/>
              </a:rPr>
              <a:t>http://www.microsoft.com/enable/at/matvplist.aspx</a:t>
            </a:r>
            <a:r>
              <a:rPr lang="en-US" sz="1400" dirty="0"/>
              <a:t>  </a:t>
            </a:r>
            <a:endParaRPr lang="el-GR" sz="1400" dirty="0"/>
          </a:p>
          <a:p>
            <a:pPr marL="0" indent="0">
              <a:buNone/>
            </a:pPr>
            <a:r>
              <a:rPr lang="en-US" sz="1400" dirty="0"/>
              <a:t>Computer Access through eye gaze </a:t>
            </a:r>
            <a:r>
              <a:rPr lang="en-GB" sz="1400" dirty="0">
                <a:hlinkClick r:id="rId4"/>
              </a:rPr>
              <a:t>http://www.tobii.com/en/assistive-technology/global/products/hardware/pceye/</a:t>
            </a:r>
            <a:r>
              <a:rPr lang="el-GR" sz="1400" dirty="0"/>
              <a:t>  </a:t>
            </a:r>
          </a:p>
          <a:p>
            <a:pPr marL="0" indent="0">
              <a:buNone/>
            </a:pPr>
            <a:r>
              <a:rPr lang="en-US" sz="1400" dirty="0"/>
              <a:t>Sip-and-puff</a:t>
            </a:r>
            <a:r>
              <a:rPr lang="el-GR" sz="1400" dirty="0"/>
              <a:t> από </a:t>
            </a:r>
            <a:r>
              <a:rPr lang="en-GB" sz="1400" dirty="0"/>
              <a:t>Wikipedia</a:t>
            </a:r>
            <a:r>
              <a:rPr lang="el-GR" sz="1400" dirty="0"/>
              <a:t> </a:t>
            </a:r>
            <a:r>
              <a:rPr lang="en-US" sz="1400" dirty="0"/>
              <a:t>available from en.wikipedia.org/wiki/Sip-and-puff</a:t>
            </a:r>
            <a:r>
              <a:rPr lang="el-GR" sz="1400" dirty="0"/>
              <a:t>    </a:t>
            </a:r>
          </a:p>
          <a:p>
            <a:pPr marL="0" indent="0">
              <a:buNone/>
            </a:pPr>
            <a:r>
              <a:rPr lang="en-US" sz="1400" dirty="0"/>
              <a:t>Camera Mouse - Control Your Mouse Pointer with Head Movements </a:t>
            </a:r>
            <a:r>
              <a:rPr lang="el-GR" sz="1400" dirty="0"/>
              <a:t>. </a:t>
            </a:r>
            <a:r>
              <a:rPr lang="en-US" sz="1400" dirty="0"/>
              <a:t>Disabled World - (2010-05-12)</a:t>
            </a:r>
            <a:r>
              <a:rPr lang="el-GR" sz="1400" dirty="0"/>
              <a:t> </a:t>
            </a:r>
            <a:r>
              <a:rPr lang="en-US" sz="1400" dirty="0">
                <a:hlinkClick r:id="rId5"/>
              </a:rPr>
              <a:t>http://www.disabled-world.com/assistivedevices/computer/camera-mouse.php</a:t>
            </a:r>
            <a:r>
              <a:rPr lang="el-GR" sz="1400" dirty="0"/>
              <a:t> </a:t>
            </a:r>
          </a:p>
          <a:p>
            <a:pPr marL="0" indent="0">
              <a:buNone/>
            </a:pPr>
            <a:r>
              <a:rPr lang="en-US" sz="1400" dirty="0"/>
              <a:t>Typing less with Microsoft Word 2007 and 2010</a:t>
            </a:r>
            <a:r>
              <a:rPr lang="el-GR" sz="1400" dirty="0"/>
              <a:t>.</a:t>
            </a:r>
            <a:r>
              <a:rPr lang="en-US" sz="1400" dirty="0"/>
              <a:t> Retrieved 0</a:t>
            </a:r>
            <a:r>
              <a:rPr lang="el-GR" sz="1400" dirty="0"/>
              <a:t>7</a:t>
            </a:r>
            <a:r>
              <a:rPr lang="en-US" sz="1400" dirty="0"/>
              <a:t>/</a:t>
            </a:r>
            <a:r>
              <a:rPr lang="el-GR" sz="1400" dirty="0"/>
              <a:t>1</a:t>
            </a:r>
            <a:r>
              <a:rPr lang="en-US" sz="1400" dirty="0"/>
              <a:t>/2015 available  from</a:t>
            </a:r>
            <a:r>
              <a:rPr lang="el-GR" sz="1400" dirty="0"/>
              <a:t> </a:t>
            </a:r>
            <a:r>
              <a:rPr lang="en-GB" sz="1400" dirty="0">
                <a:hlinkClick r:id="rId6"/>
              </a:rPr>
              <a:t>https://mcmw.abilitynet.org.uk/typing-less-with-microsoft-word-2007-and-2010/</a:t>
            </a:r>
            <a:r>
              <a:rPr lang="el-GR" sz="1400" dirty="0"/>
              <a:t> </a:t>
            </a:r>
            <a:endParaRPr lang="en-US" sz="1400" dirty="0"/>
          </a:p>
          <a:p>
            <a:pPr marL="0" indent="0">
              <a:buNone/>
            </a:pPr>
            <a:r>
              <a:rPr lang="en-US" sz="1400" dirty="0" smtClean="0">
                <a:hlinkClick r:id="rId7"/>
              </a:rPr>
              <a:t>https</a:t>
            </a:r>
            <a:r>
              <a:rPr lang="en-US" sz="1400" dirty="0">
                <a:hlinkClick r:id="rId7"/>
              </a:rPr>
              <a:t>://mcmw.abilitynet.org.uk/</a:t>
            </a:r>
            <a:r>
              <a:rPr lang="el-GR" sz="1400" dirty="0"/>
              <a:t> </a:t>
            </a:r>
            <a:r>
              <a:rPr lang="en-US" sz="1400" dirty="0"/>
              <a:t> </a:t>
            </a:r>
          </a:p>
          <a:p>
            <a:pPr marL="0" indent="0">
              <a:buNone/>
            </a:pPr>
            <a:r>
              <a:rPr lang="en-US" sz="1400" dirty="0"/>
              <a:t>Chen, Y., Wang, Y., &amp; Chen, N. S. (2014). Is FLIP enough? Or should we use the FLIPPED model instead?. </a:t>
            </a:r>
            <a:r>
              <a:rPr lang="en-US" sz="1400" i="1" dirty="0"/>
              <a:t>Computers &amp;</a:t>
            </a:r>
            <a:endParaRPr lang="en-US" sz="1400" dirty="0"/>
          </a:p>
          <a:p>
            <a:pPr marL="0" indent="0">
              <a:buNone/>
            </a:pPr>
            <a:endParaRPr lang="el-GR" sz="1400" dirty="0"/>
          </a:p>
          <a:p>
            <a:pPr marL="0" indent="0">
              <a:buNone/>
            </a:pPr>
            <a:endParaRPr lang="el-GR" sz="1400" dirty="0"/>
          </a:p>
        </p:txBody>
      </p:sp>
    </p:spTree>
    <p:extLst>
      <p:ext uri="{BB962C8B-B14F-4D97-AF65-F5344CB8AC3E}">
        <p14:creationId xmlns:p14="http://schemas.microsoft.com/office/powerpoint/2010/main" val="23032196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0" indent="0">
              <a:buNone/>
            </a:pPr>
            <a:r>
              <a:rPr lang="en-US" sz="1400" dirty="0" smtClean="0"/>
              <a:t>Huang</a:t>
            </a:r>
            <a:r>
              <a:rPr lang="en-US" sz="1400" dirty="0"/>
              <a:t>, D. Z. (1998). Voice Lab in Clinical Practice. Tiger, USA.</a:t>
            </a:r>
          </a:p>
          <a:p>
            <a:pPr marL="0" indent="0">
              <a:buNone/>
            </a:pPr>
            <a:r>
              <a:rPr lang="en-US" sz="1400" dirty="0"/>
              <a:t>Huang, D. Z. (1998). Real Analysis User's Manual. Tiger, USA.</a:t>
            </a:r>
          </a:p>
          <a:p>
            <a:pPr marL="0" indent="0">
              <a:buNone/>
            </a:pPr>
            <a:r>
              <a:rPr lang="en-US" sz="1400" dirty="0"/>
              <a:t>Huang, D. Z. (1998). Speech Training User’s Manual. Tiger, USA.</a:t>
            </a:r>
          </a:p>
          <a:p>
            <a:pPr marL="0" indent="0">
              <a:buNone/>
            </a:pPr>
            <a:r>
              <a:rPr lang="en-US" sz="1400" dirty="0"/>
              <a:t>Huang, D. Z. (1998). </a:t>
            </a:r>
            <a:r>
              <a:rPr lang="en-US" sz="1400" dirty="0" err="1"/>
              <a:t>Phonetogram</a:t>
            </a:r>
            <a:r>
              <a:rPr lang="en-US" sz="1400" dirty="0"/>
              <a:t> User’s Manual. Tiger, USA.</a:t>
            </a:r>
          </a:p>
          <a:p>
            <a:pPr marL="0" indent="0">
              <a:buNone/>
            </a:pPr>
            <a:r>
              <a:rPr lang="en-US" sz="1400" dirty="0"/>
              <a:t>Huang, D. Z. (1998). Pitch </a:t>
            </a:r>
            <a:r>
              <a:rPr lang="en-US" sz="1400" dirty="0" err="1"/>
              <a:t>MasterUser’s</a:t>
            </a:r>
            <a:r>
              <a:rPr lang="en-US" sz="1400" dirty="0"/>
              <a:t> Manual. Tiger, USA.</a:t>
            </a:r>
          </a:p>
          <a:p>
            <a:pPr marL="0" indent="0">
              <a:buNone/>
            </a:pPr>
            <a:r>
              <a:rPr lang="en-US" sz="1400" dirty="0"/>
              <a:t>Huang, D. Z. (1998). Speech Therapy User’s Manual. Tiger, USA.</a:t>
            </a:r>
          </a:p>
          <a:p>
            <a:pPr marL="0" indent="0">
              <a:buNone/>
            </a:pPr>
            <a:r>
              <a:rPr lang="en-US" sz="1400" dirty="0" smtClean="0"/>
              <a:t>Tiger </a:t>
            </a:r>
            <a:r>
              <a:rPr lang="en-US" sz="1400" dirty="0"/>
              <a:t>(1998). </a:t>
            </a:r>
            <a:r>
              <a:rPr lang="en-US" sz="1400" dirty="0" err="1"/>
              <a:t>Electroglottograph</a:t>
            </a:r>
            <a:r>
              <a:rPr lang="en-US" sz="1400" dirty="0"/>
              <a:t> User’s Manual, USA.</a:t>
            </a:r>
          </a:p>
          <a:p>
            <a:pPr marL="0" indent="0">
              <a:buNone/>
            </a:pPr>
            <a:r>
              <a:rPr lang="en-US" sz="1400" dirty="0"/>
              <a:t>Kay </a:t>
            </a:r>
            <a:r>
              <a:rPr lang="en-US" sz="1400" dirty="0" err="1"/>
              <a:t>Elemetrics</a:t>
            </a:r>
            <a:r>
              <a:rPr lang="en-US" sz="1400" dirty="0"/>
              <a:t> Corp. (2004). Instruction manual </a:t>
            </a:r>
            <a:r>
              <a:rPr lang="en-US" sz="1400" dirty="0" err="1"/>
              <a:t>Visi</a:t>
            </a:r>
            <a:r>
              <a:rPr lang="en-US" sz="1400" dirty="0"/>
              <a:t>-Pitch IV, Model 3950, </a:t>
            </a:r>
            <a:r>
              <a:rPr lang="en-US" sz="1400" dirty="0" err="1"/>
              <a:t>Sona</a:t>
            </a:r>
            <a:r>
              <a:rPr lang="en-US" sz="1400" dirty="0"/>
              <a:t>-Speech II, Model 3650. Kay </a:t>
            </a:r>
            <a:r>
              <a:rPr lang="en-US" sz="1400" dirty="0" err="1"/>
              <a:t>Elemetrics</a:t>
            </a:r>
            <a:r>
              <a:rPr lang="en-US" sz="1400" dirty="0"/>
              <a:t> Corp., USA.</a:t>
            </a:r>
          </a:p>
          <a:p>
            <a:pPr marL="0" indent="0">
              <a:buNone/>
            </a:pPr>
            <a:r>
              <a:rPr lang="en-US" sz="1400" dirty="0"/>
              <a:t>Kay </a:t>
            </a:r>
            <a:r>
              <a:rPr lang="en-US" sz="1400" dirty="0" err="1"/>
              <a:t>Elemetrics</a:t>
            </a:r>
            <a:r>
              <a:rPr lang="en-US" sz="1400" dirty="0"/>
              <a:t> Corp. (2002). Software Instruction Manual Multi-Speech Model 3700, CSL Models 4100, 4300B, and 4400, Version 2.5, Kay </a:t>
            </a:r>
            <a:r>
              <a:rPr lang="en-US" sz="1400" dirty="0" err="1"/>
              <a:t>Elemetrics</a:t>
            </a:r>
            <a:r>
              <a:rPr lang="en-US" sz="1400" dirty="0"/>
              <a:t> Corp., USA. </a:t>
            </a:r>
            <a:endParaRPr lang="el-GR" sz="1400" dirty="0"/>
          </a:p>
          <a:p>
            <a:pPr marL="0" indent="0">
              <a:buNone/>
            </a:pPr>
            <a:endParaRPr lang="el-GR" sz="1400" dirty="0"/>
          </a:p>
        </p:txBody>
      </p:sp>
    </p:spTree>
    <p:extLst>
      <p:ext uri="{BB962C8B-B14F-4D97-AF65-F5344CB8AC3E}">
        <p14:creationId xmlns:p14="http://schemas.microsoft.com/office/powerpoint/2010/main" val="18780275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300080"/>
          </a:xfrm>
          <a:prstGeom prst="rect">
            <a:avLst/>
          </a:prstGeom>
          <a:noFill/>
        </p:spPr>
        <p:txBody>
          <a:bodyPr wrap="square" lIns="91436" tIns="45719" rIns="91436" bIns="45719" rtlCol="0">
            <a:spAutoFit/>
          </a:bodyPr>
          <a:lstStyle/>
          <a:p>
            <a:pPr>
              <a:lnSpc>
                <a:spcPct val="150000"/>
              </a:lnSpc>
              <a:spcBef>
                <a:spcPts val="500"/>
              </a:spcBef>
              <a:defRPr/>
            </a:pPr>
            <a:r>
              <a:rPr lang="el-GR" sz="900" b="1" dirty="0" smtClean="0">
                <a:solidFill>
                  <a:schemeClr val="bg1"/>
                </a:solidFill>
              </a:rPr>
              <a:t>ΕΦΑΡΜΟΓΕΣ Η/Υ ΣΤΗ ΛΟΓΟΠΑΘΟΛΟΓΙΑ</a:t>
            </a:r>
            <a:r>
              <a:rPr lang="el-GR" sz="900" dirty="0" smtClean="0">
                <a:solidFill>
                  <a:schemeClr val="bg1"/>
                </a:solidFill>
              </a:rPr>
              <a:t>, </a:t>
            </a:r>
            <a:r>
              <a:rPr lang="el-GR" sz="900" dirty="0">
                <a:solidFill>
                  <a:schemeClr val="bg1"/>
                </a:solidFill>
              </a:rPr>
              <a:t>Ενότητα </a:t>
            </a:r>
            <a:r>
              <a:rPr lang="el-GR" sz="900" dirty="0" smtClean="0">
                <a:solidFill>
                  <a:schemeClr val="bg1"/>
                </a:solidFill>
              </a:rPr>
              <a:t>1</a:t>
            </a:r>
            <a:r>
              <a:rPr lang="en-US" sz="900" smtClean="0">
                <a:solidFill>
                  <a:schemeClr val="bg1"/>
                </a:solidFill>
              </a:rPr>
              <a:t>2</a:t>
            </a:r>
            <a:r>
              <a:rPr lang="el-GR" sz="900" smtClean="0">
                <a:solidFill>
                  <a:schemeClr val="bg1"/>
                </a:solidFill>
              </a:rPr>
              <a:t>, </a:t>
            </a:r>
            <a:r>
              <a:rPr lang="el-GR" sz="900" dirty="0">
                <a:solidFill>
                  <a:schemeClr val="bg1"/>
                </a:solidFill>
              </a:rPr>
              <a:t>ΤΜΗΜΑ ΛΟΓΟΘΕΡΑΠΕΙΑΣ, 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85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594303" y="163336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Τόκη</a:t>
            </a:r>
            <a:r>
              <a:rPr lang="el-GR" sz="2400" dirty="0">
                <a:solidFill>
                  <a:schemeClr val="bg1">
                    <a:lumMod val="50000"/>
                  </a:schemeClr>
                </a:solidFill>
              </a:rPr>
              <a:t>, Ευγενία. (2015). Εφαρμογές Η/Υ στη </a:t>
            </a:r>
            <a:r>
              <a:rPr lang="el-GR" sz="2400" dirty="0" err="1">
                <a:solidFill>
                  <a:schemeClr val="bg1">
                    <a:lumMod val="50000"/>
                  </a:schemeClr>
                </a:solidFill>
              </a:rPr>
              <a:t>Λογοπαθολογία</a:t>
            </a:r>
            <a:r>
              <a:rPr lang="el-GR" sz="2400" dirty="0">
                <a:solidFill>
                  <a:schemeClr val="bg1">
                    <a:lumMod val="50000"/>
                  </a:schemeClr>
                </a:solidFill>
              </a:rPr>
              <a:t>. Τεχνολογικό Ίδρυμα Ηπείρου. Διαθέσιμο από τη δικτυακή διεύθυνση:</a:t>
            </a:r>
          </a:p>
          <a:p>
            <a:pPr algn="just"/>
            <a:endParaRPr lang="el-GR" sz="2400" dirty="0">
              <a:solidFill>
                <a:schemeClr val="bg1">
                  <a:lumMod val="50000"/>
                </a:schemeClr>
              </a:solidFill>
            </a:endParaRPr>
          </a:p>
          <a:p>
            <a:pPr algn="just"/>
            <a:r>
              <a:rPr lang="el-GR" sz="2400" dirty="0">
                <a:solidFill>
                  <a:schemeClr val="bg1">
                    <a:lumMod val="50000"/>
                  </a:schemeClr>
                </a:solidFill>
              </a:rPr>
              <a:t>Έκδοση: 1.0 Ιωάννινα, 2015. </a:t>
            </a:r>
          </a:p>
          <a:p>
            <a:pPr algn="just"/>
            <a:r>
              <a:rPr lang="en-US" sz="2400" dirty="0">
                <a:solidFill>
                  <a:schemeClr val="bg1">
                    <a:lumMod val="50000"/>
                  </a:schemeClr>
                </a:solidFill>
                <a:hlinkClick r:id="rId5"/>
              </a:rPr>
              <a:t>http://eclass.teiep.gr/courses/</a:t>
            </a:r>
            <a:r>
              <a:rPr lang="en-US" sz="2400" dirty="0">
                <a:solidFill>
                  <a:srgbClr val="FF0000"/>
                </a:solidFill>
                <a:hlinkClick r:id="rId5"/>
              </a:rPr>
              <a:t>LOGO123/</a:t>
            </a:r>
            <a:r>
              <a:rPr lang="en-US" sz="2400" dirty="0">
                <a:solidFill>
                  <a:srgbClr val="FF0000"/>
                </a:solidFill>
              </a:rPr>
              <a:t> </a:t>
            </a:r>
            <a:endParaRPr lang="en-US" sz="2400" dirty="0" smtClean="0">
              <a:solidFill>
                <a:schemeClr val="bg1">
                  <a:lumMod val="50000"/>
                </a:schemeClr>
              </a:solidFill>
            </a:endParaRPr>
          </a:p>
          <a:p>
            <a:pPr algn="just"/>
            <a:endParaRPr lang="en-US" sz="2400" dirty="0" smtClean="0">
              <a:solidFill>
                <a:schemeClr val="bg1">
                  <a:lumMod val="50000"/>
                </a:schemeClr>
              </a:solidFill>
            </a:endParaRPr>
          </a:p>
        </p:txBody>
      </p:sp>
    </p:spTree>
    <p:extLst>
      <p:ext uri="{BB962C8B-B14F-4D97-AF65-F5344CB8AC3E}">
        <p14:creationId xmlns:p14="http://schemas.microsoft.com/office/powerpoint/2010/main" val="1366046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Δημήτρης </a:t>
            </a:r>
            <a:r>
              <a:rPr lang="el-GR" sz="2900" b="1" dirty="0" err="1" smtClean="0"/>
              <a:t>Σουραβλιάς</a:t>
            </a:r>
            <a:endParaRPr lang="el-GR" sz="2900" b="1" dirty="0"/>
          </a:p>
          <a:p>
            <a:pPr algn="r"/>
            <a:r>
              <a:rPr lang="el-GR" sz="2900" dirty="0" smtClean="0"/>
              <a:t>Ιωάννινα,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300080"/>
          </a:xfrm>
          <a:prstGeom prst="rect">
            <a:avLst/>
          </a:prstGeom>
          <a:noFill/>
        </p:spPr>
        <p:txBody>
          <a:bodyPr wrap="square" lIns="91436" tIns="45719" rIns="91436" bIns="45719" rtlCol="0">
            <a:spAutoFit/>
          </a:bodyPr>
          <a:lstStyle/>
          <a:p>
            <a:pPr>
              <a:lnSpc>
                <a:spcPct val="150000"/>
              </a:lnSpc>
              <a:spcBef>
                <a:spcPts val="500"/>
              </a:spcBef>
              <a:defRPr/>
            </a:pPr>
            <a:r>
              <a:rPr lang="el-GR" sz="900" b="1" dirty="0" smtClean="0">
                <a:solidFill>
                  <a:schemeClr val="bg1"/>
                </a:solidFill>
              </a:rPr>
              <a:t>ΕΦΑΡΜΟΓΕΣ Η/Υ ΣΤΗ ΛΟΓΟΠΑΘΟΛΟΓΙΑ</a:t>
            </a:r>
            <a:r>
              <a:rPr lang="el-GR" sz="900" dirty="0" smtClean="0">
                <a:solidFill>
                  <a:schemeClr val="bg1"/>
                </a:solidFill>
              </a:rPr>
              <a:t>, </a:t>
            </a:r>
            <a:r>
              <a:rPr lang="el-GR" sz="900" dirty="0">
                <a:solidFill>
                  <a:schemeClr val="bg1"/>
                </a:solidFill>
              </a:rPr>
              <a:t>Ενότητα </a:t>
            </a:r>
            <a:r>
              <a:rPr lang="el-GR" sz="900" dirty="0" smtClean="0">
                <a:solidFill>
                  <a:schemeClr val="bg1"/>
                </a:solidFill>
              </a:rPr>
              <a:t>12, </a:t>
            </a:r>
            <a:r>
              <a:rPr lang="el-GR" sz="900" dirty="0">
                <a:solidFill>
                  <a:schemeClr val="bg1"/>
                </a:solidFill>
              </a:rPr>
              <a:t>ΤΜΗΜΑ ΛΟΓΟΘΕΡΑΠΕΙΑΣ, 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88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300080"/>
          </a:xfrm>
          <a:prstGeom prst="rect">
            <a:avLst/>
          </a:prstGeom>
          <a:noFill/>
        </p:spPr>
        <p:txBody>
          <a:bodyPr wrap="square" lIns="91436" tIns="45719" rIns="91436" bIns="45719" rtlCol="0">
            <a:spAutoFit/>
          </a:bodyPr>
          <a:lstStyle/>
          <a:p>
            <a:pPr>
              <a:lnSpc>
                <a:spcPct val="150000"/>
              </a:lnSpc>
              <a:spcBef>
                <a:spcPts val="500"/>
              </a:spcBef>
              <a:defRPr/>
            </a:pPr>
            <a:r>
              <a:rPr lang="el-GR" sz="900" b="1" dirty="0" smtClean="0">
                <a:solidFill>
                  <a:schemeClr val="bg1"/>
                </a:solidFill>
              </a:rPr>
              <a:t>ΕΦΑΡΜΟΓΕΣ Η/Υ ΣΤΗ ΛΟΓΟΠΑΘΟΛΟΓΙΑ</a:t>
            </a:r>
            <a:r>
              <a:rPr lang="el-GR" sz="900" dirty="0" smtClean="0">
                <a:solidFill>
                  <a:schemeClr val="bg1"/>
                </a:solidFill>
              </a:rPr>
              <a:t>, </a:t>
            </a:r>
            <a:r>
              <a:rPr lang="el-GR" sz="900" dirty="0">
                <a:solidFill>
                  <a:schemeClr val="bg1"/>
                </a:solidFill>
              </a:rPr>
              <a:t>Ενότητα </a:t>
            </a:r>
            <a:r>
              <a:rPr lang="el-GR" sz="900" dirty="0" smtClean="0">
                <a:solidFill>
                  <a:schemeClr val="bg1"/>
                </a:solidFill>
              </a:rPr>
              <a:t>12, </a:t>
            </a:r>
            <a:r>
              <a:rPr lang="el-GR" sz="900" dirty="0">
                <a:solidFill>
                  <a:schemeClr val="bg1"/>
                </a:solidFill>
              </a:rPr>
              <a:t>ΤΜΗΜΑ ΛΟΓΟΘΕΡΑΠΕΙΑΣ, 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89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p:txBody>
          <a:bodyPr/>
          <a:lstStyle/>
          <a:p>
            <a:r>
              <a:rPr lang="el-GR" dirty="0"/>
              <a:t>Λογισμικό για μετάφραση </a:t>
            </a:r>
            <a:r>
              <a:rPr lang="el-GR" dirty="0" err="1"/>
              <a:t>Braille</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2" name="Τίτλος 1"/>
          <p:cNvSpPr>
            <a:spLocks noGrp="1"/>
          </p:cNvSpPr>
          <p:nvPr>
            <p:ph type="title"/>
          </p:nvPr>
        </p:nvSpPr>
        <p:spPr/>
        <p:txBody>
          <a:bodyPr/>
          <a:lstStyle/>
          <a:p>
            <a:r>
              <a:rPr lang="el-GR" dirty="0"/>
              <a:t>Άλλοι τύποι </a:t>
            </a:r>
            <a:r>
              <a:rPr lang="el-GR" dirty="0" smtClean="0"/>
              <a:t>ΥΤ (2)</a:t>
            </a:r>
            <a:endParaRPr lang="en-US" dirty="0"/>
          </a:p>
        </p:txBody>
      </p:sp>
      <p:pic>
        <p:nvPicPr>
          <p:cNvPr id="8" name="Picture 2" descr="Screen capture of Duxbury Braille Translator on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612" y="1246777"/>
            <a:ext cx="3801752" cy="29861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39166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1868</TotalTime>
  <Words>2827</Words>
  <Application>Microsoft Office PowerPoint</Application>
  <PresentationFormat>Προβολή στην οθόνη (16:10)</PresentationFormat>
  <Paragraphs>458</Paragraphs>
  <Slides>90</Slides>
  <Notes>15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90</vt:i4>
      </vt:variant>
    </vt:vector>
  </HeadingPairs>
  <TitlesOfParts>
    <vt:vector size="94" baseType="lpstr">
      <vt:lpstr>Arial</vt:lpstr>
      <vt:lpstr>Calibri</vt:lpstr>
      <vt:lpstr>Wingdings</vt:lpstr>
      <vt:lpstr>Θέμα του Office</vt:lpstr>
      <vt:lpstr>Εφαρμογές Η/Υ στη Λογοπαθολογία</vt:lpstr>
      <vt:lpstr>Παρουσίαση του PowerPoint</vt:lpstr>
      <vt:lpstr>Άδειες Χρήσης</vt:lpstr>
      <vt:lpstr>Χρηματοδότηση</vt:lpstr>
      <vt:lpstr>Σκοποί ενότητας</vt:lpstr>
      <vt:lpstr>Περιεχόμενα ενότητας</vt:lpstr>
      <vt:lpstr>Άλλοι τύποι ΥΤ</vt:lpstr>
      <vt:lpstr>Άλλοι τύποι ΥΤ</vt:lpstr>
      <vt:lpstr>Άλλοι τύποι ΥΤ (2)</vt:lpstr>
      <vt:lpstr>Άλλοι τύποι ΥΤ (3)</vt:lpstr>
      <vt:lpstr>Άλλοι τύποι ΥΤ (4)</vt:lpstr>
      <vt:lpstr>Άλλοι τύποι ΥΤ (5)</vt:lpstr>
      <vt:lpstr>Άλλοι τύποι ΥΤ (6)</vt:lpstr>
      <vt:lpstr>Άλλοι τύποι ΥΤ (7)</vt:lpstr>
      <vt:lpstr>Άλλοι τύποι ΥΤ (8)</vt:lpstr>
      <vt:lpstr>Άλλοι τύποι ΥΤ (9)</vt:lpstr>
      <vt:lpstr>Άλλοι τύποι ΥΤ (10)</vt:lpstr>
      <vt:lpstr>Άλλοι τύποι ΥΤ (11)</vt:lpstr>
      <vt:lpstr>Άλλοι τύποι ΥΤ (12)</vt:lpstr>
      <vt:lpstr>Άλλοι τύποι ΥΤ (13)</vt:lpstr>
      <vt:lpstr>Άλλοι τύποι ΥΤ (14)</vt:lpstr>
      <vt:lpstr>Άλλοι τύποι ΥΤ (15)</vt:lpstr>
      <vt:lpstr>Άλλοι τύποι ΥΤ (16)</vt:lpstr>
      <vt:lpstr>Άλλοι τύποι ΥΤ (17)</vt:lpstr>
      <vt:lpstr>Άλλοι τύποι ΥΤ (18)</vt:lpstr>
      <vt:lpstr>Άλλοι τύποι ΥΤ (19)</vt:lpstr>
      <vt:lpstr>Άλλοι τύποι ΥΤ (20)</vt:lpstr>
      <vt:lpstr>Άλλοι τύποι ΥΤ (21)</vt:lpstr>
      <vt:lpstr>Άλλοι τύποι ΥΤ (22)</vt:lpstr>
      <vt:lpstr>Άλλοι τύποι ΥΤ (23)</vt:lpstr>
      <vt:lpstr>Άλλοι τύποι ΥΤ (24)</vt:lpstr>
      <vt:lpstr>Άλλοι τύποι ΥΤ (25)</vt:lpstr>
      <vt:lpstr>Άλλοι τύποι ΥΤ (26)</vt:lpstr>
      <vt:lpstr>Άλλοι τύποι ΥΤ (27)</vt:lpstr>
      <vt:lpstr>Άλλοι τύποι ΥΤ (28)</vt:lpstr>
      <vt:lpstr>Άλλοι τύποι ΥΤ (29)</vt:lpstr>
      <vt:lpstr>Άλλοι τύποι ΥΤ (30)</vt:lpstr>
      <vt:lpstr>Άλλοι τύποι ΥΤ (31)</vt:lpstr>
      <vt:lpstr>Άλλοι τύποι ΥΤ (32)</vt:lpstr>
      <vt:lpstr>Άλλοι τύποι ΥΤ (33)</vt:lpstr>
      <vt:lpstr>Άλλοι τύποι ΥΤ (34)</vt:lpstr>
      <vt:lpstr>Άλλοι τύποι ΥΤ (35)</vt:lpstr>
      <vt:lpstr>Άλλοι τύποι ΥΤ (36)</vt:lpstr>
      <vt:lpstr>Άλλοι τύποι ΥΤ (37)</vt:lpstr>
      <vt:lpstr>Άλλοι τύποι ΥΤ (38)</vt:lpstr>
      <vt:lpstr>Άλλοι τύποι ΥΤ (37)</vt:lpstr>
      <vt:lpstr>Άλλοι τύποι ΥΤ (38)</vt:lpstr>
      <vt:lpstr>Άλλοι τύποι ΥΤ (39)</vt:lpstr>
      <vt:lpstr>Άλλοι τύποι ΥΤ (40)</vt:lpstr>
      <vt:lpstr>Άλλοι τύποι ΥΤ (41)</vt:lpstr>
      <vt:lpstr>Άλλοι τύποι ΥΤ (42)</vt:lpstr>
      <vt:lpstr>Άλλοι τύποι ΥΤ (43)</vt:lpstr>
      <vt:lpstr>Άλλοι τύποι ΥΤ (44)</vt:lpstr>
      <vt:lpstr>Άλλοι τύποι ΥΤ (45)</vt:lpstr>
      <vt:lpstr>Άλλοι τύποι ΥΤ (46)</vt:lpstr>
      <vt:lpstr>Άλλοι τύποι ΥΤ (47)</vt:lpstr>
      <vt:lpstr>Άλλοι τύποι ΥΤ (48)</vt:lpstr>
      <vt:lpstr>Άλλοι τύποι ΥΤ (49)</vt:lpstr>
      <vt:lpstr>Άλλοι τύποι ΥΤ (50)</vt:lpstr>
      <vt:lpstr>Άλλοι τύποι ΥΤ (51)</vt:lpstr>
      <vt:lpstr>Tobii EyeMobile</vt:lpstr>
      <vt:lpstr>BEAMZ</vt:lpstr>
      <vt:lpstr>BEAMZ (2)</vt:lpstr>
      <vt:lpstr>BEAMZ (3)</vt:lpstr>
      <vt:lpstr>BEAMZ (4)</vt:lpstr>
      <vt:lpstr>BEAMZ (5)</vt:lpstr>
      <vt:lpstr>BEAMZ (6)</vt:lpstr>
      <vt:lpstr>Άλλα παραδείγματα λογισμικά </vt:lpstr>
      <vt:lpstr>Άλλα παραδείγματα λογισμικά (2)</vt:lpstr>
      <vt:lpstr>Ρόλος του λογοθεραπευτή</vt:lpstr>
      <vt:lpstr>Παράδειγμα (Amazon)</vt:lpstr>
      <vt:lpstr>Παραδείγματα (Microsoft) </vt:lpstr>
      <vt:lpstr>Παραδείγματα (Microsoft) (2)</vt:lpstr>
      <vt:lpstr>Παραδείγματα (Microsoft) (3)</vt:lpstr>
      <vt:lpstr>Παραδείγματα (Microsoft) (4)</vt:lpstr>
      <vt:lpstr>Παραδείγματα (Microsoft) (5)</vt:lpstr>
      <vt:lpstr>Παραδείγματα (Microsoft) (6)</vt:lpstr>
      <vt:lpstr>Παραδείγματα (Microsoft) (7)</vt:lpstr>
      <vt:lpstr>Παραδείγματα (Microsoft) (8)</vt:lpstr>
      <vt:lpstr>Παραδείγματα (Microsoft) (9)</vt:lpstr>
      <vt:lpstr>Παράδειγμα (Apple)</vt:lpstr>
      <vt:lpstr>Βιβλιογραφία</vt:lpstr>
      <vt:lpstr>Βιβλιογραφία</vt:lpstr>
      <vt:lpstr>Βιβλιογραφία</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Dimitris</dc:creator>
  <cp:lastModifiedBy>dimitris</cp:lastModifiedBy>
  <cp:revision>734</cp:revision>
  <dcterms:created xsi:type="dcterms:W3CDTF">2012-09-06T09:03:05Z</dcterms:created>
  <dcterms:modified xsi:type="dcterms:W3CDTF">2015-09-29T12:30:47Z</dcterms:modified>
</cp:coreProperties>
</file>