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89" r:id="rId3"/>
    <p:sldId id="257" r:id="rId4"/>
    <p:sldId id="259" r:id="rId5"/>
    <p:sldId id="261" r:id="rId6"/>
    <p:sldId id="262" r:id="rId7"/>
    <p:sldId id="264" r:id="rId8"/>
    <p:sldId id="267" r:id="rId9"/>
    <p:sldId id="288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290" r:id="rId23"/>
    <p:sldId id="291" r:id="rId24"/>
    <p:sldId id="292" r:id="rId25"/>
    <p:sldId id="293" r:id="rId26"/>
    <p:sldId id="307" r:id="rId27"/>
    <p:sldId id="295" r:id="rId28"/>
    <p:sldId id="280" r:id="rId29"/>
  </p:sldIdLst>
  <p:sldSz cx="9144000" cy="5715000" type="screen16x10"/>
  <p:notesSz cx="6858000" cy="9144000"/>
  <p:custDataLst>
    <p:tags r:id="rId32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92" autoAdjust="0"/>
    <p:restoredTop sz="86401" autoAdjust="0"/>
  </p:normalViewPr>
  <p:slideViewPr>
    <p:cSldViewPr>
      <p:cViewPr varScale="1">
        <p:scale>
          <a:sx n="92" d="100"/>
          <a:sy n="92" d="100"/>
        </p:scale>
        <p:origin x="1440" y="6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09/10/2015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9/10/2015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67219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046942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214614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69275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207669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9039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667231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607054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55236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6091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470222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166477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mtClean="0"/>
              <a:t> 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mtClean="0"/>
              <a:t> 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mtClean="0"/>
              <a:t> 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6215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mtClean="0"/>
          </a:p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00804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900" b="1" smtClean="0">
                <a:solidFill>
                  <a:schemeClr val="bg1"/>
                </a:solidFill>
              </a:rPr>
              <a:t>Διοικητική των επιχειρήσεων – </a:t>
            </a:r>
            <a:r>
              <a:rPr lang="el-GR" sz="900" smtClean="0">
                <a:solidFill>
                  <a:schemeClr val="bg1"/>
                </a:solidFill>
              </a:rPr>
              <a:t>Εξωτερικό περιβάλλον, τμήμα λογιστικής και χρηματοοικονομικής,</a:t>
            </a:r>
            <a:r>
              <a:rPr lang="el-GR" sz="900" baseline="0" smtClean="0">
                <a:solidFill>
                  <a:schemeClr val="bg1"/>
                </a:solidFill>
              </a:rPr>
              <a:t> </a:t>
            </a:r>
            <a:r>
              <a:rPr lang="el-GR" sz="900" smtClean="0">
                <a:solidFill>
                  <a:schemeClr val="bg1"/>
                </a:solidFill>
              </a:rPr>
              <a:t>ΤΕΙ </a:t>
            </a:r>
            <a:r>
              <a:rPr lang="el-GR" sz="900">
                <a:solidFill>
                  <a:schemeClr val="bg1"/>
                </a:solidFill>
              </a:rPr>
              <a:t>ΗΠΕΙΡΟΥ </a:t>
            </a:r>
            <a:r>
              <a:rPr lang="el-GR" sz="900" b="1">
                <a:solidFill>
                  <a:schemeClr val="bg1"/>
                </a:solidFill>
              </a:rPr>
              <a:t>- Ανοιχτά Ακαδημαϊκά Μαθήματα στο ΤΕΙ </a:t>
            </a:r>
            <a:r>
              <a:rPr lang="el-GR" sz="1000" b="1">
                <a:solidFill>
                  <a:schemeClr val="bg1"/>
                </a:solidFill>
              </a:rPr>
              <a:t>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542" y="8326"/>
            <a:ext cx="263363" cy="22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smtClean="0">
                <a:solidFill>
                  <a:schemeClr val="bg1"/>
                </a:solidFill>
              </a:rPr>
              <a:t>&lt;</a:t>
            </a:r>
            <a:r>
              <a:rPr lang="el-GR" sz="1000" b="1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smtClean="0">
                <a:solidFill>
                  <a:schemeClr val="bg1"/>
                </a:solidFill>
              </a:rPr>
              <a:t> - </a:t>
            </a:r>
            <a:r>
              <a:rPr lang="el-GR" sz="100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>
                <a:solidFill>
                  <a:schemeClr val="bg1"/>
                </a:solidFill>
              </a:rPr>
              <a:t>ΤΕΙ ΗΠΕΙΡΟΥ </a:t>
            </a:r>
            <a:r>
              <a:rPr lang="el-GR" sz="1000" b="1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smtClean="0">
                <a:solidFill>
                  <a:schemeClr val="bg1"/>
                </a:solidFill>
              </a:rPr>
              <a:t>&lt;</a:t>
            </a:r>
            <a:r>
              <a:rPr lang="el-GR" sz="1000" b="1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smtClean="0">
                <a:solidFill>
                  <a:schemeClr val="bg1"/>
                </a:solidFill>
              </a:rPr>
              <a:t> - </a:t>
            </a:r>
            <a:r>
              <a:rPr lang="el-GR" sz="100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>
                <a:solidFill>
                  <a:schemeClr val="bg1"/>
                </a:solidFill>
              </a:rPr>
              <a:t>ΤΕΙ ΗΠΕΙΡΟΥ </a:t>
            </a:r>
            <a:r>
              <a:rPr lang="el-GR" sz="1000" b="1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smtClean="0">
                <a:solidFill>
                  <a:schemeClr val="bg1"/>
                </a:solidFill>
              </a:rPr>
              <a:t>&lt;</a:t>
            </a:r>
            <a:r>
              <a:rPr lang="el-GR" sz="1000" b="1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smtClean="0">
                <a:solidFill>
                  <a:schemeClr val="bg1"/>
                </a:solidFill>
              </a:rPr>
              <a:t> - </a:t>
            </a:r>
            <a:r>
              <a:rPr lang="el-GR" sz="100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>
                <a:solidFill>
                  <a:schemeClr val="bg1"/>
                </a:solidFill>
              </a:rPr>
              <a:t>ΤΕΙ ΗΠΕΙΡΟΥ </a:t>
            </a:r>
            <a:r>
              <a:rPr lang="el-GR" sz="1000" b="1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smtClean="0">
                <a:solidFill>
                  <a:schemeClr val="bg1"/>
                </a:solidFill>
              </a:rPr>
              <a:t>&lt;</a:t>
            </a:r>
            <a:r>
              <a:rPr lang="el-GR" sz="1000" b="1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smtClean="0">
                <a:solidFill>
                  <a:schemeClr val="bg1"/>
                </a:solidFill>
              </a:rPr>
              <a:t> - </a:t>
            </a:r>
            <a:r>
              <a:rPr lang="el-GR" sz="100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>
                <a:solidFill>
                  <a:schemeClr val="bg1"/>
                </a:solidFill>
              </a:rPr>
              <a:t>ΤΕΙ ΗΠΕΙΡΟΥ </a:t>
            </a:r>
            <a:r>
              <a:rPr lang="el-GR" sz="1000" b="1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smtClean="0">
                <a:solidFill>
                  <a:schemeClr val="bg1"/>
                </a:solidFill>
              </a:rPr>
              <a:t>&lt;</a:t>
            </a:r>
            <a:r>
              <a:rPr lang="el-GR" sz="1000" b="1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smtClean="0">
                <a:solidFill>
                  <a:schemeClr val="bg1"/>
                </a:solidFill>
              </a:rPr>
              <a:t> - </a:t>
            </a:r>
            <a:r>
              <a:rPr lang="el-GR" sz="100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>
                <a:solidFill>
                  <a:schemeClr val="bg1"/>
                </a:solidFill>
              </a:rPr>
              <a:t>ΤΕΙ ΗΠΕΙΡΟΥ </a:t>
            </a:r>
            <a:r>
              <a:rPr lang="el-GR" sz="1000" b="1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smtClean="0">
                <a:solidFill>
                  <a:schemeClr val="bg1"/>
                </a:solidFill>
              </a:rPr>
              <a:t>&lt;</a:t>
            </a:r>
            <a:r>
              <a:rPr lang="el-GR" sz="1000" b="1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smtClean="0">
                <a:solidFill>
                  <a:schemeClr val="bg1"/>
                </a:solidFill>
              </a:rPr>
              <a:t> - </a:t>
            </a:r>
            <a:r>
              <a:rPr lang="el-GR" sz="100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>
                <a:solidFill>
                  <a:schemeClr val="bg1"/>
                </a:solidFill>
              </a:rPr>
              <a:t>ΤΕΙ ΗΠΕΙΡΟΥ </a:t>
            </a:r>
            <a:r>
              <a:rPr lang="el-GR" sz="1000" b="1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class.teiep.gr/OpenClass/courses/ACC141/" TargetMode="External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smtClean="0"/>
              <a:t>Διοικητική των επιχειρήσεων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897167"/>
            <a:ext cx="7776864" cy="1460500"/>
          </a:xfrm>
        </p:spPr>
        <p:txBody>
          <a:bodyPr>
            <a:noAutofit/>
          </a:bodyPr>
          <a:lstStyle/>
          <a:p>
            <a:r>
              <a:rPr lang="el-GR" sz="2800" smtClean="0"/>
              <a:t>Ενότητα </a:t>
            </a:r>
            <a:r>
              <a:rPr lang="el-GR" sz="2800"/>
              <a:t>3</a:t>
            </a:r>
            <a:r>
              <a:rPr lang="en-US" sz="2800" smtClean="0"/>
              <a:t> </a:t>
            </a:r>
            <a:r>
              <a:rPr lang="el-GR" sz="2800" smtClean="0"/>
              <a:t>:</a:t>
            </a:r>
            <a:r>
              <a:rPr lang="en-US" sz="2800" smtClean="0"/>
              <a:t> </a:t>
            </a:r>
            <a:r>
              <a:rPr lang="el-GR" sz="2800" b="1"/>
              <a:t>Ε</a:t>
            </a:r>
            <a:r>
              <a:rPr lang="el-GR" sz="2800" b="1" smtClean="0"/>
              <a:t>ξωτερικό περιβάλλον </a:t>
            </a:r>
            <a:endParaRPr lang="el-GR" sz="2800" b="1"/>
          </a:p>
          <a:p>
            <a:r>
              <a:rPr lang="el-GR" sz="2800" smtClean="0"/>
              <a:t>Καραμάνης Κωνσταντίνος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smtClean="0"/>
                <a:t>Τεχνολογικό Εκπαιδευτικό Ίδρυμα Ηπείρου</a:t>
              </a:r>
              <a:endParaRPr lang="en-GB" sz="200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468396"/>
          </a:xfrm>
        </p:spPr>
        <p:txBody>
          <a:bodyPr>
            <a:normAutofit fontScale="90000"/>
          </a:bodyPr>
          <a:lstStyle/>
          <a:p>
            <a:r>
              <a:rPr lang="el-GR"/>
              <a:t/>
            </a:r>
            <a:br>
              <a:rPr lang="el-GR"/>
            </a:br>
            <a:r>
              <a:rPr lang="el-GR"/>
              <a:t>ΤΟ ΠΕΡΙΒΑΛΛΟΝ ΤΟΥ ΜΑΝΑΤΖΜΕΝΤ</a:t>
            </a:r>
            <a:br>
              <a:rPr lang="el-GR"/>
            </a:b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10</a:t>
            </a:fld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41276"/>
            <a:ext cx="8229600" cy="475995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l-GR" sz="3600"/>
              <a:t>Τύποι Παγκόσµιων Οργανισµών:</a:t>
            </a:r>
          </a:p>
          <a:p>
            <a:pPr algn="just"/>
            <a:r>
              <a:rPr lang="el-GR" sz="3600" smtClean="0"/>
              <a:t>Πολυεθνική </a:t>
            </a:r>
            <a:r>
              <a:rPr lang="el-GR" sz="3600"/>
              <a:t>εταιρεία: κάθε τύπος διεθνούς εταιρείας που δραστηριοποιείται επιχειρηµατικά σε µεγάλο αριθµό </a:t>
            </a:r>
            <a:r>
              <a:rPr lang="el-GR" sz="3600" smtClean="0"/>
              <a:t>χωρών.</a:t>
            </a:r>
            <a:endParaRPr lang="el-GR" sz="3600"/>
          </a:p>
          <a:p>
            <a:r>
              <a:rPr lang="el-GR" sz="3600" smtClean="0"/>
              <a:t>Πολυτοπική </a:t>
            </a:r>
            <a:r>
              <a:rPr lang="el-GR" sz="3600"/>
              <a:t>εταιρεία: πολυεθνική εταιρεία που </a:t>
            </a:r>
            <a:r>
              <a:rPr lang="el-GR" sz="3600" smtClean="0"/>
              <a:t>αποκεντρώνει </a:t>
            </a:r>
            <a:r>
              <a:rPr lang="el-GR" sz="3600"/>
              <a:t>τη διοίκηση και τη λήψη άλλων αποφάσεων στη χώρα όπου δραστηριοποιείται </a:t>
            </a:r>
            <a:r>
              <a:rPr lang="el-GR" sz="3600" smtClean="0"/>
              <a:t>επιχειρηµατικά </a:t>
            </a:r>
          </a:p>
          <a:p>
            <a:r>
              <a:rPr lang="el-GR" sz="3600" smtClean="0"/>
              <a:t>Παγκόσµια </a:t>
            </a:r>
            <a:r>
              <a:rPr lang="el-GR" sz="3600"/>
              <a:t>εταιρεία: µια πολυεθνική που συγκεντρώνει το µάνατζµεντ και τη λήψη άλλων αποφάσεων στην έδρα της</a:t>
            </a:r>
          </a:p>
          <a:p>
            <a:r>
              <a:rPr lang="el-GR" sz="3600" smtClean="0"/>
              <a:t>Διεθνικός </a:t>
            </a:r>
            <a:r>
              <a:rPr lang="el-GR" sz="3600"/>
              <a:t>(άνευ συνόρων) οργανισµός: δοµική οργάνωση των παγκόσµιων οργανισµών που εξαλείφει τεχνητά γεωγραφικά σύνορα</a:t>
            </a:r>
          </a:p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057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468396"/>
          </a:xfrm>
        </p:spPr>
        <p:txBody>
          <a:bodyPr>
            <a:normAutofit fontScale="90000"/>
          </a:bodyPr>
          <a:lstStyle/>
          <a:p>
            <a:r>
              <a:rPr lang="el-GR"/>
              <a:t/>
            </a:r>
            <a:br>
              <a:rPr lang="el-GR"/>
            </a:br>
            <a:r>
              <a:rPr lang="el-GR" smtClean="0"/>
              <a:t/>
            </a:r>
            <a:br>
              <a:rPr lang="el-GR" smtClean="0"/>
            </a:br>
            <a:r>
              <a:rPr lang="el-GR" smtClean="0"/>
              <a:t>ΤΟ </a:t>
            </a:r>
            <a:r>
              <a:rPr lang="el-GR"/>
              <a:t>ΕΞΩΤΕΡΙΚΟ ΠΕΡΙΒΑΛΛΟΝ ΤΩΝ  ΟΡΓΑΝΙΣΜΩΝ</a:t>
            </a:r>
            <a:br>
              <a:rPr lang="el-GR"/>
            </a:b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11</a:t>
            </a:fld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41276"/>
            <a:ext cx="8229600" cy="4759953"/>
          </a:xfrm>
        </p:spPr>
        <p:txBody>
          <a:bodyPr>
            <a:normAutofit/>
          </a:bodyPr>
          <a:lstStyle/>
          <a:p>
            <a:endParaRPr lang="el-GR" smtClean="0"/>
          </a:p>
          <a:p>
            <a:r>
              <a:rPr lang="el-GR" smtClean="0"/>
              <a:t>1</a:t>
            </a:r>
            <a:r>
              <a:rPr lang="el-GR"/>
              <a:t>.	Γενικό	Περιβάλλον,	το	οποίο περιλαµβάνει:</a:t>
            </a:r>
          </a:p>
          <a:p>
            <a:r>
              <a:rPr lang="el-GR" smtClean="0"/>
              <a:t>Τις οικονοµικές, νοµικές-πολιτικές</a:t>
            </a:r>
            <a:r>
              <a:rPr lang="el-GR"/>
              <a:t>, </a:t>
            </a:r>
            <a:r>
              <a:rPr lang="el-GR" smtClean="0"/>
              <a:t>τεχνολογικές</a:t>
            </a:r>
            <a:r>
              <a:rPr lang="el-GR"/>
              <a:t>,	</a:t>
            </a:r>
            <a:r>
              <a:rPr lang="el-GR" smtClean="0"/>
              <a:t>κοινωνικές–πολιτιστικές </a:t>
            </a:r>
            <a:r>
              <a:rPr lang="el-GR"/>
              <a:t>συνθήκες</a:t>
            </a:r>
          </a:p>
          <a:p>
            <a:r>
              <a:rPr lang="el-GR"/>
              <a:t>Τ</a:t>
            </a:r>
            <a:r>
              <a:rPr lang="el-GR" smtClean="0"/>
              <a:t>ις </a:t>
            </a:r>
            <a:r>
              <a:rPr lang="el-GR"/>
              <a:t>συνθήκες του φυσικού περιβάλλοντος.</a:t>
            </a:r>
          </a:p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897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468396"/>
          </a:xfrm>
        </p:spPr>
        <p:txBody>
          <a:bodyPr>
            <a:normAutofit fontScale="90000"/>
          </a:bodyPr>
          <a:lstStyle/>
          <a:p>
            <a:r>
              <a:rPr lang="el-GR"/>
              <a:t/>
            </a:r>
            <a:br>
              <a:rPr lang="el-GR"/>
            </a:br>
            <a:r>
              <a:rPr lang="el-GR" smtClean="0"/>
              <a:t>ΣΥΝΘΗΚΕΣ </a:t>
            </a:r>
            <a:r>
              <a:rPr lang="el-GR"/>
              <a:t>ΤΟΥ ΓΕΝΙΚΟΥ ΠΕΡΙΒΑΛΛΟΝΤΟΣ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12</a:t>
            </a:fld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41276"/>
            <a:ext cx="8229600" cy="4759953"/>
          </a:xfrm>
        </p:spPr>
        <p:txBody>
          <a:bodyPr>
            <a:normAutofit fontScale="92500" lnSpcReduction="20000"/>
          </a:bodyPr>
          <a:lstStyle/>
          <a:p>
            <a:endParaRPr lang="el-GR" smtClean="0"/>
          </a:p>
          <a:p>
            <a:r>
              <a:rPr lang="el-GR"/>
              <a:t>Οικονοµικές: υγεία της οικονοµίας</a:t>
            </a:r>
          </a:p>
          <a:p>
            <a:r>
              <a:rPr lang="el-GR" smtClean="0"/>
              <a:t>Νοµικο-πολιτικές: κανόνες, έθιµα</a:t>
            </a:r>
            <a:r>
              <a:rPr lang="el-GR"/>
              <a:t>, κοινωνικές αξίες</a:t>
            </a:r>
          </a:p>
          <a:p>
            <a:r>
              <a:rPr lang="el-GR" smtClean="0"/>
              <a:t>Κοινωνικο-πολιτισµικές: φιλοσοφία/στόχοι του κυβερνώντος </a:t>
            </a:r>
            <a:r>
              <a:rPr lang="el-GR"/>
              <a:t>πολιτικού κόµµατος</a:t>
            </a:r>
          </a:p>
          <a:p>
            <a:r>
              <a:rPr lang="el-GR" smtClean="0"/>
              <a:t>Τεχνολογικές</a:t>
            </a:r>
            <a:r>
              <a:rPr lang="el-GR"/>
              <a:t>: ανάπτυξη και διαθεσιµότητα της τεχνολογίας</a:t>
            </a:r>
          </a:p>
          <a:p>
            <a:r>
              <a:rPr lang="el-GR" smtClean="0"/>
              <a:t>Φυσικού</a:t>
            </a:r>
            <a:r>
              <a:rPr lang="el-GR"/>
              <a:t>	περιβάλλοντος:	φύση	και συνθήκες περιβάλλοντος</a:t>
            </a:r>
          </a:p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146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468396"/>
          </a:xfrm>
        </p:spPr>
        <p:txBody>
          <a:bodyPr>
            <a:normAutofit fontScale="90000"/>
          </a:bodyPr>
          <a:lstStyle/>
          <a:p>
            <a:r>
              <a:rPr lang="el-GR"/>
              <a:t/>
            </a:r>
            <a:br>
              <a:rPr lang="el-GR"/>
            </a:br>
            <a:r>
              <a:rPr lang="el-GR"/>
              <a:t>Σχήµα 1: Το Γενικό Περιβάλλον των Οργανισµών 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13</a:t>
            </a:fld>
            <a:endParaRPr lang="el-G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1424049"/>
            <a:ext cx="6984776" cy="39326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23310" y="5294312"/>
            <a:ext cx="3081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/>
              <a:t>Πηγή: </a:t>
            </a:r>
            <a:r>
              <a:rPr lang="en-US"/>
              <a:t>Schermerhorn J.R., 2012</a:t>
            </a:r>
          </a:p>
        </p:txBody>
      </p:sp>
    </p:spTree>
    <p:extLst>
      <p:ext uri="{BB962C8B-B14F-4D97-AF65-F5344CB8AC3E}">
        <p14:creationId xmlns:p14="http://schemas.microsoft.com/office/powerpoint/2010/main" val="403183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468396"/>
          </a:xfrm>
        </p:spPr>
        <p:txBody>
          <a:bodyPr>
            <a:normAutofit fontScale="90000"/>
          </a:bodyPr>
          <a:lstStyle/>
          <a:p>
            <a:r>
              <a:rPr lang="el-GR"/>
              <a:t/>
            </a:r>
            <a:br>
              <a:rPr lang="el-GR"/>
            </a:br>
            <a:r>
              <a:rPr lang="el-GR"/>
              <a:t>ΤΟ ΕΞΩΤΕΡΙΚΟ ΠΕΡΙΒΑΛΛΟΝ ΤΩΝ  ΟΡΓΑΝΙΣΜΩΝ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14</a:t>
            </a:fld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41276"/>
            <a:ext cx="8229600" cy="4759953"/>
          </a:xfrm>
        </p:spPr>
        <p:txBody>
          <a:bodyPr>
            <a:normAutofit/>
          </a:bodyPr>
          <a:lstStyle/>
          <a:p>
            <a:endParaRPr lang="el-GR" smtClean="0"/>
          </a:p>
          <a:p>
            <a:pPr algn="just"/>
            <a:r>
              <a:rPr lang="el-GR"/>
              <a:t>2</a:t>
            </a:r>
            <a:r>
              <a:rPr lang="el-GR" smtClean="0"/>
              <a:t>.</a:t>
            </a:r>
            <a:r>
              <a:rPr lang="en-US" smtClean="0"/>
              <a:t> </a:t>
            </a:r>
            <a:r>
              <a:rPr lang="el-GR" smtClean="0"/>
              <a:t>Ειδικό περιβάλλον</a:t>
            </a:r>
            <a:r>
              <a:rPr lang="en-US" smtClean="0"/>
              <a:t> </a:t>
            </a:r>
            <a:r>
              <a:rPr lang="el-GR" smtClean="0"/>
              <a:t>(περιβάλλον</a:t>
            </a:r>
            <a:r>
              <a:rPr lang="en-US" smtClean="0"/>
              <a:t> </a:t>
            </a:r>
            <a:r>
              <a:rPr lang="el-GR" smtClean="0"/>
              <a:t>εργασίας</a:t>
            </a:r>
            <a:r>
              <a:rPr lang="el-GR"/>
              <a:t>): </a:t>
            </a:r>
            <a:r>
              <a:rPr lang="el-GR" smtClean="0"/>
              <a:t>αποτελείται από </a:t>
            </a:r>
            <a:r>
              <a:rPr lang="el-GR"/>
              <a:t>τους ίδιους </a:t>
            </a:r>
            <a:r>
              <a:rPr lang="el-GR" smtClean="0"/>
              <a:t>τους</a:t>
            </a:r>
            <a:r>
              <a:rPr lang="en-US" smtClean="0"/>
              <a:t> </a:t>
            </a:r>
            <a:r>
              <a:rPr lang="el-GR" smtClean="0"/>
              <a:t> </a:t>
            </a:r>
            <a:r>
              <a:rPr lang="el-GR"/>
              <a:t>οργανισµούς, οµάδες και άτοµα µε τα οποία ένας οργανισµός αλληλεπιδρά και έχει ε</a:t>
            </a:r>
            <a:r>
              <a:rPr lang="el-GR" smtClean="0"/>
              <a:t>πιχειρηµατικές </a:t>
            </a:r>
            <a:r>
              <a:rPr lang="el-GR"/>
              <a:t>συναλλαγές.</a:t>
            </a:r>
          </a:p>
          <a:p>
            <a:pPr marL="0" indent="0">
              <a:buNone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4089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468396"/>
          </a:xfrm>
        </p:spPr>
        <p:txBody>
          <a:bodyPr>
            <a:normAutofit fontScale="90000"/>
          </a:bodyPr>
          <a:lstStyle/>
          <a:p>
            <a:r>
              <a:rPr lang="el-GR"/>
              <a:t/>
            </a:r>
            <a:br>
              <a:rPr lang="el-GR"/>
            </a:br>
            <a:r>
              <a:rPr lang="el-GR"/>
              <a:t>ΠΑΡΑΓΟΝΤΕΣ ΤΟΥ ΕΙΔΙΚΟΥ ΠΕΡΙΒΑΛΛΟΝΤΟΣ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15</a:t>
            </a:fld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41276"/>
            <a:ext cx="8229600" cy="4759953"/>
          </a:xfrm>
        </p:spPr>
        <p:txBody>
          <a:bodyPr>
            <a:normAutofit fontScale="92500"/>
          </a:bodyPr>
          <a:lstStyle/>
          <a:p>
            <a:endParaRPr lang="el-GR" smtClean="0"/>
          </a:p>
          <a:p>
            <a:pPr algn="just"/>
            <a:r>
              <a:rPr lang="el-GR" smtClean="0"/>
              <a:t>Περιλαµβάνει </a:t>
            </a:r>
            <a:r>
              <a:rPr lang="el-GR"/>
              <a:t>σηµαντικούς </a:t>
            </a:r>
            <a:r>
              <a:rPr lang="el-GR" smtClean="0"/>
              <a:t>εµπλεκόµενους που έχουν συµφέρον από την επιχείρηση </a:t>
            </a:r>
            <a:r>
              <a:rPr lang="el-GR"/>
              <a:t>όπως:</a:t>
            </a:r>
          </a:p>
          <a:p>
            <a:pPr algn="just"/>
            <a:r>
              <a:rPr lang="el-GR" smtClean="0"/>
              <a:t>Πελάτες</a:t>
            </a:r>
            <a:endParaRPr lang="el-GR"/>
          </a:p>
          <a:p>
            <a:pPr algn="just"/>
            <a:r>
              <a:rPr lang="el-GR" smtClean="0"/>
              <a:t>Προµηθευτές </a:t>
            </a:r>
          </a:p>
          <a:p>
            <a:pPr algn="just"/>
            <a:r>
              <a:rPr lang="el-GR" smtClean="0"/>
              <a:t>Ανταγωνιστές </a:t>
            </a:r>
          </a:p>
          <a:p>
            <a:pPr algn="just"/>
            <a:r>
              <a:rPr lang="el-GR" smtClean="0"/>
              <a:t> </a:t>
            </a:r>
            <a:r>
              <a:rPr lang="el-GR"/>
              <a:t>Νοµοθέτες</a:t>
            </a:r>
          </a:p>
          <a:p>
            <a:pPr algn="just"/>
            <a:r>
              <a:rPr lang="el-GR" smtClean="0"/>
              <a:t>Επενδυτές/ιδιοκτήτες</a:t>
            </a:r>
            <a:endParaRPr lang="el-GR"/>
          </a:p>
          <a:p>
            <a:pPr marL="0" indent="0">
              <a:buNone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039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468396"/>
          </a:xfrm>
        </p:spPr>
        <p:txBody>
          <a:bodyPr>
            <a:normAutofit fontScale="90000"/>
          </a:bodyPr>
          <a:lstStyle/>
          <a:p>
            <a:r>
              <a:rPr lang="el-GR"/>
              <a:t/>
            </a:r>
            <a:br>
              <a:rPr lang="el-GR"/>
            </a:br>
            <a:r>
              <a:rPr lang="el-GR" smtClean="0"/>
              <a:t/>
            </a:r>
            <a:br>
              <a:rPr lang="el-GR" smtClean="0"/>
            </a:br>
            <a:r>
              <a:rPr lang="el-GR"/>
              <a:t/>
            </a:r>
            <a:br>
              <a:rPr lang="el-GR"/>
            </a:br>
            <a:r>
              <a:rPr lang="el-GR" sz="4000" smtClean="0"/>
              <a:t>Σχήµα </a:t>
            </a:r>
            <a:r>
              <a:rPr lang="el-GR" sz="4000"/>
              <a:t>2:  Το ειδικό περιβάλλον ή περιβάλλον εργασίας</a:t>
            </a:r>
            <a:br>
              <a:rPr lang="el-GR" sz="4000"/>
            </a:br>
            <a:r>
              <a:rPr lang="el-GR" sz="4000"/>
              <a:t>µιας τυπικής επιχείρησης </a:t>
            </a:r>
            <a:r>
              <a:rPr lang="el-GR"/>
              <a:t/>
            </a:r>
            <a:br>
              <a:rPr lang="el-GR"/>
            </a:b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16</a:t>
            </a:fld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41276"/>
            <a:ext cx="8229600" cy="4759953"/>
          </a:xfrm>
        </p:spPr>
        <p:txBody>
          <a:bodyPr>
            <a:normAutofit/>
          </a:bodyPr>
          <a:lstStyle/>
          <a:p>
            <a:endParaRPr lang="el-GR" smtClean="0"/>
          </a:p>
          <a:p>
            <a:pPr algn="just"/>
            <a:endParaRPr lang="el-GR" smtClean="0"/>
          </a:p>
          <a:p>
            <a:pPr marL="0" indent="0" algn="just">
              <a:buNone/>
            </a:pPr>
            <a:endParaRPr lang="el-GR"/>
          </a:p>
          <a:p>
            <a:pPr marL="0" indent="0">
              <a:buNone/>
            </a:pPr>
            <a:endParaRPr lang="el-G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1965082"/>
            <a:ext cx="5293120" cy="325986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31322" y="5219625"/>
            <a:ext cx="3081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/>
              <a:t>Πηγή: </a:t>
            </a:r>
            <a:r>
              <a:rPr lang="en-US"/>
              <a:t>Schermerhorn J.R., 2012</a:t>
            </a:r>
          </a:p>
        </p:txBody>
      </p:sp>
    </p:spTree>
    <p:extLst>
      <p:ext uri="{BB962C8B-B14F-4D97-AF65-F5344CB8AC3E}">
        <p14:creationId xmlns:p14="http://schemas.microsoft.com/office/powerpoint/2010/main" val="347589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468396"/>
          </a:xfrm>
        </p:spPr>
        <p:txBody>
          <a:bodyPr>
            <a:normAutofit fontScale="90000"/>
          </a:bodyPr>
          <a:lstStyle/>
          <a:p>
            <a:r>
              <a:rPr lang="el-GR"/>
              <a:t/>
            </a:r>
            <a:br>
              <a:rPr lang="el-GR"/>
            </a:br>
            <a:r>
              <a:rPr lang="el-GR" sz="4000" smtClean="0"/>
              <a:t>ΣΧΕΣΕΙΣ </a:t>
            </a:r>
            <a:r>
              <a:rPr lang="el-GR" sz="4000"/>
              <a:t>ΟΡΓΑΝΙΣΜΟΥ – ΠΕΡΙΒΑΛΛΟΝΤΟΣ:</a:t>
            </a:r>
            <a:br>
              <a:rPr lang="el-GR" sz="4000"/>
            </a:br>
            <a:r>
              <a:rPr lang="el-GR" sz="4000"/>
              <a:t>1.	Ανταγωνιστικό πλεονέκτηµα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17</a:t>
            </a:fld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41276"/>
            <a:ext cx="8229600" cy="4759953"/>
          </a:xfrm>
        </p:spPr>
        <p:txBody>
          <a:bodyPr>
            <a:normAutofit/>
          </a:bodyPr>
          <a:lstStyle/>
          <a:p>
            <a:endParaRPr lang="el-GR" smtClean="0"/>
          </a:p>
          <a:p>
            <a:pPr algn="just"/>
            <a:endParaRPr lang="el-GR" smtClean="0"/>
          </a:p>
          <a:p>
            <a:pPr marL="0" indent="0" algn="just">
              <a:buNone/>
            </a:pPr>
            <a:endParaRPr lang="el-GR"/>
          </a:p>
          <a:p>
            <a:pPr marL="0" indent="0">
              <a:buNone/>
            </a:pPr>
            <a:endParaRPr lang="el-GR"/>
          </a:p>
        </p:txBody>
      </p:sp>
      <p:sp>
        <p:nvSpPr>
          <p:cNvPr id="7" name="Rectangle 6"/>
          <p:cNvSpPr/>
          <p:nvPr/>
        </p:nvSpPr>
        <p:spPr>
          <a:xfrm>
            <a:off x="837928" y="1200024"/>
            <a:ext cx="784887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2800"/>
              <a:t>Επιτρέπει σε έναν οργανισµό να αντιµετωπίζει την αγορά και τις συνθήκες του </a:t>
            </a:r>
            <a:r>
              <a:rPr lang="el-GR" sz="2800" smtClean="0"/>
              <a:t>περιβάλλοντος καλύτερα </a:t>
            </a:r>
            <a:r>
              <a:rPr lang="el-GR" sz="2800"/>
              <a:t>από τους ανταγωνιστές του.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smtClean="0"/>
              <a:t> </a:t>
            </a:r>
            <a:r>
              <a:rPr lang="el-GR" sz="2800"/>
              <a:t>Μέσα ανταγωνιστικού πλεονεκτήµατος: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smtClean="0"/>
              <a:t>Προϊόντα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smtClean="0"/>
              <a:t>Τιµολόγηση</a:t>
            </a:r>
            <a:endParaRPr lang="el-GR" sz="28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smtClean="0"/>
              <a:t> </a:t>
            </a:r>
            <a:r>
              <a:rPr lang="el-GR" sz="2800"/>
              <a:t>Εξυπηρέτηση </a:t>
            </a:r>
            <a:r>
              <a:rPr lang="el-GR" sz="2800" smtClean="0"/>
              <a:t>πελατών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smtClean="0"/>
              <a:t> Αποδοτικότητα </a:t>
            </a:r>
            <a:r>
              <a:rPr lang="el-GR" sz="2800"/>
              <a:t>κόστους </a:t>
            </a:r>
            <a:endParaRPr lang="el-GR" sz="280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smtClean="0"/>
              <a:t> </a:t>
            </a:r>
            <a:r>
              <a:rPr lang="el-GR" sz="2800"/>
              <a:t>Ποιότητα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smtClean="0"/>
              <a:t> Γνώση</a:t>
            </a:r>
            <a:endParaRPr lang="el-GR" sz="2800"/>
          </a:p>
        </p:txBody>
      </p:sp>
    </p:spTree>
    <p:extLst>
      <p:ext uri="{BB962C8B-B14F-4D97-AF65-F5344CB8AC3E}">
        <p14:creationId xmlns:p14="http://schemas.microsoft.com/office/powerpoint/2010/main" val="255265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468396"/>
          </a:xfrm>
        </p:spPr>
        <p:txBody>
          <a:bodyPr>
            <a:normAutofit fontScale="90000"/>
          </a:bodyPr>
          <a:lstStyle/>
          <a:p>
            <a:r>
              <a:rPr lang="el-GR"/>
              <a:t/>
            </a:r>
            <a:br>
              <a:rPr lang="el-GR"/>
            </a:br>
            <a:r>
              <a:rPr lang="el-GR" sz="4000"/>
              <a:t>ΣΧΕΣΕΙΣ ΟΡΓΑΝΙΣΜΟΥ – ΠΕΡΙΒΑΛΛΟΝΤΟΣ:</a:t>
            </a:r>
            <a:br>
              <a:rPr lang="el-GR" sz="4000"/>
            </a:br>
            <a:r>
              <a:rPr lang="el-GR" sz="4000"/>
              <a:t>2.	Περιβαλλοντική αβεβαιότητα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18</a:t>
            </a:fld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41276"/>
            <a:ext cx="8229600" cy="4759953"/>
          </a:xfrm>
        </p:spPr>
        <p:txBody>
          <a:bodyPr>
            <a:normAutofit/>
          </a:bodyPr>
          <a:lstStyle/>
          <a:p>
            <a:endParaRPr lang="el-GR" smtClean="0"/>
          </a:p>
          <a:p>
            <a:pPr algn="just"/>
            <a:endParaRPr lang="el-GR" smtClean="0"/>
          </a:p>
          <a:p>
            <a:pPr marL="0" indent="0" algn="just">
              <a:buNone/>
            </a:pPr>
            <a:endParaRPr lang="el-GR"/>
          </a:p>
          <a:p>
            <a:pPr marL="0" indent="0">
              <a:buNone/>
            </a:pPr>
            <a:endParaRPr lang="el-GR"/>
          </a:p>
        </p:txBody>
      </p:sp>
      <p:sp>
        <p:nvSpPr>
          <p:cNvPr id="7" name="Rectangle 6"/>
          <p:cNvSpPr/>
          <p:nvPr/>
        </p:nvSpPr>
        <p:spPr>
          <a:xfrm>
            <a:off x="837928" y="1200024"/>
            <a:ext cx="78488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2800" smtClean="0"/>
              <a:t>Είναι η έλλειψη πλήρους πληροφόρησης σχετικά µε το τι υπάρχει</a:t>
            </a:r>
            <a:r>
              <a:rPr lang="el-GR" sz="2800"/>
              <a:t>	</a:t>
            </a:r>
            <a:r>
              <a:rPr lang="el-GR" sz="2800" smtClean="0"/>
              <a:t>και τι εξελίξεις µπορούν να συµβούν στο εξωτερικό </a:t>
            </a:r>
            <a:r>
              <a:rPr lang="el-GR" sz="2800"/>
              <a:t>περιβάλλον.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2800"/>
              <a:t>➢	</a:t>
            </a:r>
            <a:r>
              <a:rPr lang="el-GR" sz="2800" smtClean="0"/>
              <a:t>Οι δύο διαστάσεις της περιβαλλοντικής </a:t>
            </a:r>
            <a:r>
              <a:rPr lang="el-GR" sz="2800"/>
              <a:t>αβεβαιότητας: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2800"/>
              <a:t>	Βαθµός πολυπλοκότητας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2800"/>
              <a:t>	Ρυθµός αλλαγής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l-GR" sz="2800"/>
          </a:p>
        </p:txBody>
      </p:sp>
    </p:spTree>
    <p:extLst>
      <p:ext uri="{BB962C8B-B14F-4D97-AF65-F5344CB8AC3E}">
        <p14:creationId xmlns:p14="http://schemas.microsoft.com/office/powerpoint/2010/main" val="363470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468396"/>
          </a:xfrm>
        </p:spPr>
        <p:txBody>
          <a:bodyPr>
            <a:normAutofit fontScale="90000"/>
          </a:bodyPr>
          <a:lstStyle/>
          <a:p>
            <a:r>
              <a:rPr lang="el-GR"/>
              <a:t/>
            </a:r>
            <a:br>
              <a:rPr lang="el-GR"/>
            </a:br>
            <a:r>
              <a:rPr lang="el-GR" smtClean="0"/>
              <a:t/>
            </a:r>
            <a:br>
              <a:rPr lang="el-GR" smtClean="0"/>
            </a:br>
            <a:r>
              <a:rPr lang="el-GR" sz="4000" smtClean="0"/>
              <a:t>Σχήµα </a:t>
            </a:r>
            <a:r>
              <a:rPr lang="el-GR" sz="4000"/>
              <a:t>3: Διαστάσεις της αβεβαιότητας στο εξωτερικό περιβάλλον των οργανισµών 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19</a:t>
            </a:fld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41276"/>
            <a:ext cx="8229600" cy="4455683"/>
          </a:xfrm>
        </p:spPr>
        <p:txBody>
          <a:bodyPr>
            <a:normAutofit/>
          </a:bodyPr>
          <a:lstStyle/>
          <a:p>
            <a:endParaRPr lang="el-GR" smtClean="0"/>
          </a:p>
          <a:p>
            <a:pPr algn="just"/>
            <a:endParaRPr lang="el-GR" smtClean="0"/>
          </a:p>
          <a:p>
            <a:pPr marL="0" indent="0" algn="just">
              <a:buNone/>
            </a:pPr>
            <a:endParaRPr lang="el-GR" smtClean="0"/>
          </a:p>
          <a:p>
            <a:pPr marL="0" indent="0">
              <a:buNone/>
            </a:pPr>
            <a:endParaRPr lang="el-GR"/>
          </a:p>
        </p:txBody>
      </p:sp>
      <p:sp>
        <p:nvSpPr>
          <p:cNvPr id="7" name="Rectangle 6"/>
          <p:cNvSpPr/>
          <p:nvPr/>
        </p:nvSpPr>
        <p:spPr>
          <a:xfrm>
            <a:off x="837928" y="1200024"/>
            <a:ext cx="78488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l-GR" sz="280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l-GR" sz="28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1918666"/>
            <a:ext cx="5436556" cy="330628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31322" y="5345668"/>
            <a:ext cx="3081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/>
              <a:t>Πηγή: </a:t>
            </a:r>
            <a:r>
              <a:rPr lang="en-US"/>
              <a:t>Schermerhorn J.R., 2012</a:t>
            </a:r>
          </a:p>
        </p:txBody>
      </p:sp>
    </p:spTree>
    <p:extLst>
      <p:ext uri="{BB962C8B-B14F-4D97-AF65-F5344CB8AC3E}">
        <p14:creationId xmlns:p14="http://schemas.microsoft.com/office/powerpoint/2010/main" val="28988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7776864" cy="2702345"/>
          </a:xfrm>
        </p:spPr>
        <p:txBody>
          <a:bodyPr>
            <a:noAutofit/>
          </a:bodyPr>
          <a:lstStyle/>
          <a:p>
            <a:pPr algn="l"/>
            <a:r>
              <a:rPr lang="el-GR" sz="2800" smtClean="0"/>
              <a:t>Λογιστικής και χρηματοοικονομικής</a:t>
            </a:r>
          </a:p>
          <a:p>
            <a:pPr algn="l"/>
            <a:r>
              <a:rPr lang="el-GR" b="1" smtClean="0"/>
              <a:t>Διοικητική των επιχειρήσεων</a:t>
            </a:r>
            <a:endParaRPr lang="el-GR" b="1"/>
          </a:p>
          <a:p>
            <a:pPr algn="l"/>
            <a:r>
              <a:rPr lang="el-GR" sz="2800" b="1" smtClean="0"/>
              <a:t>Ενότητα 3:</a:t>
            </a:r>
            <a:r>
              <a:rPr lang="en-US" sz="2800" smtClean="0"/>
              <a:t> </a:t>
            </a:r>
            <a:r>
              <a:rPr lang="el-GR" sz="2800" smtClean="0"/>
              <a:t>Εξωτερικό περιβάλλον</a:t>
            </a:r>
          </a:p>
          <a:p>
            <a:pPr algn="l"/>
            <a:r>
              <a:rPr lang="el-GR" sz="2800" smtClean="0">
                <a:solidFill>
                  <a:schemeClr val="tx2">
                    <a:lumMod val="50000"/>
                  </a:schemeClr>
                </a:solidFill>
              </a:rPr>
              <a:t>Καραμάνης Κωνσταντίνος</a:t>
            </a:r>
          </a:p>
          <a:p>
            <a:pPr algn="l">
              <a:lnSpc>
                <a:spcPts val="2600"/>
              </a:lnSpc>
            </a:pPr>
            <a:r>
              <a:rPr lang="el-GR" sz="2400" smtClean="0">
                <a:solidFill>
                  <a:schemeClr val="tx2">
                    <a:lumMod val="50000"/>
                  </a:schemeClr>
                </a:solidFill>
              </a:rPr>
              <a:t>Επίκουρος Καθηγητής</a:t>
            </a:r>
          </a:p>
          <a:p>
            <a:pPr algn="l">
              <a:lnSpc>
                <a:spcPts val="2600"/>
              </a:lnSpc>
            </a:pPr>
            <a:r>
              <a:rPr lang="el-GR" sz="2400" smtClean="0">
                <a:solidFill>
                  <a:schemeClr val="tx2">
                    <a:lumMod val="50000"/>
                  </a:schemeClr>
                </a:solidFill>
              </a:rPr>
              <a:t>Πρέβεζα,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7261"/>
          </a:xfrm>
        </p:spPr>
        <p:txBody>
          <a:bodyPr>
            <a:normAutofit fontScale="90000"/>
          </a:bodyPr>
          <a:lstStyle/>
          <a:p>
            <a:r>
              <a:rPr lang="el-GR"/>
              <a:t/>
            </a:r>
            <a:br>
              <a:rPr lang="el-GR"/>
            </a:br>
            <a:r>
              <a:rPr lang="el-GR" sz="3100" smtClean="0"/>
              <a:t>ΣΧΕΣΕΙΣ </a:t>
            </a:r>
            <a:r>
              <a:rPr lang="el-GR" sz="3100"/>
              <a:t>ΟΡΓΑΝΙΣΜΟΥ – ΠΕΡΙΒΑΛΛΟΝΤΟΣ:</a:t>
            </a:r>
            <a:br>
              <a:rPr lang="el-GR" sz="3100"/>
            </a:br>
            <a:r>
              <a:rPr lang="el-GR" sz="3100"/>
              <a:t>3.	Σχέσεις Πελατών και Προµηθευτών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20</a:t>
            </a:fld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41276"/>
            <a:ext cx="8229600" cy="4455683"/>
          </a:xfrm>
        </p:spPr>
        <p:txBody>
          <a:bodyPr>
            <a:normAutofit/>
          </a:bodyPr>
          <a:lstStyle/>
          <a:p>
            <a:endParaRPr lang="el-GR" smtClean="0"/>
          </a:p>
          <a:p>
            <a:pPr algn="just"/>
            <a:endParaRPr lang="el-GR" smtClean="0"/>
          </a:p>
          <a:p>
            <a:pPr marL="0" indent="0" algn="just">
              <a:buNone/>
            </a:pPr>
            <a:endParaRPr lang="el-GR" smtClean="0"/>
          </a:p>
          <a:p>
            <a:pPr marL="0" indent="0">
              <a:buNone/>
            </a:pPr>
            <a:endParaRPr lang="el-GR"/>
          </a:p>
        </p:txBody>
      </p:sp>
      <p:sp>
        <p:nvSpPr>
          <p:cNvPr id="7" name="Rectangle 6"/>
          <p:cNvSpPr/>
          <p:nvPr/>
        </p:nvSpPr>
        <p:spPr>
          <a:xfrm>
            <a:off x="827584" y="1057300"/>
            <a:ext cx="7859216" cy="583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3" indent="339725" algn="just">
              <a:buFont typeface="Arial" panose="020B0604020202020204" pitchFamily="34" charset="0"/>
              <a:buChar char="•"/>
            </a:pPr>
            <a:r>
              <a:rPr lang="el-GR" sz="2800"/>
              <a:t>Διοίκηση Πελατειακών Σχέσεων: </a:t>
            </a:r>
            <a:r>
              <a:rPr lang="el-GR" sz="2800" smtClean="0"/>
              <a:t>καθιερώνει </a:t>
            </a:r>
            <a:r>
              <a:rPr lang="el-GR" sz="2800"/>
              <a:t>και διατηρεί υψηλά πρότυπα εξυπηρέτησης πελατών για να οικοδοµήσει στρατηγικά διαρκείς σχέσεις µε τους πελάτες και να προσθέσει αξία για αυτούς. (υψηλή ποιότητα, χαµηλή τιµή, έγκαιρη παράδοση, άριστη εξυπηρέτηση).</a:t>
            </a:r>
          </a:p>
          <a:p>
            <a:pPr marL="17463" indent="339725" algn="just">
              <a:buFont typeface="Arial" panose="020B0604020202020204" pitchFamily="34" charset="0"/>
              <a:buChar char="•"/>
            </a:pPr>
            <a:r>
              <a:rPr lang="el-GR" sz="2800" smtClean="0"/>
              <a:t>  Διαχείριση Αλυσίδας Προµηθειών</a:t>
            </a:r>
            <a:r>
              <a:rPr lang="el-GR" sz="2800"/>
              <a:t>: περιλαµβάνει τη στρατηγική διοίκηση όλων των λειτουργιών που  συνδέουν έναν οργανισµό µε τους    προµηθευτές    </a:t>
            </a:r>
            <a:r>
              <a:rPr lang="el-GR" sz="2800" smtClean="0"/>
              <a:t>του(αγορές, διοίκηση µεταφορών, διαχείριση </a:t>
            </a:r>
            <a:r>
              <a:rPr lang="el-GR" sz="2800"/>
              <a:t>αποθεµάτων).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l-GR" sz="280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l-GR" sz="2800"/>
          </a:p>
        </p:txBody>
      </p:sp>
    </p:spTree>
    <p:extLst>
      <p:ext uri="{BB962C8B-B14F-4D97-AF65-F5344CB8AC3E}">
        <p14:creationId xmlns:p14="http://schemas.microsoft.com/office/powerpoint/2010/main" val="381665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7261"/>
          </a:xfrm>
        </p:spPr>
        <p:txBody>
          <a:bodyPr>
            <a:normAutofit fontScale="90000"/>
          </a:bodyPr>
          <a:lstStyle/>
          <a:p>
            <a:r>
              <a:rPr lang="el-GR"/>
              <a:t/>
            </a:r>
            <a:br>
              <a:rPr lang="el-GR"/>
            </a:br>
            <a:r>
              <a:rPr lang="el-GR" sz="3100"/>
              <a:t>ΣΧΕΣΕΙΣ ΟΡΓΑΝΙΣΜΟΥ – ΠΕΡΙΒΑΛΛΟΝΤΟΣ:</a:t>
            </a:r>
            <a:br>
              <a:rPr lang="el-GR" sz="3100"/>
            </a:br>
            <a:r>
              <a:rPr lang="el-GR" sz="3100"/>
              <a:t>4.	Αποτελεσµατικότητα Οργανισµών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21</a:t>
            </a:fld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41276"/>
            <a:ext cx="8229600" cy="4455683"/>
          </a:xfrm>
        </p:spPr>
        <p:txBody>
          <a:bodyPr>
            <a:normAutofit/>
          </a:bodyPr>
          <a:lstStyle/>
          <a:p>
            <a:endParaRPr lang="el-GR" smtClean="0"/>
          </a:p>
          <a:p>
            <a:pPr algn="just"/>
            <a:endParaRPr lang="el-GR" smtClean="0"/>
          </a:p>
          <a:p>
            <a:pPr marL="0" indent="0" algn="just">
              <a:buNone/>
            </a:pPr>
            <a:endParaRPr lang="el-GR" smtClean="0"/>
          </a:p>
          <a:p>
            <a:pPr marL="0" indent="0">
              <a:buNone/>
            </a:pPr>
            <a:endParaRPr lang="el-GR"/>
          </a:p>
        </p:txBody>
      </p:sp>
      <p:sp>
        <p:nvSpPr>
          <p:cNvPr id="7" name="Rectangle 6"/>
          <p:cNvSpPr/>
          <p:nvPr/>
        </p:nvSpPr>
        <p:spPr>
          <a:xfrm>
            <a:off x="0" y="1057300"/>
            <a:ext cx="86868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3" indent="339725" algn="just">
              <a:buFont typeface="Arial" panose="020B0604020202020204" pitchFamily="34" charset="0"/>
              <a:buChar char="•"/>
            </a:pPr>
            <a:r>
              <a:rPr lang="el-GR" sz="2800"/>
              <a:t>Είναι η διαχρονική, υψηλή απόδοση στη χρήση </a:t>
            </a:r>
            <a:r>
              <a:rPr lang="el-GR" sz="2800" smtClean="0"/>
              <a:t>πόρων για </a:t>
            </a:r>
            <a:r>
              <a:rPr lang="el-GR" sz="2800"/>
              <a:t>την επίτευξη των στόχων από διάφορες σκοπιές:</a:t>
            </a:r>
          </a:p>
          <a:p>
            <a:pPr marL="17463" indent="339725" algn="just">
              <a:buFont typeface="Arial" panose="020B0604020202020204" pitchFamily="34" charset="0"/>
              <a:buChar char="•"/>
            </a:pPr>
            <a:r>
              <a:rPr lang="el-GR" sz="2800" smtClean="0"/>
              <a:t>Πόροι των συστηµάτων: εστίαση στην απόκτηση </a:t>
            </a:r>
            <a:r>
              <a:rPr lang="el-GR" sz="2800"/>
              <a:t>πόρων.</a:t>
            </a:r>
          </a:p>
          <a:p>
            <a:pPr marL="17463" indent="339725" algn="just">
              <a:buFont typeface="Arial" panose="020B0604020202020204" pitchFamily="34" charset="0"/>
              <a:buChar char="•"/>
            </a:pPr>
            <a:r>
              <a:rPr lang="el-GR" sz="2800" smtClean="0"/>
              <a:t>Εσωτερικές διαδικασίες: επικέντρωση στην </a:t>
            </a:r>
            <a:r>
              <a:rPr lang="el-GR" sz="2800"/>
              <a:t>αποδοτικότητα των λειτουργιών</a:t>
            </a:r>
            <a:r>
              <a:rPr lang="el-GR" sz="2800" smtClean="0"/>
              <a:t>. </a:t>
            </a:r>
            <a:endParaRPr lang="el-GR" sz="2800"/>
          </a:p>
          <a:p>
            <a:pPr marL="17463" indent="339725" algn="just">
              <a:buFont typeface="Arial" panose="020B0604020202020204" pitchFamily="34" charset="0"/>
              <a:buChar char="•"/>
            </a:pPr>
            <a:r>
              <a:rPr lang="el-GR" sz="2800" smtClean="0"/>
              <a:t>Στόχος: επικεντρώνεται στην</a:t>
            </a:r>
            <a:r>
              <a:rPr lang="el-GR" sz="2800"/>
              <a:t>	</a:t>
            </a:r>
            <a:r>
              <a:rPr lang="el-GR" sz="2800" smtClean="0"/>
              <a:t>επίτευξη βασικών </a:t>
            </a:r>
            <a:r>
              <a:rPr lang="el-GR" sz="2800"/>
              <a:t>στόχων.</a:t>
            </a:r>
          </a:p>
          <a:p>
            <a:pPr marL="9525" indent="347663" algn="just">
              <a:buFont typeface="Arial" panose="020B0604020202020204" pitchFamily="34" charset="0"/>
              <a:buChar char="•"/>
            </a:pPr>
            <a:r>
              <a:rPr lang="el-GR" sz="2800" smtClean="0"/>
              <a:t>Στρατηγικά Συστατικά: εστίαση σε αυτούς που έχουν άµεσο συµφέρον από την απόδοση του οργανισµού</a:t>
            </a:r>
            <a:r>
              <a:rPr lang="el-GR" sz="2800"/>
              <a:t>.</a:t>
            </a:r>
          </a:p>
          <a:p>
            <a:pPr marL="17463" algn="just"/>
            <a:endParaRPr lang="el-GR" sz="2800"/>
          </a:p>
          <a:p>
            <a:pPr marL="17463" indent="339725" algn="just">
              <a:buFont typeface="Arial" panose="020B0604020202020204" pitchFamily="34" charset="0"/>
              <a:buChar char="•"/>
            </a:pPr>
            <a:endParaRPr lang="el-GR" sz="280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l-GR" sz="280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l-GR" sz="2800"/>
          </a:p>
        </p:txBody>
      </p:sp>
    </p:spTree>
    <p:extLst>
      <p:ext uri="{BB962C8B-B14F-4D97-AF65-F5344CB8AC3E}">
        <p14:creationId xmlns:p14="http://schemas.microsoft.com/office/powerpoint/2010/main" val="257486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Βιβλιογραφία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</a:pPr>
            <a:r>
              <a:rPr lang="el-GR" sz="140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Εισαγωγή στο </a:t>
            </a:r>
            <a:r>
              <a:rPr lang="en-US" sz="140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Management (2012), Schermerhorn J.R.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</a:pPr>
            <a:r>
              <a:rPr lang="el-GR" sz="140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Διοίκηση </a:t>
            </a:r>
            <a:r>
              <a:rPr lang="el-GR" sz="140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Επιχειρήσεων (2012), </a:t>
            </a:r>
            <a:r>
              <a:rPr lang="en-US" sz="140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Robbins S., Decento D. </a:t>
            </a:r>
            <a:r>
              <a:rPr lang="el-GR" sz="140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και </a:t>
            </a:r>
            <a:r>
              <a:rPr lang="en-US" sz="140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Coulter M.</a:t>
            </a:r>
          </a:p>
        </p:txBody>
      </p:sp>
    </p:spTree>
    <p:extLst>
      <p:ext uri="{BB962C8B-B14F-4D97-AF65-F5344CB8AC3E}">
        <p14:creationId xmlns:p14="http://schemas.microsoft.com/office/powerpoint/2010/main" val="41913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3"/>
            <a:ext cx="9036496" cy="1934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08520" y="5474677"/>
            <a:ext cx="9505056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smtClean="0">
                <a:solidFill>
                  <a:schemeClr val="bg1"/>
                </a:solidFill>
              </a:rPr>
              <a:t>Διοικητική των επιχειρήσεων, </a:t>
            </a:r>
            <a:r>
              <a:rPr lang="el-GR" sz="1200" b="1">
                <a:solidFill>
                  <a:schemeClr val="bg1"/>
                </a:solidFill>
              </a:rPr>
              <a:t>Ενότητα </a:t>
            </a:r>
            <a:r>
              <a:rPr lang="el-GR" sz="1200" b="1" smtClean="0">
                <a:solidFill>
                  <a:schemeClr val="bg1"/>
                </a:solidFill>
              </a:rPr>
              <a:t>3 </a:t>
            </a:r>
            <a:r>
              <a:rPr lang="el-GR" sz="1200" b="1">
                <a:solidFill>
                  <a:schemeClr val="bg1"/>
                </a:solidFill>
              </a:rPr>
              <a:t>ΤΜΗΜΑ ΛΟΓΙΣΤΙΚΗΣ ΚΑΙ ΧΡΗΜΑΤΟΙΚΟΝΟΜΙΚΗΣ , ΤΕΙ ΗΠΕΙΡΟΥ 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4903716"/>
            <a:ext cx="267726" cy="451523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/>
              <a:t>Σημείωμα </a:t>
            </a:r>
            <a:r>
              <a:rPr lang="el-GR" smtClean="0"/>
              <a:t>Αναφοράς</a:t>
            </a:r>
            <a:endParaRPr lang="el-GR"/>
          </a:p>
        </p:txBody>
      </p:sp>
      <p:sp>
        <p:nvSpPr>
          <p:cNvPr id="9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23</a:t>
            </a:fld>
            <a:endParaRPr lang="el-GR" altLang="el-GR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235" y="5019858"/>
            <a:ext cx="364880" cy="31728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49178" y="2196857"/>
            <a:ext cx="8199285" cy="3693317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>
                <a:solidFill>
                  <a:schemeClr val="bg1">
                    <a:lumMod val="50000"/>
                  </a:schemeClr>
                </a:solidFill>
              </a:rPr>
              <a:t>Copyright Τεχνολογικό Ίδρυμα Ηπείρου. </a:t>
            </a:r>
            <a:r>
              <a:rPr lang="el-GR" sz="2400" smtClean="0">
                <a:solidFill>
                  <a:schemeClr val="bg1">
                    <a:lumMod val="50000"/>
                  </a:schemeClr>
                </a:solidFill>
              </a:rPr>
              <a:t>Καραμάνης Κωνσταντίνος</a:t>
            </a:r>
            <a:endParaRPr lang="el-GR" sz="240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smtClean="0">
                <a:solidFill>
                  <a:schemeClr val="bg1">
                    <a:lumMod val="50000"/>
                  </a:schemeClr>
                </a:solidFill>
              </a:rPr>
              <a:t>Διοικητική των επιχειρήσεων</a:t>
            </a:r>
            <a:endParaRPr lang="el-GR" sz="240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>
                <a:solidFill>
                  <a:schemeClr val="bg1">
                    <a:lumMod val="50000"/>
                  </a:schemeClr>
                </a:solidFill>
              </a:rPr>
              <a:t>Έκδοση: 1.0 </a:t>
            </a:r>
            <a:r>
              <a:rPr lang="el-GR" sz="2400" smtClean="0">
                <a:solidFill>
                  <a:schemeClr val="bg1">
                    <a:lumMod val="50000"/>
                  </a:schemeClr>
                </a:solidFill>
              </a:rPr>
              <a:t>Πρέβεζα,2015. </a:t>
            </a:r>
            <a:endParaRPr lang="en-US" sz="240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>
                <a:solidFill>
                  <a:schemeClr val="bg1">
                    <a:lumMod val="50000"/>
                  </a:schemeClr>
                </a:solidFill>
              </a:rPr>
              <a:t>Καραμάνης, Κ. (2015). Διοικητική των επιχειρήσεων. ΤΕΙ Ηπείρου</a:t>
            </a:r>
          </a:p>
          <a:p>
            <a:pPr algn="just"/>
            <a:r>
              <a:rPr lang="el-GR" sz="2400" smtClean="0">
                <a:solidFill>
                  <a:schemeClr val="bg1">
                    <a:lumMod val="50000"/>
                  </a:schemeClr>
                </a:solidFill>
              </a:rPr>
              <a:t>Διαθέσιμο </a:t>
            </a:r>
            <a:r>
              <a:rPr lang="el-GR" sz="2400">
                <a:solidFill>
                  <a:schemeClr val="bg1">
                    <a:lumMod val="50000"/>
                  </a:schemeClr>
                </a:solidFill>
              </a:rPr>
              <a:t>από τη δικτυακή διεύθυνση</a:t>
            </a:r>
            <a:r>
              <a:rPr lang="el-GR" sz="2400" smtClean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 lvl="0" algn="just"/>
            <a:r>
              <a:rPr lang="en-US">
                <a:solidFill>
                  <a:prstClr val="white">
                    <a:lumMod val="50000"/>
                  </a:prstClr>
                </a:solidFill>
                <a:hlinkClick r:id="rId5"/>
              </a:rPr>
              <a:t>http://eclass.teiep.gr/OpenClass/courses/ACC141/</a:t>
            </a:r>
            <a:endParaRPr lang="el-GR" sz="240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/>
              <a:t>Σημείωμα </a:t>
            </a:r>
            <a:r>
              <a:rPr lang="el-GR" err="1"/>
              <a:t>Αδειοδότησης</a:t>
            </a:r>
            <a:endParaRPr lang="el-GR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Creative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>
                <a:hlinkClick r:id="rId3"/>
              </a:rPr>
              <a:t>http://</a:t>
            </a:r>
            <a:r>
              <a:rPr lang="en-US" smtClean="0">
                <a:hlinkClick r:id="rId3"/>
              </a:rPr>
              <a:t>creativecommons.org/licenses/by-nc-nd/4.0/deed.el</a:t>
            </a:r>
            <a:r>
              <a:rPr lang="el-GR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/>
              <a:t>Επεξεργασία: </a:t>
            </a:r>
            <a:r>
              <a:rPr lang="el-GR" sz="2900" b="1" smtClean="0"/>
              <a:t>Δαπόντας Δημήτριος </a:t>
            </a:r>
          </a:p>
          <a:p>
            <a:pPr algn="r"/>
            <a:r>
              <a:rPr lang="el-GR" sz="2900" b="1" smtClean="0"/>
              <a:t>Πρέβεζα</a:t>
            </a:r>
            <a:r>
              <a:rPr lang="el-GR" sz="2900" smtClean="0"/>
              <a:t>,2015</a:t>
            </a:r>
            <a:endParaRPr lang="el-GR" sz="290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08520" y="5474677"/>
            <a:ext cx="9505056" cy="346247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100" b="1" smtClean="0">
                <a:solidFill>
                  <a:schemeClr val="bg1"/>
                </a:solidFill>
              </a:rPr>
              <a:t>Διοικητική των επιχειρήσεων, </a:t>
            </a:r>
            <a:r>
              <a:rPr lang="el-GR" sz="1100" b="1">
                <a:solidFill>
                  <a:schemeClr val="bg1"/>
                </a:solidFill>
              </a:rPr>
              <a:t>Ενότητα </a:t>
            </a:r>
            <a:r>
              <a:rPr lang="el-GR" sz="1100" b="1" smtClean="0">
                <a:solidFill>
                  <a:schemeClr val="bg1"/>
                </a:solidFill>
              </a:rPr>
              <a:t>3 </a:t>
            </a:r>
            <a:r>
              <a:rPr lang="el-GR" sz="1100" b="1">
                <a:solidFill>
                  <a:schemeClr val="bg1"/>
                </a:solidFill>
              </a:rPr>
              <a:t>ΤΜΗΜΑ ΛΟΓΙΣΤΙΚΗΣ ΚΑΙ ΧΡΗΜΑΤΟΙΚΟΝΟΜΙΚΗΣ , ΤΕΙ ΗΠΕΙΡΟΥ 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4816577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26</a:t>
            </a:fld>
            <a:endParaRPr lang="el-GR" altLang="el-GR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795" y="5121153"/>
            <a:ext cx="364880" cy="31728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317212" y="2411595"/>
            <a:ext cx="4572000" cy="938716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/>
              <a:t>Σημειώματα</a:t>
            </a:r>
          </a:p>
        </p:txBody>
      </p:sp>
    </p:spTree>
    <p:extLst>
      <p:ext uri="{BB962C8B-B14F-4D97-AF65-F5344CB8AC3E}">
        <p14:creationId xmlns:p14="http://schemas.microsoft.com/office/powerpoint/2010/main" val="348504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447257"/>
            <a:ext cx="9252519" cy="346247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100" b="1">
                <a:solidFill>
                  <a:schemeClr val="bg1"/>
                </a:solidFill>
              </a:rPr>
              <a:t>Διοικητική των επιχειρήσεων</a:t>
            </a:r>
            <a:r>
              <a:rPr lang="el-GR" sz="1100" smtClean="0">
                <a:solidFill>
                  <a:schemeClr val="bg1"/>
                </a:solidFill>
              </a:rPr>
              <a:t>, </a:t>
            </a:r>
            <a:r>
              <a:rPr lang="el-GR" sz="1100">
                <a:solidFill>
                  <a:schemeClr val="bg1"/>
                </a:solidFill>
              </a:rPr>
              <a:t>Ενότητα 3</a:t>
            </a:r>
            <a:r>
              <a:rPr lang="el-GR" sz="1100" smtClean="0">
                <a:solidFill>
                  <a:schemeClr val="bg1"/>
                </a:solidFill>
              </a:rPr>
              <a:t> </a:t>
            </a:r>
            <a:r>
              <a:rPr lang="el-GR" sz="1100">
                <a:solidFill>
                  <a:schemeClr val="bg1"/>
                </a:solidFill>
              </a:rPr>
              <a:t>ΤΜΗΜΑ ΛΟΓΙΣΤΙΚΗΣ ΚΑΙ ΧΡΗΜΑΤΟΙΚΟΝΟΜΙΚΗΣ , ΤΕΙ ΗΠΕΙΡΟΥ </a:t>
            </a:r>
            <a:r>
              <a:rPr lang="el-GR" sz="1100" b="1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745" y="4831871"/>
            <a:ext cx="267726" cy="451523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smtClean="0"/>
              <a:t>Διατήρηση Σημειωμάτων</a:t>
            </a:r>
            <a:endParaRPr lang="el-GR"/>
          </a:p>
        </p:txBody>
      </p:sp>
      <p:sp>
        <p:nvSpPr>
          <p:cNvPr id="9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27</a:t>
            </a:fld>
            <a:endParaRPr lang="el-GR" altLang="el-GR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142" y="5017931"/>
            <a:ext cx="364880" cy="317287"/>
          </a:xfrm>
          <a:prstGeom prst="rect">
            <a:avLst/>
          </a:prstGeom>
        </p:spPr>
      </p:pic>
      <p:sp>
        <p:nvSpPr>
          <p:cNvPr id="168" name="Rectangle 167"/>
          <p:cNvSpPr/>
          <p:nvPr/>
        </p:nvSpPr>
        <p:spPr>
          <a:xfrm>
            <a:off x="618101" y="1587284"/>
            <a:ext cx="7765365" cy="409342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smtClean="0"/>
              <a:t>Τέλος Ενότητας</a:t>
            </a:r>
            <a:endParaRPr lang="el-GR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</a:rPr>
              <a:t>Άδειες Χρήσης</a:t>
            </a:r>
            <a:endParaRPr lang="el-GR"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a:endParaRPr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/>
              <a:t>Το παρόν εκπαιδευτικό υλικό υπόκειται σε άδειες χρήσης Creative Commons. </a:t>
            </a:r>
          </a:p>
          <a:p>
            <a:r>
              <a:rPr lang="el-GR" sz="280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Χρηματοδότηση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/>
              <a:t>Το έργο υλοποιείται στο πλαίσιο του Επιχειρησιακού Προγράμματος «</a:t>
            </a:r>
            <a:r>
              <a:rPr lang="el-GR" altLang="el-GR" sz="2000" b="1"/>
              <a:t>Εκπαίδευση και Δια Βίου Μάθηση</a:t>
            </a:r>
            <a:r>
              <a:rPr lang="el-GR" altLang="el-GR" sz="200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/>
              <a:t>Το έργο «</a:t>
            </a:r>
            <a:r>
              <a:rPr lang="el-GR" altLang="el-GR" sz="2000" b="1"/>
              <a:t>Ανοικτά Ακαδημαϊκά Μαθήματα στο TEI Ηπείρου</a:t>
            </a:r>
            <a:r>
              <a:rPr lang="el-GR" altLang="el-GR" sz="200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Σκοποί  ενότητας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/>
            <a:r>
              <a:rPr lang="el-GR" smtClean="0"/>
              <a:t>Ολοκληρώνοντας την ενότητα θα πρέπει να είστε σε θέση να : </a:t>
            </a:r>
          </a:p>
          <a:p>
            <a:pPr marL="0"/>
            <a:r>
              <a:rPr lang="el-GR"/>
              <a:t>Γ</a:t>
            </a:r>
            <a:r>
              <a:rPr lang="el-GR" smtClean="0"/>
              <a:t>νωρίζετε το εξωτερικό περιβάλλον της εταιρείας και τα στοιχεία του.</a:t>
            </a:r>
          </a:p>
          <a:p>
            <a:pPr marL="0"/>
            <a:r>
              <a:rPr lang="el-GR" smtClean="0"/>
              <a:t>Κατανοείτε την έννοια του ανταγωνιστικού πλεονεκτήματος, της αβεβαιότητας </a:t>
            </a:r>
          </a:p>
          <a:p>
            <a:pPr marL="0"/>
            <a:endParaRPr lang="el-GR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Περιεχόμενα ενότητας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mtClean="0"/>
              <a:t>Εξωτερικό περιβάλλον</a:t>
            </a:r>
          </a:p>
          <a:p>
            <a:r>
              <a:rPr lang="el-GR" smtClean="0"/>
              <a:t>Ανταγωνιστικό πλεονέκτημα</a:t>
            </a:r>
          </a:p>
          <a:p>
            <a:r>
              <a:rPr lang="el-GR" smtClean="0"/>
              <a:t>Αβεβαιότητα  </a:t>
            </a:r>
          </a:p>
          <a:p>
            <a:r>
              <a:rPr lang="el-GR" smtClean="0"/>
              <a:t>Αποτελέσματα οργανισμού </a:t>
            </a:r>
          </a:p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smtClean="0"/>
              <a:t>Χρήση Διατάξεων</a:t>
            </a:r>
            <a:endParaRPr lang="el-GR" sz="4400"/>
          </a:p>
        </p:txBody>
      </p:sp>
    </p:spTree>
    <p:extLst>
      <p:ext uri="{BB962C8B-B14F-4D97-AF65-F5344CB8AC3E}">
        <p14:creationId xmlns:p14="http://schemas.microsoft.com/office/powerpoint/2010/main" val="155227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>
          <a:xfrm>
            <a:off x="722312" y="3672417"/>
            <a:ext cx="8314183" cy="1135063"/>
          </a:xfrm>
        </p:spPr>
        <p:txBody>
          <a:bodyPr>
            <a:normAutofit/>
          </a:bodyPr>
          <a:lstStyle/>
          <a:p>
            <a:r>
              <a:rPr lang="el-GR" sz="4400" smtClean="0"/>
              <a:t>Ενότητα 3 : Εξωτερικό περιβάλλον</a:t>
            </a:r>
            <a:endParaRPr lang="el-GR"/>
          </a:p>
        </p:txBody>
      </p:sp>
      <p:sp>
        <p:nvSpPr>
          <p:cNvPr id="10" name="Θέση κειμένου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mtClean="0"/>
              <a:t>Διοικητική των επιχειρήσεων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50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468396"/>
          </a:xfrm>
        </p:spPr>
        <p:txBody>
          <a:bodyPr>
            <a:normAutofit fontScale="90000"/>
          </a:bodyPr>
          <a:lstStyle/>
          <a:p>
            <a:r>
              <a:rPr lang="el-GR"/>
              <a:t/>
            </a:r>
            <a:br>
              <a:rPr lang="el-GR"/>
            </a:br>
            <a:r>
              <a:rPr lang="el-GR"/>
              <a:t>ΤΟ ΠΕΡΙΒΑΛΛΟΝ ΤΟΥ ΜΑΝΑΤΖΜΕΝΤ</a:t>
            </a:r>
            <a:br>
              <a:rPr lang="el-GR"/>
            </a:b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9</a:t>
            </a:fld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499"/>
            <a:ext cx="8229600" cy="396345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mtClean="0"/>
              <a:t>Χαρακτηριστικά </a:t>
            </a:r>
            <a:r>
              <a:rPr lang="el-GR"/>
              <a:t>της Νέας Οικονοµίας: </a:t>
            </a:r>
            <a:endParaRPr lang="el-GR" smtClean="0"/>
          </a:p>
          <a:p>
            <a:pPr algn="just"/>
            <a:r>
              <a:rPr lang="el-GR" smtClean="0"/>
              <a:t>Τεχνολογία: η αδιάκοπη τεχνολογική </a:t>
            </a:r>
            <a:r>
              <a:rPr lang="el-GR"/>
              <a:t>εξέλιξη κάνει την εργασία πιο </a:t>
            </a:r>
            <a:r>
              <a:rPr lang="el-GR" smtClean="0"/>
              <a:t>αποδοτική και </a:t>
            </a:r>
            <a:r>
              <a:rPr lang="el-GR"/>
              <a:t>βελτιώνει </a:t>
            </a:r>
            <a:r>
              <a:rPr lang="el-GR" smtClean="0"/>
              <a:t>τη διαθέσιµη πληροφόρηση και </a:t>
            </a:r>
            <a:r>
              <a:rPr lang="el-GR"/>
              <a:t>επικοινωνία.</a:t>
            </a:r>
          </a:p>
          <a:p>
            <a:r>
              <a:rPr lang="el-GR" smtClean="0"/>
              <a:t>Παγκόσµιο </a:t>
            </a:r>
            <a:r>
              <a:rPr lang="el-GR"/>
              <a:t>χωριό: ένας κόσµος δίχως σύνορα όπου τα αγαθά και οι υπηρεσίες παράγονται και πωλούνται σε όλο τον πλανήτη</a:t>
            </a:r>
          </a:p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675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1355</TotalTime>
  <Words>866</Words>
  <Application>Microsoft Office PowerPoint</Application>
  <PresentationFormat>On-screen Show (16:10)</PresentationFormat>
  <Paragraphs>188</Paragraphs>
  <Slides>28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 Unicode MS</vt:lpstr>
      <vt:lpstr>Arial</vt:lpstr>
      <vt:lpstr>Calibri</vt:lpstr>
      <vt:lpstr>Times New Roman</vt:lpstr>
      <vt:lpstr>Θέμα του Office</vt:lpstr>
      <vt:lpstr>Διοικητική των επιχειρήσεων</vt:lpstr>
      <vt:lpstr>PowerPoint Presentation</vt:lpstr>
      <vt:lpstr>Άδειες Χρήσης</vt:lpstr>
      <vt:lpstr>Χρηματοδότηση</vt:lpstr>
      <vt:lpstr>Σκοποί  ενότητας</vt:lpstr>
      <vt:lpstr>Περιεχόμενα ενότητας</vt:lpstr>
      <vt:lpstr>Χρήση Διατάξεων</vt:lpstr>
      <vt:lpstr>Ενότητα 3 : Εξωτερικό περιβάλλον</vt:lpstr>
      <vt:lpstr> ΤΟ ΠΕΡΙΒΑΛΛΟΝ ΤΟΥ ΜΑΝΑΤΖΜΕΝΤ </vt:lpstr>
      <vt:lpstr> ΤΟ ΠΕΡΙΒΑΛΛΟΝ ΤΟΥ ΜΑΝΑΤΖΜΕΝΤ </vt:lpstr>
      <vt:lpstr>  ΤΟ ΕΞΩΤΕΡΙΚΟ ΠΕΡΙΒΑΛΛΟΝ ΤΩΝ  ΟΡΓΑΝΙΣΜΩΝ </vt:lpstr>
      <vt:lpstr> ΣΥΝΘΗΚΕΣ ΤΟΥ ΓΕΝΙΚΟΥ ΠΕΡΙΒΑΛΛΟΝΤΟΣ</vt:lpstr>
      <vt:lpstr> Σχήµα 1: Το Γενικό Περιβάλλον των Οργανισµών </vt:lpstr>
      <vt:lpstr> ΤΟ ΕΞΩΤΕΡΙΚΟ ΠΕΡΙΒΑΛΛΟΝ ΤΩΝ  ΟΡΓΑΝΙΣΜΩΝ</vt:lpstr>
      <vt:lpstr> ΠΑΡΑΓΟΝΤΕΣ ΤΟΥ ΕΙΔΙΚΟΥ ΠΕΡΙΒΑΛΛΟΝΤΟΣ</vt:lpstr>
      <vt:lpstr>   Σχήµα 2:  Το ειδικό περιβάλλον ή περιβάλλον εργασίας µιας τυπικής επιχείρησης  </vt:lpstr>
      <vt:lpstr> ΣΧΕΣΕΙΣ ΟΡΓΑΝΙΣΜΟΥ – ΠΕΡΙΒΑΛΛΟΝΤΟΣ: 1. Ανταγωνιστικό πλεονέκτηµα</vt:lpstr>
      <vt:lpstr> ΣΧΕΣΕΙΣ ΟΡΓΑΝΙΣΜΟΥ – ΠΕΡΙΒΑΛΛΟΝΤΟΣ: 2. Περιβαλλοντική αβεβαιότητα</vt:lpstr>
      <vt:lpstr>  Σχήµα 3: Διαστάσεις της αβεβαιότητας στο εξωτερικό περιβάλλον των οργανισµών </vt:lpstr>
      <vt:lpstr> ΣΧΕΣΕΙΣ ΟΡΓΑΝΙΣΜΟΥ – ΠΕΡΙΒΑΛΛΟΝΤΟΣ: 3. Σχέσεις Πελατών και Προµηθευτών</vt:lpstr>
      <vt:lpstr> ΣΧΕΣΕΙΣ ΟΡΓΑΝΙΣΜΟΥ – ΠΕΡΙΒΑΛΛΟΝΤΟΣ: 4. Αποτελεσµατικότητα Οργανισµών</vt:lpstr>
      <vt:lpstr>Βιβλιογραφία</vt:lpstr>
      <vt:lpstr>Σημείωμα Αναφοράς</vt:lpstr>
      <vt:lpstr>Σημείωμα Αδειοδότησης</vt:lpstr>
      <vt:lpstr>PowerPoint Presentation</vt:lpstr>
      <vt:lpstr>PowerPoint Presentation</vt:lpstr>
      <vt:lpstr>Διατήρηση Σημειωμάτων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mimis mimopoulos</cp:lastModifiedBy>
  <cp:revision>184</cp:revision>
  <dcterms:created xsi:type="dcterms:W3CDTF">2012-09-06T09:03:05Z</dcterms:created>
  <dcterms:modified xsi:type="dcterms:W3CDTF">2015-10-09T17:50:57Z</dcterms:modified>
</cp:coreProperties>
</file>