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57" r:id="rId4"/>
    <p:sldId id="259" r:id="rId5"/>
    <p:sldId id="261" r:id="rId6"/>
    <p:sldId id="296" r:id="rId7"/>
    <p:sldId id="297" r:id="rId8"/>
    <p:sldId id="298" r:id="rId9"/>
    <p:sldId id="299" r:id="rId10"/>
    <p:sldId id="309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95" r:id="rId20"/>
    <p:sldId id="310" r:id="rId21"/>
    <p:sldId id="292" r:id="rId22"/>
    <p:sldId id="293" r:id="rId23"/>
    <p:sldId id="280" r:id="rId24"/>
  </p:sldIdLst>
  <p:sldSz cx="9144000" cy="5715000" type="screen16x10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80" d="100"/>
          <a:sy n="80" d="100"/>
        </p:scale>
        <p:origin x="-1182" y="-23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Φάσματα απορρόφησης, φθορισμού, φαινόμενο θερμοκηπίου,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Φάσματα απορρόφησης, φθορισμού, φαινόμενο θερμοκηπίου,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Φάσματα απορρόφησης, φθορισμού, φαινόμενο θερμοκηπίου</a:t>
            </a:r>
            <a:endParaRPr lang="en-US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578707"/>
              </p:ext>
            </p:extLst>
          </p:nvPr>
        </p:nvGraphicFramePr>
        <p:xfrm>
          <a:off x="4612605" y="1345332"/>
          <a:ext cx="24796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Εξίσωση" r:id="rId3" imgW="1155600" imgH="393480" progId="Equation.3">
                  <p:embed/>
                </p:oleObj>
              </mc:Choice>
              <mc:Fallback>
                <p:oleObj name="Εξίσωση" r:id="rId3" imgW="1155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605" y="1345332"/>
                        <a:ext cx="24796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Ευθύγραμμο βέλος σύνδεσης 4"/>
          <p:cNvCxnSpPr/>
          <p:nvPr/>
        </p:nvCxnSpPr>
        <p:spPr>
          <a:xfrm>
            <a:off x="395536" y="177738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1273324"/>
            <a:ext cx="720080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800" dirty="0" err="1" smtClean="0"/>
              <a:t>Ι</a:t>
            </a:r>
            <a:r>
              <a:rPr lang="el-GR" sz="2800" baseline="-25000" dirty="0" err="1" smtClean="0"/>
              <a:t>ο</a:t>
            </a:r>
            <a:endParaRPr lang="el-GR" sz="2800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79712" y="1525352"/>
            <a:ext cx="72008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dirty="0"/>
              <a:t>c</a:t>
            </a:r>
            <a:endParaRPr lang="el-GR" sz="2800" baseline="-25000" dirty="0" smtClean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2843808" y="177738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5856" y="1273324"/>
            <a:ext cx="720080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800" dirty="0" smtClean="0"/>
              <a:t>Ι</a:t>
            </a:r>
            <a:endParaRPr lang="el-GR" sz="2800" baseline="-25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2569468"/>
            <a:ext cx="4536504" cy="8640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800" dirty="0" smtClean="0"/>
              <a:t>Καθόλου απορρόφηση </a:t>
            </a:r>
            <a:r>
              <a:rPr lang="el-GR" sz="2800" dirty="0" err="1" smtClean="0"/>
              <a:t>Ι</a:t>
            </a:r>
            <a:r>
              <a:rPr lang="el-GR" sz="2800" baseline="-25000" dirty="0" err="1" smtClean="0"/>
              <a:t>ο</a:t>
            </a:r>
            <a:r>
              <a:rPr lang="el-GR" sz="2800" dirty="0" smtClean="0"/>
              <a:t>= Ι</a:t>
            </a:r>
          </a:p>
          <a:p>
            <a:r>
              <a:rPr lang="el-GR" sz="2800" dirty="0" smtClean="0"/>
              <a:t>Α = </a:t>
            </a:r>
            <a:r>
              <a:rPr lang="en-US" sz="2800" dirty="0" smtClean="0"/>
              <a:t>log1 = 0</a:t>
            </a:r>
            <a:endParaRPr lang="el-GR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66979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14375"/>
            <a:ext cx="8229600" cy="43907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err="1" smtClean="0"/>
              <a:t>Λυκοπένιο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Λ</a:t>
            </a:r>
            <a:r>
              <a:rPr lang="en-US" baseline="-25000" dirty="0" smtClean="0"/>
              <a:t>max</a:t>
            </a:r>
            <a:r>
              <a:rPr lang="en-US" dirty="0" smtClean="0"/>
              <a:t> = 502 nm</a:t>
            </a:r>
          </a:p>
          <a:p>
            <a:pPr marL="0" indent="0">
              <a:buNone/>
            </a:pPr>
            <a:r>
              <a:rPr lang="el-GR" dirty="0" smtClean="0"/>
              <a:t>ε</a:t>
            </a:r>
            <a:r>
              <a:rPr lang="el-GR" baseline="-25000" dirty="0" smtClean="0"/>
              <a:t>λ = 502 </a:t>
            </a:r>
            <a:r>
              <a:rPr lang="en-US" baseline="-25000" dirty="0" smtClean="0"/>
              <a:t>nm </a:t>
            </a:r>
            <a:r>
              <a:rPr lang="en-US" dirty="0" smtClean="0"/>
              <a:t>= 5000 cm</a:t>
            </a:r>
            <a:r>
              <a:rPr lang="en-US" baseline="30000" dirty="0" smtClean="0"/>
              <a:t>-1</a:t>
            </a:r>
            <a:r>
              <a:rPr lang="en-US" dirty="0" smtClean="0"/>
              <a:t> M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 = 0,9 	l = 1cm	c;</a:t>
            </a:r>
          </a:p>
          <a:p>
            <a:pPr marL="0" indent="0">
              <a:buNone/>
            </a:pPr>
            <a:r>
              <a:rPr lang="en-US" dirty="0" smtClean="0"/>
              <a:t>A = </a:t>
            </a:r>
            <a:r>
              <a:rPr lang="el-GR" dirty="0" smtClean="0"/>
              <a:t>ε </a:t>
            </a:r>
            <a:r>
              <a:rPr lang="en-US" dirty="0" smtClean="0"/>
              <a:t>c l </a:t>
            </a:r>
          </a:p>
          <a:p>
            <a:pPr marL="0" indent="0">
              <a:buNone/>
            </a:pPr>
            <a:r>
              <a:rPr lang="en-US" dirty="0" smtClean="0"/>
              <a:t>C = 1,8 </a:t>
            </a:r>
            <a:r>
              <a:rPr lang="en-US" dirty="0" err="1" smtClean="0"/>
              <a:t>mM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416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07.Σχέδιο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619"/>
            <a:ext cx="914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14375"/>
            <a:ext cx="8229600" cy="43907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Το φαινόμενο του θερμοκηπίου έχει τη βάση του στην απορρόφηση του φωτός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3217540"/>
            <a:ext cx="4824536" cy="57606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400" dirty="0" smtClean="0"/>
              <a:t>Καύση ορυκτών καυσίμων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369668"/>
            <a:ext cx="4824536" cy="7354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sz="2400" dirty="0" smtClean="0"/>
              <a:t>Η λύση είναι τα αυτοφυή αειθαλή δέντρα</a:t>
            </a:r>
          </a:p>
        </p:txBody>
      </p:sp>
    </p:spTree>
    <p:extLst>
      <p:ext uri="{BB962C8B-B14F-4D97-AF65-F5344CB8AC3E}">
        <p14:creationId xmlns:p14="http://schemas.microsoft.com/office/powerpoint/2010/main" val="182053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08.Σχέδιο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3"/>
          <a:stretch/>
        </p:blipFill>
        <p:spPr>
          <a:xfrm>
            <a:off x="-9073" y="3073524"/>
            <a:ext cx="9144000" cy="2469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14375"/>
            <a:ext cx="8229600" cy="43907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Μεταφορά ουσιών και ιχνοστοιχείων</a:t>
            </a:r>
          </a:p>
          <a:p>
            <a:pPr marL="0"/>
            <a:r>
              <a:rPr lang="el-GR" dirty="0" smtClean="0"/>
              <a:t>Είναι πολύ χαρακτηριστικό στα φυτά γιατί αν και καθηλωμένα δέχονται ουσίες και στοιχεία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3073524"/>
            <a:ext cx="3159279" cy="93610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400" dirty="0" err="1" smtClean="0"/>
              <a:t>Ημιδιαπερατή</a:t>
            </a:r>
            <a:r>
              <a:rPr lang="el-GR" sz="2400" dirty="0" smtClean="0"/>
              <a:t> μεμβράνη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3245510"/>
            <a:ext cx="3626823" cy="19882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400" dirty="0" smtClean="0"/>
              <a:t>Ανισορροπία συγκέντρωσης Χ, τότε:</a:t>
            </a:r>
          </a:p>
          <a:p>
            <a:r>
              <a:rPr lang="el-GR" sz="2400" dirty="0" smtClean="0"/>
              <a:t>Ωσμωτική πίεση</a:t>
            </a:r>
          </a:p>
          <a:p>
            <a:r>
              <a:rPr lang="el-GR" sz="2400" dirty="0" smtClean="0"/>
              <a:t>π = </a:t>
            </a:r>
            <a:r>
              <a:rPr lang="en-US" sz="2400" dirty="0" smtClean="0"/>
              <a:t>n R T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86892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09.Σχέδιο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3289548"/>
            <a:ext cx="3626823" cy="114127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400" dirty="0" smtClean="0"/>
              <a:t>Πόροι ή δίαυλοι ύδατος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714375"/>
            <a:ext cx="3626823" cy="114127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400" dirty="0" smtClean="0"/>
              <a:t>Ερυθρό αιμοσφαίριο</a:t>
            </a: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1547664" y="1489348"/>
            <a:ext cx="216024" cy="36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32882" y="2641476"/>
            <a:ext cx="783704" cy="5775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400" dirty="0" smtClean="0"/>
              <a:t>Η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919" y="4297660"/>
            <a:ext cx="8219497" cy="114127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sz="2400" dirty="0" smtClean="0"/>
              <a:t>Αν βάλουμε τα αιμοσφαίρια σε ένα διάλυμα με νερό για αρκετή ώρα τότε θα μπει νερό στο αιμοσφαίριο με αποτέλεσμα το αιμοσφαίριο να μην αντέξει και να καταστραφεί</a:t>
            </a:r>
          </a:p>
        </p:txBody>
      </p:sp>
    </p:spTree>
    <p:extLst>
      <p:ext uri="{BB962C8B-B14F-4D97-AF65-F5344CB8AC3E}">
        <p14:creationId xmlns:p14="http://schemas.microsoft.com/office/powerpoint/2010/main" val="309505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10.Σχέδιο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522"/>
            <a:ext cx="914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348075"/>
            <a:ext cx="8219497" cy="114127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400" dirty="0" smtClean="0"/>
              <a:t>Το κύτταρο χρειάζεται πολλά ιχνοστοιχεία</a:t>
            </a:r>
          </a:p>
        </p:txBody>
      </p:sp>
    </p:spTree>
    <p:extLst>
      <p:ext uri="{BB962C8B-B14F-4D97-AF65-F5344CB8AC3E}">
        <p14:creationId xmlns:p14="http://schemas.microsoft.com/office/powerpoint/2010/main" val="2254587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11.Σχέδιο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53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12.Σχέδιο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72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Σελίδες</a:t>
            </a:r>
            <a:r>
              <a:rPr lang="el-GR" sz="1400" dirty="0"/>
              <a:t>: 424-437</a:t>
            </a:r>
            <a:r>
              <a:rPr lang="el-GR" sz="1400" dirty="0" smtClean="0"/>
              <a:t>*, διάλεξη, </a:t>
            </a:r>
            <a:r>
              <a:rPr lang="el-GR" sz="1400" dirty="0" err="1" smtClean="0"/>
              <a:t>διάλεξη,</a:t>
            </a:r>
            <a:r>
              <a:rPr lang="el-GR" sz="1400" dirty="0" smtClean="0"/>
              <a:t> 39-43</a:t>
            </a:r>
            <a:r>
              <a:rPr lang="el-GR" sz="1400" dirty="0"/>
              <a:t>^</a:t>
            </a:r>
          </a:p>
          <a:p>
            <a:r>
              <a:rPr lang="el-GR" sz="1400" dirty="0" smtClean="0"/>
              <a:t>*</a:t>
            </a:r>
            <a:r>
              <a:rPr lang="el-GR" sz="1400" dirty="0"/>
              <a:t>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400" dirty="0"/>
              <a:t>Φάσματα απορρόφησης, φθορισμού, φαινόμενο </a:t>
            </a:r>
            <a:r>
              <a:rPr lang="el-GR" sz="2400" dirty="0" smtClean="0"/>
              <a:t>θερμοκηπίου</a:t>
            </a:r>
            <a:endParaRPr lang="en-US" sz="2400" dirty="0" smtClean="0"/>
          </a:p>
          <a:p>
            <a:pPr algn="l"/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Φάσματα απορρόφησης, φθορισμού, φαινόμενο θερμοκηπίου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Εισαγωγή στα φάσματα απορρόφησης, το φθορισμό</a:t>
            </a:r>
          </a:p>
          <a:p>
            <a:pPr marL="0"/>
            <a:r>
              <a:rPr lang="el-GR" dirty="0" smtClean="0"/>
              <a:t>Παρουσίαση του φαινομένου του θερμοκηπίου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044109"/>
              </p:ext>
            </p:extLst>
          </p:nvPr>
        </p:nvGraphicFramePr>
        <p:xfrm>
          <a:off x="4612605" y="1345332"/>
          <a:ext cx="24796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Εξίσωση" r:id="rId3" imgW="1155600" imgH="393480" progId="Equation.3">
                  <p:embed/>
                </p:oleObj>
              </mc:Choice>
              <mc:Fallback>
                <p:oleObj name="Εξίσωση" r:id="rId3" imgW="1155600" imgH="393480" progId="Equation.3">
                  <p:embed/>
                  <p:pic>
                    <p:nvPicPr>
                      <p:cNvPr id="0" name="Αντικείμενο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605" y="1345332"/>
                        <a:ext cx="24796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Ευθύγραμμο βέλος σύνδεσης 4"/>
          <p:cNvCxnSpPr/>
          <p:nvPr/>
        </p:nvCxnSpPr>
        <p:spPr>
          <a:xfrm>
            <a:off x="395536" y="177738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1273324"/>
            <a:ext cx="720080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800" dirty="0" err="1" smtClean="0"/>
              <a:t>Ι</a:t>
            </a:r>
            <a:r>
              <a:rPr lang="el-GR" sz="2800" baseline="-25000" dirty="0" err="1" smtClean="0"/>
              <a:t>ο</a:t>
            </a:r>
            <a:endParaRPr lang="el-GR" sz="2800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79712" y="1525352"/>
            <a:ext cx="72008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dirty="0"/>
              <a:t>c</a:t>
            </a:r>
            <a:endParaRPr lang="el-GR" sz="2800" baseline="-25000" dirty="0" smtClean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2843808" y="177738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5856" y="1273324"/>
            <a:ext cx="720080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800" dirty="0" smtClean="0"/>
              <a:t>Ι</a:t>
            </a:r>
            <a:endParaRPr lang="el-GR" sz="2800" baseline="-25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2569468"/>
            <a:ext cx="4536504" cy="8640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800" dirty="0" smtClean="0"/>
              <a:t>Καθόλου απορρόφηση </a:t>
            </a:r>
            <a:r>
              <a:rPr lang="el-GR" sz="2800" dirty="0" err="1" smtClean="0"/>
              <a:t>Ι</a:t>
            </a:r>
            <a:r>
              <a:rPr lang="el-GR" sz="2800" baseline="-25000" dirty="0" err="1" smtClean="0"/>
              <a:t>ο</a:t>
            </a:r>
            <a:r>
              <a:rPr lang="el-GR" sz="2800" dirty="0" smtClean="0"/>
              <a:t>= Ι</a:t>
            </a:r>
          </a:p>
          <a:p>
            <a:r>
              <a:rPr lang="el-GR" sz="2800" dirty="0" smtClean="0"/>
              <a:t>Α = </a:t>
            </a:r>
            <a:r>
              <a:rPr lang="en-US" sz="2800" dirty="0" smtClean="0"/>
              <a:t>log1 = 0</a:t>
            </a:r>
            <a:endParaRPr lang="el-GR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30876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02.Διαφάνεια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4735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39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03.Διαφάνεια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236"/>
            <a:ext cx="914400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86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04.Διαφάνεια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04"/>
            <a:ext cx="9144000" cy="5294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80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1269</TotalTime>
  <Words>582</Words>
  <Application>Microsoft Office PowerPoint</Application>
  <PresentationFormat>Προβολή στην οθόνη (16:10)</PresentationFormat>
  <Paragraphs>98</Paragraphs>
  <Slides>23</Slides>
  <Notes>11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Θέμα του Office</vt:lpstr>
      <vt:lpstr>Εξίσωση</vt:lpstr>
      <vt:lpstr>Γεωργική Χημεία</vt:lpstr>
      <vt:lpstr>Παρουσίαση του PowerPoint</vt:lpstr>
      <vt:lpstr>Άδειες Χρήσης</vt:lpstr>
      <vt:lpstr>Χρηματοδότηση</vt:lpstr>
      <vt:lpstr>Σκοποί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170</cp:revision>
  <dcterms:created xsi:type="dcterms:W3CDTF">2012-09-06T09:03:05Z</dcterms:created>
  <dcterms:modified xsi:type="dcterms:W3CDTF">2015-10-25T15:35:39Z</dcterms:modified>
</cp:coreProperties>
</file>