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9" r:id="rId3"/>
    <p:sldId id="257" r:id="rId4"/>
    <p:sldId id="259" r:id="rId5"/>
    <p:sldId id="415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16" r:id="rId25"/>
    <p:sldId id="291" r:id="rId26"/>
    <p:sldId id="292" r:id="rId27"/>
    <p:sldId id="293" r:id="rId28"/>
    <p:sldId id="280" r:id="rId29"/>
  </p:sldIdLst>
  <p:sldSz cx="9144000" cy="5715000" type="screen16x10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21/07/2015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203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3416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9383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50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690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812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4768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093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757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414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154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066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451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185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9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72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521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659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41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48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3014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l-GR" sz="1000" b="1" dirty="0" smtClean="0">
                <a:solidFill>
                  <a:schemeClr val="bg1"/>
                </a:solidFill>
              </a:rPr>
              <a:t> – Αναπαράσταση αριθμών στο δυαδικό </a:t>
            </a:r>
            <a:r>
              <a:rPr lang="el-GR" sz="1000" b="1" dirty="0" err="1" smtClean="0">
                <a:solidFill>
                  <a:schemeClr val="bg1"/>
                </a:solidFill>
              </a:rPr>
              <a:t>σύστημαΨηφιακή</a:t>
            </a:r>
            <a:r>
              <a:rPr lang="el-GR" sz="1000" b="1" dirty="0" smtClean="0">
                <a:solidFill>
                  <a:schemeClr val="bg1"/>
                </a:solidFill>
              </a:rPr>
              <a:t> Αναπαράσταση Δεδομένων</a:t>
            </a:r>
            <a:r>
              <a:rPr lang="el-GR" sz="1000" dirty="0" smtClean="0">
                <a:solidFill>
                  <a:schemeClr val="bg1"/>
                </a:solidFill>
              </a:rPr>
              <a:t>, Τμήμα Χρηματοοικονομικής &amp; Ελεγκτικής,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3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Αναπαράσταση αριθμών στο δυαδικό σύστημα</a:t>
            </a:r>
          </a:p>
          <a:p>
            <a:endParaRPr lang="el-GR" sz="2000" dirty="0" smtClean="0"/>
          </a:p>
          <a:p>
            <a:r>
              <a:rPr lang="el-GR" sz="2800" dirty="0" smtClean="0"/>
              <a:t>Δρ</a:t>
            </a:r>
            <a:r>
              <a:rPr lang="el-GR" sz="2800" dirty="0"/>
              <a:t>. Γκόγκος Χρήστος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Ολίσθηση αριστερή και δεξιά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n-US" dirty="0"/>
              <a:t>shift left, shift right</a:t>
            </a:r>
            <a:r>
              <a:rPr lang="el-GR" dirty="0"/>
              <a:t>)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>
          <a:xfrm>
            <a:off x="611560" y="1484784"/>
            <a:ext cx="7535490" cy="20697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l-GR" sz="2400" dirty="0" smtClean="0"/>
              <a:t>Προσθέτοντας ένα μηδενικό δεξιότερα από το λιγότερο σημαντικό ψηφίο (</a:t>
            </a:r>
            <a:r>
              <a:rPr lang="en-US" sz="2400" dirty="0" smtClean="0"/>
              <a:t>LSB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ο δυαδικός αριθμός πολλαπλασιάζεται επί δύο. Η πράξη αυτή λέγεται αριστερή ολίσθηση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Διαγράφοντας το λιγότερο σημαντικό ψηφίο (</a:t>
            </a:r>
            <a:r>
              <a:rPr lang="en-US" sz="2400" dirty="0" smtClean="0"/>
              <a:t>LSB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ενός δυαδικού αριθμού ο αριθμός υποδιπλασιάζεται στον κοντινότερο ακέραιο.</a:t>
            </a:r>
          </a:p>
          <a:p>
            <a:pPr>
              <a:lnSpc>
                <a:spcPct val="80000"/>
              </a:lnSpc>
            </a:pPr>
            <a:endParaRPr lang="el-GR" sz="2000" dirty="0" smtClean="0"/>
          </a:p>
        </p:txBody>
      </p:sp>
      <p:grpSp>
        <p:nvGrpSpPr>
          <p:cNvPr id="14" name="Group 6"/>
          <p:cNvGrpSpPr/>
          <p:nvPr/>
        </p:nvGrpSpPr>
        <p:grpSpPr>
          <a:xfrm>
            <a:off x="1835696" y="3645024"/>
            <a:ext cx="5832648" cy="1631216"/>
            <a:chOff x="1979613" y="4703763"/>
            <a:chExt cx="5257800" cy="1631216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979613" y="4703763"/>
              <a:ext cx="525780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b="1" dirty="0">
                  <a:latin typeface="Courier New" pitchFamily="49" charset="0"/>
                </a:rPr>
                <a:t> </a:t>
              </a:r>
              <a:r>
                <a:rPr lang="el-GR" sz="2000" b="1" dirty="0">
                  <a:solidFill>
                    <a:srgbClr val="0000FF"/>
                  </a:solidFill>
                  <a:latin typeface="Courier New" pitchFamily="49" charset="0"/>
                </a:rPr>
                <a:t>11011</a:t>
              </a:r>
              <a:r>
                <a:rPr lang="el-GR" sz="2000" b="1" dirty="0">
                  <a:latin typeface="Courier New" pitchFamily="49" charset="0"/>
                </a:rPr>
                <a:t> =</a:t>
              </a:r>
              <a:r>
                <a:rPr lang="el-GR" sz="2000" b="1" dirty="0">
                  <a:latin typeface="Courier New" pitchFamily="49" charset="0"/>
                  <a:sym typeface="Wingdings" pitchFamily="2" charset="2"/>
                </a:rPr>
                <a:t> 27</a:t>
              </a:r>
            </a:p>
            <a:p>
              <a:pPr>
                <a:spcBef>
                  <a:spcPct val="50000"/>
                </a:spcBef>
              </a:pPr>
              <a:r>
                <a:rPr lang="el-GR" sz="2000" b="1" dirty="0">
                  <a:solidFill>
                    <a:srgbClr val="0000FF"/>
                  </a:solidFill>
                  <a:latin typeface="Courier New" pitchFamily="49" charset="0"/>
                </a:rPr>
                <a:t>11011</a:t>
              </a:r>
              <a:r>
                <a:rPr lang="el-GR" sz="2000" b="1" dirty="0">
                  <a:latin typeface="Courier New" pitchFamily="49" charset="0"/>
                </a:rPr>
                <a:t>0</a:t>
              </a:r>
              <a:r>
                <a:rPr lang="el-GR" sz="2000" b="1" dirty="0">
                  <a:latin typeface="Courier New" pitchFamily="49" charset="0"/>
                  <a:sym typeface="Wingdings" pitchFamily="2" charset="2"/>
                </a:rPr>
                <a:t> = 27 * 2 = 54</a:t>
              </a:r>
              <a:r>
                <a:rPr lang="en-US" sz="2000" b="1" dirty="0">
                  <a:latin typeface="Courier New" pitchFamily="49" charset="0"/>
                  <a:sym typeface="Wingdings" pitchFamily="2" charset="2"/>
                </a:rPr>
                <a:t> (shift left)</a:t>
              </a:r>
              <a:endParaRPr lang="el-GR" sz="2000" b="1" dirty="0">
                <a:latin typeface="Courier New" pitchFamily="49" charset="0"/>
                <a:sym typeface="Wingdings" pitchFamily="2" charset="2"/>
              </a:endParaRPr>
            </a:p>
            <a:p>
              <a:pPr>
                <a:spcBef>
                  <a:spcPct val="50000"/>
                </a:spcBef>
              </a:pPr>
              <a:r>
                <a:rPr lang="el-GR" sz="2000" b="1" dirty="0">
                  <a:latin typeface="Courier New" pitchFamily="49" charset="0"/>
                  <a:sym typeface="Wingdings" pitchFamily="2" charset="2"/>
                </a:rPr>
                <a:t>  </a:t>
              </a:r>
              <a:r>
                <a:rPr lang="el-GR" sz="2000" b="1" dirty="0">
                  <a:solidFill>
                    <a:srgbClr val="0000FF"/>
                  </a:solidFill>
                  <a:latin typeface="Courier New" pitchFamily="49" charset="0"/>
                  <a:sym typeface="Wingdings" pitchFamily="2" charset="2"/>
                </a:rPr>
                <a:t>1101 </a:t>
              </a:r>
              <a:r>
                <a:rPr lang="el-GR" sz="2000" b="1" dirty="0">
                  <a:latin typeface="Courier New" pitchFamily="49" charset="0"/>
                  <a:sym typeface="Wingdings" pitchFamily="2" charset="2"/>
                </a:rPr>
                <a:t>= 27 </a:t>
              </a:r>
              <a:r>
                <a:rPr lang="en-US" sz="2000" b="1" dirty="0">
                  <a:latin typeface="Courier New" pitchFamily="49" charset="0"/>
                  <a:sym typeface="Wingdings" pitchFamily="2" charset="2"/>
                </a:rPr>
                <a:t>div</a:t>
              </a:r>
              <a:r>
                <a:rPr lang="el-GR" sz="2000" b="1" dirty="0">
                  <a:latin typeface="Courier New" pitchFamily="49" charset="0"/>
                  <a:sym typeface="Wingdings" pitchFamily="2" charset="2"/>
                </a:rPr>
                <a:t> 2 = 13</a:t>
              </a:r>
              <a:r>
                <a:rPr lang="en-US" sz="2000" b="1" dirty="0">
                  <a:latin typeface="Courier New" pitchFamily="49" charset="0"/>
                  <a:sym typeface="Wingdings" pitchFamily="2" charset="2"/>
                </a:rPr>
                <a:t> (shift right)</a:t>
              </a:r>
              <a:endParaRPr lang="el-GR" sz="2000" b="1" dirty="0">
                <a:latin typeface="Courier New" pitchFamily="49" charset="0"/>
              </a:endParaRPr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 flipH="1">
              <a:off x="2124075" y="5445125"/>
              <a:ext cx="576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2411413" y="5805488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7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Αναπαράσταση ακεραίων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827584" y="1484784"/>
            <a:ext cx="7618040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l-GR" sz="2000" smtClean="0"/>
              <a:t>Οι ακέραιοι είναι ολόκληροι αριθμοί δηλαδή αριθμοί χωρίς κλασματικό μέρος (π.χ. ο 134 είναι ακέραιος ενώ ο 134,23 όχι).</a:t>
            </a:r>
          </a:p>
          <a:p>
            <a:pPr>
              <a:lnSpc>
                <a:spcPct val="80000"/>
              </a:lnSpc>
            </a:pPr>
            <a:r>
              <a:rPr lang="el-GR" sz="2000" smtClean="0"/>
              <a:t>Ένας ακέραιος μπορεί να είναι θετικός ή αρνητικός.</a:t>
            </a:r>
          </a:p>
          <a:p>
            <a:pPr>
              <a:lnSpc>
                <a:spcPct val="80000"/>
              </a:lnSpc>
            </a:pPr>
            <a:r>
              <a:rPr lang="el-GR" sz="2000" smtClean="0"/>
              <a:t>Δεν υπάρχει Η/Υ που να μπορεί να αποθηκεύσει όλους τους ακεραίους από το - </a:t>
            </a:r>
            <a:r>
              <a:rPr lang="el-GR" sz="2000" smtClean="0">
                <a:cs typeface="Arial" charset="0"/>
              </a:rPr>
              <a:t>∞ έως το + ∞ λόγω της πεπερασμένης μνήμης του.</a:t>
            </a:r>
          </a:p>
          <a:p>
            <a:pPr>
              <a:lnSpc>
                <a:spcPct val="80000"/>
              </a:lnSpc>
            </a:pPr>
            <a:r>
              <a:rPr lang="el-GR" sz="2000" smtClean="0">
                <a:cs typeface="Arial" charset="0"/>
              </a:rPr>
              <a:t>Η δέσμευση </a:t>
            </a:r>
            <a:r>
              <a:rPr lang="en-US" sz="2000" smtClean="0">
                <a:cs typeface="Arial" charset="0"/>
              </a:rPr>
              <a:t>bit </a:t>
            </a:r>
            <a:r>
              <a:rPr lang="el-GR" sz="2000" smtClean="0">
                <a:cs typeface="Arial" charset="0"/>
              </a:rPr>
              <a:t>είναι το πλήθος των </a:t>
            </a:r>
            <a:r>
              <a:rPr lang="en-US" sz="2000" smtClean="0">
                <a:cs typeface="Arial" charset="0"/>
              </a:rPr>
              <a:t>bits </a:t>
            </a:r>
            <a:r>
              <a:rPr lang="el-GR" sz="2000" smtClean="0">
                <a:cs typeface="Arial" charset="0"/>
              </a:rPr>
              <a:t>που χρησιμοποιούνται για την αναπαράσταση ενός ακεραίου</a:t>
            </a:r>
          </a:p>
          <a:p>
            <a:pPr>
              <a:lnSpc>
                <a:spcPct val="80000"/>
              </a:lnSpc>
            </a:pPr>
            <a:r>
              <a:rPr lang="el-GR" sz="2000" smtClean="0"/>
              <a:t>Υπάρχουν δύο κατηγορίες αναπαράστασης ακεραίων</a:t>
            </a:r>
          </a:p>
          <a:p>
            <a:pPr lvl="1">
              <a:lnSpc>
                <a:spcPct val="80000"/>
              </a:lnSpc>
            </a:pPr>
            <a:r>
              <a:rPr lang="el-GR" sz="1800" smtClean="0"/>
              <a:t>Οι μη προσημασμένοι ακέραιοι. </a:t>
            </a:r>
          </a:p>
          <a:p>
            <a:pPr lvl="1">
              <a:lnSpc>
                <a:spcPct val="80000"/>
              </a:lnSpc>
            </a:pPr>
            <a:r>
              <a:rPr lang="el-GR" sz="1800" smtClean="0"/>
              <a:t>Οι προσημασμένοι ακέραιοι.</a:t>
            </a:r>
            <a:endParaRPr lang="el-GR" sz="1800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616" y="4725144"/>
            <a:ext cx="76739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46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Μη </a:t>
            </a:r>
            <a:r>
              <a:rPr lang="el-GR" dirty="0" err="1"/>
              <a:t>προσημασμένοι</a:t>
            </a:r>
            <a:r>
              <a:rPr lang="el-GR" dirty="0"/>
              <a:t> ακέραιοι αριθμοί (</a:t>
            </a:r>
            <a:r>
              <a:rPr lang="en-US" dirty="0"/>
              <a:t>unsigned integer numbers</a:t>
            </a:r>
            <a:r>
              <a:rPr lang="el-GR" dirty="0"/>
              <a:t>)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683568" y="1700808"/>
            <a:ext cx="7848872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l-GR" sz="2400" dirty="0" smtClean="0"/>
              <a:t>Ο μέγιστος μη </a:t>
            </a:r>
            <a:r>
              <a:rPr lang="el-GR" sz="2400" dirty="0" err="1" smtClean="0"/>
              <a:t>προσημασμένος</a:t>
            </a:r>
            <a:r>
              <a:rPr lang="el-GR" sz="2400" dirty="0" smtClean="0"/>
              <a:t> ακέραιος εξαρτάται από τον αριθμό των </a:t>
            </a:r>
            <a:r>
              <a:rPr lang="en-US" sz="2400" dirty="0" smtClean="0"/>
              <a:t>bits (</a:t>
            </a:r>
            <a:r>
              <a:rPr lang="el-GR" sz="2400" dirty="0" smtClean="0"/>
              <a:t>συνήθως 8 ή 16</a:t>
            </a:r>
            <a:r>
              <a:rPr lang="en-US" sz="2400" dirty="0" smtClean="0"/>
              <a:t>)</a:t>
            </a:r>
            <a:r>
              <a:rPr lang="el-GR" sz="2400" dirty="0" smtClean="0"/>
              <a:t> που χρησιμοποιεί ο υπολογιστής για την αναπαράσταση μη </a:t>
            </a:r>
            <a:r>
              <a:rPr lang="el-GR" sz="2400" dirty="0" err="1" smtClean="0"/>
              <a:t>προσημασμένων</a:t>
            </a:r>
            <a:r>
              <a:rPr lang="el-GR" sz="2400" dirty="0" smtClean="0"/>
              <a:t> ακεραίων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</a:pPr>
            <a:endParaRPr lang="el-GR" sz="24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Η αναπαράσταση των μη </a:t>
            </a:r>
            <a:r>
              <a:rPr lang="el-GR" sz="2400" dirty="0" err="1" smtClean="0"/>
              <a:t>προσημασμένων</a:t>
            </a:r>
            <a:r>
              <a:rPr lang="el-GR" sz="2400" dirty="0" smtClean="0"/>
              <a:t> μπορεί να χρησιμοποιείται όταν γίνεται χρήση ακεραίων χωρίς να απαιτούνται αρνητικοί αριθμοί.</a:t>
            </a: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Δέσμευση 8</a:t>
            </a:r>
            <a:r>
              <a:rPr lang="en-US" sz="2400" dirty="0" smtClean="0"/>
              <a:t>bits </a:t>
            </a:r>
            <a:r>
              <a:rPr lang="el-GR" sz="2400" dirty="0" smtClean="0"/>
              <a:t>	</a:t>
            </a:r>
            <a:r>
              <a:rPr lang="en-US" sz="2400" dirty="0" smtClean="0">
                <a:sym typeface="Wingdings" pitchFamily="2" charset="2"/>
              </a:rPr>
              <a:t> 2</a:t>
            </a:r>
            <a:r>
              <a:rPr lang="en-US" sz="2400" baseline="30000" dirty="0" smtClean="0">
                <a:sym typeface="Wingdings" pitchFamily="2" charset="2"/>
              </a:rPr>
              <a:t>8</a:t>
            </a:r>
            <a:r>
              <a:rPr lang="el-GR" sz="2400" baseline="30000" dirty="0" smtClean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=256 </a:t>
            </a:r>
            <a:r>
              <a:rPr lang="el-GR" sz="2400" dirty="0" smtClean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             [0</a:t>
            </a:r>
            <a:r>
              <a:rPr lang="el-GR" sz="2400" dirty="0" smtClean="0">
                <a:sym typeface="Wingdings" pitchFamily="2" charset="2"/>
              </a:rPr>
              <a:t> έως 255</a:t>
            </a:r>
            <a:r>
              <a:rPr lang="en-US" sz="2400" dirty="0" smtClean="0">
                <a:sym typeface="Wingdings" pitchFamily="2" charset="2"/>
              </a:rPr>
              <a:t>] </a:t>
            </a:r>
            <a:endParaRPr lang="el-GR" sz="24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l-GR" sz="2400" dirty="0" smtClean="0">
                <a:sym typeface="Wingdings" pitchFamily="2" charset="2"/>
              </a:rPr>
              <a:t>Δέσμευση 16</a:t>
            </a:r>
            <a:r>
              <a:rPr lang="en-US" sz="2400" dirty="0" smtClean="0">
                <a:sym typeface="Wingdings" pitchFamily="2" charset="2"/>
              </a:rPr>
              <a:t>bits </a:t>
            </a:r>
            <a:r>
              <a:rPr lang="el-GR" sz="2400" dirty="0" smtClean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 2</a:t>
            </a:r>
            <a:r>
              <a:rPr lang="en-US" sz="2400" baseline="30000" dirty="0" smtClean="0">
                <a:sym typeface="Wingdings" pitchFamily="2" charset="2"/>
              </a:rPr>
              <a:t>16</a:t>
            </a:r>
            <a:r>
              <a:rPr lang="el-GR" sz="2400" baseline="30000" dirty="0" smtClean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=65536</a:t>
            </a:r>
            <a:r>
              <a:rPr lang="el-GR" sz="2400" dirty="0" smtClean="0">
                <a:sym typeface="Wingdings" pitchFamily="2" charset="2"/>
              </a:rPr>
              <a:t> 	[0 έως 65535]</a:t>
            </a:r>
            <a:endParaRPr lang="el-GR" sz="2400" dirty="0" smtClean="0"/>
          </a:p>
          <a:p>
            <a:pPr>
              <a:lnSpc>
                <a:spcPct val="80000"/>
              </a:lnSpc>
            </a:pPr>
            <a:endParaRPr 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27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Υπερχείλιση (</a:t>
            </a:r>
            <a:r>
              <a:rPr lang="en-US" dirty="0"/>
              <a:t>Overflow</a:t>
            </a:r>
            <a:r>
              <a:rPr lang="el-GR" dirty="0"/>
              <a:t>)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2909697"/>
              </p:ext>
            </p:extLst>
          </p:nvPr>
        </p:nvGraphicFramePr>
        <p:xfrm>
          <a:off x="1475656" y="1633364"/>
          <a:ext cx="5904656" cy="3240359"/>
        </p:xfrm>
        <a:graphic>
          <a:graphicData uri="http://schemas.openxmlformats.org/drawingml/2006/table">
            <a:tbl>
              <a:tblPr/>
              <a:tblGrid>
                <a:gridCol w="1969359"/>
                <a:gridCol w="1965940"/>
                <a:gridCol w="1969357"/>
              </a:tblGrid>
              <a:tr h="51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Δεκαδικός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Δέσμευση 8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bits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Δέσμευση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bits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00000111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0000000000000111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234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11101010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00000000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11101010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258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Υπερχείλιση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0000000100000010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24.760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Υπερχείλιση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0110000010111000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1.245.678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Υπερχείλιση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Υπερχείλιση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96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l-GR" sz="3600" dirty="0"/>
              <a:t>Παραδείγματα με </a:t>
            </a:r>
            <a:r>
              <a:rPr lang="el-GR" sz="3600" dirty="0" err="1" smtClean="0"/>
              <a:t>μή</a:t>
            </a:r>
            <a:r>
              <a:rPr lang="el-GR" sz="3600" dirty="0" smtClean="0"/>
              <a:t> </a:t>
            </a:r>
            <a:r>
              <a:rPr lang="el-GR" sz="3600" dirty="0" err="1"/>
              <a:t>προσημασμένους</a:t>
            </a:r>
            <a:r>
              <a:rPr lang="el-GR" sz="3600" dirty="0"/>
              <a:t> ακέραιους αριθμούς</a:t>
            </a:r>
          </a:p>
        </p:txBody>
      </p:sp>
      <p:sp>
        <p:nvSpPr>
          <p:cNvPr id="5" name="Rectangle 4"/>
          <p:cNvSpPr txBox="1">
            <a:spLocks/>
          </p:cNvSpPr>
          <p:nvPr/>
        </p:nvSpPr>
        <p:spPr>
          <a:xfrm>
            <a:off x="0" y="1271836"/>
            <a:ext cx="4596905" cy="444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Αποθηκεύστε τον αριθμό 7 σε μια θέση μνήμης 8 </a:t>
            </a:r>
            <a:r>
              <a:rPr lang="en-US" sz="2400" dirty="0" smtClean="0"/>
              <a:t>bit</a:t>
            </a:r>
          </a:p>
          <a:p>
            <a:pPr lvl="1"/>
            <a:r>
              <a:rPr lang="el-GR" sz="2400" dirty="0" smtClean="0"/>
              <a:t>Αρχικά μετατρέπεται ο αριθμός 7 στο δυαδικό σύστημα (111)</a:t>
            </a:r>
          </a:p>
          <a:p>
            <a:pPr lvl="1"/>
            <a:r>
              <a:rPr lang="el-GR" sz="2400" dirty="0" smtClean="0"/>
              <a:t>Προσθέτουμε αριστερά 5 μηδενικά έτσι ώστε να έχουμε ένα σύνολο από 8 </a:t>
            </a:r>
            <a:r>
              <a:rPr lang="en-US" sz="2400" dirty="0" smtClean="0"/>
              <a:t>bits (00000111)</a:t>
            </a:r>
          </a:p>
          <a:p>
            <a:pPr lvl="1"/>
            <a:r>
              <a:rPr lang="el-GR" sz="2400" dirty="0" smtClean="0"/>
              <a:t>Ο αριθμός αποθηκεύεται στην θέση μνήμης </a:t>
            </a: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4402833" y="1311876"/>
            <a:ext cx="4687625" cy="4353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Ερμηνεύστε τον αριθμό 00101011 στο δεκαδικό σύστημα θεωρώντας ότι έχει αποθηκευτεί ως μη </a:t>
            </a:r>
            <a:r>
              <a:rPr lang="el-GR" sz="2400" dirty="0" err="1" smtClean="0"/>
              <a:t>προσημασμένος</a:t>
            </a:r>
            <a:r>
              <a:rPr lang="el-GR" sz="2400" dirty="0" smtClean="0"/>
              <a:t> ακέραιος με δέσμευση μνήμης 8</a:t>
            </a:r>
            <a:r>
              <a:rPr lang="en-US" sz="2400" dirty="0" smtClean="0"/>
              <a:t>bits</a:t>
            </a:r>
          </a:p>
          <a:p>
            <a:pPr lvl="1"/>
            <a:r>
              <a:rPr lang="el-GR" sz="2400" dirty="0" smtClean="0"/>
              <a:t>Ακολουθώντας την διαδικασία μετατροπής δυαδικού σε δεκαδικό αριθμό το αποτέλεσμα είναι 43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7220"/>
            <a:ext cx="8712968" cy="952500"/>
          </a:xfrm>
        </p:spPr>
        <p:txBody>
          <a:bodyPr>
            <a:noAutofit/>
          </a:bodyPr>
          <a:lstStyle/>
          <a:p>
            <a:r>
              <a:rPr lang="el-GR" sz="4000" dirty="0"/>
              <a:t>Χρήσεις μη </a:t>
            </a:r>
            <a:r>
              <a:rPr lang="el-GR" sz="4000" dirty="0" err="1"/>
              <a:t>προσημασμένων</a:t>
            </a:r>
            <a:r>
              <a:rPr lang="el-GR" sz="4000" dirty="0"/>
              <a:t> ακεραίων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755576" y="1340768"/>
            <a:ext cx="7474024" cy="47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smtClean="0"/>
              <a:t>Καταμέτρηση</a:t>
            </a:r>
          </a:p>
          <a:p>
            <a:r>
              <a:rPr lang="el-GR" sz="2800" smtClean="0"/>
              <a:t>Διευθυνσιοδότηση. Οι διευθύνσεις της θέσης μνήμης είναι όλες θετικές ξεκινώντας από το μηδέν. Πολλές φορές η εσωτερική λειτουργία των προγραμμάτων επιβάλει την αποθήκευση διευθύνσεων σε θέσεις μνήμης</a:t>
            </a:r>
          </a:p>
          <a:p>
            <a:r>
              <a:rPr lang="el-GR" sz="2800" smtClean="0"/>
              <a:t>Γενικά, περιπτώσεις που η αποθηκευμένη ποσότητα δεν μπορεί να λάβει αρνητικές τιμές</a:t>
            </a:r>
            <a:endParaRPr lang="el-GR" sz="28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12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l-GR" dirty="0" err="1"/>
              <a:t>Προσημασμένοι</a:t>
            </a:r>
            <a:r>
              <a:rPr lang="el-GR" dirty="0"/>
              <a:t> ακέραιοι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755576" y="1219200"/>
            <a:ext cx="7474024" cy="2790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Χρειάζεται ένα </a:t>
            </a:r>
            <a:r>
              <a:rPr lang="en-US" sz="2800" dirty="0" smtClean="0"/>
              <a:t>bit </a:t>
            </a:r>
            <a:r>
              <a:rPr lang="el-GR" sz="2800" dirty="0" smtClean="0"/>
              <a:t>για την αναπαράσταση του πρόσημου</a:t>
            </a:r>
          </a:p>
          <a:p>
            <a:r>
              <a:rPr lang="el-GR" sz="2800" dirty="0" smtClean="0"/>
              <a:t>0 σημαίνει θετικός αριθμός, 1 σημαίνει αρνητικός αριθμός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r>
              <a:rPr lang="el-GR" sz="2800" dirty="0" smtClean="0"/>
              <a:t>Από τα Ν ψηφία που δεσμεύονται για την αναπαράσταση του αριθμού τα Ν-1 μπορούν να χρησιμοποιηθούν για την αποθήκευση της απόλυτης τιμής του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1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l-GR" dirty="0"/>
              <a:t>Συμπλήρωμα ως προς 2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755576" y="1201316"/>
            <a:ext cx="7474024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l-GR" sz="2000" smtClean="0"/>
              <a:t>Το συμπλήρωμα ως προς δύο αποτελεί τον πιο συνηθισμένο, τον πιο σημαντικό και τον πιο ευρέως χρησιμοποιούμενο τρόπο αναπαράστασης ακεραίων</a:t>
            </a:r>
          </a:p>
          <a:p>
            <a:pPr>
              <a:lnSpc>
                <a:spcPct val="80000"/>
              </a:lnSpc>
            </a:pPr>
            <a:r>
              <a:rPr lang="el-GR" sz="2000" smtClean="0"/>
              <a:t>Στην παράσταση συμπληρώματος ως προς δύο, το τελευταίο αριστερά </a:t>
            </a:r>
            <a:r>
              <a:rPr lang="en-US" sz="2000" smtClean="0"/>
              <a:t>bit </a:t>
            </a:r>
            <a:r>
              <a:rPr lang="el-GR" sz="2000" smtClean="0"/>
              <a:t>καθορίζει το πρόσημο του αριθμού</a:t>
            </a:r>
            <a:r>
              <a:rPr lang="en-US" sz="2000" smtClean="0"/>
              <a:t>. </a:t>
            </a:r>
            <a:r>
              <a:rPr lang="el-GR" sz="2000" smtClean="0"/>
              <a:t>Αν είναι 0, ο αριθμός είναι θετικός ενώ αν είναι 1 ο αριθμός είναι αρνητικός.</a:t>
            </a:r>
          </a:p>
          <a:p>
            <a:pPr>
              <a:lnSpc>
                <a:spcPct val="80000"/>
              </a:lnSpc>
            </a:pPr>
            <a:r>
              <a:rPr lang="el-GR" sz="2000" smtClean="0"/>
              <a:t>Η αποθήκευση αριθμών συμπληρώματος ως προς δύο γίνεται ως εξής:</a:t>
            </a:r>
          </a:p>
          <a:p>
            <a:pPr lvl="1">
              <a:lnSpc>
                <a:spcPct val="80000"/>
              </a:lnSpc>
            </a:pPr>
            <a:r>
              <a:rPr lang="el-GR" sz="2000" smtClean="0"/>
              <a:t>Ο αριθμός μετατρέπεται στο δυαδικό σύστημα αγνοώντας το πρόσημο.</a:t>
            </a:r>
          </a:p>
          <a:p>
            <a:pPr lvl="1">
              <a:lnSpc>
                <a:spcPct val="80000"/>
              </a:lnSpc>
            </a:pPr>
            <a:r>
              <a:rPr lang="el-GR" sz="2000" smtClean="0"/>
              <a:t>Αν το πλήθος των </a:t>
            </a:r>
            <a:r>
              <a:rPr lang="en-US" sz="2000" smtClean="0"/>
              <a:t>bits </a:t>
            </a:r>
            <a:r>
              <a:rPr lang="el-GR" sz="2000" smtClean="0"/>
              <a:t>είναι μικρότερο από Ν προστίθενται μηδενικά στα αριστερά του αριθμού έτσι ώστε να υπάρχει ένα σύνολο από Ν </a:t>
            </a:r>
            <a:r>
              <a:rPr lang="en-US" sz="2000" smtClean="0"/>
              <a:t>bits.</a:t>
            </a:r>
          </a:p>
          <a:p>
            <a:pPr lvl="1">
              <a:lnSpc>
                <a:spcPct val="80000"/>
              </a:lnSpc>
            </a:pPr>
            <a:r>
              <a:rPr lang="el-GR" sz="2000" smtClean="0"/>
              <a:t>Αν το πρόσημο είναι θετικό δεν χρειάζεται καμία άλλη ενέργεια. Αν το πρόσημο είναι αρνητικό μένουν ως έχουν όλα τα δεξιότερα 0 και το πρώτο 1. Τα υπόλοιπα </a:t>
            </a:r>
            <a:r>
              <a:rPr lang="en-US" sz="2000" smtClean="0"/>
              <a:t>bits </a:t>
            </a:r>
            <a:r>
              <a:rPr lang="el-GR" sz="2000" smtClean="0"/>
              <a:t>αντικαθίστανται από το συμπλήρωμα τους.</a:t>
            </a:r>
            <a:endParaRPr lang="el-GR" sz="2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77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7220"/>
            <a:ext cx="8784976" cy="952500"/>
          </a:xfrm>
        </p:spPr>
        <p:txBody>
          <a:bodyPr>
            <a:noAutofit/>
          </a:bodyPr>
          <a:lstStyle/>
          <a:p>
            <a:r>
              <a:rPr lang="el-GR" sz="3400" dirty="0"/>
              <a:t>Παραδείγματα με </a:t>
            </a:r>
            <a:r>
              <a:rPr lang="el-GR" sz="3400" dirty="0" err="1"/>
              <a:t>προσημασμένους</a:t>
            </a:r>
            <a:r>
              <a:rPr lang="el-GR" sz="3400" dirty="0"/>
              <a:t> ακεραίους</a:t>
            </a:r>
          </a:p>
        </p:txBody>
      </p:sp>
      <p:sp>
        <p:nvSpPr>
          <p:cNvPr id="4" name="Rectangle 4"/>
          <p:cNvSpPr txBox="1">
            <a:spLocks/>
          </p:cNvSpPr>
          <p:nvPr/>
        </p:nvSpPr>
        <p:spPr>
          <a:xfrm>
            <a:off x="611560" y="1219200"/>
            <a:ext cx="4104456" cy="4302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smtClean="0"/>
              <a:t>Παράδειγμα: Αποθηκεύστε τον αριθμό 15 σε μια θέση μνήμης </a:t>
            </a:r>
            <a:r>
              <a:rPr lang="en-US" sz="2400" smtClean="0"/>
              <a:t>8 bits </a:t>
            </a:r>
            <a:r>
              <a:rPr lang="el-GR" sz="2400" smtClean="0"/>
              <a:t>με την αναπαράσταση συμπληρώματος ως προς 2</a:t>
            </a:r>
          </a:p>
          <a:p>
            <a:r>
              <a:rPr lang="el-GR" sz="2400" smtClean="0"/>
              <a:t>15 </a:t>
            </a:r>
            <a:r>
              <a:rPr lang="el-GR" sz="2400" smtClean="0">
                <a:sym typeface="Wingdings" pitchFamily="2" charset="2"/>
              </a:rPr>
              <a:t>  1111  00001111</a:t>
            </a:r>
            <a:endParaRPr lang="el-GR" sz="2400" smtClean="0"/>
          </a:p>
          <a:p>
            <a:endParaRPr lang="el-GR" sz="2400" dirty="0" smtClean="0"/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4860032" y="1219200"/>
            <a:ext cx="4032448" cy="4302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smtClean="0"/>
              <a:t>Παράδειγμα: Αποθηκεύστε τον αριθμό  -12 σε μια θέση μνήμης με δέσμευση </a:t>
            </a:r>
            <a:r>
              <a:rPr lang="en-US" sz="2400" smtClean="0"/>
              <a:t>8 bits </a:t>
            </a:r>
            <a:r>
              <a:rPr lang="el-GR" sz="2400" smtClean="0"/>
              <a:t>χρησιμοποιώντας αναπαράσταση συμπληρώματος ως προς 2</a:t>
            </a:r>
          </a:p>
          <a:p>
            <a:r>
              <a:rPr lang="el-GR" sz="2400" smtClean="0"/>
              <a:t>12 </a:t>
            </a:r>
            <a:r>
              <a:rPr lang="el-GR" sz="2400" smtClean="0">
                <a:sym typeface="Wingdings" pitchFamily="2" charset="2"/>
              </a:rPr>
              <a:t>  1100  </a:t>
            </a:r>
            <a:r>
              <a:rPr lang="el-GR" sz="2400" smtClean="0">
                <a:solidFill>
                  <a:srgbClr val="FF3300"/>
                </a:solidFill>
                <a:sym typeface="Wingdings" pitchFamily="2" charset="2"/>
              </a:rPr>
              <a:t>00001</a:t>
            </a:r>
            <a:r>
              <a:rPr lang="el-GR" sz="2400" smtClean="0">
                <a:sym typeface="Wingdings" pitchFamily="2" charset="2"/>
              </a:rPr>
              <a:t>100  </a:t>
            </a:r>
            <a:r>
              <a:rPr lang="el-GR" sz="2400" smtClean="0">
                <a:solidFill>
                  <a:srgbClr val="FF3300"/>
                </a:solidFill>
                <a:sym typeface="Wingdings" pitchFamily="2" charset="2"/>
              </a:rPr>
              <a:t>11110</a:t>
            </a:r>
            <a:r>
              <a:rPr lang="el-GR" sz="2400" smtClean="0">
                <a:sym typeface="Wingdings" pitchFamily="2" charset="2"/>
              </a:rPr>
              <a:t>100 </a:t>
            </a:r>
            <a:endParaRPr lang="el-GR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31640" y="4437112"/>
            <a:ext cx="684076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Η παράσταση με μορφή συμπληρώματος ως προς 2 διευκολύνει τις αριθμητικές πράξεις</a:t>
            </a:r>
            <a:endParaRPr lang="el-GR" sz="2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56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7220"/>
            <a:ext cx="8784976" cy="952500"/>
          </a:xfrm>
        </p:spPr>
        <p:txBody>
          <a:bodyPr>
            <a:noAutofit/>
          </a:bodyPr>
          <a:lstStyle/>
          <a:p>
            <a:r>
              <a:rPr lang="el-GR" dirty="0" err="1"/>
              <a:t>Προσημασμένοι</a:t>
            </a:r>
            <a:r>
              <a:rPr lang="el-GR" dirty="0"/>
              <a:t> ακέραιοι αριθμοί</a:t>
            </a:r>
            <a:endParaRPr lang="el-GR" sz="4000" dirty="0"/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611559" y="1289720"/>
            <a:ext cx="7879297" cy="3097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l-GR" sz="2000" dirty="0" smtClean="0"/>
              <a:t>Το διάστημα τιμών που μπορεί να αναπαραστήσει ένα </a:t>
            </a:r>
            <a:r>
              <a:rPr lang="el-GR" sz="2000" dirty="0" err="1" smtClean="0"/>
              <a:t>προσημασμένος</a:t>
            </a:r>
            <a:r>
              <a:rPr lang="el-GR" sz="2000" dirty="0" smtClean="0"/>
              <a:t> ακέραιος αριθμός συμπληρώματος ως προς δύο με Ν δυαδικά ψηφία να δεσμεύονται για κάθε αριθμό είναι </a:t>
            </a:r>
          </a:p>
          <a:p>
            <a:pPr lvl="1">
              <a:lnSpc>
                <a:spcPct val="80000"/>
              </a:lnSpc>
              <a:buFont typeface="Wingdings 3" pitchFamily="18" charset="2"/>
              <a:buNone/>
            </a:pPr>
            <a:r>
              <a:rPr lang="el-GR" sz="2000" dirty="0" smtClean="0"/>
              <a:t>{-2</a:t>
            </a:r>
            <a:r>
              <a:rPr lang="el-GR" sz="2000" baseline="30000" dirty="0" smtClean="0"/>
              <a:t>Ν-1</a:t>
            </a:r>
            <a:r>
              <a:rPr lang="el-GR" sz="2000" dirty="0" smtClean="0"/>
              <a:t>…+2</a:t>
            </a:r>
            <a:r>
              <a:rPr lang="el-GR" sz="2000" baseline="30000" dirty="0" smtClean="0"/>
              <a:t>Ν-1</a:t>
            </a:r>
            <a:r>
              <a:rPr lang="el-GR" sz="2000" dirty="0" smtClean="0"/>
              <a:t>-1}</a:t>
            </a:r>
          </a:p>
          <a:p>
            <a:pPr>
              <a:lnSpc>
                <a:spcPct val="80000"/>
              </a:lnSpc>
            </a:pPr>
            <a:r>
              <a:rPr lang="el-GR" sz="2000" dirty="0" smtClean="0"/>
              <a:t>Το συμπλήρωμα ως προς δύο επιτυγχάνεται ως εξής: Ξεκινώντας από δεξιά και κινούμενοι προς τα αριστερά διατηρούμε όλα τα ψηφία ίδια μέχρι να συναντήσουμε το πρώτο 1. Τα υπόλοιπα ψηφία (μετά το 1) αντιστρέφονται.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/>
              <a:t>0000000</a:t>
            </a:r>
            <a:r>
              <a:rPr lang="el-GR" sz="2000" b="1" dirty="0" smtClean="0"/>
              <a:t>1</a:t>
            </a:r>
            <a:r>
              <a:rPr lang="el-GR" sz="2000" dirty="0" smtClean="0"/>
              <a:t> </a:t>
            </a:r>
            <a:r>
              <a:rPr lang="el-GR" sz="2000" dirty="0" smtClean="0">
                <a:sym typeface="Wingdings" pitchFamily="2" charset="2"/>
              </a:rPr>
              <a:t> </a:t>
            </a:r>
            <a:r>
              <a:rPr lang="el-GR" sz="2000" dirty="0" smtClean="0"/>
              <a:t>1111111</a:t>
            </a:r>
            <a:r>
              <a:rPr lang="el-GR" sz="2000" b="1" dirty="0" smtClean="0"/>
              <a:t>1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/>
              <a:t>001010</a:t>
            </a:r>
            <a:r>
              <a:rPr lang="el-GR" sz="2000" b="1" dirty="0" smtClean="0"/>
              <a:t>10</a:t>
            </a:r>
            <a:r>
              <a:rPr lang="el-GR" sz="2000" dirty="0" smtClean="0"/>
              <a:t> </a:t>
            </a:r>
            <a:r>
              <a:rPr lang="el-GR" sz="2000" dirty="0" smtClean="0">
                <a:sym typeface="Wingdings" pitchFamily="2" charset="2"/>
              </a:rPr>
              <a:t> 110101</a:t>
            </a:r>
            <a:r>
              <a:rPr lang="el-GR" sz="2000" b="1" dirty="0" smtClean="0">
                <a:sym typeface="Wingdings" pitchFamily="2" charset="2"/>
              </a:rPr>
              <a:t>10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/>
              <a:t>10</a:t>
            </a:r>
            <a:r>
              <a:rPr lang="el-GR" sz="2000" b="1" dirty="0" smtClean="0"/>
              <a:t>100000 </a:t>
            </a:r>
            <a:r>
              <a:rPr lang="el-GR" sz="2000" b="1" dirty="0" smtClean="0">
                <a:sym typeface="Wingdings" pitchFamily="2" charset="2"/>
              </a:rPr>
              <a:t> </a:t>
            </a:r>
            <a:r>
              <a:rPr lang="el-GR" sz="2000" dirty="0" smtClean="0"/>
              <a:t>01</a:t>
            </a:r>
            <a:r>
              <a:rPr lang="el-GR" sz="2000" b="1" dirty="0" smtClean="0"/>
              <a:t>100000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9552" y="4386932"/>
            <a:ext cx="795130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u="sng" dirty="0">
                <a:latin typeface="+mn-lt"/>
              </a:rPr>
              <a:t>Παράδειγμα</a:t>
            </a:r>
            <a:r>
              <a:rPr lang="el-GR" sz="2000" dirty="0">
                <a:latin typeface="+mn-lt"/>
              </a:rPr>
              <a:t>: Ερμηνεύστε τον αριθμό 11110100 στο δεκαδικό σύστημα δεδομένου ότι έχει αποθηκευτεί ως ακέραιος συμπληρώματος ως προς 2</a:t>
            </a:r>
          </a:p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11110</a:t>
            </a:r>
            <a:r>
              <a:rPr lang="el-GR" sz="2000" dirty="0">
                <a:solidFill>
                  <a:srgbClr val="FF3300"/>
                </a:solidFill>
                <a:latin typeface="+mn-lt"/>
              </a:rPr>
              <a:t>100 </a:t>
            </a:r>
            <a:r>
              <a:rPr lang="el-GR" sz="2000" dirty="0">
                <a:latin typeface="+mn-lt"/>
                <a:sym typeface="Wingdings" pitchFamily="2" charset="2"/>
              </a:rPr>
              <a:t> </a:t>
            </a:r>
            <a:r>
              <a:rPr lang="el-GR" sz="2000" dirty="0">
                <a:latin typeface="+mn-lt"/>
              </a:rPr>
              <a:t>συμπλήρωμα ως προς 2 </a:t>
            </a:r>
            <a:r>
              <a:rPr lang="el-GR" sz="2000" dirty="0">
                <a:latin typeface="+mn-lt"/>
                <a:sym typeface="Wingdings" pitchFamily="2" charset="2"/>
              </a:rPr>
              <a:t> 00001</a:t>
            </a:r>
            <a:r>
              <a:rPr lang="el-GR" sz="2000" dirty="0">
                <a:solidFill>
                  <a:srgbClr val="FF3300"/>
                </a:solidFill>
                <a:latin typeface="+mn-lt"/>
                <a:sym typeface="Wingdings" pitchFamily="2" charset="2"/>
              </a:rPr>
              <a:t>100 </a:t>
            </a:r>
            <a:r>
              <a:rPr lang="el-GR" sz="2000" dirty="0">
                <a:latin typeface="+mn-lt"/>
                <a:sym typeface="Wingdings" pitchFamily="2" charset="2"/>
              </a:rPr>
              <a:t> -12</a:t>
            </a:r>
            <a:r>
              <a:rPr lang="el-GR" sz="2000" baseline="-25000" dirty="0">
                <a:latin typeface="+mn-lt"/>
                <a:sym typeface="Wingdings" pitchFamily="2" charset="2"/>
              </a:rPr>
              <a:t>(10)</a:t>
            </a:r>
            <a:r>
              <a:rPr lang="el-GR" sz="2000" dirty="0">
                <a:solidFill>
                  <a:srgbClr val="FF3300"/>
                </a:solidFill>
                <a:latin typeface="+mn-lt"/>
                <a:sym typeface="Wingdings" pitchFamily="2" charset="2"/>
              </a:rPr>
              <a:t> </a:t>
            </a:r>
            <a:endParaRPr lang="el-GR" sz="2000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18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352928" cy="2702345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/>
              <a:t>Τμήμα </a:t>
            </a:r>
            <a:r>
              <a:rPr lang="el-GR" sz="2400" dirty="0"/>
              <a:t>Χρηματοοικονομικής &amp; </a:t>
            </a:r>
            <a:r>
              <a:rPr lang="el-GR" sz="2400" dirty="0" smtClean="0"/>
              <a:t>Ελεγκτικής (Παράρτημα Πρέβεζας)</a:t>
            </a:r>
            <a:endParaRPr lang="el-GR" sz="2400" dirty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Ι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3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Αναπαράσταση αριθμών στο δυαδικό </a:t>
            </a:r>
            <a:r>
              <a:rPr lang="el-GR" sz="2800" dirty="0" smtClean="0"/>
              <a:t>σύστημα</a:t>
            </a:r>
            <a:endParaRPr lang="el-GR" sz="1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endParaRPr lang="el-GR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. Γκόγκος Χρήστος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l-GR" dirty="0"/>
              <a:t>Αναπαράσταση κινητής υποδιαστολής (</a:t>
            </a:r>
            <a:r>
              <a:rPr lang="en-US" dirty="0"/>
              <a:t>floating point</a:t>
            </a:r>
            <a:r>
              <a:rPr lang="el-GR" dirty="0"/>
              <a:t>)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852488" y="1556792"/>
            <a:ext cx="7463928" cy="231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l-GR" sz="2400" smtClean="0"/>
              <a:t>Αναπαράσταση απλής ακρίβειας (7 δεκαδικά ψηφία)</a:t>
            </a:r>
          </a:p>
          <a:p>
            <a:pPr>
              <a:lnSpc>
                <a:spcPct val="90000"/>
              </a:lnSpc>
            </a:pPr>
            <a:r>
              <a:rPr lang="el-GR" sz="2400" smtClean="0"/>
              <a:t>Αναπαράσταση διπλής ακρίβειας (14 δυαδικά ψηφία)</a:t>
            </a:r>
          </a:p>
          <a:p>
            <a:pPr>
              <a:lnSpc>
                <a:spcPct val="90000"/>
              </a:lnSpc>
            </a:pPr>
            <a:r>
              <a:rPr lang="el-GR" sz="2400" smtClean="0"/>
              <a:t>Η αναπαράσταση χωρίζεται σε 3 τμήματα</a:t>
            </a:r>
          </a:p>
          <a:p>
            <a:pPr lvl="1">
              <a:lnSpc>
                <a:spcPct val="90000"/>
              </a:lnSpc>
            </a:pPr>
            <a:r>
              <a:rPr lang="el-GR" sz="2000" smtClean="0"/>
              <a:t>Πρόσημο </a:t>
            </a:r>
            <a:r>
              <a:rPr lang="en-US" sz="2000" smtClean="0"/>
              <a:t>(+/-)</a:t>
            </a:r>
            <a:endParaRPr lang="el-GR" sz="2000" smtClean="0"/>
          </a:p>
          <a:p>
            <a:pPr lvl="1">
              <a:lnSpc>
                <a:spcPct val="90000"/>
              </a:lnSpc>
            </a:pPr>
            <a:r>
              <a:rPr lang="el-GR" sz="2000" smtClean="0"/>
              <a:t>Εκθέτης</a:t>
            </a:r>
            <a:r>
              <a:rPr lang="en-US" sz="2000" smtClean="0"/>
              <a:t> (e)</a:t>
            </a:r>
            <a:endParaRPr lang="el-GR" sz="2000" smtClean="0"/>
          </a:p>
          <a:p>
            <a:pPr lvl="1">
              <a:lnSpc>
                <a:spcPct val="90000"/>
              </a:lnSpc>
            </a:pPr>
            <a:r>
              <a:rPr lang="el-GR" sz="2000" smtClean="0"/>
              <a:t>Σημαινόμενο τμήμα </a:t>
            </a:r>
            <a:r>
              <a:rPr lang="en-US" sz="2000" smtClean="0"/>
              <a:t>(m)</a:t>
            </a:r>
          </a:p>
          <a:p>
            <a:pPr lvl="1">
              <a:lnSpc>
                <a:spcPct val="90000"/>
              </a:lnSpc>
              <a:buFont typeface="Wingdings 3" pitchFamily="18" charset="2"/>
              <a:buNone/>
            </a:pPr>
            <a:endParaRPr lang="el-GR" sz="2000" smtClean="0"/>
          </a:p>
          <a:p>
            <a:pPr>
              <a:lnSpc>
                <a:spcPct val="90000"/>
              </a:lnSpc>
            </a:pPr>
            <a:endParaRPr lang="el-GR" sz="24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00563" y="3429000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(+/-) 1,m * 2</a:t>
            </a:r>
            <a:r>
              <a:rPr lang="en-US" sz="2400" baseline="30000">
                <a:solidFill>
                  <a:srgbClr val="FF3300"/>
                </a:solidFill>
              </a:rPr>
              <a:t>e</a:t>
            </a:r>
            <a:endParaRPr lang="el-GR" sz="2400" baseline="30000">
              <a:solidFill>
                <a:srgbClr val="FF3300"/>
              </a:solidFill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2124075" y="4009628"/>
            <a:ext cx="4752975" cy="1241425"/>
            <a:chOff x="1619250" y="4724400"/>
            <a:chExt cx="4752975" cy="1241425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908175" y="4724400"/>
              <a:ext cx="4464050" cy="504825"/>
              <a:chOff x="703" y="2931"/>
              <a:chExt cx="2812" cy="318"/>
            </a:xfrm>
          </p:grpSpPr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703" y="2931"/>
                <a:ext cx="181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884" y="2931"/>
                <a:ext cx="862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746" y="2931"/>
                <a:ext cx="1769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9" name="AutoShape 9"/>
            <p:cNvSpPr>
              <a:spLocks/>
            </p:cNvSpPr>
            <p:nvPr/>
          </p:nvSpPr>
          <p:spPr bwMode="auto">
            <a:xfrm rot="5400000">
              <a:off x="1943894" y="5193506"/>
              <a:ext cx="215900" cy="287338"/>
            </a:xfrm>
            <a:prstGeom prst="rightBrace">
              <a:avLst>
                <a:gd name="adj1" fmla="val 1109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AutoShape 10"/>
            <p:cNvSpPr>
              <a:spLocks/>
            </p:cNvSpPr>
            <p:nvPr/>
          </p:nvSpPr>
          <p:spPr bwMode="auto">
            <a:xfrm rot="5400000">
              <a:off x="2771776" y="4652962"/>
              <a:ext cx="215900" cy="1368425"/>
            </a:xfrm>
            <a:prstGeom prst="rightBrace">
              <a:avLst>
                <a:gd name="adj1" fmla="val 5281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AutoShape 11"/>
            <p:cNvSpPr>
              <a:spLocks/>
            </p:cNvSpPr>
            <p:nvPr/>
          </p:nvSpPr>
          <p:spPr bwMode="auto">
            <a:xfrm rot="5400000">
              <a:off x="4860132" y="3933031"/>
              <a:ext cx="215900" cy="2808287"/>
            </a:xfrm>
            <a:prstGeom prst="rightBrace">
              <a:avLst>
                <a:gd name="adj1" fmla="val 10839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619250" y="5445125"/>
              <a:ext cx="936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400"/>
                <a:t>Πρόσημο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411413" y="5661025"/>
              <a:ext cx="936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400"/>
                <a:t>Εκθέτης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924300" y="5445125"/>
              <a:ext cx="20875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1400"/>
                <a:t>Σημαινόμενο τμήμα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43608" y="5282287"/>
            <a:ext cx="741682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Η αναπαράσταση απλής ακρίβειας συνήθως καταλαμβάνει 2 </a:t>
            </a:r>
            <a:r>
              <a:rPr lang="en-US" dirty="0" smtClean="0"/>
              <a:t>bytes </a:t>
            </a:r>
            <a:r>
              <a:rPr lang="el-GR" dirty="0" smtClean="0"/>
              <a:t>μνήμης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93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l-GR" dirty="0"/>
              <a:t>Επιστημονική αναπαράσταση αριθμών (</a:t>
            </a:r>
            <a:r>
              <a:rPr lang="en-US" dirty="0"/>
              <a:t>Scientific Notation</a:t>
            </a:r>
            <a:r>
              <a:rPr lang="el-GR" dirty="0"/>
              <a:t>)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1489348"/>
            <a:ext cx="4041648" cy="4492039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Επιτρέπει τον εύκολο χειρισμό πολύ μικρών και πολύ μεγάλων αριθμών</a:t>
            </a:r>
          </a:p>
          <a:p>
            <a:r>
              <a:rPr lang="el-GR" sz="2000" dirty="0" smtClean="0"/>
              <a:t>Βασίζεται σε δυνάμεις του 10</a:t>
            </a:r>
            <a:endParaRPr lang="en-US" sz="2000" dirty="0" smtClean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0534" y="1486300"/>
            <a:ext cx="4041648" cy="44920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smtClean="0"/>
              <a:t>Εντοπισμός της υποδιαστολής και μετακίνησή της είτε δεξιά είτε αριστερά έτσι ώστε ο αριθμός να γίνει μεγαλύτερος του 1 και μικρότερος του 10</a:t>
            </a:r>
          </a:p>
          <a:p>
            <a:r>
              <a:rPr lang="el-GR" sz="2000" smtClean="0"/>
              <a:t>Καταμέτρηση του αριθμού των θέσεων που η υποδιαστολή μετακινήθηκε</a:t>
            </a:r>
          </a:p>
          <a:p>
            <a:r>
              <a:rPr lang="el-GR" sz="2000" smtClean="0"/>
              <a:t>Αν μετακινηθεί προς τα αριστερά ο εκθέτης είναι θετικός αριθμός ενώ αν μετακινηθεί προς τα δεξιά ο εκθέτης είναι αρνητικός αριθμός</a:t>
            </a:r>
          </a:p>
          <a:p>
            <a:pPr lvl="1"/>
            <a:r>
              <a:rPr lang="el-GR" sz="1800" smtClean="0"/>
              <a:t>π.χ. ο αριθμός 945678345,0 γίνεται 9,45678345Ε+08 και σε προσέγγιση 9,5Ε+08  (~9,5 </a:t>
            </a:r>
            <a:r>
              <a:rPr lang="en-US" sz="1800" smtClean="0"/>
              <a:t>x</a:t>
            </a:r>
            <a:r>
              <a:rPr lang="el-GR" sz="1800" smtClean="0"/>
              <a:t> 10</a:t>
            </a:r>
            <a:r>
              <a:rPr lang="el-GR" sz="1800" baseline="30000" smtClean="0"/>
              <a:t>8</a:t>
            </a:r>
            <a:r>
              <a:rPr lang="el-GR" sz="1800" smtClean="0"/>
              <a:t>)</a:t>
            </a:r>
          </a:p>
          <a:p>
            <a:pPr lvl="1"/>
            <a:r>
              <a:rPr lang="el-GR" sz="1800" smtClean="0"/>
              <a:t>π.χ. ο αριθμός 0,0000000123 γίνεται 1,23Ε-08 (1,23 </a:t>
            </a:r>
            <a:r>
              <a:rPr lang="en-US" sz="1800" smtClean="0"/>
              <a:t>x</a:t>
            </a:r>
            <a:r>
              <a:rPr lang="el-GR" sz="1800" smtClean="0"/>
              <a:t> 10</a:t>
            </a:r>
            <a:r>
              <a:rPr lang="el-GR" sz="1800" baseline="30000" smtClean="0"/>
              <a:t>-8</a:t>
            </a:r>
            <a:r>
              <a:rPr lang="el-GR" sz="1800" smtClean="0"/>
              <a:t>)</a:t>
            </a:r>
            <a:endParaRPr lang="el-GR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89856" y="3123084"/>
            <a:ext cx="424847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Πληθυσμός της Γης</a:t>
            </a:r>
            <a:r>
              <a:rPr lang="en-US" dirty="0" smtClean="0"/>
              <a:t> (</a:t>
            </a:r>
            <a:r>
              <a:rPr lang="el-GR" dirty="0" smtClean="0"/>
              <a:t>Οκτ-2010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6878330501=6,878330501</a:t>
            </a:r>
            <a:r>
              <a:rPr lang="en-US" dirty="0" smtClean="0"/>
              <a:t>x</a:t>
            </a:r>
            <a:r>
              <a:rPr lang="el-GR" dirty="0" smtClean="0"/>
              <a:t>10</a:t>
            </a:r>
            <a:r>
              <a:rPr lang="el-GR" baseline="30000" dirty="0" smtClean="0"/>
              <a:t>9</a:t>
            </a:r>
            <a:r>
              <a:rPr lang="en-US" dirty="0" smtClean="0"/>
              <a:t>=6,88E+09</a:t>
            </a:r>
            <a:endParaRPr lang="el-GR" baseline="30000" dirty="0"/>
          </a:p>
        </p:txBody>
      </p:sp>
      <p:pic>
        <p:nvPicPr>
          <p:cNvPr id="22" name="Picture 2" descr="http://4.bp.blogspot.com/_gTY5bqXowzA/TOWK5JuwrEI/AAAAAAAAABE/wVeOHMnsgM4/s320/avogardo%2527s%2Bnumbe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1947"/>
            <a:ext cx="1836619" cy="16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2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l-GR" dirty="0"/>
              <a:t>Γιατί οι αριθμοί δεν αποθηκεύονται ως χαρακτήρες;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899592" y="1489348"/>
            <a:ext cx="7330008" cy="2929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/>
              <a:t>Μειονεκτήματα</a:t>
            </a:r>
          </a:p>
          <a:p>
            <a:pPr lvl="1"/>
            <a:r>
              <a:rPr lang="el-GR" smtClean="0"/>
              <a:t>Το μέγεθος που καταλαμβάνει ένας αριθμός αν αποθηκευθεί ως μια σειρά χαρακτήρων είναι μεγάλο (ιδιαίτερα αν έχει πολλά δεκαδικά ψηφία)</a:t>
            </a:r>
          </a:p>
          <a:p>
            <a:pPr lvl="1"/>
            <a:r>
              <a:rPr lang="el-GR" smtClean="0"/>
              <a:t>Οι πράξεις με αριθμούς γίνονται δύσκολες στην υλοποίησή τους όταν τα ψηφία αναπαρίστανται ως χαρακτήρες</a:t>
            </a:r>
            <a:endParaRPr lang="el-G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3568" y="4513684"/>
            <a:ext cx="3528392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Ο αριθμός 12345 ως </a:t>
            </a:r>
            <a:r>
              <a:rPr lang="en-US" dirty="0" smtClean="0"/>
              <a:t>ASCII </a:t>
            </a:r>
            <a:r>
              <a:rPr lang="el-GR" dirty="0" smtClean="0"/>
              <a:t>είναι</a:t>
            </a:r>
          </a:p>
          <a:p>
            <a:r>
              <a:rPr lang="el-GR" dirty="0" smtClean="0"/>
              <a:t>τα σύμβολα '1', '2', '3', '4' και '5' και καταλαμβάνει 5 </a:t>
            </a:r>
            <a:r>
              <a:rPr lang="en-US" dirty="0" smtClean="0"/>
              <a:t>bytes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732240" y="4513684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'1'</a:t>
            </a:r>
            <a:r>
              <a:rPr lang="en-US" dirty="0" smtClean="0"/>
              <a:t>+ '2' = ?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58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Autofit/>
          </a:bodyPr>
          <a:lstStyle/>
          <a:p>
            <a:r>
              <a:rPr lang="en-US" dirty="0"/>
              <a:t>http://www.wolframalpha.com/</a:t>
            </a:r>
            <a:endParaRPr lang="el-G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536" y="1921396"/>
            <a:ext cx="4041775" cy="267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1129308"/>
            <a:ext cx="3594296" cy="44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8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Forouzan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Mosharaf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F. Εισαγωγή στην επιστήμη των υπολογιστών. Εκδόσεις Κλειδάριθμος (2010)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Καρολίδης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Δ., Ξαρχάκος Κ.. Εισαγωγή στην πληροφορική και στο διαδίκτυο. Εκδόσεις Άβακας (2008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Σφακιανάκης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Μ. Εισαγωγή στην πληροφορική σκέψη. Εκδόσεις Κλειδάριθμος (2003).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Τσιτμηδέλης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Τικτοπούλου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Ε. Εισαγωγή στην πληροφορική. Πανεπιστημιακές εκδόσεις Αράκυνθος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Γιαγλής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Γ. Εισαγωγή στην πληροφορική.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εκδοτική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Αβούρης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Κουφοπαύλου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Ο.,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Σερπάνος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Δ. Εισαγωγή στους υπολογιστές.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typorama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(2004).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Biermann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A. Σπουδαίες ιδέες στην επιστήμη των υπολογιστών.  Πανεπιστημιακές εκδόσεις Κρήτης (2008).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Brookshear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J.G. Η επιστήμη των υπολογιστών, μια ολοκληρωμένη παρουσίαση. Εκδόσεις Κλειδάριθμος (2009).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l-GR" sz="16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Ceruzzi</a:t>
            </a: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P.E. Ιστορία της υπολογιστικής τεχνολογίας. Από τον ENIAC μέχρι το διαδίκτυο. Εκδόσεις Κάτοπτρο (2006). 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2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Δρ. Γκόγκος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Χρήστος.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Πληροφορική Ι.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eclass.teiep.gr/OpenClass/courses/ACC136/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Αναπαράσταση αριθμών στο δυαδικό σύστημα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Δεκαδικό σύστημα αρίθμησης</a:t>
            </a:r>
          </a:p>
        </p:txBody>
      </p:sp>
      <p:sp>
        <p:nvSpPr>
          <p:cNvPr id="6" name="Rectangle 5"/>
          <p:cNvSpPr txBox="1">
            <a:spLocks/>
          </p:cNvSpPr>
          <p:nvPr/>
        </p:nvSpPr>
        <p:spPr>
          <a:xfrm>
            <a:off x="4572000" y="1268760"/>
            <a:ext cx="4680520" cy="491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/>
              <a:t>Δεκαδικό σύστημα αρίθμησης</a:t>
            </a:r>
          </a:p>
          <a:p>
            <a:pPr lvl="1"/>
            <a:r>
              <a:rPr lang="el-GR" sz="2000" dirty="0" smtClean="0"/>
              <a:t>Έχει δέκα ψηφία {0,1,2,3,4,5,6,7,8,9}</a:t>
            </a:r>
            <a:endParaRPr lang="en-US" sz="2000" dirty="0" smtClean="0"/>
          </a:p>
          <a:p>
            <a:pPr lvl="1"/>
            <a:r>
              <a:rPr lang="el-GR" sz="2000" dirty="0" smtClean="0"/>
              <a:t>Βάση είναι το 10</a:t>
            </a:r>
          </a:p>
          <a:p>
            <a:pPr lvl="1"/>
            <a:r>
              <a:rPr lang="el-GR" sz="2000" dirty="0" smtClean="0"/>
              <a:t>Η θέση ενός ψηφίου προσδιορίζει την αξία του</a:t>
            </a:r>
          </a:p>
          <a:p>
            <a:pPr lvl="1"/>
            <a:r>
              <a:rPr lang="el-GR" sz="2000" dirty="0" smtClean="0"/>
              <a:t>Η πρώτη θέση από δεξιά αντιστοιχεί στο 10</a:t>
            </a:r>
            <a:r>
              <a:rPr lang="el-GR" sz="2000" baseline="30000" dirty="0" smtClean="0"/>
              <a:t>0</a:t>
            </a:r>
            <a:r>
              <a:rPr lang="el-GR" sz="2000" dirty="0" smtClean="0"/>
              <a:t> η δεύτερη στο 10</a:t>
            </a:r>
            <a:r>
              <a:rPr lang="el-GR" sz="2000" baseline="30000" dirty="0" smtClean="0"/>
              <a:t>1</a:t>
            </a:r>
            <a:r>
              <a:rPr lang="el-GR" sz="2000" dirty="0" smtClean="0"/>
              <a:t> η τρίτη στο 10</a:t>
            </a:r>
            <a:r>
              <a:rPr lang="el-GR" sz="2000" baseline="30000" dirty="0" smtClean="0"/>
              <a:t>2</a:t>
            </a:r>
            <a:r>
              <a:rPr lang="el-GR" sz="2000" dirty="0" smtClean="0"/>
              <a:t> η τέταρτη στο 10</a:t>
            </a:r>
            <a:r>
              <a:rPr lang="el-GR" sz="2000" baseline="30000" dirty="0" smtClean="0"/>
              <a:t>3</a:t>
            </a:r>
            <a:r>
              <a:rPr lang="el-GR" sz="2000" dirty="0" smtClean="0"/>
              <a:t> </a:t>
            </a:r>
            <a:r>
              <a:rPr lang="el-GR" sz="2000" dirty="0" err="1" smtClean="0"/>
              <a:t>κ.ο.κ.</a:t>
            </a:r>
            <a:r>
              <a:rPr lang="el-GR" sz="2000" dirty="0" smtClean="0"/>
              <a:t> </a:t>
            </a:r>
          </a:p>
          <a:p>
            <a:r>
              <a:rPr lang="el-GR" sz="2200" dirty="0" smtClean="0"/>
              <a:t>1243= 1*10</a:t>
            </a:r>
            <a:r>
              <a:rPr lang="el-GR" sz="2200" baseline="30000" dirty="0" smtClean="0"/>
              <a:t>3</a:t>
            </a:r>
            <a:r>
              <a:rPr lang="el-GR" sz="2200" dirty="0" smtClean="0"/>
              <a:t>+2*10</a:t>
            </a:r>
            <a:r>
              <a:rPr lang="el-GR" sz="2200" baseline="30000" dirty="0" smtClean="0"/>
              <a:t>2</a:t>
            </a:r>
            <a:r>
              <a:rPr lang="el-GR" sz="2200" dirty="0" smtClean="0"/>
              <a:t>+4*10</a:t>
            </a:r>
            <a:r>
              <a:rPr lang="el-GR" sz="2200" baseline="30000" dirty="0" smtClean="0"/>
              <a:t>1</a:t>
            </a:r>
            <a:r>
              <a:rPr lang="el-GR" sz="2200" dirty="0" smtClean="0"/>
              <a:t>+3*10</a:t>
            </a:r>
            <a:r>
              <a:rPr lang="el-GR" sz="2200" baseline="30000" dirty="0" smtClean="0"/>
              <a:t>0</a:t>
            </a:r>
          </a:p>
          <a:p>
            <a:pPr>
              <a:buFont typeface="Arial" pitchFamily="34" charset="0"/>
              <a:buNone/>
            </a:pPr>
            <a:endParaRPr lang="el-GR" sz="2100" baseline="30000" dirty="0" smtClean="0"/>
          </a:p>
          <a:p>
            <a:endParaRPr lang="el-GR" sz="1800" dirty="0" smtClean="0"/>
          </a:p>
        </p:txBody>
      </p:sp>
      <p:sp>
        <p:nvSpPr>
          <p:cNvPr id="7" name="Rectangle 7"/>
          <p:cNvSpPr txBox="1">
            <a:spLocks/>
          </p:cNvSpPr>
          <p:nvPr/>
        </p:nvSpPr>
        <p:spPr>
          <a:xfrm>
            <a:off x="539552" y="1268761"/>
            <a:ext cx="4038600" cy="37489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/>
              <a:t>Ελληνικό - Ρωμαϊκό Σύστημα αρίθμησης</a:t>
            </a:r>
          </a:p>
          <a:p>
            <a:pPr lvl="1"/>
            <a:r>
              <a:rPr lang="el-GR" sz="2000" dirty="0" smtClean="0"/>
              <a:t>Πολύπλοκο – δύσχρηστο</a:t>
            </a:r>
            <a:endParaRPr lang="en-US" sz="2000" dirty="0" smtClean="0"/>
          </a:p>
          <a:p>
            <a:pPr lvl="1"/>
            <a:r>
              <a:rPr lang="en-US" sz="2000" dirty="0" smtClean="0"/>
              <a:t>CCCLXIX = 369 </a:t>
            </a:r>
            <a:endParaRPr lang="el-GR" sz="2000" dirty="0" smtClean="0"/>
          </a:p>
          <a:p>
            <a:r>
              <a:rPr lang="el-GR" sz="2000" dirty="0" smtClean="0"/>
              <a:t>Αραβικό σύστημα αρίθμησης</a:t>
            </a:r>
          </a:p>
          <a:p>
            <a:pPr lvl="1"/>
            <a:r>
              <a:rPr lang="el-GR" sz="2000" dirty="0" smtClean="0"/>
              <a:t>Η αξία ενός ψηφίου καθορίζεται από την θέση του κατά την γραφή του αριθμού</a:t>
            </a:r>
          </a:p>
          <a:p>
            <a:pPr lvl="1"/>
            <a:r>
              <a:rPr lang="el-GR" sz="2000" dirty="0" smtClean="0"/>
              <a:t>Ψηφία που βρίσκονται αριστερότερα είναι περισσότερο σημαντικά από ψηφία που βρίσκονται δεξιότερα</a:t>
            </a: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82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Δυαδικό σύστημα </a:t>
            </a:r>
            <a:r>
              <a:rPr lang="el-GR" dirty="0" smtClean="0"/>
              <a:t>αρίθμησης</a:t>
            </a:r>
            <a:endParaRPr lang="el-GR" dirty="0"/>
          </a:p>
        </p:txBody>
      </p:sp>
      <p:sp>
        <p:nvSpPr>
          <p:cNvPr id="5" name="Rectangl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400" dirty="0" smtClean="0"/>
              <a:t>Δυαδικό σύστημα</a:t>
            </a:r>
          </a:p>
          <a:p>
            <a:pPr lvl="1">
              <a:lnSpc>
                <a:spcPct val="80000"/>
              </a:lnSpc>
            </a:pPr>
            <a:r>
              <a:rPr lang="el-GR" sz="2400" dirty="0" smtClean="0"/>
              <a:t>Έχει 2 ψηφία {0,1}</a:t>
            </a:r>
          </a:p>
          <a:p>
            <a:pPr lvl="1">
              <a:lnSpc>
                <a:spcPct val="80000"/>
              </a:lnSpc>
            </a:pPr>
            <a:r>
              <a:rPr lang="el-GR" sz="2400" dirty="0" smtClean="0"/>
              <a:t>Βάση είναι το 2.</a:t>
            </a:r>
          </a:p>
          <a:p>
            <a:pPr lvl="1">
              <a:lnSpc>
                <a:spcPct val="80000"/>
              </a:lnSpc>
            </a:pPr>
            <a:r>
              <a:rPr lang="el-GR" sz="2400" dirty="0" smtClean="0"/>
              <a:t>Η θέση ενός ψηφίου προσδιορίζει την αξία του.</a:t>
            </a:r>
          </a:p>
          <a:p>
            <a:pPr lvl="1">
              <a:lnSpc>
                <a:spcPct val="80000"/>
              </a:lnSpc>
            </a:pPr>
            <a:r>
              <a:rPr lang="el-GR" sz="2400" dirty="0" smtClean="0"/>
              <a:t>Η πρώτη θέση από δεξιά αντιστοιχεί στο 2</a:t>
            </a:r>
            <a:r>
              <a:rPr lang="el-GR" sz="2400" baseline="30000" dirty="0" smtClean="0"/>
              <a:t>0</a:t>
            </a:r>
            <a:r>
              <a:rPr lang="el-GR" sz="2400" dirty="0" smtClean="0"/>
              <a:t> η δεύτερη στο 2</a:t>
            </a:r>
            <a:r>
              <a:rPr lang="el-GR" sz="2400" baseline="30000" dirty="0" smtClean="0"/>
              <a:t>1</a:t>
            </a:r>
            <a:r>
              <a:rPr lang="el-GR" sz="2400" dirty="0" smtClean="0"/>
              <a:t> η τρίτη στο 2</a:t>
            </a:r>
            <a:r>
              <a:rPr lang="el-GR" sz="2400" baseline="30000" dirty="0" smtClean="0"/>
              <a:t>2</a:t>
            </a:r>
            <a:r>
              <a:rPr lang="el-GR" sz="2400" dirty="0" smtClean="0"/>
              <a:t> κοκ.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>
          <a:xfrm>
            <a:off x="4632198" y="1216152"/>
            <a:ext cx="4041648" cy="493776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-1588">
              <a:spcBef>
                <a:spcPct val="50000"/>
              </a:spcBef>
              <a:buFontTx/>
              <a:buNone/>
            </a:pPr>
            <a:r>
              <a:rPr lang="el-GR" sz="2400" dirty="0" smtClean="0"/>
              <a:t>Υπάρχουν άπειρα συστήματα αρίθμησης</a:t>
            </a:r>
          </a:p>
          <a:p>
            <a:pPr marL="1588" indent="-1588">
              <a:spcBef>
                <a:spcPct val="50000"/>
              </a:spcBef>
              <a:buFont typeface="Arial" pitchFamily="34" charset="0"/>
              <a:buNone/>
            </a:pPr>
            <a:r>
              <a:rPr lang="el-GR" sz="2400" dirty="0" smtClean="0"/>
              <a:t>Για παράδειγμα το πενταδικό με βάση το 5 και ψηφία τα {0,1,2,3,4} </a:t>
            </a:r>
          </a:p>
          <a:p>
            <a:pPr marL="1588" indent="-1588">
              <a:spcBef>
                <a:spcPct val="50000"/>
              </a:spcBef>
              <a:buFontTx/>
              <a:buNone/>
            </a:pPr>
            <a:r>
              <a:rPr lang="el-GR" sz="2400" dirty="0" smtClean="0"/>
              <a:t>Ο αριθμός 312 στο πενταδικό είναι ο αριθμός του δεκαδικού συστήματος 3*5</a:t>
            </a:r>
            <a:r>
              <a:rPr lang="el-GR" sz="2400" baseline="30000" dirty="0" smtClean="0"/>
              <a:t>2</a:t>
            </a:r>
            <a:r>
              <a:rPr lang="el-GR" sz="2400" dirty="0" smtClean="0"/>
              <a:t> + 1*5</a:t>
            </a:r>
            <a:r>
              <a:rPr lang="el-GR" sz="2400" baseline="30000" dirty="0" smtClean="0"/>
              <a:t>1</a:t>
            </a:r>
            <a:r>
              <a:rPr lang="el-GR" sz="2400" dirty="0" smtClean="0"/>
              <a:t> + 2*5</a:t>
            </a:r>
            <a:r>
              <a:rPr lang="el-GR" sz="2400" baseline="30000" dirty="0" smtClean="0"/>
              <a:t>0</a:t>
            </a:r>
            <a:r>
              <a:rPr lang="el-GR" sz="2400" dirty="0" smtClean="0"/>
              <a:t> = 75 + 5 + 2 = 82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5834" y="5017740"/>
            <a:ext cx="655272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l-GR" sz="2000" dirty="0" smtClean="0">
                <a:latin typeface="+mn-lt"/>
              </a:rPr>
              <a:t>11110011=1*128+1*64+1*32+1*16+0*8+0*4+1*2+1*1=243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91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Μετατροπή από δυαδικό σε δεκαδικό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600200" y="1181365"/>
            <a:ext cx="7848872" cy="137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Ο εκθέτης κάθε ψηφίου προσδιορίζεται από την θέση του η οποία είναι 0 για το πλέον δεξιά ψηφίο και αυξάνεται κατά 1 για κάθε ψηφίο προς τα δεξιά.</a:t>
            </a:r>
          </a:p>
          <a:p>
            <a:endParaRPr lang="el-GR" sz="1800" dirty="0" smtClean="0"/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37738971"/>
              </p:ext>
            </p:extLst>
          </p:nvPr>
        </p:nvGraphicFramePr>
        <p:xfrm>
          <a:off x="456184" y="2765541"/>
          <a:ext cx="8208912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3225600" imgH="507960" progId="Equation.DSMT4">
                  <p:embed/>
                </p:oleObj>
              </mc:Choice>
              <mc:Fallback>
                <p:oleObj name="Equation" r:id="rId4" imgW="3225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184" y="2765541"/>
                        <a:ext cx="8208912" cy="14763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727470"/>
              </p:ext>
            </p:extLst>
          </p:nvPr>
        </p:nvGraphicFramePr>
        <p:xfrm>
          <a:off x="1403648" y="4459036"/>
          <a:ext cx="493553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6" imgW="2145960" imgH="279360" progId="Equation.DSMT4">
                  <p:embed/>
                </p:oleObj>
              </mc:Choice>
              <mc:Fallback>
                <p:oleObj name="Equation" r:id="rId6" imgW="2145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459036"/>
                        <a:ext cx="4935538" cy="64293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588224" y="4459036"/>
            <a:ext cx="1311275" cy="730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 dirty="0"/>
              <a:t>εναλλακτικός τρόπος υπολογισμού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26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Μετατροπή από δεκαδικό σε δυαδικό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755576" y="1057300"/>
            <a:ext cx="748883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l-GR" sz="1800" dirty="0" smtClean="0"/>
              <a:t>Η διαδικασία της μετατροπής γίνεται με συνεχείς ακέραιες διαιρέσεις με το δύο.</a:t>
            </a:r>
          </a:p>
          <a:p>
            <a:pPr>
              <a:lnSpc>
                <a:spcPct val="80000"/>
              </a:lnSpc>
            </a:pPr>
            <a:r>
              <a:rPr lang="el-GR" sz="1800" dirty="0" smtClean="0"/>
              <a:t>Το υπόλοιπα της διαίρεσης με το 2 κρατούνται με την σειρά που δημιουργούνται για μελλοντική αναφορά.</a:t>
            </a:r>
          </a:p>
          <a:p>
            <a:pPr>
              <a:lnSpc>
                <a:spcPct val="80000"/>
              </a:lnSpc>
            </a:pPr>
            <a:r>
              <a:rPr lang="el-GR" sz="1800" dirty="0" smtClean="0"/>
              <a:t>Ο δεκαδικός αριθμός  αντικαθίσταται με το πηλίκο της διαίρεσής του με το 2 μέχρι το πηλίκο να γίνει μηδέν.</a:t>
            </a:r>
          </a:p>
          <a:p>
            <a:pPr>
              <a:lnSpc>
                <a:spcPct val="80000"/>
              </a:lnSpc>
            </a:pPr>
            <a:r>
              <a:rPr lang="el-GR" sz="1800" dirty="0" smtClean="0"/>
              <a:t>Τα υπόλοιπα της διαίρεσης διαβάζονται από το τελευταίο προς το πρώτο δίνοντας τον ισοδύναμο δυαδικό αριθμό.</a:t>
            </a:r>
          </a:p>
        </p:txBody>
      </p:sp>
      <p:graphicFrame>
        <p:nvGraphicFramePr>
          <p:cNvPr id="9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04360307"/>
              </p:ext>
            </p:extLst>
          </p:nvPr>
        </p:nvGraphicFramePr>
        <p:xfrm>
          <a:off x="5050877" y="2811671"/>
          <a:ext cx="4038600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Visio" r:id="rId4" imgW="5208748" imgH="3501868" progId="Visio.Drawing.11">
                  <p:embed/>
                </p:oleObj>
              </mc:Choice>
              <mc:Fallback>
                <p:oleObj name="Visio" r:id="rId4" imgW="5208748" imgH="35018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877" y="2811671"/>
                        <a:ext cx="4038600" cy="27146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11560" y="3145532"/>
            <a:ext cx="410527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l-GR" sz="1600" b="1" dirty="0">
                <a:latin typeface="Courier New" pitchFamily="49" charset="0"/>
                <a:sym typeface="Wingdings" pitchFamily="2" charset="2"/>
              </a:rPr>
              <a:t>47 </a:t>
            </a:r>
            <a:r>
              <a:rPr lang="en-US" sz="16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÷</a:t>
            </a:r>
            <a:r>
              <a:rPr lang="el-GR" sz="16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2 = 23</a:t>
            </a:r>
            <a:r>
              <a:rPr lang="el-GR" sz="1600" b="1" dirty="0">
                <a:latin typeface="Courier New" pitchFamily="49" charset="0"/>
                <a:sym typeface="Wingdings" pitchFamily="2" charset="2"/>
              </a:rPr>
              <a:t>  και υπόλοιπο </a:t>
            </a:r>
            <a:r>
              <a:rPr lang="el-GR" sz="1600" b="1" dirty="0">
                <a:solidFill>
                  <a:srgbClr val="0000FF"/>
                </a:solidFill>
                <a:latin typeface="Courier New" pitchFamily="49" charset="0"/>
                <a:sym typeface="Wingdings" pitchFamily="2" charset="2"/>
              </a:rPr>
              <a:t>1</a:t>
            </a:r>
          </a:p>
          <a:p>
            <a:pPr marL="342900" indent="-342900">
              <a:spcBef>
                <a:spcPct val="50000"/>
              </a:spcBef>
            </a:pPr>
            <a:r>
              <a:rPr lang="el-GR" sz="1600" b="1" dirty="0">
                <a:latin typeface="Courier New" pitchFamily="49" charset="0"/>
              </a:rPr>
              <a:t>23 </a:t>
            </a:r>
            <a:r>
              <a:rPr lang="en-US" sz="1600" b="1" dirty="0">
                <a:latin typeface="Courier New" pitchFamily="49" charset="0"/>
                <a:sym typeface="Wingdings" pitchFamily="2" charset="2"/>
              </a:rPr>
              <a:t>÷</a:t>
            </a:r>
            <a:r>
              <a:rPr lang="el-GR" sz="1600" b="1" dirty="0">
                <a:latin typeface="Courier New" pitchFamily="49" charset="0"/>
                <a:sym typeface="Wingdings" pitchFamily="2" charset="2"/>
              </a:rPr>
              <a:t> 2 = 11  και υπόλοιπο </a:t>
            </a:r>
            <a:r>
              <a:rPr lang="el-GR" sz="1600" b="1" dirty="0">
                <a:solidFill>
                  <a:srgbClr val="0000FF"/>
                </a:solidFill>
                <a:latin typeface="Courier New" pitchFamily="49" charset="0"/>
                <a:sym typeface="Wingdings" pitchFamily="2" charset="2"/>
              </a:rPr>
              <a:t>1</a:t>
            </a:r>
          </a:p>
          <a:p>
            <a:pPr marL="342900" indent="-342900">
              <a:spcBef>
                <a:spcPct val="50000"/>
              </a:spcBef>
            </a:pPr>
            <a:r>
              <a:rPr lang="el-GR" sz="1600" b="1" dirty="0">
                <a:latin typeface="Courier New" pitchFamily="49" charset="0"/>
                <a:sym typeface="Wingdings" pitchFamily="2" charset="2"/>
              </a:rPr>
              <a:t>11 </a:t>
            </a:r>
            <a:r>
              <a:rPr lang="en-US" sz="1600" b="1" dirty="0">
                <a:latin typeface="Courier New" pitchFamily="49" charset="0"/>
                <a:sym typeface="Wingdings" pitchFamily="2" charset="2"/>
              </a:rPr>
              <a:t>÷</a:t>
            </a:r>
            <a:r>
              <a:rPr lang="el-GR" sz="1600" b="1" dirty="0">
                <a:latin typeface="Courier New" pitchFamily="49" charset="0"/>
                <a:sym typeface="Wingdings" pitchFamily="2" charset="2"/>
              </a:rPr>
              <a:t> 2 = 5   και υπόλοιπο </a:t>
            </a:r>
            <a:r>
              <a:rPr lang="el-GR" sz="1600" b="1" dirty="0">
                <a:solidFill>
                  <a:srgbClr val="0000FF"/>
                </a:solidFill>
                <a:latin typeface="Courier New" pitchFamily="49" charset="0"/>
                <a:sym typeface="Wingdings" pitchFamily="2" charset="2"/>
              </a:rPr>
              <a:t>1</a:t>
            </a:r>
          </a:p>
          <a:p>
            <a:pPr marL="342900" indent="-342900">
              <a:spcBef>
                <a:spcPct val="50000"/>
              </a:spcBef>
            </a:pPr>
            <a:r>
              <a:rPr lang="el-GR" sz="1600" b="1" dirty="0">
                <a:latin typeface="Courier New" pitchFamily="49" charset="0"/>
                <a:sym typeface="Wingdings" pitchFamily="2" charset="2"/>
              </a:rPr>
              <a:t>5 </a:t>
            </a:r>
            <a:r>
              <a:rPr lang="en-US" sz="1600" b="1" dirty="0">
                <a:latin typeface="Courier New" pitchFamily="49" charset="0"/>
                <a:sym typeface="Wingdings" pitchFamily="2" charset="2"/>
              </a:rPr>
              <a:t>÷</a:t>
            </a:r>
            <a:r>
              <a:rPr lang="el-GR" sz="1600" b="1" dirty="0">
                <a:latin typeface="Courier New" pitchFamily="49" charset="0"/>
                <a:sym typeface="Wingdings" pitchFamily="2" charset="2"/>
              </a:rPr>
              <a:t> 2  = 2   και υπόλοιπο </a:t>
            </a:r>
            <a:r>
              <a:rPr lang="el-GR" sz="1600" b="1" dirty="0">
                <a:solidFill>
                  <a:srgbClr val="0000FF"/>
                </a:solidFill>
                <a:latin typeface="Courier New" pitchFamily="49" charset="0"/>
                <a:sym typeface="Wingdings" pitchFamily="2" charset="2"/>
              </a:rPr>
              <a:t>1</a:t>
            </a:r>
            <a:r>
              <a:rPr lang="el-GR" sz="1600" b="1" dirty="0">
                <a:latin typeface="Courier New" pitchFamily="49" charset="0"/>
                <a:sym typeface="Wingdings" pitchFamily="2" charset="2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el-GR" sz="1600" b="1" dirty="0">
                <a:latin typeface="Courier New" pitchFamily="49" charset="0"/>
                <a:sym typeface="Wingdings" pitchFamily="2" charset="2"/>
              </a:rPr>
              <a:t>2 </a:t>
            </a:r>
            <a:r>
              <a:rPr lang="en-US" sz="1600" b="1" dirty="0">
                <a:latin typeface="Courier New" pitchFamily="49" charset="0"/>
                <a:sym typeface="Wingdings" pitchFamily="2" charset="2"/>
              </a:rPr>
              <a:t>÷</a:t>
            </a:r>
            <a:r>
              <a:rPr lang="el-GR" sz="1600" b="1" dirty="0">
                <a:latin typeface="Courier New" pitchFamily="49" charset="0"/>
                <a:sym typeface="Wingdings" pitchFamily="2" charset="2"/>
              </a:rPr>
              <a:t> 2  = 1   και υπόλοιπο </a:t>
            </a:r>
            <a:r>
              <a:rPr lang="el-GR" sz="1600" b="1" dirty="0">
                <a:solidFill>
                  <a:srgbClr val="0000FF"/>
                </a:solidFill>
                <a:latin typeface="Courier New" pitchFamily="49" charset="0"/>
                <a:sym typeface="Wingdings" pitchFamily="2" charset="2"/>
              </a:rPr>
              <a:t>0</a:t>
            </a:r>
          </a:p>
          <a:p>
            <a:pPr marL="342900" indent="-342900">
              <a:spcBef>
                <a:spcPct val="50000"/>
              </a:spcBef>
            </a:pPr>
            <a:r>
              <a:rPr lang="el-GR" sz="1600" b="1" dirty="0">
                <a:latin typeface="Courier New" pitchFamily="49" charset="0"/>
                <a:sym typeface="Wingdings" pitchFamily="2" charset="2"/>
              </a:rPr>
              <a:t>1 </a:t>
            </a:r>
            <a:r>
              <a:rPr lang="en-US" sz="1600" b="1" dirty="0">
                <a:latin typeface="Courier New" pitchFamily="49" charset="0"/>
                <a:sym typeface="Wingdings" pitchFamily="2" charset="2"/>
              </a:rPr>
              <a:t>÷</a:t>
            </a:r>
            <a:r>
              <a:rPr lang="el-GR" sz="1600" b="1" dirty="0">
                <a:latin typeface="Courier New" pitchFamily="49" charset="0"/>
                <a:sym typeface="Wingdings" pitchFamily="2" charset="2"/>
              </a:rPr>
              <a:t> 2  = </a:t>
            </a:r>
            <a:r>
              <a:rPr lang="el-GR" sz="1600" b="1" dirty="0">
                <a:solidFill>
                  <a:srgbClr val="FF3300"/>
                </a:solidFill>
                <a:latin typeface="Courier New" pitchFamily="49" charset="0"/>
                <a:sym typeface="Wingdings" pitchFamily="2" charset="2"/>
              </a:rPr>
              <a:t>0</a:t>
            </a:r>
            <a:r>
              <a:rPr lang="el-GR" sz="1600" b="1" dirty="0">
                <a:latin typeface="Courier New" pitchFamily="49" charset="0"/>
                <a:sym typeface="Wingdings" pitchFamily="2" charset="2"/>
              </a:rPr>
              <a:t>   και υπόλοιπο </a:t>
            </a:r>
            <a:r>
              <a:rPr lang="el-GR" sz="1600" b="1" dirty="0">
                <a:solidFill>
                  <a:srgbClr val="0000FF"/>
                </a:solidFill>
                <a:latin typeface="Courier New" pitchFamily="49" charset="0"/>
                <a:sym typeface="Wingdings" pitchFamily="2" charset="2"/>
              </a:rPr>
              <a:t>1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4210050" y="3428106"/>
            <a:ext cx="0" cy="2303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222581" y="5315644"/>
            <a:ext cx="2160588" cy="3667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chemeClr val="bg1"/>
                </a:solidFill>
              </a:rPr>
              <a:t>47</a:t>
            </a:r>
            <a:r>
              <a:rPr lang="el-GR" baseline="-25000">
                <a:solidFill>
                  <a:schemeClr val="bg1"/>
                </a:solidFill>
              </a:rPr>
              <a:t>(10)</a:t>
            </a:r>
            <a:r>
              <a:rPr lang="el-GR">
                <a:solidFill>
                  <a:schemeClr val="bg1"/>
                </a:solidFill>
              </a:rPr>
              <a:t> </a:t>
            </a:r>
            <a:r>
              <a:rPr lang="el-GR">
                <a:solidFill>
                  <a:schemeClr val="bg1"/>
                </a:solidFill>
                <a:sym typeface="Wingdings" pitchFamily="2" charset="2"/>
              </a:rPr>
              <a:t> 101111</a:t>
            </a:r>
            <a:r>
              <a:rPr lang="el-GR" baseline="-25000">
                <a:solidFill>
                  <a:schemeClr val="bg1"/>
                </a:solidFill>
                <a:sym typeface="Wingdings" pitchFamily="2" charset="2"/>
              </a:rPr>
              <a:t>(2)</a:t>
            </a:r>
            <a:endParaRPr lang="el-GR" baseline="-25000">
              <a:solidFill>
                <a:schemeClr val="bg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36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Πλέον σημαντικό ψηφίο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n-US" dirty="0"/>
              <a:t>MSB=Most Significant Bit</a:t>
            </a:r>
            <a:r>
              <a:rPr lang="el-GR" dirty="0"/>
              <a:t>)</a:t>
            </a: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755576" y="1484784"/>
            <a:ext cx="7474024" cy="3292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To</a:t>
            </a:r>
            <a:r>
              <a:rPr lang="el-GR" sz="2400" dirty="0" smtClean="0">
                <a:latin typeface="Calibri" pitchFamily="34" charset="0"/>
              </a:rPr>
              <a:t> πλέον σημαντικό ψηφίο ενός δυαδικού αριθμού (</a:t>
            </a:r>
            <a:r>
              <a:rPr lang="en-US" sz="2400" dirty="0" smtClean="0">
                <a:latin typeface="Calibri" pitchFamily="34" charset="0"/>
              </a:rPr>
              <a:t>MSB</a:t>
            </a:r>
            <a:r>
              <a:rPr lang="el-GR" sz="2400" dirty="0" smtClean="0">
                <a:latin typeface="Calibri" pitchFamily="34" charset="0"/>
              </a:rPr>
              <a:t>=</a:t>
            </a:r>
            <a:r>
              <a:rPr lang="en-US" sz="2400" dirty="0" smtClean="0">
                <a:latin typeface="Calibri" pitchFamily="34" charset="0"/>
              </a:rPr>
              <a:t>Most Significant Bit</a:t>
            </a:r>
            <a:r>
              <a:rPr lang="el-GR" sz="2400" dirty="0" smtClean="0">
                <a:latin typeface="Calibri" pitchFamily="34" charset="0"/>
              </a:rPr>
              <a:t>) είναι αυτό που βρίσκεται στην αριστερότερη θέση διότι η βαρύτητα με την οποία συμμετέχει στην αριθμητική τιμή του αριθμού είναι η μεγαλύτερη.</a:t>
            </a:r>
          </a:p>
          <a:p>
            <a:pPr>
              <a:lnSpc>
                <a:spcPct val="90000"/>
              </a:lnSpc>
            </a:pPr>
            <a:r>
              <a:rPr lang="el-GR" sz="2400" dirty="0" smtClean="0">
                <a:latin typeface="Calibri" pitchFamily="34" charset="0"/>
              </a:rPr>
              <a:t>Το λιγότερο σημαντικό ψηφίο ενός δυαδικού αριθμού (</a:t>
            </a:r>
            <a:r>
              <a:rPr lang="en-US" sz="2400" dirty="0" smtClean="0">
                <a:latin typeface="Calibri" pitchFamily="34" charset="0"/>
              </a:rPr>
              <a:t>LSB</a:t>
            </a:r>
            <a:r>
              <a:rPr lang="el-GR" sz="2400" dirty="0" smtClean="0">
                <a:latin typeface="Calibri" pitchFamily="34" charset="0"/>
              </a:rPr>
              <a:t>=</a:t>
            </a:r>
            <a:r>
              <a:rPr lang="en-US" sz="2400" dirty="0" smtClean="0">
                <a:latin typeface="Calibri" pitchFamily="34" charset="0"/>
              </a:rPr>
              <a:t>Least Significant Bit) </a:t>
            </a:r>
            <a:r>
              <a:rPr lang="el-GR" sz="2400" dirty="0" smtClean="0">
                <a:latin typeface="Calibri" pitchFamily="34" charset="0"/>
              </a:rPr>
              <a:t>είναι το δυαδικό ψηφίο το οποίο βρίσκεται στην δεξιότερη θέση.</a:t>
            </a:r>
          </a:p>
        </p:txBody>
      </p:sp>
      <p:grpSp>
        <p:nvGrpSpPr>
          <p:cNvPr id="11" name="Group 9"/>
          <p:cNvGrpSpPr/>
          <p:nvPr/>
        </p:nvGrpSpPr>
        <p:grpSpPr>
          <a:xfrm>
            <a:off x="2411760" y="4221088"/>
            <a:ext cx="4392612" cy="1158875"/>
            <a:chOff x="2627313" y="4868863"/>
            <a:chExt cx="4392612" cy="1158875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771775" y="5013325"/>
              <a:ext cx="39608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l-GR"/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2627313" y="4868863"/>
              <a:ext cx="4392612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3600" dirty="0">
                  <a:solidFill>
                    <a:srgbClr val="FF3300"/>
                  </a:solidFill>
                </a:rPr>
                <a:t>1</a:t>
              </a:r>
              <a:r>
                <a:rPr lang="el-GR" sz="3600" dirty="0"/>
                <a:t>010111</a:t>
              </a:r>
              <a:r>
                <a:rPr lang="el-GR" sz="3600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987675" y="5661025"/>
              <a:ext cx="7207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MSB</a:t>
              </a:r>
              <a:endParaRPr lang="el-GR"/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6011863" y="5589588"/>
              <a:ext cx="720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LSB</a:t>
              </a:r>
              <a:endParaRPr lang="el-GR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3419475" y="5229225"/>
              <a:ext cx="503238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 flipV="1">
              <a:off x="5795963" y="5229225"/>
              <a:ext cx="43180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99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3922</TotalTime>
  <Words>1903</Words>
  <Application>Microsoft Office PowerPoint</Application>
  <PresentationFormat>Προβολή στην οθόνη (16:10)</PresentationFormat>
  <Paragraphs>252</Paragraphs>
  <Slides>28</Slides>
  <Notes>28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8" baseType="lpstr">
      <vt:lpstr>Arial Unicode MS</vt:lpstr>
      <vt:lpstr>Arial</vt:lpstr>
      <vt:lpstr>Calibri</vt:lpstr>
      <vt:lpstr>Courier New</vt:lpstr>
      <vt:lpstr>Times New Roman</vt:lpstr>
      <vt:lpstr>Wingdings</vt:lpstr>
      <vt:lpstr>Wingdings 3</vt:lpstr>
      <vt:lpstr>Θέμα του Office</vt:lpstr>
      <vt:lpstr>Equation</vt:lpstr>
      <vt:lpstr>Visio</vt:lpstr>
      <vt:lpstr>Πληροφορική Ι</vt:lpstr>
      <vt:lpstr>Παρουσίαση του PowerPoint</vt:lpstr>
      <vt:lpstr>Άδειες Χρήσης</vt:lpstr>
      <vt:lpstr>Χρηματοδότηση</vt:lpstr>
      <vt:lpstr>Δεκαδικό σύστημα αρίθμησης</vt:lpstr>
      <vt:lpstr>Δυαδικό σύστημα αρίθμησης</vt:lpstr>
      <vt:lpstr>Μετατροπή από δυαδικό σε δεκαδικό</vt:lpstr>
      <vt:lpstr>Μετατροπή από δεκαδικό σε δυαδικό</vt:lpstr>
      <vt:lpstr>Πλέον σημαντικό ψηφίο  (MSB=Most Significant Bit)</vt:lpstr>
      <vt:lpstr>Ολίσθηση αριστερή και δεξιά  (shift left, shift right)</vt:lpstr>
      <vt:lpstr>Αναπαράσταση ακεραίων</vt:lpstr>
      <vt:lpstr>Μη προσημασμένοι ακέραιοι αριθμοί (unsigned integer numbers)</vt:lpstr>
      <vt:lpstr>Υπερχείλιση (Overflow)</vt:lpstr>
      <vt:lpstr>Παραδείγματα με μή προσημασμένους ακέραιους αριθμούς</vt:lpstr>
      <vt:lpstr>Χρήσεις μη προσημασμένων ακεραίων</vt:lpstr>
      <vt:lpstr>Προσημασμένοι ακέραιοι</vt:lpstr>
      <vt:lpstr>Συμπλήρωμα ως προς 2</vt:lpstr>
      <vt:lpstr>Παραδείγματα με προσημασμένους ακεραίους</vt:lpstr>
      <vt:lpstr>Προσημασμένοι ακέραιοι αριθμοί</vt:lpstr>
      <vt:lpstr>Αναπαράσταση κινητής υποδιαστολής (floating point)</vt:lpstr>
      <vt:lpstr>Επιστημονική αναπαράσταση αριθμών (Scientific Notation)</vt:lpstr>
      <vt:lpstr>Γιατί οι αριθμοί δεν αποθηκεύονται ως χαρακτήρες;</vt:lpstr>
      <vt:lpstr>http://www.wolframalpha.com/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272</cp:revision>
  <dcterms:created xsi:type="dcterms:W3CDTF">2012-09-06T09:03:05Z</dcterms:created>
  <dcterms:modified xsi:type="dcterms:W3CDTF">2015-07-21T13:41:15Z</dcterms:modified>
</cp:coreProperties>
</file>