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513" r:id="rId6"/>
    <p:sldId id="330" r:id="rId7"/>
    <p:sldId id="331" r:id="rId8"/>
    <p:sldId id="332" r:id="rId9"/>
    <p:sldId id="327" r:id="rId10"/>
    <p:sldId id="328" r:id="rId11"/>
    <p:sldId id="329" r:id="rId12"/>
    <p:sldId id="516" r:id="rId13"/>
    <p:sldId id="303" r:id="rId14"/>
    <p:sldId id="291" r:id="rId15"/>
    <p:sldId id="292" r:id="rId16"/>
    <p:sldId id="293" r:id="rId17"/>
    <p:sldId id="294" r:id="rId18"/>
    <p:sldId id="295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9309" autoAdjust="0"/>
  </p:normalViewPr>
  <p:slideViewPr>
    <p:cSldViewPr>
      <p:cViewPr>
        <p:scale>
          <a:sx n="106" d="100"/>
          <a:sy n="106" d="100"/>
        </p:scale>
        <p:origin x="-198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6BA618-9B6C-46A1-9AC4-840F944ADD43}" type="datetimeFigureOut">
              <a:rPr lang="en-GB"/>
              <a:pPr>
                <a:defRPr/>
              </a:pPr>
              <a:t>24/01/2016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ABED8A-7018-43F9-9522-A3AB50BD0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4A863B-DCB9-483B-BEF1-246508BF8D55}" type="datetimeFigureOut">
              <a:rPr lang="el-GR"/>
              <a:pPr>
                <a:defRPr/>
              </a:pPr>
              <a:t>24/1/2016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9B9A0A-C8C2-4552-BF82-A55D7E0F9B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98E61-81A7-451B-AA57-9939A3AB5A9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D40EC-6835-405D-AE8E-3F2D3658C66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DC1C9-F2FF-4415-8C67-8B9265D5CE5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C355B4-A121-4B5C-B165-D010AE6608B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8B4329-68C3-4C81-8907-171A811EB60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107ABD-1F30-4FE2-8474-BE89597EC09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124DBA-41C4-4050-9507-B9CEBDF40FD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1152D9-291C-44DD-9EB7-7D4931390B8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B80721-29E1-49F1-A2BC-69963A8B39D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91311-6388-49A5-988B-4513D29AC9F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A30BA-01D3-4511-82FB-DCDFFF1D25B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8841-F33D-4D38-BC4B-7285569A3FB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B555-30B7-4E2D-8A11-6FE9F9E8F22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4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17DD-BB86-4E36-B88F-2D9362B4B42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912813"/>
            <a:ext cx="2216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0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1E24-91A7-4E88-8E33-7F52B4B195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3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29EB-D658-417B-B23F-2616D94611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8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3AE1-DAE6-479D-ACE9-B2F1CB6E1F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7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4" name="Εικόνα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3E68-CB2B-4D3C-933B-56DE6403ED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B608-F231-4D28-B342-9D621B554E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FE9-4E7D-4080-8C4E-B1200BC339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278D654-A5F7-4065-BBB0-0893FC36691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663" y="5465763"/>
            <a:ext cx="3333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46731B-71A8-447D-83C2-7DF6488C5622}" type="slidenum">
              <a:rPr lang="el-GR" altLang="el-GR" sz="16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l-GR" sz="4000" smtClean="0"/>
              <a:t>Ενοποιημένες Χρηματοοικονομικές Καταστάσεις</a:t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15362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073400"/>
            <a:ext cx="7488237" cy="936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3600" b="1" dirty="0" smtClean="0"/>
              <a:t>Μετάβαση από τις ΕΓΛΣ στις ΕΛΠ ΕΟΚ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el-GR" sz="2400" b="1" dirty="0" smtClean="0"/>
              <a:t>Δρ. Χύτης Ευάγγελος</a:t>
            </a:r>
          </a:p>
        </p:txBody>
      </p:sp>
      <p:pic>
        <p:nvPicPr>
          <p:cNvPr id="1536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Ομάδα 9"/>
          <p:cNvGrpSpPr>
            <a:grpSpLocks/>
          </p:cNvGrpSpPr>
          <p:nvPr/>
        </p:nvGrpSpPr>
        <p:grpSpPr bwMode="auto">
          <a:xfrm>
            <a:off x="642938" y="209550"/>
            <a:ext cx="4216400" cy="1147763"/>
            <a:chOff x="642158" y="252000"/>
            <a:chExt cx="4217874" cy="1376800"/>
          </a:xfrm>
        </p:grpSpPr>
        <p:pic>
          <p:nvPicPr>
            <p:cNvPr id="15366" name="Εικόνα 7"/>
            <p:cNvPicPr>
              <a:picLocks noChangeAspect="1"/>
            </p:cNvPicPr>
            <p:nvPr/>
          </p:nvPicPr>
          <p:blipFill>
            <a:blip r:embed="rId5" cstate="print"/>
            <a:srcRect t="-11105" b="11105"/>
            <a:stretch>
              <a:fillRect/>
            </a:stretch>
          </p:blipFill>
          <p:spPr bwMode="auto">
            <a:xfrm>
              <a:off x="642158" y="252000"/>
              <a:ext cx="905506" cy="13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1619672" y="404664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Τεχνολογικό Εκπαιδευτικό Ίδρυμα Ηπείρου</a:t>
              </a:r>
              <a:endParaRPr lang="en-GB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000000"/>
                </a:solidFill>
              </a:rPr>
              <a:t>Μετάβαση από τις ΕΓΛΣ στις ΕΛΠ  ΕΟΚ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4.</a:t>
            </a:r>
            <a:r>
              <a:rPr lang="en-US" dirty="0" smtClean="0"/>
              <a:t> </a:t>
            </a:r>
            <a:r>
              <a:rPr lang="el-GR" b="1" dirty="0" smtClean="0"/>
              <a:t>Η αναδρομική προσαρμογή </a:t>
            </a:r>
            <a:r>
              <a:rPr lang="el-GR" dirty="0" smtClean="0"/>
              <a:t>των χρηματοοικονομικών καταστάσεων μπορεί να μην είναι πρακτικά ευχερής ή να απαιτεί σημαντικό κόστος, όταν: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α) </a:t>
            </a:r>
            <a:r>
              <a:rPr lang="el-GR" b="1" dirty="0" smtClean="0"/>
              <a:t>Η αρχική αναγνώριση</a:t>
            </a:r>
            <a:r>
              <a:rPr lang="el-GR" dirty="0" smtClean="0"/>
              <a:t> στοιχείων του ισολογισμού έχει λάβει χώρα σε μακρινή περίοδο στο παρελθόν, ή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β) </a:t>
            </a:r>
            <a:r>
              <a:rPr lang="el-GR" b="1" dirty="0" smtClean="0"/>
              <a:t>Η εύλογη αξία</a:t>
            </a:r>
            <a:r>
              <a:rPr lang="el-GR" dirty="0" smtClean="0"/>
              <a:t> στοιχείων του ισολογισμού δεν είναι διαθέσιμη για τα χρονικά σημεία, όπως απαιτείται για την αναδρομική εφαρμογή της επιμέτρησης στην εύλογη αξία.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5.</a:t>
            </a:r>
            <a:r>
              <a:rPr lang="en-US" dirty="0" smtClean="0"/>
              <a:t> </a:t>
            </a:r>
            <a:r>
              <a:rPr lang="el-GR" b="1" dirty="0" smtClean="0"/>
              <a:t>Τα στοιχεία των χρηματοοικονομικών καταστάσεων </a:t>
            </a:r>
            <a:r>
              <a:rPr lang="el-GR" dirty="0" smtClean="0"/>
              <a:t>της συγκριτικής περιόδου ταξινομούνται σύμφωνα με τα υποδείγματα των χρηματοοικονομικών καταστάσεων </a:t>
            </a:r>
            <a:r>
              <a:rPr lang="el-GR" b="1" dirty="0" smtClean="0"/>
              <a:t>του Παραρτήματος Β του παρόντος νόμου. </a:t>
            </a:r>
            <a:endParaRPr lang="en-US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22FEC-6DAA-4475-BC2B-0188D4D3A95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000000"/>
                </a:solidFill>
              </a:rPr>
              <a:t>Μετάβαση από τις ΕΓΛΣ στις ΕΛΠ  ΕΟΚ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7825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6. </a:t>
            </a:r>
            <a:r>
              <a:rPr lang="el-GR" b="1" dirty="0" smtClean="0"/>
              <a:t>Η μέθοδος μετάβασης </a:t>
            </a:r>
            <a:r>
              <a:rPr lang="el-GR" dirty="0" smtClean="0"/>
              <a:t>στον παρόντα νόμο καθώς και </a:t>
            </a:r>
            <a:r>
              <a:rPr lang="el-GR" b="1" dirty="0" smtClean="0"/>
              <a:t>οι επιπτώσεις </a:t>
            </a:r>
            <a:r>
              <a:rPr lang="el-GR" dirty="0" smtClean="0"/>
              <a:t>σε κάθε ένα κονδύλι των χρηματοοικονομικών καταστάσεων </a:t>
            </a:r>
            <a:r>
              <a:rPr lang="el-GR" b="1" dirty="0" smtClean="0"/>
              <a:t>γνωστοποιούνται στις σημειώσεις </a:t>
            </a:r>
            <a:r>
              <a:rPr lang="el-GR" dirty="0" smtClean="0"/>
              <a:t>των χρηματοοικονομικών καταστάσεων.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7. Οι οντότητες που κατά την πρώτη εφαρμογή του παρόντος νόμου ή μεταγενέστερα υποχρεούνται ή επιλέγουν να </a:t>
            </a:r>
            <a:r>
              <a:rPr lang="el-GR" b="1" dirty="0" smtClean="0"/>
              <a:t>συντάξουν για πρώτη φορά </a:t>
            </a:r>
            <a:r>
              <a:rPr lang="el-GR" dirty="0" smtClean="0"/>
              <a:t>ισολογισμό, διενεργούν κατά την έναρξη της περιόδου για την οποία θα συνταχθεί ισολογισμός </a:t>
            </a:r>
            <a:r>
              <a:rPr lang="el-GR" b="1" dirty="0" smtClean="0"/>
              <a:t>απογραφή των περιουσιακών στοιχείων </a:t>
            </a:r>
            <a:r>
              <a:rPr lang="el-GR" dirty="0" smtClean="0"/>
              <a:t>και των υποχρεώσεών τους. Με βάση αυτή την απογραφή συντάσσεται ο ισολογισμός έναρξης της οντότητας.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8. </a:t>
            </a:r>
            <a:r>
              <a:rPr lang="el-GR" b="1" dirty="0" smtClean="0"/>
              <a:t>Οι πολύ μικρές και οι μικρές </a:t>
            </a:r>
            <a:r>
              <a:rPr lang="el-GR" dirty="0" smtClean="0"/>
              <a:t>οντότητες μπορούν να μην εφαρμόζουν τις παραγράφους 4, 5, 6 και 7 του παρόντος άρθρου.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9. </a:t>
            </a:r>
            <a:r>
              <a:rPr lang="el-GR" b="1" dirty="0" smtClean="0"/>
              <a:t>Οι πολύ μικρές και οι μικρές οντότητες </a:t>
            </a:r>
            <a:r>
              <a:rPr lang="el-GR" dirty="0" smtClean="0"/>
              <a:t>δεν εφαρμόζουν τις παραγράφους 3.α.2 και 3.α.3 του παρόντος άρθρου.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C3343D-4E65-4DF7-BDC1-461BE8E1181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00000"/>
                </a:solidFill>
              </a:rPr>
              <a:t> Παραρτήματα 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4000" b="1" smtClean="0">
                <a:solidFill>
                  <a:prstClr val="black"/>
                </a:solidFill>
              </a:rPr>
              <a:t> </a:t>
            </a:r>
            <a:r>
              <a:rPr lang="el-GR" sz="4000" b="1" dirty="0">
                <a:solidFill>
                  <a:prstClr val="black"/>
                </a:solidFill>
              </a:rPr>
              <a:t>Υποδείγματα ενοποιημένων χρηματοοικονομικών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59F25-3208-4159-9EAA-3E131A970EB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31746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1300163"/>
            <a:ext cx="8239125" cy="3852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smtClean="0"/>
              <a:t>Γεωργίου Στ. Αληφαντή (2015): Ενοποιημένες Οικονομικές Καταστάσεις Έκδοση 6η </a:t>
            </a:r>
          </a:p>
          <a:p>
            <a:pPr>
              <a:buFont typeface="Arial" charset="0"/>
              <a:buNone/>
            </a:pPr>
            <a:r>
              <a:rPr lang="el-GR" sz="1400" smtClean="0"/>
              <a:t>Γκίνογλου Δ, Π. Ταχυνάκης (2004): Λογιστική Ενοποιημένων Οικονομικών Καταστάσεων, Διαθέτης (Εκδότης): Μ.ΤΖΩΡΤΖΑΚΗΣ ΚΑΙ ΣΙΑ Ε.Ε. </a:t>
            </a:r>
          </a:p>
          <a:p>
            <a:pPr>
              <a:buFont typeface="Arial" charset="0"/>
              <a:buNone/>
            </a:pPr>
            <a:r>
              <a:rPr lang="el-GR" sz="1400" smtClean="0"/>
              <a:t>Κάντζος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Font typeface="Arial" charset="0"/>
              <a:buNone/>
            </a:pPr>
            <a:r>
              <a:rPr lang="el-GR" sz="1400" smtClean="0"/>
              <a:t>Σακέλλης, Ε., Πρωτοψάλτης Ν. (1991), Ενοποιημένες Οικονομικές Καταστάσεις, Εκδόσεις Μερακλή. </a:t>
            </a:r>
          </a:p>
          <a:p>
            <a:pPr>
              <a:buFont typeface="Arial" charset="0"/>
              <a:buNone/>
            </a:pPr>
            <a:r>
              <a:rPr lang="el-GR" sz="1400" smtClean="0"/>
              <a:t>Χύτης 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3797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97A08-DA69-4F77-8554-2AB6154E6C4E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3799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Αναφοράς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2259013"/>
            <a:ext cx="7939087" cy="1200150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Χύτης Ευ. (2015) Ενοποιημένες Χρηματοοικονομικές Καταστάσεις. ΤΕΙ Ηπείρου. Διαθέσιμο από: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252538"/>
            <a:ext cx="8424863" cy="19399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Τρίτων». </a:t>
            </a:r>
          </a:p>
        </p:txBody>
      </p:sp>
      <p:sp>
        <p:nvSpPr>
          <p:cNvPr id="35843" name="Rectangle 11"/>
          <p:cNvSpPr>
            <a:spLocks noChangeArrowheads="1"/>
          </p:cNvSpPr>
          <p:nvPr/>
        </p:nvSpPr>
        <p:spPr bwMode="auto">
          <a:xfrm>
            <a:off x="739775" y="50101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http://creativecommons.org/licenses/by-nc-nd/4.0/deed.el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590550" y="4949825"/>
            <a:ext cx="657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srgbClr val="7F7F7F"/>
                </a:solidFill>
                <a:latin typeface="Calibri" pitchFamily="34" charset="0"/>
              </a:rPr>
              <a:t>[1]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5" y="3865563"/>
            <a:ext cx="8329613" cy="7080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ζητηθεί.</a:t>
            </a:r>
          </a:p>
        </p:txBody>
      </p:sp>
      <p:pic>
        <p:nvPicPr>
          <p:cNvPr id="3584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3217863"/>
            <a:ext cx="158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>
            <a:spLocks noChangeArrowheads="1"/>
          </p:cNvSpPr>
          <p:nvPr/>
        </p:nvSpPr>
        <p:spPr bwMode="auto">
          <a:xfrm>
            <a:off x="1619250" y="1755775"/>
            <a:ext cx="5876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Τέλος Ενότητας</a:t>
            </a:r>
          </a:p>
        </p:txBody>
      </p:sp>
      <p:sp>
        <p:nvSpPr>
          <p:cNvPr id="37890" name="Rectangle 12"/>
          <p:cNvSpPr>
            <a:spLocks noChangeArrowheads="1"/>
          </p:cNvSpPr>
          <p:nvPr/>
        </p:nvSpPr>
        <p:spPr bwMode="auto">
          <a:xfrm>
            <a:off x="1547813" y="3325813"/>
            <a:ext cx="715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/>
            <a:r>
              <a:rPr lang="el-GR" sz="2900" b="1">
                <a:latin typeface="Calibri" pitchFamily="34" charset="0"/>
              </a:rPr>
              <a:t>Επεξεργασία: Βαφειάδης Νικόλαος</a:t>
            </a:r>
          </a:p>
          <a:p>
            <a:pPr algn="r"/>
            <a:r>
              <a:rPr lang="el-GR" sz="2900">
                <a:latin typeface="Calibri" pitchFamily="34" charset="0"/>
              </a:rPr>
              <a:t>Πρέβεζα, 2015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422775"/>
            <a:ext cx="3255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4630738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9941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9453BF-7A41-4098-9985-BB304A9A82B9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9943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2317750" y="24114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Σημειώματα</a:t>
            </a:r>
          </a:p>
        </p:txBody>
      </p:sp>
      <p:sp>
        <p:nvSpPr>
          <p:cNvPr id="39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1989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D1AC8E-70FE-4094-ABDE-3D1D4AC732D1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1991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587500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Οποιαδήποτε  αναπαραγωγή ή διασκευή του υλικού θα πρέπει  να συμπεριλαμβάνει: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Αναφοράς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τη Δήλωση Διατήρησης Σημειωμάτων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Χρήσης Έργων Τρίτων (εφόσον υπάρχει)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Τίτλος 6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l-GR" smtClean="0"/>
              <a:t>Τέλος Ενότητας</a:t>
            </a:r>
          </a:p>
        </p:txBody>
      </p:sp>
      <p:sp>
        <p:nvSpPr>
          <p:cNvPr id="44034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238500"/>
            <a:ext cx="7775575" cy="14605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44035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4778375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1344613"/>
            <a:ext cx="7775575" cy="2703512"/>
          </a:xfrm>
        </p:spPr>
        <p:txBody>
          <a:bodyPr/>
          <a:lstStyle/>
          <a:p>
            <a:pPr algn="l"/>
            <a:r>
              <a:rPr lang="el-GR" sz="2800" smtClean="0"/>
              <a:t>Τμήμα Λογιστικής και Χρηματοοικονομικής</a:t>
            </a:r>
          </a:p>
          <a:p>
            <a:pPr algn="l"/>
            <a:r>
              <a:rPr lang="el-GR" sz="2800" smtClean="0"/>
              <a:t>Ενοποιημένες Χρηματοοικονομικές Καταστάσεις </a:t>
            </a:r>
            <a:r>
              <a:rPr lang="el-GR" sz="2800" b="1" smtClean="0"/>
              <a:t>Ενότητα </a:t>
            </a:r>
            <a:r>
              <a:rPr lang="en-US" sz="2800" b="1" smtClean="0"/>
              <a:t>13</a:t>
            </a:r>
            <a:r>
              <a:rPr lang="el-GR" sz="2800" b="1" smtClean="0"/>
              <a:t>: Μετάβαση από τις ΕΓΛΣ στις ΕΛΠ ΕΟΚ</a:t>
            </a:r>
            <a:endParaRPr lang="en-US" sz="2800" smtClean="0">
              <a:latin typeface="Arial" charset="0"/>
            </a:endParaRPr>
          </a:p>
          <a:p>
            <a:pPr algn="l"/>
            <a:r>
              <a:rPr lang="el-GR" sz="280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2015</a:t>
            </a:r>
          </a:p>
        </p:txBody>
      </p:sp>
      <p:pic>
        <p:nvPicPr>
          <p:cNvPr id="174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Τίτλος 1"/>
          <p:cNvSpPr txBox="1">
            <a:spLocks/>
          </p:cNvSpPr>
          <p:nvPr/>
        </p:nvSpPr>
        <p:spPr bwMode="auto">
          <a:xfrm>
            <a:off x="0" y="3175"/>
            <a:ext cx="7451725" cy="1023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Ανοιχτά Ακαδημαϊκά Μαθήματα στο ΤΕΙ Ηπείρου</a:t>
            </a:r>
          </a:p>
        </p:txBody>
      </p:sp>
      <p:pic>
        <p:nvPicPr>
          <p:cNvPr id="17413" name="Εικόνα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175"/>
            <a:ext cx="22145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9458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 άδειες χρήσης 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945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32F72-D6FA-4D88-B6B9-00C06B083AD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3771900"/>
          </a:xfrm>
        </p:spPr>
        <p:txBody>
          <a:bodyPr/>
          <a:lstStyle/>
          <a:p>
            <a:pPr marL="341313" indent="-341313" algn="just"/>
            <a:r>
              <a:rPr lang="el-GR" altLang="el-GR" sz="2000" smtClean="0"/>
              <a:t>Το έργο υλοποιείται στο πλαίσιο του Επιχειρησιακού Προγράμματος «</a:t>
            </a:r>
            <a:r>
              <a:rPr lang="el-GR" altLang="el-GR" sz="2000" b="1" smtClean="0"/>
              <a:t>Εκπαίδευση και Δια Βίου Μάθηση</a:t>
            </a:r>
            <a:r>
              <a:rPr lang="el-GR" altLang="el-GR" sz="200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TEI Ηπείρου</a:t>
            </a:r>
            <a:r>
              <a:rPr lang="el-GR" altLang="el-GR" sz="2000" smtClean="0"/>
              <a:t>» έχει χρηματοδοτήσει μόνο τη αναδιαμόρφωση του εκπαιδευτικού υλικού.</a:t>
            </a:r>
          </a:p>
          <a:p>
            <a:pPr marL="341313" indent="-341313" algn="just"/>
            <a:r>
              <a:rPr lang="el-GR" altLang="el-GR" sz="2000" smtClean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150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3225"/>
            <a:ext cx="6480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smtClean="0"/>
              <a:t>Σκοποί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sz="2600" smtClean="0"/>
              <a:t>Στην ενότητα αυτή τέλος θα παρουσιάσουμε την εφαρμογή της νέας νομοθεσίας και με ποιον τρόπο οι επιχειρήσεις θα κάνουν την μετάβαση από ΕΓΛΣ σε ΕΛΠ ΕΟΚ. Η αναδρομική προσαρμογή μπορεί να γίνει με την υιοθέτηση του ιστορικού κόστους ή της εύλογης αξίας.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98D04-012A-4BD9-91C0-41F1DF24AC3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Μετάβαση </a:t>
            </a:r>
            <a:r>
              <a:rPr lang="el-GR" sz="4000" dirty="0"/>
              <a:t>από τις ΕΓΛΣ </a:t>
            </a:r>
            <a:r>
              <a:rPr lang="el-GR" sz="4000" dirty="0" smtClean="0"/>
              <a:t>στις </a:t>
            </a:r>
            <a:r>
              <a:rPr lang="el-GR" sz="4000" dirty="0"/>
              <a:t>ΕΛΠ </a:t>
            </a:r>
            <a:r>
              <a:rPr lang="el-GR" sz="4000" dirty="0" smtClean="0"/>
              <a:t> ΕΟΚ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5838"/>
            <a:ext cx="8686800" cy="5040312"/>
          </a:xfrm>
        </p:spPr>
        <p:txBody>
          <a:bodyPr rtlCol="0">
            <a:normAutofit/>
          </a:bodyPr>
          <a:lstStyle/>
          <a:p>
            <a:pPr marL="0" fontAlgn="auto">
              <a:lnSpc>
                <a:spcPct val="7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Πρώτη εφαρμογή (άρθρο 37 και 40) και διαδικασία αλλαγής λογιστικών πολιτικών (άρθρο 28</a:t>
            </a:r>
            <a:r>
              <a:rPr lang="en-US" sz="2000" dirty="0" smtClean="0"/>
              <a:t>) </a:t>
            </a:r>
          </a:p>
          <a:p>
            <a:pPr fontAlgn="auto">
              <a:lnSpc>
                <a:spcPct val="7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b="1" u="sng" dirty="0" smtClean="0"/>
              <a:t>Άρθρο 37: Πρώτη εφαρμογή </a:t>
            </a:r>
            <a:endParaRPr lang="en-US" sz="2000" dirty="0" smtClean="0"/>
          </a:p>
          <a:p>
            <a:pPr fontAlgn="auto">
              <a:lnSpc>
                <a:spcPct val="7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 1. Ο παρών νόμος τίθεται σε εφαρμογή ως εξής: </a:t>
            </a:r>
            <a:endParaRPr lang="en-US" sz="2000" dirty="0" smtClean="0"/>
          </a:p>
          <a:p>
            <a:pPr algn="just" fontAlgn="auto">
              <a:lnSpc>
                <a:spcPct val="76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α) Τα κεφάλαια </a:t>
            </a:r>
            <a:r>
              <a:rPr lang="el-GR" sz="2000" b="1" dirty="0" smtClean="0"/>
              <a:t>4 έως 7 </a:t>
            </a:r>
            <a:r>
              <a:rPr lang="el-GR" sz="2000" dirty="0" smtClean="0"/>
              <a:t>καθώς και οι ορισμοί του Παραρτήματος </a:t>
            </a:r>
            <a:r>
              <a:rPr lang="el-GR" sz="2000" b="1" dirty="0" smtClean="0"/>
              <a:t>Α</a:t>
            </a:r>
            <a:r>
              <a:rPr lang="el-GR" sz="2000" dirty="0" smtClean="0"/>
              <a:t> που σχετίζονται με την εφαρμογή των κεφαλαίων αυτών </a:t>
            </a:r>
            <a:r>
              <a:rPr lang="el-GR" sz="2000" dirty="0"/>
              <a:t> </a:t>
            </a:r>
            <a:r>
              <a:rPr lang="el-GR" sz="2000" dirty="0" smtClean="0"/>
              <a:t>(</a:t>
            </a:r>
            <a:r>
              <a:rPr lang="el-GR" sz="2000" dirty="0">
                <a:cs typeface="Times New Roman"/>
              </a:rPr>
              <a:t>Ά</a:t>
            </a:r>
            <a:r>
              <a:rPr lang="el-GR" sz="2000" dirty="0" smtClean="0">
                <a:ea typeface="Calibri"/>
                <a:cs typeface="Times New Roman"/>
              </a:rPr>
              <a:t>ρθρο </a:t>
            </a:r>
            <a:r>
              <a:rPr lang="el-GR" sz="2000" dirty="0">
                <a:ea typeface="Calibri"/>
                <a:cs typeface="Times New Roman"/>
              </a:rPr>
              <a:t>4. Άλλα λογιστικά αρχεία  - Αρθρο 5. Διασφάλιση αξιοπιστίας λογιστικού συστήματος-   Αρθρο 6. Χρόνος ενημέρωσης λογιστικών αρχείων- Αρθρο 7. Διαφύλαξη λογιστικών αρχείων) </a:t>
            </a:r>
            <a:r>
              <a:rPr lang="el-GR" sz="2000" b="1" dirty="0">
                <a:ea typeface="Calibri"/>
                <a:cs typeface="Times New Roman"/>
              </a:rPr>
              <a:t> </a:t>
            </a:r>
            <a:endParaRPr lang="el-GR" sz="2000" dirty="0"/>
          </a:p>
          <a:p>
            <a:pPr marL="0" indent="0" fontAlgn="auto">
              <a:lnSpc>
                <a:spcPct val="76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τίθεται σε εφαρμογή για περιόδους που αρχίζουν μετά την </a:t>
            </a:r>
            <a:r>
              <a:rPr lang="el-GR" sz="2000" b="1" dirty="0" smtClean="0"/>
              <a:t>31η Δεκεμβρίου 2014</a:t>
            </a:r>
            <a:r>
              <a:rPr lang="el-GR" sz="2000" dirty="0" smtClean="0"/>
              <a:t>. </a:t>
            </a:r>
            <a:r>
              <a:rPr lang="el-GR" sz="2000" dirty="0"/>
              <a:t> </a:t>
            </a:r>
            <a:endParaRPr lang="en-US" sz="2000" dirty="0" smtClean="0"/>
          </a:p>
          <a:p>
            <a:pPr algn="just" fontAlgn="auto">
              <a:lnSpc>
                <a:spcPct val="7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β) </a:t>
            </a:r>
            <a:r>
              <a:rPr lang="el-GR" sz="2000" b="1" dirty="0" smtClean="0"/>
              <a:t>Όλα τα υπόλοιπα κεφάλαια καθώς και οι ορισμοί του Παραρτήματος Α </a:t>
            </a:r>
            <a:r>
              <a:rPr lang="el-GR" sz="2000" dirty="0" smtClean="0"/>
              <a:t>που σχετίζονται με την εφαρμογή των κεφαλαίων αυτών τίθεται σε εφαρμογή από την </a:t>
            </a:r>
            <a:r>
              <a:rPr lang="el-GR" sz="2000" b="1" dirty="0" smtClean="0"/>
              <a:t>1 Ιανουαρίου 2015</a:t>
            </a:r>
            <a:r>
              <a:rPr lang="el-GR" sz="2000" dirty="0" smtClean="0"/>
              <a:t>, εκτός εάν ορίζεται διαφορετικά για συγκεκριμένες ρυθμίσεις. </a:t>
            </a:r>
            <a:endParaRPr lang="en-US" sz="2000" dirty="0" smtClean="0"/>
          </a:p>
          <a:p>
            <a:pPr fontAlgn="auto">
              <a:lnSpc>
                <a:spcPct val="7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074637-110F-40FA-B0DE-E2DA1F74395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000000"/>
                </a:solidFill>
              </a:rPr>
              <a:t>Μετάβαση από τις ΕΓΛΣ στις ΕΛΠ  ΕΟΚ</a:t>
            </a:r>
            <a:endParaRPr lang="en-US" smtClean="0"/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l-GR" sz="2500" smtClean="0"/>
              <a:t>2. </a:t>
            </a:r>
            <a:r>
              <a:rPr lang="el-GR" sz="2500" b="1" smtClean="0"/>
              <a:t>Η πρώτη εφαρμογή των κανόνων επιμέτρησης </a:t>
            </a:r>
            <a:r>
              <a:rPr lang="el-GR" sz="2500" smtClean="0"/>
              <a:t>και σύνταξης χρηματοοικονομικών καταστάσεων των κεφαλαίων 4 έως 7 αντιμετωπίζεται ως αλλαγή λογιστικών πολιτικών σύμφωνα με το άρθρο 28 του παρόντος νόμου. </a:t>
            </a:r>
            <a:endParaRPr lang="en-US" sz="2500" smtClean="0"/>
          </a:p>
          <a:p>
            <a:pPr algn="just">
              <a:buFont typeface="Arial" charset="0"/>
              <a:buNone/>
            </a:pPr>
            <a:r>
              <a:rPr lang="el-GR" sz="2500" smtClean="0"/>
              <a:t>3. Όταν η </a:t>
            </a:r>
            <a:r>
              <a:rPr lang="el-GR" sz="2500" b="1" smtClean="0"/>
              <a:t>αναδρομική προσαρμογή </a:t>
            </a:r>
            <a:r>
              <a:rPr lang="el-GR" sz="2500" smtClean="0"/>
              <a:t>ορισμένων ή όλων των στοιχείων των χρηματοοικονομικών καταστάσεων είναι πρακτικά δυσχερής, ή όταν το απαιτούμενο κόστος είναι σημαντικό, στην αρχή της περιόδου της πρώτης εφαρμογής η οντότητα δύναται: </a:t>
            </a:r>
            <a:endParaRPr lang="en-US" sz="2500" smtClean="0"/>
          </a:p>
          <a:p>
            <a:pPr algn="just">
              <a:buFont typeface="Arial" charset="0"/>
              <a:buNone/>
            </a:pPr>
            <a:endParaRPr lang="en-US" sz="2500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516537-A2C2-44C2-95BC-15F1ABE8858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000000"/>
                </a:solidFill>
              </a:rPr>
              <a:t>Μετάβαση από τις ΕΓΛΣ στις ΕΛΠ  ΕΟΚ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3976687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α) Στην περίπτωση που υιοθετείται το </a:t>
            </a:r>
            <a:r>
              <a:rPr lang="el-GR" b="1" dirty="0" smtClean="0"/>
              <a:t>ιστορικό κόστος </a:t>
            </a:r>
            <a:r>
              <a:rPr lang="el-GR" dirty="0" smtClean="0"/>
              <a:t>ως βάση επιμέτρησης ενός στοιχείου εφεξής: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α1) Να θεωρήσει τις λ</a:t>
            </a:r>
            <a:r>
              <a:rPr lang="el-GR" b="1" dirty="0" smtClean="0"/>
              <a:t>ογιστικές αξίες των στοιχείων του ισολογισμού του τέλους </a:t>
            </a:r>
            <a:r>
              <a:rPr lang="el-GR" dirty="0" smtClean="0"/>
              <a:t>της προηγούμενης περιόδου </a:t>
            </a:r>
            <a:r>
              <a:rPr lang="el-GR" b="1" dirty="0" smtClean="0"/>
              <a:t>ως το τεκμαρτό κόστος </a:t>
            </a:r>
            <a:r>
              <a:rPr lang="el-GR" dirty="0" smtClean="0"/>
              <a:t>αυτού του στοιχείου για την εφαρμογή του παρόντος νόμου, ή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α2) </a:t>
            </a:r>
            <a:r>
              <a:rPr lang="el-GR" b="1" dirty="0" smtClean="0"/>
              <a:t>Να επιμετρήσει </a:t>
            </a:r>
            <a:r>
              <a:rPr lang="el-GR" dirty="0" smtClean="0"/>
              <a:t>αυτό το στοιχείο στην </a:t>
            </a:r>
            <a:r>
              <a:rPr lang="el-GR" b="1" dirty="0" smtClean="0"/>
              <a:t>εύλογη αξία του</a:t>
            </a:r>
            <a:r>
              <a:rPr lang="el-GR" dirty="0" smtClean="0"/>
              <a:t>, σύμφωνα με το άρθρο 24. Σε αυτή την περίπτωση, </a:t>
            </a:r>
            <a:r>
              <a:rPr lang="el-GR" b="1" dirty="0" smtClean="0"/>
              <a:t>η εύλογη αξία που χρησιμοποιήθηκε θεωρείται ως το τεκμαρτό κόστος </a:t>
            </a:r>
            <a:r>
              <a:rPr lang="el-GR" dirty="0" smtClean="0"/>
              <a:t>του στοιχείου αυτού για την εφαρμογή του παρόντος νόμου εφεξής. Η επιλογή του παρόντος εδαφίου παρέχεται </a:t>
            </a:r>
            <a:r>
              <a:rPr lang="el-GR" b="1" dirty="0" smtClean="0"/>
              <a:t>μόνο για ιδιοχρησιμοοιούμενα και επενδυτικά ακίνητα</a:t>
            </a:r>
            <a:r>
              <a:rPr lang="el-GR" dirty="0" smtClean="0"/>
              <a:t>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α3) </a:t>
            </a:r>
            <a:r>
              <a:rPr lang="el-GR" b="1" dirty="0" smtClean="0"/>
              <a:t>Κάθε διαφορά </a:t>
            </a:r>
            <a:r>
              <a:rPr lang="el-GR" dirty="0" smtClean="0"/>
              <a:t>που προκύπτει από την εφαρμογή του προηγούμενου σημείου υπό (</a:t>
            </a:r>
            <a:r>
              <a:rPr lang="el-GR" dirty="0" err="1" smtClean="0"/>
              <a:t>α2</a:t>
            </a:r>
            <a:r>
              <a:rPr lang="el-GR" dirty="0" smtClean="0"/>
              <a:t>) </a:t>
            </a:r>
            <a:r>
              <a:rPr lang="el-GR" b="1" dirty="0" smtClean="0"/>
              <a:t>αναγνωρίζεται στα Κέρδη εις νέο στην καθαρή θέση</a:t>
            </a:r>
            <a:r>
              <a:rPr lang="el-GR" dirty="0" smtClean="0"/>
              <a:t>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DA0E4-4A62-4EE3-B7DE-B2D6E2730EA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000000"/>
                </a:solidFill>
              </a:rPr>
              <a:t>Μετάβαση από τις ΕΓΛΣ στις ΕΛΠ  ΕΟΚ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β) Στην περίπτωση που </a:t>
            </a:r>
            <a:r>
              <a:rPr lang="el-GR" b="1" dirty="0" smtClean="0"/>
              <a:t>υιοθετείται η εύλογη αξία </a:t>
            </a:r>
            <a:r>
              <a:rPr lang="el-GR" dirty="0" smtClean="0"/>
              <a:t>ως βάση επιμέτρησης εφεξής σύμφωνα με το άρθρο 24, η οντότητα επιμετρά τα σχετικά στοιχεία του ισολογισμού στην </a:t>
            </a:r>
            <a:r>
              <a:rPr lang="el-GR" b="1" dirty="0" smtClean="0"/>
              <a:t>εύλογη αξία</a:t>
            </a:r>
            <a:r>
              <a:rPr lang="el-GR" dirty="0" smtClean="0"/>
              <a:t>. Κάθε προκύπτουσα </a:t>
            </a:r>
            <a:r>
              <a:rPr lang="el-GR" b="1" dirty="0" smtClean="0"/>
              <a:t>διαφορά αναγνωρίζεται είτε κατευθείαν στα κέρδη εις νέο της καθαρής θέσης </a:t>
            </a:r>
            <a:r>
              <a:rPr lang="el-GR" dirty="0" smtClean="0"/>
              <a:t>είτε ως </a:t>
            </a:r>
            <a:r>
              <a:rPr lang="el-GR" b="1" dirty="0" smtClean="0"/>
              <a:t>διαφορά εύλογης αξίας στην καθαρή θέση</a:t>
            </a:r>
            <a:r>
              <a:rPr lang="el-GR" dirty="0" smtClean="0"/>
              <a:t>, σύμφωνα με το άρθρο 24.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γ) </a:t>
            </a:r>
            <a:r>
              <a:rPr lang="el-GR" b="1" dirty="0" smtClean="0"/>
              <a:t>Οι πολύ μικρές οντότητες </a:t>
            </a:r>
            <a:r>
              <a:rPr lang="el-GR" dirty="0" smtClean="0"/>
              <a:t>της παραγράφου 2α, 2β και 2γ του άρθρου 1 δεν έχουν την επιλογή της περίπτωσης α2 της παραγράφου </a:t>
            </a:r>
            <a:r>
              <a:rPr lang="el-GR" b="1" dirty="0" smtClean="0"/>
              <a:t>3</a:t>
            </a:r>
            <a:r>
              <a:rPr lang="el-GR" dirty="0" smtClean="0"/>
              <a:t> του παρόντος άρθρου.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7EF7B-FE4A-41F2-972C-E815A049631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1779</TotalTime>
  <Words>1105</Words>
  <Application>Microsoft Office PowerPoint</Application>
  <PresentationFormat>Προβολή στην οθόνη (16:10)</PresentationFormat>
  <Paragraphs>104</Paragraphs>
  <Slides>19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</vt:lpstr>
      <vt:lpstr> Μετάβαση από τις ΕΓΛΣ στις ΕΛΠ  ΕΟΚ  </vt:lpstr>
      <vt:lpstr>Μετάβαση από τις ΕΓΛΣ στις ΕΛΠ  ΕΟΚ</vt:lpstr>
      <vt:lpstr>Μετάβαση από τις ΕΓΛΣ στις ΕΛΠ  ΕΟΚ</vt:lpstr>
      <vt:lpstr>Μετάβαση από τις ΕΓΛΣ στις ΕΛΠ  ΕΟΚ</vt:lpstr>
      <vt:lpstr>Μετάβαση από τις ΕΓΛΣ στις ΕΛΠ  ΕΟΚ</vt:lpstr>
      <vt:lpstr>Μετάβαση από τις ΕΓΛΣ στις ΕΛΠ  ΕΟΚ</vt:lpstr>
      <vt:lpstr> Παραρτήματα </vt:lpstr>
      <vt:lpstr>Βιβλιογραφία</vt:lpstr>
      <vt:lpstr>Σημείωμα Αναφοράς</vt:lpstr>
      <vt:lpstr>Σημείωμα Αδειοδότησης</vt:lpstr>
      <vt:lpstr>Διαφάνεια 16</vt:lpstr>
      <vt:lpstr>Διαφάνεια 17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307</cp:revision>
  <dcterms:created xsi:type="dcterms:W3CDTF">2012-09-06T09:03:05Z</dcterms:created>
  <dcterms:modified xsi:type="dcterms:W3CDTF">2016-01-24T17:32:50Z</dcterms:modified>
</cp:coreProperties>
</file>