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335" r:id="rId13"/>
    <p:sldId id="298" r:id="rId14"/>
    <p:sldId id="299" r:id="rId15"/>
    <p:sldId id="336" r:id="rId16"/>
    <p:sldId id="337" r:id="rId17"/>
    <p:sldId id="338" r:id="rId18"/>
    <p:sldId id="339" r:id="rId19"/>
    <p:sldId id="300" r:id="rId20"/>
    <p:sldId id="340" r:id="rId21"/>
    <p:sldId id="322" r:id="rId22"/>
    <p:sldId id="323" r:id="rId23"/>
    <p:sldId id="324" r:id="rId24"/>
    <p:sldId id="277" r:id="rId25"/>
    <p:sldId id="278" r:id="rId26"/>
    <p:sldId id="291" r:id="rId27"/>
    <p:sldId id="27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19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476600"/>
            <a:ext cx="8280920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2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Το σύστημα βάσεων δεδομένων </a:t>
            </a:r>
            <a:r>
              <a:rPr lang="el-GR" sz="2800" b="1" dirty="0" err="1" smtClean="0">
                <a:solidFill>
                  <a:schemeClr val="tx1"/>
                </a:solidFill>
              </a:rPr>
              <a:t>MySQL</a:t>
            </a:r>
            <a:r>
              <a:rPr lang="el-GR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II</a:t>
            </a:r>
            <a:r>
              <a:rPr lang="el-GR" sz="2800" b="1" dirty="0" smtClean="0">
                <a:solidFill>
                  <a:schemeClr val="tx1"/>
                </a:solidFill>
              </a:rPr>
              <a:t>)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Όλα τα δεδομένα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745596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Για να πάρουμε όλα τα δεδομένα από έναν πίνακα χρησιμοποιούμε την σύνταξη</a:t>
            </a:r>
            <a:endParaRPr lang="en-US" sz="3200" dirty="0" smtClean="0"/>
          </a:p>
          <a:p>
            <a:endParaRPr lang="en-US" sz="3200" dirty="0" smtClean="0"/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select * from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tablename</a:t>
            </a:r>
            <a:r>
              <a:rPr lang="en-US" sz="3200" b="1" i="1" dirty="0" smtClean="0">
                <a:solidFill>
                  <a:srgbClr val="FF0000"/>
                </a:solidFill>
              </a:rPr>
              <a:t>;</a:t>
            </a: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Συγκεκριμένες πλειάδες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ανακτήσουμε συγκεκριμένες πλειάδες από έναν πίνακα αρκεί να ορίσουμε</a:t>
            </a:r>
          </a:p>
          <a:p>
            <a:r>
              <a:rPr lang="el-GR" sz="3200" dirty="0" smtClean="0"/>
              <a:t>κάποια λογική συνθήκη στην ενότητα </a:t>
            </a:r>
            <a:r>
              <a:rPr lang="el-GR" sz="3200" b="1" dirty="0" err="1" smtClean="0"/>
              <a:t>where</a:t>
            </a:r>
            <a:r>
              <a:rPr lang="el-GR" sz="3200" dirty="0" smtClean="0"/>
              <a:t> της εντολής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select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Για παράδειγμα</a:t>
            </a:r>
            <a:r>
              <a:rPr lang="en-US" sz="2800" dirty="0" smtClean="0"/>
              <a:t> </a:t>
            </a:r>
            <a:r>
              <a:rPr lang="el-GR" sz="2800" dirty="0" smtClean="0"/>
              <a:t>για να εμφανίσουμε τους φοιτητές με κωδικό μεγαλύτερο του 500 γράφουμε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endParaRPr lang="el-GR" sz="2800" dirty="0" smtClean="0"/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select *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from student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where code&gt;500;</a:t>
            </a:r>
            <a:endParaRPr lang="el-GR" sz="3200" b="1" i="1" dirty="0" smtClean="0">
              <a:solidFill>
                <a:srgbClr val="FF0000"/>
              </a:solidFill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Συγκεκριμένες στήλες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Για να επιλέξουμε συγκεκριμένες στήλες από έναν πίνακα πρέπει να</a:t>
            </a:r>
            <a:r>
              <a:rPr lang="en-US" sz="3200" dirty="0" smtClean="0"/>
              <a:t> </a:t>
            </a:r>
            <a:r>
              <a:rPr lang="el-GR" sz="3200" dirty="0" smtClean="0"/>
              <a:t>προσδιορίσουμε τις στήλες αυτές στην κεφαλή του </a:t>
            </a:r>
            <a:r>
              <a:rPr lang="el-GR" sz="3200" b="1" dirty="0" err="1" smtClean="0"/>
              <a:t>select</a:t>
            </a:r>
            <a:r>
              <a:rPr lang="el-GR" sz="3200" b="1" dirty="0" smtClean="0"/>
              <a:t>.</a:t>
            </a:r>
            <a:r>
              <a:rPr lang="el-GR" sz="3200" dirty="0" smtClean="0"/>
              <a:t>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Για παράδειγμα για</a:t>
            </a:r>
            <a:r>
              <a:rPr lang="en-US" sz="2800" dirty="0" smtClean="0"/>
              <a:t> </a:t>
            </a:r>
            <a:r>
              <a:rPr lang="el-GR" sz="2800" dirty="0" smtClean="0"/>
              <a:t>να εμφανίσουμε μόνον τα ονόματα των φοιτητών γράφουμε: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endParaRPr lang="el-GR" sz="2800" dirty="0" smtClean="0"/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select name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from student;</a:t>
            </a:r>
            <a:endParaRPr lang="el-GR" sz="3200" b="1" i="1" dirty="0" smtClean="0">
              <a:solidFill>
                <a:srgbClr val="FF0000"/>
              </a:solidFill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Ταξινόμηση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Είναι χρήσιμο στην έξοδο των αποτελεσμάτων από μία επιλογή να δούμε τα</a:t>
            </a:r>
            <a:r>
              <a:rPr lang="en-US" sz="3200" dirty="0" smtClean="0"/>
              <a:t> </a:t>
            </a:r>
            <a:r>
              <a:rPr lang="el-GR" sz="3200" dirty="0" smtClean="0"/>
              <a:t>αποτελέσματα</a:t>
            </a:r>
            <a:r>
              <a:rPr lang="en-US" sz="3200" dirty="0" smtClean="0"/>
              <a:t> </a:t>
            </a:r>
            <a:r>
              <a:rPr lang="el-GR" sz="3200" dirty="0" smtClean="0"/>
              <a:t>ταξινομημένα προκειμένου να αποφασίσουμε πιο εύκολα.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Αυτό</a:t>
            </a:r>
            <a:r>
              <a:rPr lang="en-US" sz="3200" dirty="0" smtClean="0"/>
              <a:t> </a:t>
            </a:r>
            <a:r>
              <a:rPr lang="el-GR" sz="3200" dirty="0" smtClean="0"/>
              <a:t>γίνεται βάζοντας το επίθεμα </a:t>
            </a:r>
            <a:r>
              <a:rPr lang="el-GR" sz="3200" b="1" i="1" dirty="0" smtClean="0">
                <a:solidFill>
                  <a:srgbClr val="FF0000"/>
                </a:solidFill>
              </a:rPr>
              <a:t>ORDER BY COLUMN</a:t>
            </a:r>
            <a:r>
              <a:rPr lang="el-GR" sz="3200" dirty="0" smtClean="0"/>
              <a:t> στο τέλος της εντολής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select</a:t>
            </a:r>
            <a:r>
              <a:rPr lang="el-GR" sz="3200" dirty="0" smtClean="0"/>
              <a:t>.</a:t>
            </a:r>
            <a:r>
              <a:rPr lang="en-US" sz="3200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err="1" smtClean="0"/>
              <a:t>C</a:t>
            </a:r>
            <a:r>
              <a:rPr lang="el-GR" sz="2800" b="1" dirty="0" err="1" smtClean="0"/>
              <a:t>olumn</a:t>
            </a:r>
            <a:r>
              <a:rPr lang="el-GR" sz="2800" b="1" dirty="0" smtClean="0"/>
              <a:t> </a:t>
            </a:r>
            <a:r>
              <a:rPr lang="el-GR" sz="2800" dirty="0" smtClean="0"/>
              <a:t>είναι το όνομα του πεδίου κατά το οποίο επιθυμούμε ταξινόμηση</a:t>
            </a:r>
            <a:r>
              <a:rPr lang="el-GR" sz="3200" dirty="0" smtClean="0"/>
              <a:t>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Ταξινόμηση πλειάδων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01580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Για</a:t>
            </a:r>
            <a:r>
              <a:rPr lang="en-US" sz="3200" dirty="0" smtClean="0"/>
              <a:t> </a:t>
            </a:r>
            <a:r>
              <a:rPr lang="el-GR" sz="3200" dirty="0" smtClean="0"/>
              <a:t>παράδειγμα αν θέλουμε να ταξινομήσουμε τους φοιτητές ως προς το επίθετό</a:t>
            </a:r>
            <a:r>
              <a:rPr lang="en-US" sz="3200" dirty="0" smtClean="0"/>
              <a:t> </a:t>
            </a:r>
            <a:r>
              <a:rPr lang="el-GR" sz="3200" dirty="0" smtClean="0"/>
              <a:t>τους γράφουμε:</a:t>
            </a:r>
            <a:endParaRPr lang="en-US" sz="3200" dirty="0" smtClean="0"/>
          </a:p>
          <a:p>
            <a:endParaRPr lang="el-GR" sz="3200" dirty="0" smtClean="0"/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select *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from student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order by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lastname</a:t>
            </a:r>
            <a:r>
              <a:rPr lang="en-US" sz="3200" b="1" i="1" dirty="0" smtClean="0">
                <a:solidFill>
                  <a:srgbClr val="FF0000"/>
                </a:solidFill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Ταίριασμα προτύπων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817604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Με το ταίριασμα προτύπων κάνουμε πράξεις μεταξύ αλφαριθμητικών</a:t>
            </a:r>
            <a:r>
              <a:rPr lang="en-US" sz="3200" dirty="0" smtClean="0"/>
              <a:t> </a:t>
            </a:r>
            <a:r>
              <a:rPr lang="el-GR" sz="3200" dirty="0" smtClean="0"/>
              <a:t>προκειμένου να βρίσκουμε πλειάδες στις οποίες υπάρχει ταίριασμα κάποιου</a:t>
            </a:r>
            <a:r>
              <a:rPr lang="en-US" sz="3200" dirty="0" smtClean="0"/>
              <a:t> </a:t>
            </a:r>
            <a:r>
              <a:rPr lang="el-GR" sz="3200" dirty="0" smtClean="0"/>
              <a:t>ονόματος με ένα συγκεκριμένο πρότυπο αλφαριθμητικού. 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Ταίριασμα προτύπων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412776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Για παράδειγμα για να βρούμε όλους τους φοιτητές που το όνομά τους τελειώνει σε 'ΟΣ' μπορούμε να γράψουμε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select *</a:t>
            </a:r>
          </a:p>
          <a:p>
            <a:pPr algn="ctr"/>
            <a:r>
              <a:rPr lang="el-GR" sz="3200" b="1" i="1" dirty="0" smtClean="0">
                <a:solidFill>
                  <a:srgbClr val="FF0000"/>
                </a:solidFill>
              </a:rPr>
              <a:t>ΣΕΛΙΔΑ 3/43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from student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where name like '%</a:t>
            </a:r>
            <a:r>
              <a:rPr lang="el-GR" sz="3200" b="1" i="1" dirty="0" smtClean="0">
                <a:solidFill>
                  <a:srgbClr val="FF0000"/>
                </a:solidFill>
              </a:rPr>
              <a:t>ΟΣ';</a:t>
            </a:r>
          </a:p>
          <a:p>
            <a:pPr algn="ctr"/>
            <a:endParaRPr lang="el-GR" sz="3200" b="1" i="1" dirty="0" smtClean="0">
              <a:solidFill>
                <a:srgbClr val="FF0000"/>
              </a:solidFill>
            </a:endParaRPr>
          </a:p>
          <a:p>
            <a:r>
              <a:rPr lang="el-GR" sz="3200" dirty="0" smtClean="0"/>
              <a:t>Το σύμβολο </a:t>
            </a:r>
            <a:r>
              <a:rPr lang="el-GR" sz="3200" b="1" dirty="0" smtClean="0">
                <a:solidFill>
                  <a:srgbClr val="FF0000"/>
                </a:solidFill>
              </a:rPr>
              <a:t>%</a:t>
            </a:r>
            <a:r>
              <a:rPr lang="el-GR" sz="3200" dirty="0" smtClean="0"/>
              <a:t> συμβολίζει το οτιδήποτε.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Διαγραφή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700808"/>
            <a:ext cx="889248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Για να διαγράψουμε κάποιες πλειάδες από μία βάση δεδομένων πρέπει να χρησιμοποιήσουμε την εντολή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delete</a:t>
            </a:r>
            <a:r>
              <a:rPr lang="el-GR" sz="3200" dirty="0" smtClean="0"/>
              <a:t>, που συντάσσεται ως εξής:</a:t>
            </a:r>
          </a:p>
          <a:p>
            <a:endParaRPr lang="el-GR" sz="3200" dirty="0" smtClean="0"/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delete from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tablename</a:t>
            </a:r>
            <a:r>
              <a:rPr lang="en-US" sz="3200" b="1" i="1" dirty="0" smtClean="0">
                <a:solidFill>
                  <a:srgbClr val="FF0000"/>
                </a:solidFill>
              </a:rPr>
              <a:t> where condition;</a:t>
            </a:r>
            <a:endParaRPr lang="el-GR" sz="3200" b="1" i="1" dirty="0" smtClean="0">
              <a:solidFill>
                <a:srgbClr val="FF0000"/>
              </a:solidFill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Διαγραφή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84784"/>
            <a:ext cx="889248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για παράδειγμα θέλουμε να σβήσουμε τους φοιτητές που ο κωδικός τους είναι αρνητικός (λάθος στην εισαγωγή), τότε μπορούμε να γράψουμε:</a:t>
            </a:r>
          </a:p>
          <a:p>
            <a:pPr algn="ctr"/>
            <a:endParaRPr lang="el-GR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delete from student where code&lt;0;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θέλουμε να διαγράψουμε ολόκληρο τον πίνακα </a:t>
            </a:r>
            <a:r>
              <a:rPr lang="el-GR" sz="3200" b="1" dirty="0" err="1" smtClean="0"/>
              <a:t>student</a:t>
            </a:r>
            <a:r>
              <a:rPr lang="el-GR" sz="3200" b="1" dirty="0" smtClean="0"/>
              <a:t>,</a:t>
            </a:r>
            <a:r>
              <a:rPr lang="el-GR" sz="3200" dirty="0" smtClean="0"/>
              <a:t> τότε δίνουμε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endParaRPr lang="el-GR" sz="3200" dirty="0" smtClean="0"/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drop table student;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19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1614400"/>
            <a:ext cx="8208912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Το σύστημα βάσεων δεδομένων </a:t>
            </a:r>
            <a:r>
              <a:rPr lang="el-GR" sz="2800" dirty="0" err="1" smtClean="0">
                <a:solidFill>
                  <a:schemeClr val="tx1"/>
                </a:solidFill>
              </a:rPr>
              <a:t>MySQL</a:t>
            </a:r>
            <a:r>
              <a:rPr lang="el-GR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(ΙΙ)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Εισαγωγή στα βασικά χαρακτηριστικά (</a:t>
            </a:r>
            <a:r>
              <a:rPr lang="el-GR" sz="3200" i="1" dirty="0" smtClean="0"/>
              <a:t>Ερωτήματα, λήψη όλων των δεδομένων, ανάκτηση συγκεκριμένων πλειάδων, επιλογή συγκεκριμένων στηλών, ταξινόμηση πλειάδων, ταίριασμα προτύπων, διαγραφή πλειάδων</a:t>
            </a:r>
            <a:r>
              <a:rPr lang="el-GR" sz="3200" dirty="0" smtClean="0"/>
              <a:t>) του συστήματος δεδομένων της </a:t>
            </a:r>
            <a:r>
              <a:rPr lang="en-US" sz="3200" dirty="0" err="1" smtClean="0"/>
              <a:t>mysql</a:t>
            </a:r>
            <a:r>
              <a:rPr lang="el-GR" sz="3200" dirty="0" smtClean="0"/>
              <a:t>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ε</a:t>
            </a:r>
            <a:r>
              <a:rPr lang="el-GR" sz="3200" i="1" dirty="0" smtClean="0"/>
              <a:t>ρωτήματα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λήψη </a:t>
            </a:r>
            <a:r>
              <a:rPr lang="el-GR" sz="3200" i="1" dirty="0" smtClean="0"/>
              <a:t>όλων των </a:t>
            </a:r>
            <a:r>
              <a:rPr lang="el-GR" sz="3200" i="1" dirty="0" smtClean="0"/>
              <a:t>δεδομένων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ανάκτηση </a:t>
            </a:r>
            <a:r>
              <a:rPr lang="el-GR" sz="3200" i="1" dirty="0" smtClean="0"/>
              <a:t>συγκεκριμένων </a:t>
            </a:r>
            <a:r>
              <a:rPr lang="el-GR" sz="3200" i="1" dirty="0" smtClean="0"/>
              <a:t>πλειάδων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επιλογή </a:t>
            </a:r>
            <a:r>
              <a:rPr lang="el-GR" sz="3200" i="1" dirty="0" smtClean="0"/>
              <a:t>συγκεκριμένων </a:t>
            </a:r>
            <a:r>
              <a:rPr lang="el-GR" sz="3200" i="1" dirty="0" smtClean="0"/>
              <a:t>στηλών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ταξινόμηση πλειάδων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ταίριασμα προτύπων</a:t>
            </a:r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διαγραφή </a:t>
            </a:r>
            <a:r>
              <a:rPr lang="el-GR" sz="3200" i="1" dirty="0" smtClean="0"/>
              <a:t>πλειάδων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σύστημα βάσεων δεδομένων </a:t>
            </a:r>
            <a:r>
              <a:rPr lang="el-GR" dirty="0" err="1" smtClean="0"/>
              <a:t>MySQL</a:t>
            </a:r>
            <a:r>
              <a:rPr lang="el-GR" smtClean="0"/>
              <a:t> </a:t>
            </a:r>
            <a:r>
              <a:rPr lang="el-GR" smtClean="0"/>
              <a:t>(ΙΙ)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Ερωτήματα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1,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745596"/>
            <a:ext cx="864096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εντολή που χρησιμοποιούμε για να εκτελέσουμε κάποια ερωτήματα σε μία</a:t>
            </a:r>
            <a:r>
              <a:rPr lang="en-US" sz="3200" dirty="0" smtClean="0"/>
              <a:t> </a:t>
            </a:r>
            <a:r>
              <a:rPr lang="el-GR" sz="3200" dirty="0" smtClean="0"/>
              <a:t>βάση δεδομένων είναι η </a:t>
            </a:r>
            <a:r>
              <a:rPr lang="el-GR" sz="3200" b="1" i="1" dirty="0" err="1" smtClean="0">
                <a:solidFill>
                  <a:srgbClr val="FF0000"/>
                </a:solidFill>
              </a:rPr>
              <a:t>select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πλήρης (όσο γίνεται) σύνταξή της είναι</a:t>
            </a:r>
            <a:endParaRPr lang="en-US" sz="2800" dirty="0" smtClean="0"/>
          </a:p>
          <a:p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select field1, field2,...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from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tablename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where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boolean</a:t>
            </a:r>
            <a:r>
              <a:rPr lang="en-US" sz="3200" b="1" i="1" dirty="0" smtClean="0">
                <a:solidFill>
                  <a:srgbClr val="FF0000"/>
                </a:solidFill>
              </a:rPr>
              <a:t> – condition;</a:t>
            </a:r>
            <a:endParaRPr kumimoji="0" lang="el-GR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1092</Words>
  <Application>Microsoft Office PowerPoint</Application>
  <PresentationFormat>Προβολή στην οθόνη (4:3)</PresentationFormat>
  <Paragraphs>185</Paragraphs>
  <Slides>25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Ερωτήματα</vt:lpstr>
      <vt:lpstr>Όλα τα δεδομένα</vt:lpstr>
      <vt:lpstr>Συγκεκριμένες πλειάδες</vt:lpstr>
      <vt:lpstr>Συγκεκριμένες στήλες</vt:lpstr>
      <vt:lpstr>Ταξινόμηση πλειάδων</vt:lpstr>
      <vt:lpstr>Ταξινόμηση πλειάδων</vt:lpstr>
      <vt:lpstr>Ταίριασμα προτύπων</vt:lpstr>
      <vt:lpstr>Ταίριασμα προτύπων</vt:lpstr>
      <vt:lpstr>Διαγραφή</vt:lpstr>
      <vt:lpstr>Διαγραφή</vt:lpstr>
      <vt:lpstr>Διαφάνεια 19</vt:lpstr>
      <vt:lpstr>Σημείωμα Αδειοδότησης</vt:lpstr>
      <vt:lpstr>Σημείωμα Αναφοράς</vt:lpstr>
      <vt:lpstr>Διαφάνεια 22</vt:lpstr>
      <vt:lpstr>Διαφάνεια 23</vt:lpstr>
      <vt:lpstr>Διαφάνεια 24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120</cp:revision>
  <dcterms:created xsi:type="dcterms:W3CDTF">2015-04-14T16:45:01Z</dcterms:created>
  <dcterms:modified xsi:type="dcterms:W3CDTF">2015-09-17T15:15:02Z</dcterms:modified>
</cp:coreProperties>
</file>