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6" r:id="rId2"/>
    <p:sldId id="289" r:id="rId3"/>
    <p:sldId id="257" r:id="rId4"/>
    <p:sldId id="259" r:id="rId5"/>
    <p:sldId id="261" r:id="rId6"/>
    <p:sldId id="262" r:id="rId7"/>
    <p:sldId id="264" r:id="rId8"/>
    <p:sldId id="267" r:id="rId9"/>
    <p:sldId id="288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312" r:id="rId27"/>
    <p:sldId id="313" r:id="rId28"/>
    <p:sldId id="314" r:id="rId29"/>
    <p:sldId id="315" r:id="rId30"/>
    <p:sldId id="316" r:id="rId31"/>
    <p:sldId id="317" r:id="rId32"/>
    <p:sldId id="318" r:id="rId33"/>
    <p:sldId id="319" r:id="rId34"/>
    <p:sldId id="290" r:id="rId35"/>
    <p:sldId id="291" r:id="rId36"/>
    <p:sldId id="292" r:id="rId37"/>
    <p:sldId id="293" r:id="rId38"/>
    <p:sldId id="294" r:id="rId39"/>
    <p:sldId id="295" r:id="rId40"/>
    <p:sldId id="280" r:id="rId41"/>
  </p:sldIdLst>
  <p:sldSz cx="9144000" cy="5715000" type="screen16x10"/>
  <p:notesSz cx="6858000" cy="9144000"/>
  <p:custDataLst>
    <p:tags r:id="rId4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87" autoAdjust="0"/>
    <p:restoredTop sz="84478" autoAdjust="0"/>
  </p:normalViewPr>
  <p:slideViewPr>
    <p:cSldViewPr>
      <p:cViewPr varScale="1">
        <p:scale>
          <a:sx n="90" d="100"/>
          <a:sy n="90" d="100"/>
        </p:scale>
        <p:origin x="1452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54488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38547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063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17048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51585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422071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10147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11761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92142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2873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60836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39427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96012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59836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3195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43173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5030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61894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42000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8911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77385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30974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412795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699849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mtClean="0"/>
          </a:p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8952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smtClean="0">
                <a:solidFill>
                  <a:schemeClr val="bg1"/>
                </a:solidFill>
              </a:rPr>
              <a:t>Μικροοικονομική –Μεταβολες ισορροπίας</a:t>
            </a:r>
            <a:r>
              <a:rPr lang="el-GR" sz="1000" smtClean="0">
                <a:solidFill>
                  <a:schemeClr val="bg1"/>
                </a:solidFill>
              </a:rPr>
              <a:t>, τμήμα λογιστικής και χρηματοοικονομικής,</a:t>
            </a:r>
            <a:r>
              <a:rPr lang="el-GR" sz="1000" baseline="0" smtClean="0">
                <a:solidFill>
                  <a:schemeClr val="bg1"/>
                </a:solidFill>
              </a:rPr>
              <a:t> </a:t>
            </a:r>
            <a:r>
              <a:rPr lang="el-GR" sz="1000" smtClean="0">
                <a:solidFill>
                  <a:schemeClr val="bg1"/>
                </a:solidFill>
              </a:rPr>
              <a:t>ΤΕΙ </a:t>
            </a:r>
            <a:r>
              <a:rPr lang="el-GR" sz="1000">
                <a:solidFill>
                  <a:schemeClr val="bg1"/>
                </a:solidFill>
              </a:rPr>
              <a:t>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OpenClass/courses/ACC140/" TargetMode="External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Μικροοικονομική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smtClean="0"/>
              <a:t>Ενότητα </a:t>
            </a:r>
            <a:r>
              <a:rPr lang="el-GR" sz="2800"/>
              <a:t>8</a:t>
            </a:r>
            <a:r>
              <a:rPr lang="en-US" sz="2800" smtClean="0"/>
              <a:t> </a:t>
            </a:r>
            <a:r>
              <a:rPr lang="el-GR" sz="2800" smtClean="0"/>
              <a:t>:</a:t>
            </a:r>
            <a:r>
              <a:rPr lang="en-US" sz="2800" smtClean="0"/>
              <a:t> </a:t>
            </a:r>
            <a:r>
              <a:rPr lang="el-GR" sz="2800" b="1" smtClean="0"/>
              <a:t>Μεταβολες Ισορροπίας </a:t>
            </a:r>
            <a:endParaRPr lang="el-GR" sz="2800" b="1"/>
          </a:p>
          <a:p>
            <a:r>
              <a:rPr lang="el-GR" sz="2800" smtClean="0"/>
              <a:t>Καραμάνης Κωνσταντίνος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smtClean="0"/>
                <a:t>Τεχνολογικό Εκπαιδευτικό Ίδρυμα Ηπείρου</a:t>
              </a:r>
              <a:endParaRPr lang="en-GB" sz="200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/>
              <a:t>Α. Μετατόπιση καµπύλης ζήτησης</a:t>
            </a:r>
            <a:br>
              <a:rPr lang="el-GR" sz="3200"/>
            </a:br>
            <a:r>
              <a:rPr lang="el-GR" sz="3200"/>
              <a:t>2.	Μείωση ζήτησης: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339752" y="5296959"/>
            <a:ext cx="5150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mtClean="0"/>
              <a:t>πηγή:Κιόχος </a:t>
            </a:r>
            <a:r>
              <a:rPr lang="el-GR"/>
              <a:t>Π., Παπανικολάου Γ. και Κιόχος Α., 2013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688" t="314" r="481" b="-314"/>
          <a:stretch/>
        </p:blipFill>
        <p:spPr>
          <a:xfrm>
            <a:off x="1691680" y="1345332"/>
            <a:ext cx="5832648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20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smtClean="0"/>
              <a:t/>
            </a:r>
            <a:br>
              <a:rPr lang="el-GR" sz="3200" smtClean="0"/>
            </a:br>
            <a:r>
              <a:rPr lang="el-GR" sz="3200" smtClean="0"/>
              <a:t>Β</a:t>
            </a:r>
            <a:r>
              <a:rPr lang="el-GR" sz="3200"/>
              <a:t>. Μετατόπιση καµπύλης ζήτησης και ελαστικότητα προσφοράς</a:t>
            </a:r>
            <a:br>
              <a:rPr lang="el-GR" sz="3200"/>
            </a:br>
            <a:r>
              <a:rPr lang="el-GR" sz="3200"/>
              <a:t>1.	Μεταβολή ζήτησης και es=0: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339752" y="5296959"/>
            <a:ext cx="5150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mtClean="0"/>
              <a:t>πηγή:Κιόχος </a:t>
            </a:r>
            <a:r>
              <a:rPr lang="el-GR"/>
              <a:t>Π., Παπανικολάου Γ. και Κιόχος Α., 2013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smtClean="0"/>
          </a:p>
          <a:p>
            <a:endParaRPr lang="el-G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1705055"/>
            <a:ext cx="5040560" cy="360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70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smtClean="0"/>
              <a:t/>
            </a:r>
            <a:br>
              <a:rPr lang="el-GR" sz="3200" smtClean="0"/>
            </a:br>
            <a:r>
              <a:rPr lang="el-GR" sz="3200" smtClean="0"/>
              <a:t/>
            </a:r>
            <a:br>
              <a:rPr lang="el-GR" sz="3200" smtClean="0"/>
            </a:br>
            <a:r>
              <a:rPr lang="el-GR" sz="3200" smtClean="0"/>
              <a:t>Β</a:t>
            </a:r>
            <a:r>
              <a:rPr lang="el-GR" sz="3200"/>
              <a:t>. Μετατόπιση καµπύλης ζήτησης και ελαστικότητα </a:t>
            </a:r>
            <a:r>
              <a:rPr lang="el-GR" sz="3200" smtClean="0"/>
              <a:t>προσφοράς</a:t>
            </a:r>
            <a:br>
              <a:rPr lang="el-GR" sz="3200" smtClean="0"/>
            </a:br>
            <a:r>
              <a:rPr lang="el-GR" sz="3200" smtClean="0"/>
              <a:t>2</a:t>
            </a:r>
            <a:r>
              <a:rPr lang="el-GR" sz="3200"/>
              <a:t>.	Μεταβολή στη ζήτηση και 0&lt;es&lt;1:</a:t>
            </a:r>
            <a:br>
              <a:rPr lang="el-GR" sz="3200"/>
            </a:br>
            <a:endParaRPr lang="el-GR" sz="32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339752" y="5296959"/>
            <a:ext cx="5150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mtClean="0"/>
              <a:t>πηγή:Κιόχος </a:t>
            </a:r>
            <a:r>
              <a:rPr lang="el-GR"/>
              <a:t>Π., Παπανικολάου Γ. και Κιόχος Α., 2013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smtClean="0"/>
          </a:p>
          <a:p>
            <a:endParaRPr lang="el-GR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1768143"/>
            <a:ext cx="4752528" cy="360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89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53243"/>
            <a:ext cx="8229600" cy="628121"/>
          </a:xfrm>
        </p:spPr>
        <p:txBody>
          <a:bodyPr>
            <a:noAutofit/>
          </a:bodyPr>
          <a:lstStyle/>
          <a:p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>Β. Μετατόπιση καµπύλης ζήτησης και ελαστικότητα </a:t>
            </a:r>
            <a:r>
              <a:rPr lang="el-GR" sz="3200" smtClean="0"/>
              <a:t>προσφοράς</a:t>
            </a:r>
            <a:br>
              <a:rPr lang="el-GR" sz="3200" smtClean="0"/>
            </a:br>
            <a:r>
              <a:rPr lang="el-GR" sz="3200" smtClean="0"/>
              <a:t>3</a:t>
            </a:r>
            <a:r>
              <a:rPr lang="el-GR" sz="3200"/>
              <a:t>.	Μεταβολή στη ζήτηση και 1&lt;es&lt;∞:</a:t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endParaRPr lang="el-GR" sz="32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339752" y="5296959"/>
            <a:ext cx="5150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mtClean="0"/>
              <a:t>πηγή:Κιόχος </a:t>
            </a:r>
            <a:r>
              <a:rPr lang="el-GR"/>
              <a:t>Π., Παπανικολάου Γ. και Κιόχος Α., 2013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smtClean="0"/>
          </a:p>
          <a:p>
            <a:endParaRPr lang="el-G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6051" y="1540929"/>
            <a:ext cx="4752528" cy="375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91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95407"/>
            <a:ext cx="8229600" cy="628121"/>
          </a:xfrm>
        </p:spPr>
        <p:txBody>
          <a:bodyPr>
            <a:noAutofit/>
          </a:bodyPr>
          <a:lstStyle/>
          <a:p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 smtClean="0"/>
              <a:t/>
            </a:r>
            <a:br>
              <a:rPr lang="el-GR" sz="3200" smtClean="0"/>
            </a:br>
            <a:r>
              <a:rPr lang="el-GR" sz="3200" smtClean="0"/>
              <a:t>Β</a:t>
            </a:r>
            <a:r>
              <a:rPr lang="el-GR" sz="3200"/>
              <a:t>. Μετατόπιση καµπύλης ζήτησης και ελαστικότητα </a:t>
            </a:r>
            <a:r>
              <a:rPr lang="el-GR" sz="3200" smtClean="0"/>
              <a:t>προσφοράς</a:t>
            </a:r>
            <a:br>
              <a:rPr lang="el-GR" sz="3200" smtClean="0"/>
            </a:br>
            <a:r>
              <a:rPr lang="el-GR" sz="3200" smtClean="0"/>
              <a:t>4</a:t>
            </a:r>
            <a:r>
              <a:rPr lang="el-GR" sz="3200"/>
              <a:t>.	Μεταβολή στη ζήτηση και es=1:</a:t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endParaRPr lang="el-GR" sz="32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339752" y="5296959"/>
            <a:ext cx="5150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mtClean="0"/>
              <a:t>πηγή:Κιόχος </a:t>
            </a:r>
            <a:r>
              <a:rPr lang="el-GR"/>
              <a:t>Π., Παπανικολάου Γ. και Κιόχος Α., 2013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63688" y="1705372"/>
            <a:ext cx="5478179" cy="337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16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95407"/>
            <a:ext cx="8229600" cy="628121"/>
          </a:xfrm>
        </p:spPr>
        <p:txBody>
          <a:bodyPr>
            <a:noAutofit/>
          </a:bodyPr>
          <a:lstStyle/>
          <a:p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 smtClean="0"/>
              <a:t/>
            </a:r>
            <a:br>
              <a:rPr lang="el-GR" sz="3200" smtClean="0"/>
            </a:br>
            <a:r>
              <a:rPr lang="el-GR" sz="3200" smtClean="0"/>
              <a:t>Β</a:t>
            </a:r>
            <a:r>
              <a:rPr lang="el-GR" sz="3200"/>
              <a:t>. Μετατόπιση καµπύλης ζήτησης και ελαστικότητα προσφοράς</a:t>
            </a:r>
            <a:br>
              <a:rPr lang="el-GR" sz="3200"/>
            </a:br>
            <a:r>
              <a:rPr lang="el-GR" sz="3200"/>
              <a:t>5.Μεταβολή στη ζήτηση και es→∞:</a:t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endParaRPr lang="el-GR" sz="32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339752" y="5296959"/>
            <a:ext cx="5150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mtClean="0"/>
              <a:t>πηγή:Κιόχος </a:t>
            </a:r>
            <a:r>
              <a:rPr lang="el-GR"/>
              <a:t>Π., Παπανικολάου Γ. και Κιόχος Α., 2013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57218" y="1714672"/>
            <a:ext cx="5029564" cy="351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75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95407"/>
            <a:ext cx="8229600" cy="628121"/>
          </a:xfrm>
        </p:spPr>
        <p:txBody>
          <a:bodyPr>
            <a:noAutofit/>
          </a:bodyPr>
          <a:lstStyle/>
          <a:p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>Γ. Μετατόπιση καµπύλης προσφοράς </a:t>
            </a:r>
            <a:r>
              <a:rPr lang="el-GR" sz="3200" smtClean="0"/>
              <a:t/>
            </a:r>
            <a:br>
              <a:rPr lang="el-GR" sz="3200" smtClean="0"/>
            </a:br>
            <a:r>
              <a:rPr lang="el-GR" sz="3200" smtClean="0"/>
              <a:t> </a:t>
            </a:r>
            <a:r>
              <a:rPr lang="el-GR" sz="3200"/>
              <a:t>1. Αύξηση προσφοράς:</a:t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endParaRPr lang="el-GR" sz="32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339752" y="5296959"/>
            <a:ext cx="5150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mtClean="0"/>
              <a:t>πηγή:Κιόχος </a:t>
            </a:r>
            <a:r>
              <a:rPr lang="el-GR"/>
              <a:t>Π., Παπανικολάου Γ. και Κιόχος Α., 2013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97812" y="1333500"/>
            <a:ext cx="6348375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92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95407"/>
            <a:ext cx="8229600" cy="628121"/>
          </a:xfrm>
        </p:spPr>
        <p:txBody>
          <a:bodyPr>
            <a:noAutofit/>
          </a:bodyPr>
          <a:lstStyle/>
          <a:p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>Γ. Μετατόπιση καµπύλης προσφοράς </a:t>
            </a:r>
            <a:br>
              <a:rPr lang="el-GR" sz="3200"/>
            </a:br>
            <a:r>
              <a:rPr lang="el-GR" sz="3200"/>
              <a:t>2. Μείωση </a:t>
            </a:r>
            <a:r>
              <a:rPr lang="el-GR" sz="3200" smtClean="0"/>
              <a:t>προσφοράς:</a:t>
            </a: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endParaRPr lang="el-GR" sz="32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339752" y="5296959"/>
            <a:ext cx="5150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mtClean="0"/>
              <a:t>πηγή:Κιόχος </a:t>
            </a:r>
            <a:r>
              <a:rPr lang="el-GR"/>
              <a:t>Π., Παπανικολάου Γ. και Κιόχος Α., 2013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69670" y="1333500"/>
            <a:ext cx="5804659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9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95407"/>
            <a:ext cx="8229600" cy="628121"/>
          </a:xfrm>
        </p:spPr>
        <p:txBody>
          <a:bodyPr>
            <a:noAutofit/>
          </a:bodyPr>
          <a:lstStyle/>
          <a:p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 smtClean="0"/>
              <a:t/>
            </a:r>
            <a:br>
              <a:rPr lang="el-GR" sz="3200" smtClean="0"/>
            </a:br>
            <a:r>
              <a:rPr lang="el-GR" sz="3200" smtClean="0"/>
              <a:t>Δ</a:t>
            </a:r>
            <a:r>
              <a:rPr lang="el-GR" sz="3200"/>
              <a:t>. Μετατόπιση καµπύλης προσφοράς και </a:t>
            </a:r>
            <a:r>
              <a:rPr lang="el-GR" sz="3200" smtClean="0"/>
              <a:t>ελαστικότητα ζήτησης</a:t>
            </a:r>
            <a:br>
              <a:rPr lang="el-GR" sz="3200" smtClean="0"/>
            </a:br>
            <a:r>
              <a:rPr lang="el-GR" sz="3200" smtClean="0"/>
              <a:t> 1</a:t>
            </a:r>
            <a:r>
              <a:rPr lang="el-GR" sz="3200"/>
              <a:t>. Μεταβολή προσφοράς και ey=0</a:t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endParaRPr lang="el-GR" sz="32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339752" y="5296959"/>
            <a:ext cx="5150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mtClean="0"/>
              <a:t>πηγή:Κιόχος </a:t>
            </a:r>
            <a:r>
              <a:rPr lang="el-GR"/>
              <a:t>Π., Παπανικολάου Γ. και Κιόχος Α., 2013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19672" y="1547031"/>
            <a:ext cx="5487021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49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95407"/>
            <a:ext cx="8229600" cy="628121"/>
          </a:xfrm>
        </p:spPr>
        <p:txBody>
          <a:bodyPr>
            <a:noAutofit/>
          </a:bodyPr>
          <a:lstStyle/>
          <a:p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 smtClean="0"/>
              <a:t/>
            </a:r>
            <a:br>
              <a:rPr lang="el-GR" sz="3200" smtClean="0"/>
            </a:br>
            <a:r>
              <a:rPr lang="el-GR" sz="3200" smtClean="0"/>
              <a:t>Δ</a:t>
            </a:r>
            <a:r>
              <a:rPr lang="el-GR" sz="3200"/>
              <a:t>. Μετατόπιση καµπύλης προσφοράς και ελαστικότητα ζήτησης</a:t>
            </a:r>
            <a:br>
              <a:rPr lang="el-GR" sz="3200"/>
            </a:br>
            <a:r>
              <a:rPr lang="el-GR" sz="3200"/>
              <a:t> 2.	Μεταβολή προσφοράς και 0&lt;ey&lt;1:</a:t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endParaRPr lang="el-GR" sz="32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339752" y="5296959"/>
            <a:ext cx="5150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mtClean="0"/>
              <a:t>πηγή:Κιόχος </a:t>
            </a:r>
            <a:r>
              <a:rPr lang="el-GR"/>
              <a:t>Π., Παπανικολάου Γ. και Κιόχος Α., 2013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22644" y="1535095"/>
            <a:ext cx="4847665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34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smtClean="0"/>
              <a:t>Λογιστικής και χρηματοοικονομικής</a:t>
            </a:r>
          </a:p>
          <a:p>
            <a:pPr algn="l"/>
            <a:r>
              <a:rPr lang="el-GR" b="1" smtClean="0"/>
              <a:t>Μικροοικονομική</a:t>
            </a:r>
            <a:endParaRPr lang="el-GR" b="1"/>
          </a:p>
          <a:p>
            <a:pPr algn="l"/>
            <a:r>
              <a:rPr lang="el-GR" sz="2800" b="1" smtClean="0"/>
              <a:t>Ενότητα </a:t>
            </a:r>
            <a:r>
              <a:rPr lang="el-GR" sz="2800" b="1"/>
              <a:t>8</a:t>
            </a:r>
            <a:r>
              <a:rPr lang="el-GR" sz="2800" b="1" smtClean="0"/>
              <a:t>:</a:t>
            </a:r>
            <a:r>
              <a:rPr lang="en-US" sz="2800" smtClean="0"/>
              <a:t> </a:t>
            </a:r>
            <a:r>
              <a:rPr lang="el-GR" sz="2800" smtClean="0"/>
              <a:t>Μεταβολές ισορροπίας </a:t>
            </a:r>
          </a:p>
          <a:p>
            <a:pPr algn="l"/>
            <a:r>
              <a:rPr lang="el-GR" sz="2800" smtClean="0">
                <a:solidFill>
                  <a:schemeClr val="tx2">
                    <a:lumMod val="50000"/>
                  </a:schemeClr>
                </a:solidFill>
              </a:rPr>
              <a:t>Καραμάνης Κωνσταντίνος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95407"/>
            <a:ext cx="8229600" cy="628121"/>
          </a:xfrm>
        </p:spPr>
        <p:txBody>
          <a:bodyPr>
            <a:noAutofit/>
          </a:bodyPr>
          <a:lstStyle/>
          <a:p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 smtClean="0"/>
              <a:t/>
            </a:r>
            <a:br>
              <a:rPr lang="el-GR" sz="3200" smtClean="0"/>
            </a:br>
            <a:r>
              <a:rPr lang="el-GR" sz="3200" smtClean="0"/>
              <a:t>Δ</a:t>
            </a:r>
            <a:r>
              <a:rPr lang="el-GR" sz="3200"/>
              <a:t>. Μετατόπιση καµπύλης προσφοράς και ελαστικότητα ζήτησης</a:t>
            </a:r>
            <a:br>
              <a:rPr lang="el-GR" sz="3200"/>
            </a:br>
            <a:r>
              <a:rPr lang="el-GR" sz="3200"/>
              <a:t>3.	Μεταβολή προσφοράς και 1&lt;ey&lt;∞:</a:t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endParaRPr lang="el-GR" sz="32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339752" y="5296959"/>
            <a:ext cx="5150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mtClean="0"/>
              <a:t>πηγή:Κιόχος </a:t>
            </a:r>
            <a:r>
              <a:rPr lang="el-GR"/>
              <a:t>Π., Παπανικολάου Γ. και Κιόχος Α., 2013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93350" y="1525059"/>
            <a:ext cx="53573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39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21196"/>
            <a:ext cx="8229600" cy="628121"/>
          </a:xfrm>
        </p:spPr>
        <p:txBody>
          <a:bodyPr>
            <a:noAutofit/>
          </a:bodyPr>
          <a:lstStyle/>
          <a:p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 smtClean="0"/>
              <a:t/>
            </a:r>
            <a:br>
              <a:rPr lang="el-GR" sz="3200" smtClean="0"/>
            </a:br>
            <a:r>
              <a:rPr lang="el-GR" sz="3200" smtClean="0"/>
              <a:t>Δ</a:t>
            </a:r>
            <a:r>
              <a:rPr lang="el-GR" sz="3200"/>
              <a:t>. Μετατόπιση καµπύλης προσφοράς και ελαστικότητα </a:t>
            </a:r>
            <a:r>
              <a:rPr lang="el-GR" sz="3200" smtClean="0"/>
              <a:t>ζήτησης</a:t>
            </a:r>
            <a:br>
              <a:rPr lang="el-GR" sz="3200" smtClean="0"/>
            </a:br>
            <a:r>
              <a:rPr lang="el-GR" sz="3200" smtClean="0"/>
              <a:t>4</a:t>
            </a:r>
            <a:r>
              <a:rPr lang="el-GR" sz="3200"/>
              <a:t>.	Μεταβολή προσφοράς και ey=∞:</a:t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endParaRPr lang="el-GR" sz="32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339752" y="5296959"/>
            <a:ext cx="5150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mtClean="0"/>
              <a:t>πηγή:Κιόχος </a:t>
            </a:r>
            <a:r>
              <a:rPr lang="el-GR"/>
              <a:t>Π., Παπανικολάου Γ. και Κιόχος Α., 2013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07704" y="1944367"/>
            <a:ext cx="5112568" cy="340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86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21196"/>
            <a:ext cx="8229600" cy="628121"/>
          </a:xfrm>
        </p:spPr>
        <p:txBody>
          <a:bodyPr>
            <a:noAutofit/>
          </a:bodyPr>
          <a:lstStyle/>
          <a:p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>Ε. Μετατόπιση καµπύλης προσφοράς και καµπύλης ζήτησης</a:t>
            </a:r>
            <a:br>
              <a:rPr lang="el-GR" sz="3200"/>
            </a:br>
            <a:r>
              <a:rPr lang="el-GR" sz="3200"/>
              <a:t>1.	Ισόποση ↑ προσφοράς και ζήτησης:</a:t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endParaRPr lang="el-GR" sz="32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339752" y="5296959"/>
            <a:ext cx="5150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mtClean="0"/>
              <a:t>πηγή:Κιόχος </a:t>
            </a:r>
            <a:r>
              <a:rPr lang="el-GR"/>
              <a:t>Π., Παπανικολάου Γ. και Κιόχος Α., 2013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79712" y="1699440"/>
            <a:ext cx="4896544" cy="363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69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21196"/>
            <a:ext cx="8229600" cy="628121"/>
          </a:xfrm>
        </p:spPr>
        <p:txBody>
          <a:bodyPr>
            <a:noAutofit/>
          </a:bodyPr>
          <a:lstStyle/>
          <a:p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>Ε. Μετατόπιση καµπύλης προσφοράς και καµπύλης ζήτησης</a:t>
            </a:r>
            <a:br>
              <a:rPr lang="el-GR" sz="3200"/>
            </a:br>
            <a:r>
              <a:rPr lang="el-GR" sz="3200"/>
              <a:t>2.	Ισόποση ↓ προσφοράς και </a:t>
            </a:r>
            <a:r>
              <a:rPr lang="el-GR" sz="3200" smtClean="0"/>
              <a:t>ζήτησης:</a:t>
            </a: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endParaRPr lang="el-GR" sz="32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339752" y="5296959"/>
            <a:ext cx="5150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mtClean="0"/>
              <a:t>πηγή:Κιόχος </a:t>
            </a:r>
            <a:r>
              <a:rPr lang="el-GR"/>
              <a:t>Π., Παπανικολάου Γ. και Κιόχος Α., 2013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43708" y="1651972"/>
            <a:ext cx="5005536" cy="367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64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21196"/>
            <a:ext cx="8229600" cy="628121"/>
          </a:xfrm>
        </p:spPr>
        <p:txBody>
          <a:bodyPr>
            <a:noAutofit/>
          </a:bodyPr>
          <a:lstStyle/>
          <a:p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>Ε. Μετατόπιση καµπύλης προσφοράς και καµπύλης ζήτησης</a:t>
            </a:r>
            <a:br>
              <a:rPr lang="el-GR" sz="3200"/>
            </a:br>
            <a:r>
              <a:rPr lang="el-GR" sz="3200"/>
              <a:t>3.Ισόποση ↑ ζήτησης και ↓ προσφοράς:</a:t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endParaRPr lang="el-GR" sz="32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339752" y="5296959"/>
            <a:ext cx="5150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mtClean="0"/>
              <a:t>πηγή:Κιόχος </a:t>
            </a:r>
            <a:r>
              <a:rPr lang="el-GR"/>
              <a:t>Π., Παπανικολάου Γ. και Κιόχος Α., 2013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63688" y="1633363"/>
            <a:ext cx="5616624" cy="357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30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21196"/>
            <a:ext cx="8229600" cy="628121"/>
          </a:xfrm>
        </p:spPr>
        <p:txBody>
          <a:bodyPr>
            <a:noAutofit/>
          </a:bodyPr>
          <a:lstStyle/>
          <a:p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>Ε. Μετατόπιση καµπύλης προσφοράς και καµπύλης ζήτησης</a:t>
            </a:r>
            <a:br>
              <a:rPr lang="el-GR" sz="3200"/>
            </a:br>
            <a:r>
              <a:rPr lang="el-GR" sz="3200"/>
              <a:t>4. Ισόποση ↓ ζήτησης και ↑ προσφοράς:</a:t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endParaRPr lang="el-GR" sz="32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339752" y="5296959"/>
            <a:ext cx="5150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mtClean="0"/>
              <a:t>πηγή:Κιόχος </a:t>
            </a:r>
            <a:r>
              <a:rPr lang="el-GR"/>
              <a:t>Π., Παπανικολάου Γ. και Κιόχος Α., 2013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30662" y="1705371"/>
            <a:ext cx="5377642" cy="3645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21196"/>
            <a:ext cx="8229600" cy="628121"/>
          </a:xfrm>
        </p:spPr>
        <p:txBody>
          <a:bodyPr>
            <a:noAutofit/>
          </a:bodyPr>
          <a:lstStyle/>
          <a:p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 smtClean="0"/>
              <a:t/>
            </a:r>
            <a:br>
              <a:rPr lang="el-GR" sz="3200" smtClean="0"/>
            </a:br>
            <a:r>
              <a:rPr lang="el-GR" sz="3200"/>
              <a:t/>
            </a:r>
            <a:br>
              <a:rPr lang="el-GR" sz="3200"/>
            </a:br>
            <a:r>
              <a:rPr lang="el-GR" sz="3200" smtClean="0"/>
              <a:t>Ε</a:t>
            </a:r>
            <a:r>
              <a:rPr lang="el-GR" sz="3200"/>
              <a:t>. Μετατόπιση καµπύλης προσφοράς και καµπύλης ζήτησης</a:t>
            </a:r>
            <a:br>
              <a:rPr lang="el-GR" sz="3200"/>
            </a:br>
            <a:r>
              <a:rPr lang="el-GR" sz="3200"/>
              <a:t>5.↑ προσφοράς &lt; ζήτησης ↑:</a:t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>:</a:t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endParaRPr lang="el-GR" sz="32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339752" y="5296959"/>
            <a:ext cx="5150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mtClean="0"/>
              <a:t>πηγή:Κιόχος </a:t>
            </a:r>
            <a:r>
              <a:rPr lang="el-GR"/>
              <a:t>Π., Παπανικολάου Γ. και Κιόχος Α., 2013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77508" y="1674342"/>
            <a:ext cx="5337936" cy="3642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50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21196"/>
            <a:ext cx="8229600" cy="628121"/>
          </a:xfrm>
        </p:spPr>
        <p:txBody>
          <a:bodyPr>
            <a:noAutofit/>
          </a:bodyPr>
          <a:lstStyle/>
          <a:p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 smtClean="0"/>
              <a:t/>
            </a:r>
            <a:br>
              <a:rPr lang="el-GR" sz="3200" smtClean="0"/>
            </a:br>
            <a:r>
              <a:rPr lang="el-GR" sz="3200"/>
              <a:t/>
            </a:r>
            <a:br>
              <a:rPr lang="el-GR" sz="3200"/>
            </a:br>
            <a:r>
              <a:rPr lang="el-GR" sz="3200" smtClean="0"/>
              <a:t>Ε</a:t>
            </a:r>
            <a:r>
              <a:rPr lang="el-GR" sz="3200"/>
              <a:t>. Μετατόπιση καµπύλης προσφοράς και καµπύλης ζήτησης</a:t>
            </a:r>
            <a:br>
              <a:rPr lang="el-GR" sz="3200"/>
            </a:br>
            <a:r>
              <a:rPr lang="el-GR" sz="3200"/>
              <a:t>6.	↑ προσφοράς &gt; ζήτησης </a:t>
            </a:r>
            <a:r>
              <a:rPr lang="el-GR" sz="3200" smtClean="0"/>
              <a:t>↑:</a:t>
            </a: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>:</a:t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endParaRPr lang="el-GR" sz="32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339752" y="5296959"/>
            <a:ext cx="5150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mtClean="0"/>
              <a:t>πηγή:Κιόχος </a:t>
            </a:r>
            <a:r>
              <a:rPr lang="el-GR"/>
              <a:t>Π., Παπανικολάου Γ. και Κιόχος Α., 2013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35696" y="1849388"/>
            <a:ext cx="5218324" cy="329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08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21196"/>
            <a:ext cx="8229600" cy="628121"/>
          </a:xfrm>
        </p:spPr>
        <p:txBody>
          <a:bodyPr>
            <a:noAutofit/>
          </a:bodyPr>
          <a:lstStyle/>
          <a:p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 smtClean="0"/>
              <a:t/>
            </a:r>
            <a:br>
              <a:rPr lang="el-GR" sz="3200" smtClean="0"/>
            </a:br>
            <a:r>
              <a:rPr lang="el-GR" sz="3200"/>
              <a:t/>
            </a:r>
            <a:br>
              <a:rPr lang="el-GR" sz="3200"/>
            </a:br>
            <a:r>
              <a:rPr lang="el-GR" sz="3200" smtClean="0"/>
              <a:t>Ε</a:t>
            </a:r>
            <a:r>
              <a:rPr lang="el-GR" sz="3200"/>
              <a:t>. Μετατόπιση καµπύλης προσφοράς και καµπύλης ζήτησης</a:t>
            </a:r>
            <a:br>
              <a:rPr lang="el-GR" sz="3200"/>
            </a:br>
            <a:r>
              <a:rPr lang="el-GR" sz="3200"/>
              <a:t>7.	↓ προσφοράς &lt; ζήτησης ↓ </a:t>
            </a:r>
            <a:r>
              <a:rPr lang="el-GR" sz="3200" smtClean="0"/>
              <a:t>:</a:t>
            </a: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>:</a:t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endParaRPr lang="el-GR" sz="32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339752" y="5296959"/>
            <a:ext cx="5150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mtClean="0"/>
              <a:t>πηγή:Κιόχος </a:t>
            </a:r>
            <a:r>
              <a:rPr lang="el-GR"/>
              <a:t>Π., Παπανικολάου Γ. και Κιόχος Α., 2013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56656" y="1581141"/>
            <a:ext cx="4896544" cy="365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89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21196"/>
            <a:ext cx="8229600" cy="628121"/>
          </a:xfrm>
        </p:spPr>
        <p:txBody>
          <a:bodyPr>
            <a:noAutofit/>
          </a:bodyPr>
          <a:lstStyle/>
          <a:p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 smtClean="0"/>
              <a:t/>
            </a:r>
            <a:br>
              <a:rPr lang="el-GR" sz="3200" smtClean="0"/>
            </a:br>
            <a:r>
              <a:rPr lang="el-GR" sz="3200"/>
              <a:t/>
            </a:r>
            <a:br>
              <a:rPr lang="el-GR" sz="3200"/>
            </a:br>
            <a:r>
              <a:rPr lang="el-GR" sz="3200" smtClean="0"/>
              <a:t>Ε</a:t>
            </a:r>
            <a:r>
              <a:rPr lang="el-GR" sz="3200"/>
              <a:t>. Μετατόπιση καµπύλης προσφοράς και καµπύλης ζήτησης</a:t>
            </a:r>
            <a:br>
              <a:rPr lang="el-GR" sz="3200"/>
            </a:br>
            <a:r>
              <a:rPr lang="el-GR" sz="3200"/>
              <a:t>8.	↓ προσφοράς &gt; ζήτησης ↓:</a:t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>:</a:t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endParaRPr lang="el-GR" sz="32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339752" y="5296959"/>
            <a:ext cx="5150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mtClean="0"/>
              <a:t>πηγή:Κιόχος </a:t>
            </a:r>
            <a:r>
              <a:rPr lang="el-GR"/>
              <a:t>Π., Παπανικολάου Γ. και Κιόχος Α., 2013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79712" y="1848337"/>
            <a:ext cx="5184576" cy="340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71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>
                <a:ln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</a:rPr>
              <a:t>Άδειες Χρήσης</a:t>
            </a:r>
            <a:endParaRPr lang="el-GR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/>
              <a:t>Το παρόν εκπαιδευτικό υλικό υπόκειται σε άδειες χρήσης Creative Commons. </a:t>
            </a:r>
          </a:p>
          <a:p>
            <a:r>
              <a:rPr lang="el-GR" sz="280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21196"/>
            <a:ext cx="8229600" cy="628121"/>
          </a:xfrm>
        </p:spPr>
        <p:txBody>
          <a:bodyPr>
            <a:noAutofit/>
          </a:bodyPr>
          <a:lstStyle/>
          <a:p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 smtClean="0"/>
              <a:t/>
            </a:r>
            <a:br>
              <a:rPr lang="el-GR" sz="3200" smtClean="0"/>
            </a:br>
            <a:r>
              <a:rPr lang="el-GR" sz="3200"/>
              <a:t/>
            </a:r>
            <a:br>
              <a:rPr lang="el-GR" sz="3200"/>
            </a:br>
            <a:r>
              <a:rPr lang="el-GR" sz="3200" smtClean="0"/>
              <a:t>Ε</a:t>
            </a:r>
            <a:r>
              <a:rPr lang="el-GR" sz="3200"/>
              <a:t>. Μετατόπιση καµπύλης προσφοράς και καµπύλης ζήτησης</a:t>
            </a:r>
            <a:br>
              <a:rPr lang="el-GR" sz="3200"/>
            </a:br>
            <a:r>
              <a:rPr lang="el-GR" sz="3200"/>
              <a:t>9.	↑ ζήτησης &gt; ↓ προσφοράς:</a:t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>:</a:t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endParaRPr lang="el-GR" sz="32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339752" y="5296959"/>
            <a:ext cx="5150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mtClean="0"/>
              <a:t>πηγή:Κιόχος </a:t>
            </a:r>
            <a:r>
              <a:rPr lang="el-GR"/>
              <a:t>Π., Παπανικολάου Γ. και Κιόχος Α., 2013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07704" y="1705372"/>
            <a:ext cx="5069779" cy="352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08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21196"/>
            <a:ext cx="8229600" cy="628121"/>
          </a:xfrm>
        </p:spPr>
        <p:txBody>
          <a:bodyPr>
            <a:noAutofit/>
          </a:bodyPr>
          <a:lstStyle/>
          <a:p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 smtClean="0"/>
              <a:t/>
            </a:r>
            <a:br>
              <a:rPr lang="el-GR" sz="3200" smtClean="0"/>
            </a:br>
            <a:r>
              <a:rPr lang="el-GR" sz="3200"/>
              <a:t/>
            </a:r>
            <a:br>
              <a:rPr lang="el-GR" sz="3200"/>
            </a:br>
            <a:r>
              <a:rPr lang="el-GR" sz="3200" smtClean="0"/>
              <a:t>Ε</a:t>
            </a:r>
            <a:r>
              <a:rPr lang="el-GR" sz="3200"/>
              <a:t>. Μετατόπιση καµπύλης προσφοράς και καµπύλης ζήτησης</a:t>
            </a:r>
            <a:br>
              <a:rPr lang="el-GR" sz="3200"/>
            </a:br>
            <a:r>
              <a:rPr lang="el-GR" sz="3200"/>
              <a:t>10.	↑ ζήτησης &lt; ↓ προσφοράς:</a:t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>:</a:t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endParaRPr lang="el-GR" sz="32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339752" y="5296959"/>
            <a:ext cx="5150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mtClean="0"/>
              <a:t>πηγή:Κιόχος </a:t>
            </a:r>
            <a:r>
              <a:rPr lang="el-GR"/>
              <a:t>Π., Παπανικολάου Γ. και Κιόχος Α., 2013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07704" y="1777380"/>
            <a:ext cx="5328592" cy="348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62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21196"/>
            <a:ext cx="8229600" cy="628121"/>
          </a:xfrm>
        </p:spPr>
        <p:txBody>
          <a:bodyPr>
            <a:noAutofit/>
          </a:bodyPr>
          <a:lstStyle/>
          <a:p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 smtClean="0"/>
              <a:t/>
            </a:r>
            <a:br>
              <a:rPr lang="el-GR" sz="3200" smtClean="0"/>
            </a:br>
            <a:r>
              <a:rPr lang="el-GR" sz="3200"/>
              <a:t/>
            </a:r>
            <a:br>
              <a:rPr lang="el-GR" sz="3200"/>
            </a:br>
            <a:r>
              <a:rPr lang="el-GR" sz="3200" smtClean="0"/>
              <a:t>Ε</a:t>
            </a:r>
            <a:r>
              <a:rPr lang="el-GR" sz="3200"/>
              <a:t>. Μετατόπιση καµπύλης προσφοράς και καµπύλης ζήτησης</a:t>
            </a:r>
            <a:br>
              <a:rPr lang="el-GR" sz="3200"/>
            </a:br>
            <a:r>
              <a:rPr lang="el-GR" sz="3200"/>
              <a:t>11.	↓ ζήτησης &gt; ↑ προσφοράς:</a:t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>:</a:t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endParaRPr lang="el-GR" sz="32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339752" y="5296959"/>
            <a:ext cx="5150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mtClean="0"/>
              <a:t>πηγή:Κιόχος </a:t>
            </a:r>
            <a:r>
              <a:rPr lang="el-GR"/>
              <a:t>Π., Παπανικολάου Γ. και Κιόχος Α., 2013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1733551"/>
            <a:ext cx="5472914" cy="3498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38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21196"/>
            <a:ext cx="8229600" cy="628121"/>
          </a:xfrm>
        </p:spPr>
        <p:txBody>
          <a:bodyPr>
            <a:noAutofit/>
          </a:bodyPr>
          <a:lstStyle/>
          <a:p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 smtClean="0"/>
              <a:t/>
            </a:r>
            <a:br>
              <a:rPr lang="el-GR" sz="3200" smtClean="0"/>
            </a:br>
            <a:r>
              <a:rPr lang="el-GR" sz="3200"/>
              <a:t/>
            </a:r>
            <a:br>
              <a:rPr lang="el-GR" sz="3200"/>
            </a:br>
            <a:r>
              <a:rPr lang="el-GR" sz="3200" smtClean="0"/>
              <a:t>Ε</a:t>
            </a:r>
            <a:r>
              <a:rPr lang="el-GR" sz="3200"/>
              <a:t>. Μετατόπιση καµπύλης προσφοράς και καµπύλης ζήτησης</a:t>
            </a:r>
            <a:br>
              <a:rPr lang="el-GR" sz="3200"/>
            </a:br>
            <a:r>
              <a:rPr lang="el-GR" sz="3200"/>
              <a:t>12. ↓ ζήτησης &lt; ↑ προσφοράς:</a:t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r>
              <a:rPr lang="el-GR" sz="3200"/>
              <a:t>:</a:t>
            </a:r>
            <a:br>
              <a:rPr lang="el-GR" sz="3200"/>
            </a:br>
            <a:r>
              <a:rPr lang="el-GR" sz="3200"/>
              <a:t/>
            </a:r>
            <a:br>
              <a:rPr lang="el-GR" sz="3200"/>
            </a:br>
            <a:endParaRPr lang="el-GR" sz="320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339752" y="5296959"/>
            <a:ext cx="5150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mtClean="0"/>
              <a:t>πηγή:Κιόχος </a:t>
            </a:r>
            <a:r>
              <a:rPr lang="el-GR"/>
              <a:t>Π., Παπανικολάου Γ. και Κιόχος Α., 2013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2086" y="1634302"/>
            <a:ext cx="5719827" cy="3681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81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Βιβλιογραφία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Σύγχρονη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Μικροοικονοµική Ανάλυση (2013), Κιόχος Π., Παπανικολάου Γ. και Κιόχος Α. </a:t>
            </a:r>
            <a:endParaRPr lang="el-GR" sz="140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Αρχές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οικονοµικής θεωρίας (2010), Mankiw G.N. and Taylor M.P.</a:t>
            </a:r>
            <a:endParaRPr lang="el-GR" sz="140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45123" y="4908246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>
                <a:solidFill>
                  <a:schemeClr val="bg1"/>
                </a:solidFill>
              </a:rPr>
              <a:t>ΔΙΑΤΑΡΑΧΕΣ ΦΩΝΗΣ</a:t>
            </a:r>
            <a:r>
              <a:rPr lang="el-GR" sz="120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/>
              <a:t>Σημείωμα </a:t>
            </a:r>
            <a:r>
              <a:rPr lang="el-GR" smtClean="0"/>
              <a:t>Αναφοράς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35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8176" y="2259034"/>
            <a:ext cx="7938137" cy="3416318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Καραμάνης Κωνσταντίνος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Μικροοικονομική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Πρέβεζα,2015. </a:t>
            </a:r>
            <a:endParaRPr lang="el-GR" sz="240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Καραμάνης, Κ. (2015). Μικροοοικονομική. ΤΕΙ Ηπείρου</a:t>
            </a:r>
            <a:endParaRPr lang="el-GR" sz="240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από τη δικτυακή διεύθυνση:</a:t>
            </a:r>
          </a:p>
          <a:p>
            <a:pPr lvl="0" algn="just"/>
            <a:r>
              <a:rPr lang="en-US" sz="2400">
                <a:solidFill>
                  <a:prstClr val="white">
                    <a:lumMod val="50000"/>
                  </a:prstClr>
                </a:solidFill>
                <a:hlinkClick r:id="rId5"/>
              </a:rPr>
              <a:t>http://eclass.teiep.gr/OpenClass/courses/ACC140/</a:t>
            </a:r>
            <a:endParaRPr lang="el-GR" sz="2400">
              <a:solidFill>
                <a:prstClr val="white">
                  <a:lumMod val="50000"/>
                </a:prst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/>
              <a:t>Σημείωμα </a:t>
            </a:r>
            <a:r>
              <a:rPr lang="el-GR" err="1"/>
              <a:t>Αδειοδότησης</a:t>
            </a:r>
            <a:endParaRPr lang="el-GR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>
                <a:hlinkClick r:id="rId3"/>
              </a:rPr>
              <a:t>http://</a:t>
            </a:r>
            <a:r>
              <a:rPr lang="en-US" smtClean="0">
                <a:hlinkClick r:id="rId3"/>
              </a:rPr>
              <a:t>creativecommons.org/licenses/by-nc-nd/4.0/deed.el</a:t>
            </a:r>
            <a:r>
              <a:rPr lang="el-GR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/>
              <a:t>Επεξεργασία: </a:t>
            </a:r>
            <a:r>
              <a:rPr lang="el-GR" sz="2900" b="1" smtClean="0"/>
              <a:t>Δαπόντας Δημήτριος </a:t>
            </a:r>
          </a:p>
          <a:p>
            <a:pPr algn="r"/>
            <a:r>
              <a:rPr lang="el-GR" sz="2900" b="1" smtClean="0"/>
              <a:t>Πρέβεζα</a:t>
            </a:r>
            <a:r>
              <a:rPr lang="el-GR" sz="2900" smtClean="0"/>
              <a:t>,2015</a:t>
            </a:r>
            <a:endParaRPr lang="el-GR" sz="290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5447257"/>
            <a:ext cx="8972930" cy="34624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 smtClean="0">
                <a:solidFill>
                  <a:schemeClr val="bg1"/>
                </a:solidFill>
              </a:rPr>
              <a:t>Μικροοικονομική</a:t>
            </a:r>
            <a:r>
              <a:rPr lang="el-GR" sz="1100" smtClean="0">
                <a:solidFill>
                  <a:schemeClr val="bg1"/>
                </a:solidFill>
              </a:rPr>
              <a:t>, Ενότητα 8 ΤΜΗΜΑ ΛΟΓΙΣΤΙΚΗΣ ΚΑΙ ΧΡΗΜΑΤΟΙΚΟΝΟΜΙΚΗΣ , ΤΕΙ ΗΠΕΙΡΟΥ </a:t>
            </a:r>
            <a:r>
              <a:rPr lang="el-GR" sz="1100" b="1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100" b="1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38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086" y="5250793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474677"/>
            <a:ext cx="9144000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>
                <a:solidFill>
                  <a:schemeClr val="bg1"/>
                </a:solidFill>
              </a:rPr>
              <a:t>Μικροοικονομική, Ενότητα </a:t>
            </a:r>
            <a:r>
              <a:rPr lang="el-GR" sz="1200" b="1" smtClean="0">
                <a:solidFill>
                  <a:schemeClr val="bg1"/>
                </a:solidFill>
              </a:rPr>
              <a:t>8 </a:t>
            </a:r>
            <a:r>
              <a:rPr lang="el-GR" sz="12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smtClean="0"/>
              <a:t>Διατήρηση Σημειωμάτων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39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350" y="5128276"/>
            <a:ext cx="364880" cy="317287"/>
          </a:xfrm>
          <a:prstGeom prst="rect">
            <a:avLst/>
          </a:prstGeom>
        </p:spPr>
      </p:pic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Χρηματοδότηση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/>
              <a:t>Το έργο υλοποιείται στο πλαίσιο του Επιχειρησιακού Προγράμματος «</a:t>
            </a:r>
            <a:r>
              <a:rPr lang="el-GR" altLang="el-GR" sz="2000" b="1"/>
              <a:t>Εκπαίδευση και Δια Βίου Μάθηση</a:t>
            </a:r>
            <a:r>
              <a:rPr lang="el-GR" altLang="el-GR" sz="200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/>
              <a:t>Το έργο «</a:t>
            </a:r>
            <a:r>
              <a:rPr lang="el-GR" altLang="el-GR" sz="2000" b="1"/>
              <a:t>Ανοικτά Ακαδημαϊκά Μαθήματα στο TEI Ηπείρου</a:t>
            </a:r>
            <a:r>
              <a:rPr lang="el-GR" altLang="el-GR" sz="200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Τέλος Ενότητας</a:t>
            </a:r>
            <a:endParaRPr lang="el-GR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Σκοποί 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435280" cy="3771636"/>
          </a:xfrm>
        </p:spPr>
        <p:txBody>
          <a:bodyPr>
            <a:normAutofit/>
          </a:bodyPr>
          <a:lstStyle/>
          <a:p>
            <a:pPr marL="0"/>
            <a:r>
              <a:rPr lang="el-GR" smtClean="0"/>
              <a:t>Ολοκληρώνοντας την ενότητα θα πρέπει να είστε σε θέση να :</a:t>
            </a:r>
          </a:p>
          <a:p>
            <a:pPr marL="0"/>
            <a:r>
              <a:rPr lang="el-GR" smtClean="0"/>
              <a:t>Παρουσίαζετε τις μεταβολές των καμπυλών ισορροπίας προσφοράς  και ζήτησης </a:t>
            </a:r>
          </a:p>
          <a:p>
            <a:pPr marL="0"/>
            <a:r>
              <a:rPr lang="el-GR" smtClean="0"/>
              <a:t>Εξηγείτε τις μετατοπίσεις των καμπυλών προσφοράς και ζήτησης </a:t>
            </a:r>
          </a:p>
          <a:p>
            <a:pPr marL="0"/>
            <a:endParaRPr lang="el-GR" smtClean="0"/>
          </a:p>
          <a:p>
            <a:pPr marL="0"/>
            <a:endParaRPr lang="el-GR"/>
          </a:p>
          <a:p>
            <a:pPr marL="0"/>
            <a:endParaRPr lang="el-GR" smtClean="0"/>
          </a:p>
          <a:p>
            <a:pPr marL="0"/>
            <a:endParaRPr lang="el-GR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Περιεχόμενα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507288" cy="3771636"/>
          </a:xfrm>
        </p:spPr>
        <p:txBody>
          <a:bodyPr/>
          <a:lstStyle/>
          <a:p>
            <a:r>
              <a:rPr lang="el-GR" smtClean="0"/>
              <a:t>Μετακίνηση στην καμπύλη </a:t>
            </a:r>
          </a:p>
          <a:p>
            <a:r>
              <a:rPr lang="el-GR" smtClean="0"/>
              <a:t>Μετατόπιση καμπύλης</a:t>
            </a:r>
          </a:p>
          <a:p>
            <a:r>
              <a:rPr lang="el-GR" smtClean="0"/>
              <a:t>Ελαστικότητα και προσδιοριστικοί παράγοντες προσφοράς και ζήτησης</a:t>
            </a:r>
          </a:p>
          <a:p>
            <a:r>
              <a:rPr lang="el-GR" smtClean="0"/>
              <a:t>Πιθανές μετατοπίσεις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smtClean="0"/>
              <a:t>Χρήση Διατάξεων</a:t>
            </a:r>
            <a:endParaRPr lang="el-GR" sz="440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722312" y="3672417"/>
            <a:ext cx="8314183" cy="1135063"/>
          </a:xfrm>
        </p:spPr>
        <p:txBody>
          <a:bodyPr>
            <a:normAutofit fontScale="90000"/>
          </a:bodyPr>
          <a:lstStyle/>
          <a:p>
            <a:r>
              <a:rPr lang="el-GR" sz="4400" smtClean="0"/>
              <a:t>Ενότητα 8 : Μεταβολές ισορροπίας</a:t>
            </a:r>
            <a:endParaRPr lang="el-GR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Μικροοικονομική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/>
              <a:t>Α. Μετατόπιση καµπύλης ζήτησης</a:t>
            </a:r>
            <a:br>
              <a:rPr lang="el-GR" sz="3200"/>
            </a:br>
            <a:r>
              <a:rPr lang="el-GR" sz="3200"/>
              <a:t>1.	Αύξηση ζήτησης: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13611" y="1137444"/>
            <a:ext cx="6916777" cy="4311650"/>
          </a:xfrm>
          <a:prstGeom prst="rect">
            <a:avLst/>
          </a:prstGeom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339752" y="5296959"/>
            <a:ext cx="5150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mtClean="0"/>
              <a:t>πηγή:Κιόχος </a:t>
            </a:r>
            <a:r>
              <a:rPr lang="el-GR"/>
              <a:t>Π., Παπανικολάου Γ. και Κιόχος Α., 2013</a:t>
            </a:r>
          </a:p>
        </p:txBody>
      </p:sp>
    </p:spTree>
    <p:extLst>
      <p:ext uri="{BB962C8B-B14F-4D97-AF65-F5344CB8AC3E}">
        <p14:creationId xmlns:p14="http://schemas.microsoft.com/office/powerpoint/2010/main" val="206675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1542</TotalTime>
  <Words>807</Words>
  <Application>Microsoft Office PowerPoint</Application>
  <PresentationFormat>On-screen Show (16:10)</PresentationFormat>
  <Paragraphs>189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Arial Unicode MS</vt:lpstr>
      <vt:lpstr>Arial</vt:lpstr>
      <vt:lpstr>Calibri</vt:lpstr>
      <vt:lpstr>Times New Roman</vt:lpstr>
      <vt:lpstr>Θέμα του Office</vt:lpstr>
      <vt:lpstr>Μικροοικονομική</vt:lpstr>
      <vt:lpstr>PowerPoint Presentation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Ενότητα 8 : Μεταβολές ισορροπίας</vt:lpstr>
      <vt:lpstr>Α. Μετατόπιση καµπύλης ζήτησης 1. Αύξηση ζήτησης:</vt:lpstr>
      <vt:lpstr>Α. Μετατόπιση καµπύλης ζήτησης 2. Μείωση ζήτησης:</vt:lpstr>
      <vt:lpstr> Β. Μετατόπιση καµπύλης ζήτησης και ελαστικότητα προσφοράς 1. Μεταβολή ζήτησης και es=0:</vt:lpstr>
      <vt:lpstr>  Β. Μετατόπιση καµπύλης ζήτησης και ελαστικότητα προσφοράς 2. Μεταβολή στη ζήτηση και 0&lt;es&lt;1: </vt:lpstr>
      <vt:lpstr>  Β. Μετατόπιση καµπύλης ζήτησης και ελαστικότητα προσφοράς 3. Μεταβολή στη ζήτηση και 1&lt;es&lt;∞:  </vt:lpstr>
      <vt:lpstr>   Β. Μετατόπιση καµπύλης ζήτησης και ελαστικότητα προσφοράς 4. Μεταβολή στη ζήτηση και es=1:  </vt:lpstr>
      <vt:lpstr>   Β. Μετατόπιση καµπύλης ζήτησης και ελαστικότητα προσφοράς 5.Μεταβολή στη ζήτηση και es→∞:  </vt:lpstr>
      <vt:lpstr>   Γ. Μετατόπιση καµπύλης προσφοράς   1. Αύξηση προσφοράς:  </vt:lpstr>
      <vt:lpstr>   Γ. Μετατόπιση καµπύλης προσφοράς  2. Μείωση προσφοράς:  </vt:lpstr>
      <vt:lpstr>    Δ. Μετατόπιση καµπύλης προσφοράς και ελαστικότητα ζήτησης  1. Μεταβολή προσφοράς και ey=0   </vt:lpstr>
      <vt:lpstr>    Δ. Μετατόπιση καµπύλης προσφοράς και ελαστικότητα ζήτησης  2. Μεταβολή προσφοράς και 0&lt;ey&lt;1:   </vt:lpstr>
      <vt:lpstr>    Δ. Μετατόπιση καµπύλης προσφοράς και ελαστικότητα ζήτησης 3. Μεταβολή προσφοράς και 1&lt;ey&lt;∞:   </vt:lpstr>
      <vt:lpstr>    Δ. Μετατόπιση καµπύλης προσφοράς και ελαστικότητα ζήτησης 4. Μεταβολή προσφοράς και ey=∞:  </vt:lpstr>
      <vt:lpstr>    Ε. Μετατόπιση καµπύλης προσφοράς και καµπύλης ζήτησης 1. Ισόποση ↑ προσφοράς και ζήτησης:  </vt:lpstr>
      <vt:lpstr>    Ε. Μετατόπιση καµπύλης προσφοράς και καµπύλης ζήτησης 2. Ισόποση ↓ προσφοράς και ζήτησης:  </vt:lpstr>
      <vt:lpstr>    Ε. Μετατόπιση καµπύλης προσφοράς και καµπύλης ζήτησης 3.Ισόποση ↑ ζήτησης και ↓ προσφοράς:  </vt:lpstr>
      <vt:lpstr>    Ε. Μετατόπιση καµπύλης προσφοράς και καµπύλης ζήτησης 4. Ισόποση ↓ ζήτησης και ↑ προσφοράς:  </vt:lpstr>
      <vt:lpstr>      Ε. Μετατόπιση καµπύλης προσφοράς και καµπύλης ζήτησης 5.↑ προσφοράς &lt; ζήτησης ↑:  :  </vt:lpstr>
      <vt:lpstr>      Ε. Μετατόπιση καµπύλης προσφοράς και καµπύλης ζήτησης 6. ↑ προσφοράς &gt; ζήτησης ↑:  :  </vt:lpstr>
      <vt:lpstr>      Ε. Μετατόπιση καµπύλης προσφοράς και καµπύλης ζήτησης 7. ↓ προσφοράς &lt; ζήτησης ↓ :  :  </vt:lpstr>
      <vt:lpstr>      Ε. Μετατόπιση καµπύλης προσφοράς και καµπύλης ζήτησης 8. ↓ προσφοράς &gt; ζήτησης ↓:  :  </vt:lpstr>
      <vt:lpstr>      Ε. Μετατόπιση καµπύλης προσφοράς και καµπύλης ζήτησης 9. ↑ ζήτησης &gt; ↓ προσφοράς:  :  </vt:lpstr>
      <vt:lpstr>      Ε. Μετατόπιση καµπύλης προσφοράς και καµπύλης ζήτησης 10. ↑ ζήτησης &lt; ↓ προσφοράς:  :  </vt:lpstr>
      <vt:lpstr>      Ε. Μετατόπιση καµπύλης προσφοράς και καµπύλης ζήτησης 11. ↓ ζήτησης &gt; ↑ προσφοράς:  :  </vt:lpstr>
      <vt:lpstr>      Ε. Μετατόπιση καµπύλης προσφοράς και καµπύλης ζήτησης 12. ↓ ζήτησης &lt; ↑ προσφοράς:  :  </vt:lpstr>
      <vt:lpstr>Βιβλιογραφία</vt:lpstr>
      <vt:lpstr>Σημείωμα Αναφοράς</vt:lpstr>
      <vt:lpstr>Σημείωμα Αδειοδότησης</vt:lpstr>
      <vt:lpstr>PowerPoint Presentation</vt:lpstr>
      <vt:lpstr>PowerPoint Presentation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mimis mimopoulos</cp:lastModifiedBy>
  <cp:revision>202</cp:revision>
  <dcterms:created xsi:type="dcterms:W3CDTF">2012-09-06T09:03:05Z</dcterms:created>
  <dcterms:modified xsi:type="dcterms:W3CDTF">2015-10-09T13:15:25Z</dcterms:modified>
</cp:coreProperties>
</file>