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256" r:id="rId2"/>
    <p:sldId id="289" r:id="rId3"/>
    <p:sldId id="257" r:id="rId4"/>
    <p:sldId id="259" r:id="rId5"/>
    <p:sldId id="388" r:id="rId6"/>
    <p:sldId id="409" r:id="rId7"/>
    <p:sldId id="410" r:id="rId8"/>
    <p:sldId id="392" r:id="rId9"/>
    <p:sldId id="393" r:id="rId10"/>
    <p:sldId id="411" r:id="rId11"/>
    <p:sldId id="394" r:id="rId12"/>
    <p:sldId id="395" r:id="rId13"/>
    <p:sldId id="396" r:id="rId14"/>
    <p:sldId id="397" r:id="rId15"/>
    <p:sldId id="398" r:id="rId16"/>
    <p:sldId id="399" r:id="rId17"/>
    <p:sldId id="412" r:id="rId18"/>
    <p:sldId id="413" r:id="rId19"/>
    <p:sldId id="414" r:id="rId20"/>
    <p:sldId id="415" r:id="rId21"/>
    <p:sldId id="416" r:id="rId22"/>
    <p:sldId id="417" r:id="rId23"/>
    <p:sldId id="418" r:id="rId24"/>
    <p:sldId id="419" r:id="rId25"/>
    <p:sldId id="420" r:id="rId26"/>
    <p:sldId id="421" r:id="rId27"/>
    <p:sldId id="422" r:id="rId28"/>
    <p:sldId id="423" r:id="rId29"/>
    <p:sldId id="424" r:id="rId30"/>
    <p:sldId id="425" r:id="rId31"/>
    <p:sldId id="426" r:id="rId32"/>
    <p:sldId id="427" r:id="rId33"/>
    <p:sldId id="428" r:id="rId34"/>
    <p:sldId id="429" r:id="rId35"/>
    <p:sldId id="430" r:id="rId36"/>
    <p:sldId id="431" r:id="rId37"/>
    <p:sldId id="432" r:id="rId38"/>
    <p:sldId id="433" r:id="rId39"/>
    <p:sldId id="434" r:id="rId40"/>
    <p:sldId id="435" r:id="rId41"/>
    <p:sldId id="436" r:id="rId42"/>
    <p:sldId id="437" r:id="rId43"/>
    <p:sldId id="438" r:id="rId44"/>
    <p:sldId id="391" r:id="rId45"/>
    <p:sldId id="291" r:id="rId46"/>
    <p:sldId id="292" r:id="rId47"/>
    <p:sldId id="293" r:id="rId48"/>
    <p:sldId id="280" r:id="rId49"/>
  </p:sldIdLst>
  <p:sldSz cx="9144000" cy="5715000" type="screen16x10"/>
  <p:notesSz cx="6858000" cy="9144000"/>
  <p:custDataLst>
    <p:tags r:id="rId5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 autoAdjust="0"/>
    <p:restoredTop sz="99309" autoAdjust="0"/>
  </p:normalViewPr>
  <p:slideViewPr>
    <p:cSldViewPr>
      <p:cViewPr varScale="1">
        <p:scale>
          <a:sx n="102" d="100"/>
          <a:sy n="102" d="100"/>
        </p:scale>
        <p:origin x="936" y="58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07/05/2015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7/5/2015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40121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269053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80886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15104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94818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45399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90819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8386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940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88403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058549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536624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78767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6107715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628327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028030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065737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030756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18373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08338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9544615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664303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712199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0181967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351547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728391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182368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829956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1913067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450398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5584047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862781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220139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7522016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2168655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486029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4126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4735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01427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804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251520" y="-57951"/>
            <a:ext cx="8496944" cy="553996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000" b="1" dirty="0" smtClean="0">
                <a:solidFill>
                  <a:schemeClr val="bg1"/>
                </a:solidFill>
              </a:rPr>
              <a:t>Αρχιτεκτονική υπολογιστών – Η εξέλιξη και η απόδοση των υπολογιστών</a:t>
            </a:r>
            <a:r>
              <a:rPr lang="el-GR" sz="1000" dirty="0" smtClean="0">
                <a:solidFill>
                  <a:schemeClr val="bg1"/>
                </a:solidFill>
              </a:rPr>
              <a:t>, Τμήμα Μηχανικών Πληροφορικής, ΤΕΙ ΗΠΕΙΡΟΥ </a:t>
            </a:r>
            <a:r>
              <a:rPr lang="el-GR" sz="1000" b="1" dirty="0" smtClean="0">
                <a:solidFill>
                  <a:schemeClr val="bg1"/>
                </a:solidFill>
              </a:rPr>
              <a:t>- Ανοιχτά Ακαδημαϊκά Μαθήματα στο ΤΕΙ Ηπείρου</a:t>
            </a:r>
            <a:endParaRPr lang="el-GR" sz="1000" b="1" dirty="0">
              <a:solidFill>
                <a:schemeClr val="bg1"/>
              </a:solidFill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COMP115/" TargetMode="Externa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Αρχιτεκτονική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467544" y="2897167"/>
            <a:ext cx="8280920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</a:t>
            </a:r>
            <a:r>
              <a:rPr lang="en-US" sz="2800" dirty="0" smtClean="0"/>
              <a:t>2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Η εξέλιξη και η απόδοση των </a:t>
            </a:r>
            <a:r>
              <a:rPr lang="el-GR" sz="2800" b="1" dirty="0" smtClean="0"/>
              <a:t>υπολογιστών</a:t>
            </a:r>
          </a:p>
          <a:p>
            <a:endParaRPr lang="el-GR" sz="2800" b="1" dirty="0" smtClean="0"/>
          </a:p>
          <a:p>
            <a:r>
              <a:rPr lang="el-GR" sz="2800" dirty="0" smtClean="0"/>
              <a:t>Φώτης Βαρζιώτης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IAS </a:t>
            </a:r>
            <a:r>
              <a:rPr lang="en-US" dirty="0" smtClean="0"/>
              <a:t>– </a:t>
            </a:r>
            <a:r>
              <a:rPr lang="el-GR" dirty="0" smtClean="0"/>
              <a:t>Λεπτομέρειες</a:t>
            </a:r>
            <a:r>
              <a:rPr lang="en-US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Σετ </a:t>
            </a:r>
            <a:r>
              <a:rPr lang="el-GR" sz="2800" dirty="0" err="1"/>
              <a:t>καταχωρητών</a:t>
            </a:r>
            <a:r>
              <a:rPr lang="el-GR" sz="2800" dirty="0"/>
              <a:t> (για αποθήκευση </a:t>
            </a:r>
            <a:r>
              <a:rPr lang="el-GR" sz="2800" dirty="0" err="1"/>
              <a:t>πλιροφορίας</a:t>
            </a:r>
            <a:r>
              <a:rPr lang="el-GR" sz="2800" dirty="0"/>
              <a:t> στη CPU)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/>
              <a:t>Ενδιάμεσος </a:t>
            </a:r>
            <a:r>
              <a:rPr lang="el-GR" sz="2400" dirty="0" err="1"/>
              <a:t>καταχωρητής</a:t>
            </a:r>
            <a:r>
              <a:rPr lang="el-GR" sz="2400" dirty="0"/>
              <a:t>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/>
              <a:t>Καταχωρητής</a:t>
            </a:r>
            <a:r>
              <a:rPr lang="el-GR" sz="2400" dirty="0"/>
              <a:t> διεύθυνσης μνήμης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/>
              <a:t>Καταχωρητής</a:t>
            </a:r>
            <a:r>
              <a:rPr lang="el-GR" sz="2400" dirty="0"/>
              <a:t> εντολών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/>
              <a:t>Προσωρινός </a:t>
            </a:r>
            <a:r>
              <a:rPr lang="el-GR" sz="2400" dirty="0" err="1"/>
              <a:t>καταχωρητής</a:t>
            </a:r>
            <a:r>
              <a:rPr lang="el-GR" sz="2400" dirty="0"/>
              <a:t> εντολών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/>
              <a:t>Απαριθμητής προγράμματος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/>
              <a:t>Καταχωρητής</a:t>
            </a:r>
            <a:r>
              <a:rPr lang="el-GR" sz="2400" dirty="0"/>
              <a:t> Αθροιστή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/>
              <a:t>Καταχωρητής</a:t>
            </a:r>
            <a:r>
              <a:rPr lang="el-GR" sz="2400" dirty="0"/>
              <a:t> Δείκτη Πολλαπλασιαστή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3925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Λεπτομερής </a:t>
            </a:r>
            <a:r>
              <a:rPr lang="el-GR" dirty="0" smtClean="0"/>
              <a:t>Δομή</a:t>
            </a:r>
            <a:r>
              <a:rPr lang="en-US" dirty="0" smtClean="0"/>
              <a:t> IAS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11</a:t>
            </a:fld>
            <a:endParaRPr lang="el-GR" dirty="0"/>
          </a:p>
        </p:txBody>
      </p:sp>
      <p:pic>
        <p:nvPicPr>
          <p:cNvPr id="7" name="Picture 7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8" t="11363" r="9755" b="17424"/>
          <a:stretch>
            <a:fillRect/>
          </a:stretch>
        </p:blipFill>
        <p:spPr bwMode="auto">
          <a:xfrm>
            <a:off x="2768677" y="1071000"/>
            <a:ext cx="3606645" cy="464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556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Οι εμπορικοί </a:t>
            </a:r>
            <a:r>
              <a:rPr lang="el-GR" dirty="0" smtClean="0"/>
              <a:t>υπολογιστές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1947 - Eckert-</a:t>
            </a:r>
            <a:r>
              <a:rPr lang="en-US" sz="2800" dirty="0" err="1"/>
              <a:t>Mauchly</a:t>
            </a:r>
            <a:r>
              <a:rPr lang="en-US" sz="2800" dirty="0"/>
              <a:t> Computer Corporation</a:t>
            </a:r>
          </a:p>
          <a:p>
            <a:r>
              <a:rPr lang="en-US" sz="2800" dirty="0"/>
              <a:t>UNIVAC I (Universal Automatic Computer)</a:t>
            </a:r>
          </a:p>
          <a:p>
            <a:r>
              <a:rPr lang="el-GR" sz="2800" dirty="0"/>
              <a:t>Χρήση: Υπηρεσία απογραφής  για τους υπολογισμούς του 1950</a:t>
            </a:r>
          </a:p>
          <a:p>
            <a:r>
              <a:rPr lang="el-GR" sz="2800" dirty="0"/>
              <a:t>Έγινε μέρος της </a:t>
            </a:r>
            <a:r>
              <a:rPr lang="en-US" sz="2800" dirty="0"/>
              <a:t>Sperry-Rand Corporation</a:t>
            </a:r>
          </a:p>
          <a:p>
            <a:r>
              <a:rPr lang="el-GR" sz="2800" dirty="0"/>
              <a:t>Τέλη της δεκαετίας το 1950 - </a:t>
            </a:r>
            <a:r>
              <a:rPr lang="en-US" sz="2800" dirty="0"/>
              <a:t>UNIVAC II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/>
              <a:t>Ταχύτερος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/>
              <a:t>Μεγαλύτερη μνήμη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77031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57200" y="320824"/>
            <a:ext cx="8229600" cy="952500"/>
          </a:xfrm>
        </p:spPr>
        <p:txBody>
          <a:bodyPr>
            <a:normAutofit/>
          </a:bodyPr>
          <a:lstStyle/>
          <a:p>
            <a:r>
              <a:rPr lang="en-US" dirty="0"/>
              <a:t>IBM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57200" y="1462128"/>
            <a:ext cx="8229600" cy="3771636"/>
          </a:xfrm>
        </p:spPr>
        <p:txBody>
          <a:bodyPr>
            <a:noAutofit/>
          </a:bodyPr>
          <a:lstStyle/>
          <a:p>
            <a:r>
              <a:rPr lang="el-GR" altLang="el-GR" sz="2400" dirty="0"/>
              <a:t>Εξοπλισμός επεξεργασίας δεδομένων με χρήση διάτρητων καρτών  </a:t>
            </a:r>
            <a:endParaRPr lang="en-US" altLang="el-GR" sz="2400" dirty="0"/>
          </a:p>
          <a:p>
            <a:r>
              <a:rPr lang="en-US" altLang="el-GR" sz="2400" dirty="0"/>
              <a:t>1953 - </a:t>
            </a:r>
            <a:r>
              <a:rPr lang="el-GR" altLang="el-GR" sz="2400" dirty="0"/>
              <a:t>Ο</a:t>
            </a:r>
            <a:r>
              <a:rPr lang="en-US" altLang="el-GR" sz="2400" dirty="0"/>
              <a:t> 701</a:t>
            </a:r>
          </a:p>
          <a:p>
            <a:pPr lvl="1"/>
            <a:r>
              <a:rPr lang="el-GR" altLang="el-GR" sz="2200" dirty="0"/>
              <a:t>Ο πρώτος υπολογιστής της </a:t>
            </a:r>
            <a:r>
              <a:rPr lang="en-US" altLang="el-GR" sz="2200" dirty="0"/>
              <a:t>IBM</a:t>
            </a:r>
            <a:r>
              <a:rPr lang="el-GR" altLang="el-GR" sz="2200" dirty="0"/>
              <a:t> με αποθηκευμένο πρόγραμμα</a:t>
            </a:r>
            <a:endParaRPr lang="en-US" altLang="el-GR" sz="2200" dirty="0"/>
          </a:p>
          <a:p>
            <a:pPr lvl="1"/>
            <a:r>
              <a:rPr lang="el-GR" altLang="el-GR" sz="2200" dirty="0"/>
              <a:t>Επιστημονικές εφαρμογές</a:t>
            </a:r>
            <a:endParaRPr lang="en-US" altLang="el-GR" sz="2200" dirty="0"/>
          </a:p>
          <a:p>
            <a:r>
              <a:rPr lang="en-US" altLang="el-GR" sz="2400" dirty="0"/>
              <a:t>1955 – </a:t>
            </a:r>
            <a:r>
              <a:rPr lang="el-GR" altLang="el-GR" sz="2400" dirty="0"/>
              <a:t>Ο </a:t>
            </a:r>
            <a:r>
              <a:rPr lang="en-US" altLang="el-GR" sz="2400" dirty="0"/>
              <a:t>702</a:t>
            </a:r>
          </a:p>
          <a:p>
            <a:pPr lvl="1"/>
            <a:r>
              <a:rPr lang="el-GR" altLang="el-GR" sz="2200" dirty="0"/>
              <a:t>Εμπορικές εφαρμογές</a:t>
            </a:r>
            <a:endParaRPr lang="en-US" altLang="el-GR" sz="2200" dirty="0"/>
          </a:p>
          <a:p>
            <a:r>
              <a:rPr lang="el-GR" altLang="el-GR" sz="2400" dirty="0"/>
              <a:t>Οδήγησαν στη σειρά</a:t>
            </a:r>
            <a:r>
              <a:rPr lang="en-US" altLang="el-GR" sz="2400" dirty="0"/>
              <a:t> 700/7000</a:t>
            </a:r>
            <a:r>
              <a:rPr lang="el-GR" altLang="el-GR" sz="2400" dirty="0"/>
              <a:t> που καθιέρωσαν την </a:t>
            </a:r>
            <a:r>
              <a:rPr lang="en-US" altLang="el-GR" sz="2400" dirty="0"/>
              <a:t>IBM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7324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 smtClean="0"/>
              <a:t>Transistors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Αντικατέστησαν τις λυχνίες κενού</a:t>
            </a:r>
            <a:endParaRPr lang="en-US" altLang="el-GR" sz="2400" dirty="0"/>
          </a:p>
          <a:p>
            <a:r>
              <a:rPr lang="el-GR" altLang="el-GR" sz="2400" dirty="0"/>
              <a:t>Μικρότερο</a:t>
            </a:r>
            <a:endParaRPr lang="en-US" altLang="el-GR" sz="2400" dirty="0"/>
          </a:p>
          <a:p>
            <a:r>
              <a:rPr lang="el-GR" altLang="el-GR" sz="2400" dirty="0"/>
              <a:t>Φθηνότερο</a:t>
            </a:r>
            <a:endParaRPr lang="en-US" altLang="el-GR" sz="2400" dirty="0"/>
          </a:p>
          <a:p>
            <a:r>
              <a:rPr lang="el-GR" altLang="el-GR" sz="2400" dirty="0"/>
              <a:t>Εκλύει λιγότερη θερμότητα κατά τη λειτουργία</a:t>
            </a:r>
            <a:endParaRPr lang="en-US" altLang="el-GR" sz="2400" dirty="0"/>
          </a:p>
          <a:p>
            <a:r>
              <a:rPr lang="el-GR" altLang="el-GR" sz="2400" dirty="0"/>
              <a:t>Εξάρτημα στερεάς κατάστασης</a:t>
            </a:r>
            <a:endParaRPr lang="en-US" altLang="el-GR" sz="2400" dirty="0"/>
          </a:p>
          <a:p>
            <a:r>
              <a:rPr lang="el-GR" altLang="el-GR" sz="2400" dirty="0"/>
              <a:t>Κατασκευάζεται από πυρίτιο</a:t>
            </a:r>
            <a:endParaRPr lang="en-US" altLang="el-GR" sz="2400" dirty="0"/>
          </a:p>
          <a:p>
            <a:r>
              <a:rPr lang="el-GR" altLang="el-GR" sz="2400" dirty="0"/>
              <a:t>Εφευρέθηκε το </a:t>
            </a:r>
            <a:r>
              <a:rPr lang="en-US" altLang="el-GR" sz="2400" dirty="0"/>
              <a:t>1947 </a:t>
            </a:r>
            <a:r>
              <a:rPr lang="el-GR" altLang="el-GR" sz="2400" dirty="0"/>
              <a:t>στα εργαστήρια </a:t>
            </a:r>
            <a:r>
              <a:rPr lang="en-US" altLang="el-GR" sz="2400" dirty="0"/>
              <a:t>Bell</a:t>
            </a:r>
          </a:p>
          <a:p>
            <a:r>
              <a:rPr lang="en-US" altLang="el-GR" sz="2400" dirty="0"/>
              <a:t>William Shockley et al.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3279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Transistor Based </a:t>
            </a:r>
            <a:r>
              <a:rPr lang="en-US" altLang="el-GR" dirty="0" smtClean="0"/>
              <a:t>Computers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Υπολογιστές δεύτερης γενιάς</a:t>
            </a:r>
            <a:endParaRPr lang="en-US" altLang="el-GR" dirty="0"/>
          </a:p>
          <a:p>
            <a:r>
              <a:rPr lang="el-GR" altLang="el-GR" dirty="0"/>
              <a:t>Οι εταιρείες </a:t>
            </a:r>
            <a:r>
              <a:rPr lang="en-US" altLang="el-GR" dirty="0"/>
              <a:t>NCR &amp; RCA </a:t>
            </a:r>
            <a:r>
              <a:rPr lang="el-GR" altLang="el-GR" dirty="0"/>
              <a:t>κατασκεύασαν τους πρώτους υπολογιστές με </a:t>
            </a:r>
            <a:r>
              <a:rPr lang="en-US" altLang="el-GR" dirty="0"/>
              <a:t>transistors. </a:t>
            </a:r>
          </a:p>
          <a:p>
            <a:r>
              <a:rPr lang="el-GR" altLang="el-GR" dirty="0"/>
              <a:t>Ακολούθησε η </a:t>
            </a:r>
            <a:r>
              <a:rPr lang="en-US" altLang="el-GR" dirty="0"/>
              <a:t>IBM </a:t>
            </a:r>
            <a:r>
              <a:rPr lang="el-GR" altLang="el-GR" dirty="0"/>
              <a:t>με τη σειρά </a:t>
            </a:r>
            <a:r>
              <a:rPr lang="en-US" altLang="el-GR" dirty="0"/>
              <a:t>7000</a:t>
            </a:r>
          </a:p>
          <a:p>
            <a:r>
              <a:rPr lang="en-US" altLang="el-GR" dirty="0"/>
              <a:t>DEC - 1957</a:t>
            </a:r>
          </a:p>
          <a:p>
            <a:pPr lvl="1"/>
            <a:r>
              <a:rPr lang="el-GR" altLang="el-GR" dirty="0"/>
              <a:t>Παρήγαγε τον </a:t>
            </a:r>
            <a:r>
              <a:rPr lang="en-US" altLang="el-GR" dirty="0"/>
              <a:t>PDP-1</a:t>
            </a:r>
            <a:r>
              <a:rPr lang="el-GR" altLang="el-GR" dirty="0"/>
              <a:t> (ο 1</a:t>
            </a:r>
            <a:r>
              <a:rPr lang="el-GR" altLang="el-GR" baseline="30000" dirty="0"/>
              <a:t>ος</a:t>
            </a:r>
            <a:r>
              <a:rPr lang="el-GR" altLang="el-GR" dirty="0"/>
              <a:t> μίνι υπολογιστής)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55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Microelectronics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Κυριολεκτικά </a:t>
            </a:r>
            <a:r>
              <a:rPr lang="en-US" altLang="el-GR" sz="2800" dirty="0"/>
              <a:t>– “</a:t>
            </a:r>
            <a:r>
              <a:rPr lang="el-GR" altLang="el-GR" sz="2800" dirty="0"/>
              <a:t>Μικρού μεγέθους ηλεκτρονικά κυκλώματα</a:t>
            </a:r>
            <a:r>
              <a:rPr lang="en-US" altLang="el-GR" sz="2800" dirty="0"/>
              <a:t>”</a:t>
            </a:r>
          </a:p>
          <a:p>
            <a:r>
              <a:rPr lang="el-GR" altLang="el-GR" sz="2800" dirty="0"/>
              <a:t>Ένας υπολογιστής αποτελείται από πύλες, κύτταρα μνήμης και διασυνδέσεις</a:t>
            </a:r>
            <a:endParaRPr lang="en-US" altLang="el-GR" sz="2800" dirty="0"/>
          </a:p>
          <a:p>
            <a:r>
              <a:rPr lang="el-GR" altLang="el-GR" sz="2800" dirty="0"/>
              <a:t>Τα παραπάνω μπορούν να υλοποιηθούν μέσω της τεχνολογίας των ημιαγωγών</a:t>
            </a:r>
            <a:endParaRPr lang="en-US" altLang="el-GR" sz="2800" dirty="0"/>
          </a:p>
          <a:p>
            <a:r>
              <a:rPr lang="el-GR" altLang="el-GR" sz="2800" dirty="0" err="1"/>
              <a:t>Π.χ</a:t>
            </a:r>
            <a:r>
              <a:rPr lang="el-GR" altLang="el-GR" sz="2800" dirty="0"/>
              <a:t> Φέτα Πυριτίου</a:t>
            </a:r>
            <a:endParaRPr lang="en-US" altLang="el-GR" sz="28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2782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Γενιές </a:t>
            </a:r>
            <a:r>
              <a:rPr lang="el-GR" altLang="el-GR" dirty="0" smtClean="0"/>
              <a:t>Υπολογιστών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800" dirty="0"/>
              <a:t>Λυχνίες κενού </a:t>
            </a:r>
            <a:r>
              <a:rPr lang="en-US" altLang="el-GR" sz="2800" dirty="0"/>
              <a:t>- 1946-1957</a:t>
            </a:r>
          </a:p>
          <a:p>
            <a:pPr>
              <a:lnSpc>
                <a:spcPct val="90000"/>
              </a:lnSpc>
            </a:pPr>
            <a:r>
              <a:rPr lang="en-US" altLang="el-GR" sz="2800" dirty="0"/>
              <a:t>Transistor - 1958-1964</a:t>
            </a:r>
          </a:p>
          <a:p>
            <a:pPr>
              <a:lnSpc>
                <a:spcPct val="90000"/>
              </a:lnSpc>
            </a:pPr>
            <a:r>
              <a:rPr lang="en-US" altLang="el-GR" sz="2800" dirty="0"/>
              <a:t>Small scale integration – 1965</a:t>
            </a:r>
            <a:r>
              <a:rPr lang="el-GR" altLang="el-GR" sz="2800" dirty="0"/>
              <a:t>..</a:t>
            </a:r>
            <a:endParaRPr lang="en-US" altLang="el-GR" sz="28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Έως </a:t>
            </a:r>
            <a:r>
              <a:rPr lang="en-US" altLang="el-GR" dirty="0"/>
              <a:t>100 </a:t>
            </a:r>
            <a:r>
              <a:rPr lang="el-GR" altLang="el-GR" dirty="0"/>
              <a:t>εξαρτήματα ανά</a:t>
            </a:r>
            <a:r>
              <a:rPr lang="en-US" altLang="el-GR" dirty="0"/>
              <a:t> chip</a:t>
            </a:r>
          </a:p>
          <a:p>
            <a:pPr>
              <a:lnSpc>
                <a:spcPct val="90000"/>
              </a:lnSpc>
            </a:pPr>
            <a:r>
              <a:rPr lang="en-US" altLang="el-GR" sz="2800" dirty="0"/>
              <a:t>Medium scale integration -  </a:t>
            </a:r>
            <a:r>
              <a:rPr lang="el-GR" altLang="el-GR" sz="2800" dirty="0"/>
              <a:t>..</a:t>
            </a:r>
            <a:r>
              <a:rPr lang="en-US" altLang="el-GR" sz="2800" dirty="0"/>
              <a:t>1971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l-GR" dirty="0"/>
              <a:t>100-3,000 </a:t>
            </a:r>
            <a:r>
              <a:rPr lang="el-GR" altLang="el-GR" dirty="0"/>
              <a:t>εξαρτήματα ανά</a:t>
            </a:r>
            <a:r>
              <a:rPr lang="en-US" altLang="el-GR" dirty="0"/>
              <a:t> chip</a:t>
            </a:r>
          </a:p>
          <a:p>
            <a:pPr>
              <a:lnSpc>
                <a:spcPct val="90000"/>
              </a:lnSpc>
            </a:pPr>
            <a:r>
              <a:rPr lang="en-US" altLang="el-GR" sz="2800" dirty="0"/>
              <a:t>Large scale integration - 1971-1977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l-GR" dirty="0"/>
              <a:t>3,000 - 100,000 </a:t>
            </a:r>
            <a:r>
              <a:rPr lang="el-GR" altLang="el-GR" dirty="0"/>
              <a:t>εξαρτήματα ανά</a:t>
            </a:r>
            <a:r>
              <a:rPr lang="en-US" altLang="el-GR" dirty="0"/>
              <a:t> </a:t>
            </a:r>
            <a:r>
              <a:rPr lang="en-US" altLang="el-GR" dirty="0" smtClean="0"/>
              <a:t>chip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58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Γενιές </a:t>
            </a:r>
            <a:r>
              <a:rPr lang="el-GR" altLang="el-GR" dirty="0" smtClean="0"/>
              <a:t>Υπολογιστών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l-GR" sz="2800" dirty="0" smtClean="0"/>
              <a:t>Very </a:t>
            </a:r>
            <a:r>
              <a:rPr lang="en-US" altLang="el-GR" sz="2800" dirty="0"/>
              <a:t>large scale integration - 1978 </a:t>
            </a:r>
            <a:r>
              <a:rPr lang="el-GR" altLang="el-GR" sz="2800" dirty="0"/>
              <a:t>έως Σήμερα</a:t>
            </a:r>
            <a:endParaRPr lang="en-US" altLang="el-GR" sz="28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US" altLang="el-GR" dirty="0"/>
              <a:t>100,000 - 100,000,000 </a:t>
            </a:r>
            <a:r>
              <a:rPr lang="el-GR" altLang="el-GR" dirty="0"/>
              <a:t>εξαρτήματα ανά</a:t>
            </a:r>
            <a:r>
              <a:rPr lang="en-US" altLang="el-GR" dirty="0"/>
              <a:t> chip</a:t>
            </a:r>
          </a:p>
          <a:p>
            <a:pPr>
              <a:lnSpc>
                <a:spcPct val="90000"/>
              </a:lnSpc>
            </a:pPr>
            <a:r>
              <a:rPr lang="en-US" altLang="el-GR" sz="2800" dirty="0"/>
              <a:t>Ultra large scale integration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Πάνω από </a:t>
            </a:r>
            <a:r>
              <a:rPr lang="en-US" altLang="el-GR" dirty="0"/>
              <a:t>100,000,000 </a:t>
            </a:r>
            <a:r>
              <a:rPr lang="el-GR" altLang="el-GR" dirty="0"/>
              <a:t>εξαρτήματα ανά</a:t>
            </a:r>
            <a:r>
              <a:rPr lang="en-US" altLang="el-GR" dirty="0"/>
              <a:t> chip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2885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Moore’s </a:t>
            </a:r>
            <a:r>
              <a:rPr lang="en-US" altLang="el-GR" dirty="0" smtClean="0"/>
              <a:t>Law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/>
              <a:t>Ολοένα αυξανόμενη πυκνότητα ολοκλήρωση εξαρτημάτων σε ένα</a:t>
            </a:r>
            <a:r>
              <a:rPr lang="en-US" altLang="el-GR" sz="2400" dirty="0"/>
              <a:t> chip</a:t>
            </a:r>
          </a:p>
          <a:p>
            <a:pPr>
              <a:lnSpc>
                <a:spcPct val="90000"/>
              </a:lnSpc>
            </a:pPr>
            <a:r>
              <a:rPr lang="en-US" altLang="el-GR" sz="2400" dirty="0"/>
              <a:t>Gordon Moore – </a:t>
            </a:r>
            <a:r>
              <a:rPr lang="el-GR" altLang="el-GR" sz="2400" dirty="0"/>
              <a:t>Συνιδρυτής της</a:t>
            </a:r>
            <a:r>
              <a:rPr lang="en-US" altLang="el-GR" sz="2400" dirty="0"/>
              <a:t> Intel</a:t>
            </a:r>
          </a:p>
          <a:p>
            <a:pPr>
              <a:lnSpc>
                <a:spcPct val="90000"/>
              </a:lnSpc>
            </a:pPr>
            <a:r>
              <a:rPr lang="el-GR" altLang="el-GR" sz="2400" dirty="0"/>
              <a:t>Ο αριθμός των </a:t>
            </a:r>
            <a:r>
              <a:rPr lang="en-US" altLang="el-GR" sz="2400" dirty="0"/>
              <a:t>transistors </a:t>
            </a:r>
            <a:r>
              <a:rPr lang="el-GR" altLang="el-GR" sz="2400" dirty="0"/>
              <a:t>πάνω σε ένα </a:t>
            </a:r>
            <a:r>
              <a:rPr lang="en-US" altLang="el-GR" sz="2400" dirty="0"/>
              <a:t>chip </a:t>
            </a:r>
            <a:r>
              <a:rPr lang="el-GR" altLang="el-GR" sz="2400" dirty="0"/>
              <a:t>θα διπλασιάζεται κάθε χρόνο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Από τη δεκαετία του</a:t>
            </a:r>
            <a:r>
              <a:rPr lang="en-US" altLang="el-GR" sz="2400" dirty="0"/>
              <a:t> 1970 </a:t>
            </a:r>
            <a:r>
              <a:rPr lang="el-GR" altLang="el-GR" sz="2400" dirty="0"/>
              <a:t>ο ρυθμός ανάπτυξης έχει μειωθεί λίγο..</a:t>
            </a:r>
            <a:endParaRPr lang="en-US" altLang="el-GR" sz="24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400" dirty="0"/>
              <a:t>Ο αριθμός των </a:t>
            </a:r>
            <a:r>
              <a:rPr lang="el-GR" altLang="el-GR" sz="2400" dirty="0" err="1"/>
              <a:t>transistors</a:t>
            </a:r>
            <a:r>
              <a:rPr lang="el-GR" altLang="el-GR" sz="2400" dirty="0"/>
              <a:t> σε ένα </a:t>
            </a:r>
            <a:r>
              <a:rPr lang="el-GR" altLang="el-GR" sz="2400" dirty="0" err="1"/>
              <a:t>chip</a:t>
            </a:r>
            <a:r>
              <a:rPr lang="el-GR" altLang="el-GR" sz="2400" dirty="0"/>
              <a:t> διπλασιάζεται κάθε 18 μήνες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Το κόστος ενός </a:t>
            </a:r>
            <a:r>
              <a:rPr lang="en-US" altLang="el-GR" sz="2400" dirty="0"/>
              <a:t>chip </a:t>
            </a:r>
            <a:r>
              <a:rPr lang="el-GR" altLang="el-GR" sz="2400" dirty="0"/>
              <a:t>παρέμεινε ουσιαστικά </a:t>
            </a:r>
            <a:r>
              <a:rPr lang="el-GR" altLang="el-GR" sz="2400" dirty="0" smtClean="0"/>
              <a:t>αμετάβλητο</a:t>
            </a:r>
            <a:endParaRPr lang="en-US" altLang="el-GR" sz="24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30522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813690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Μηχανικών Πληροφορικής Τ.Ε</a:t>
            </a:r>
          </a:p>
          <a:p>
            <a:pPr algn="l"/>
            <a:r>
              <a:rPr lang="el-GR" b="1" dirty="0"/>
              <a:t>Αρχιτεκτονική </a:t>
            </a:r>
            <a:r>
              <a:rPr lang="el-GR" b="1" dirty="0" smtClean="0"/>
              <a:t>υπολογιστών </a:t>
            </a:r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 </a:t>
            </a:r>
            <a:r>
              <a:rPr lang="el-GR" sz="2800" b="1" dirty="0" smtClean="0"/>
              <a:t>:</a:t>
            </a:r>
            <a:r>
              <a:rPr lang="en-US" sz="2800" b="1" dirty="0" smtClean="0"/>
              <a:t> </a:t>
            </a:r>
            <a:r>
              <a:rPr lang="el-GR" sz="2800" dirty="0" smtClean="0"/>
              <a:t>Η </a:t>
            </a:r>
            <a:r>
              <a:rPr lang="el-GR" sz="2800" dirty="0"/>
              <a:t>εξέλιξη και η απόδοση των υπολογιστών</a:t>
            </a:r>
            <a:endParaRPr lang="el-GR" sz="2800" dirty="0" smtClean="0"/>
          </a:p>
          <a:p>
            <a:endParaRPr lang="el-GR" sz="28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Φώτης Βαρζιώτης</a:t>
            </a:r>
          </a:p>
          <a:p>
            <a:pPr algn="l">
              <a:lnSpc>
                <a:spcPts val="2600"/>
              </a:lnSpc>
            </a:pP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Καθηγητής 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Εφαρμογών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Άρτα,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el-GR" dirty="0"/>
              <a:t>Moore’s </a:t>
            </a:r>
            <a:r>
              <a:rPr lang="en-US" altLang="el-GR" dirty="0" smtClean="0"/>
              <a:t>Law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l-GR" altLang="el-GR" sz="2400" dirty="0" smtClean="0"/>
              <a:t>Μεγαλύτερη </a:t>
            </a:r>
            <a:r>
              <a:rPr lang="el-GR" altLang="el-GR" sz="2400" dirty="0"/>
              <a:t>πυκνότητα ολοκλήρωσης </a:t>
            </a:r>
            <a:r>
              <a:rPr lang="el-GR" altLang="el-GR" sz="2400" dirty="0">
                <a:sym typeface="Wingdings" panose="05000000000000000000" pitchFamily="2" charset="2"/>
              </a:rPr>
              <a:t> μικρότερο μήκος διαδρομής ηλεκτρικού σήματος  αυξημένη ταχύτητα λειτουργίας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Μικρότερο μέγεθος υπολογιστή, μεγαλύτερη ευελιξία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Σημαντική μείωση στις απαιτήσεις ισχύος και ψύξης</a:t>
            </a:r>
            <a:endParaRPr lang="en-US" altLang="el-GR" sz="2400" dirty="0"/>
          </a:p>
          <a:p>
            <a:pPr>
              <a:lnSpc>
                <a:spcPct val="90000"/>
              </a:lnSpc>
            </a:pPr>
            <a:r>
              <a:rPr lang="el-GR" altLang="el-GR" sz="2400" dirty="0"/>
              <a:t>Λιγότερες και πιο αξιόπιστες διασυνδέσεις 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1571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Ρυθμός αύξησης στην πυκνότητα ολοκλήρωσης της </a:t>
            </a:r>
            <a:r>
              <a:rPr lang="en-US" altLang="el-GR" dirty="0"/>
              <a:t>CPU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21</a:t>
            </a:fld>
            <a:endParaRPr lang="el-GR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0" t="7411" r="14394" b="27492"/>
          <a:stretch>
            <a:fillRect/>
          </a:stretch>
        </p:blipFill>
        <p:spPr bwMode="auto">
          <a:xfrm>
            <a:off x="1415686" y="1353230"/>
            <a:ext cx="6204314" cy="42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621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IBM 360 </a:t>
            </a:r>
            <a:r>
              <a:rPr lang="en-GB" altLang="el-GR" dirty="0" smtClean="0"/>
              <a:t>series</a:t>
            </a:r>
            <a:r>
              <a:rPr lang="en-GB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sz="2400" dirty="0" smtClean="0"/>
              <a:t>1964</a:t>
            </a:r>
          </a:p>
          <a:p>
            <a:r>
              <a:rPr lang="el-GR" altLang="el-GR" sz="2400" dirty="0" smtClean="0"/>
              <a:t>Αντικατέστησε </a:t>
            </a:r>
            <a:r>
              <a:rPr lang="en-GB" altLang="el-GR" sz="2400" dirty="0" smtClean="0"/>
              <a:t>(&amp; </a:t>
            </a:r>
            <a:r>
              <a:rPr lang="el-GR" altLang="el-GR" sz="2400" dirty="0" smtClean="0"/>
              <a:t>ήταν ασύμβατος με</a:t>
            </a:r>
            <a:r>
              <a:rPr lang="en-GB" altLang="el-GR" sz="2400" dirty="0" smtClean="0"/>
              <a:t>) </a:t>
            </a:r>
            <a:r>
              <a:rPr lang="el-GR" altLang="el-GR" sz="2400" dirty="0" smtClean="0"/>
              <a:t>την σειρά </a:t>
            </a:r>
            <a:r>
              <a:rPr lang="en-GB" altLang="el-GR" sz="2400" dirty="0" smtClean="0"/>
              <a:t>7000</a:t>
            </a:r>
          </a:p>
          <a:p>
            <a:r>
              <a:rPr lang="el-GR" altLang="el-GR" sz="2400" dirty="0" smtClean="0"/>
              <a:t>Η πρώτη οικογένεια συμβατών υπολογιστών </a:t>
            </a:r>
            <a:endParaRPr lang="en-GB" altLang="el-GR" sz="2400" dirty="0" smtClean="0"/>
          </a:p>
          <a:p>
            <a:pPr lvl="1"/>
            <a:r>
              <a:rPr lang="el-GR" altLang="el-GR" sz="2000" dirty="0" smtClean="0"/>
              <a:t>Παρόμοιο ή πανομοιότυπο σύνολο εντολών </a:t>
            </a:r>
            <a:endParaRPr lang="en-GB" altLang="el-GR" sz="2000" dirty="0" smtClean="0"/>
          </a:p>
          <a:p>
            <a:pPr lvl="1"/>
            <a:r>
              <a:rPr lang="el-GR" altLang="el-GR" sz="2000" dirty="0" smtClean="0"/>
              <a:t>Παρόμοιο ή πανομοιότυπο </a:t>
            </a:r>
            <a:r>
              <a:rPr lang="en-GB" altLang="el-GR" sz="2000" dirty="0" smtClean="0"/>
              <a:t>O/S</a:t>
            </a:r>
          </a:p>
          <a:p>
            <a:pPr lvl="1"/>
            <a:r>
              <a:rPr lang="el-GR" altLang="el-GR" sz="2000" dirty="0" smtClean="0"/>
              <a:t>Αυξανόμενη ταχύτητα</a:t>
            </a:r>
            <a:endParaRPr lang="en-GB" altLang="el-GR" sz="2000" dirty="0" smtClean="0"/>
          </a:p>
          <a:p>
            <a:pPr lvl="1"/>
            <a:r>
              <a:rPr lang="el-GR" altLang="el-GR" sz="2000" dirty="0" smtClean="0"/>
              <a:t>Αυξανόμενος αριθμός θυρών </a:t>
            </a:r>
            <a:r>
              <a:rPr lang="en-GB" altLang="el-GR" sz="2000" dirty="0" smtClean="0"/>
              <a:t>I/O 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0053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IBM 360 </a:t>
            </a:r>
            <a:r>
              <a:rPr lang="en-GB" altLang="el-GR" dirty="0" smtClean="0"/>
              <a:t>series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l-GR" altLang="el-GR" sz="2000" dirty="0" smtClean="0"/>
              <a:t>Αυξανόμενο μέγεθος μνήμης</a:t>
            </a:r>
            <a:r>
              <a:rPr lang="en-GB" altLang="el-GR" sz="2000" dirty="0" smtClean="0"/>
              <a:t> </a:t>
            </a:r>
          </a:p>
          <a:p>
            <a:pPr lvl="1"/>
            <a:r>
              <a:rPr lang="el-GR" altLang="el-GR" sz="2000" dirty="0" smtClean="0"/>
              <a:t>Αυξανόμενο κόστος</a:t>
            </a:r>
            <a:endParaRPr lang="en-GB" altLang="el-GR" sz="2000" dirty="0" smtClean="0"/>
          </a:p>
          <a:p>
            <a:r>
              <a:rPr lang="en-GB" altLang="el-GR" sz="2400" dirty="0" smtClean="0"/>
              <a:t>Multiplexed </a:t>
            </a:r>
            <a:r>
              <a:rPr lang="en-GB" altLang="el-GR" sz="2400" dirty="0"/>
              <a:t>switch structure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9509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DEC </a:t>
            </a:r>
            <a:r>
              <a:rPr lang="en-GB" altLang="el-GR" dirty="0" smtClean="0"/>
              <a:t>PDP-8</a:t>
            </a:r>
            <a:r>
              <a:rPr lang="en-GB" altLang="el-GR" baseline="-25000" dirty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1964</a:t>
            </a:r>
          </a:p>
          <a:p>
            <a:r>
              <a:rPr lang="el-GR" altLang="el-GR" dirty="0"/>
              <a:t>Το πρώτο </a:t>
            </a:r>
            <a:r>
              <a:rPr lang="en-GB" altLang="el-GR" dirty="0"/>
              <a:t>minicomputer (</a:t>
            </a:r>
            <a:r>
              <a:rPr lang="el-GR" altLang="el-GR" dirty="0"/>
              <a:t>από τη φούστα</a:t>
            </a:r>
            <a:r>
              <a:rPr lang="en-GB" altLang="el-GR" dirty="0"/>
              <a:t> mini!)</a:t>
            </a:r>
          </a:p>
          <a:p>
            <a:r>
              <a:rPr lang="el-GR" altLang="el-GR" dirty="0"/>
              <a:t>Δεν απαιτούσε ένα κλιματιζόμενο δωμάτιο</a:t>
            </a:r>
            <a:endParaRPr lang="en-GB" altLang="el-GR" dirty="0"/>
          </a:p>
          <a:p>
            <a:r>
              <a:rPr lang="el-GR" altLang="el-GR" dirty="0"/>
              <a:t>Αρκετά μικρό για να τοποθετηθεί σε πάγκο εργαστηρίου 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47658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DEC </a:t>
            </a:r>
            <a:r>
              <a:rPr lang="en-GB" altLang="el-GR" dirty="0" smtClean="0"/>
              <a:t>PDP-8</a:t>
            </a:r>
            <a:r>
              <a:rPr lang="en-GB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dirty="0" smtClean="0"/>
              <a:t>$</a:t>
            </a:r>
            <a:r>
              <a:rPr lang="en-GB" altLang="el-GR" dirty="0"/>
              <a:t>16,000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$100k+ for IBM 360</a:t>
            </a:r>
          </a:p>
          <a:p>
            <a:r>
              <a:rPr lang="en-GB" altLang="el-GR" dirty="0"/>
              <a:t>Embedded applications &amp; OEM</a:t>
            </a:r>
          </a:p>
          <a:p>
            <a:r>
              <a:rPr lang="el-GR" altLang="el-GR" dirty="0"/>
              <a:t>Δομή διαύλου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30119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DEC - PDP-8 Bus Structure</a:t>
            </a:r>
            <a:endParaRPr lang="el-GR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26</a:t>
            </a:fld>
            <a:endParaRPr lang="el-GR" dirty="0"/>
          </a:p>
        </p:txBody>
      </p:sp>
      <p:grpSp>
        <p:nvGrpSpPr>
          <p:cNvPr id="7" name="Ομάδα 6"/>
          <p:cNvGrpSpPr/>
          <p:nvPr/>
        </p:nvGrpSpPr>
        <p:grpSpPr>
          <a:xfrm>
            <a:off x="342900" y="1849388"/>
            <a:ext cx="8458200" cy="2590800"/>
            <a:chOff x="304800" y="2743200"/>
            <a:chExt cx="8458200" cy="2590800"/>
          </a:xfrm>
        </p:grpSpPr>
        <p:sp>
          <p:nvSpPr>
            <p:cNvPr id="8" name="Rectangle 3"/>
            <p:cNvSpPr>
              <a:spLocks noChangeArrowheads="1"/>
            </p:cNvSpPr>
            <p:nvPr/>
          </p:nvSpPr>
          <p:spPr bwMode="auto">
            <a:xfrm>
              <a:off x="304800" y="4800600"/>
              <a:ext cx="8305800" cy="533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9" name="Text Box 4"/>
            <p:cNvSpPr txBox="1">
              <a:spLocks noChangeArrowheads="1"/>
            </p:cNvSpPr>
            <p:nvPr/>
          </p:nvSpPr>
          <p:spPr bwMode="auto">
            <a:xfrm>
              <a:off x="3276600" y="4953000"/>
              <a:ext cx="1128713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altLang="el-GR" sz="1600">
                  <a:latin typeface="Arial" panose="020B0604020202020204" pitchFamily="34" charset="0"/>
                </a:rPr>
                <a:t>OMNIBUS</a:t>
              </a:r>
            </a:p>
          </p:txBody>
        </p:sp>
        <p:sp>
          <p:nvSpPr>
            <p:cNvPr id="10" name="Rectangle 5"/>
            <p:cNvSpPr>
              <a:spLocks noChangeArrowheads="1"/>
            </p:cNvSpPr>
            <p:nvPr/>
          </p:nvSpPr>
          <p:spPr bwMode="auto">
            <a:xfrm>
              <a:off x="457200" y="2743200"/>
              <a:ext cx="13716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1" name="Rectangle 6"/>
            <p:cNvSpPr>
              <a:spLocks noChangeArrowheads="1"/>
            </p:cNvSpPr>
            <p:nvPr/>
          </p:nvSpPr>
          <p:spPr bwMode="auto">
            <a:xfrm>
              <a:off x="2286000" y="2743200"/>
              <a:ext cx="13716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2" name="Rectangle 7"/>
            <p:cNvSpPr>
              <a:spLocks noChangeArrowheads="1"/>
            </p:cNvSpPr>
            <p:nvPr/>
          </p:nvSpPr>
          <p:spPr bwMode="auto">
            <a:xfrm>
              <a:off x="3962400" y="2743200"/>
              <a:ext cx="13716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3" name="Rectangle 8"/>
            <p:cNvSpPr>
              <a:spLocks noChangeArrowheads="1"/>
            </p:cNvSpPr>
            <p:nvPr/>
          </p:nvSpPr>
          <p:spPr bwMode="auto">
            <a:xfrm>
              <a:off x="5638800" y="2743200"/>
              <a:ext cx="13716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4" name="Rectangle 9"/>
            <p:cNvSpPr>
              <a:spLocks noChangeArrowheads="1"/>
            </p:cNvSpPr>
            <p:nvPr/>
          </p:nvSpPr>
          <p:spPr bwMode="auto">
            <a:xfrm>
              <a:off x="7391400" y="2743200"/>
              <a:ext cx="1371600" cy="9144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90000" tIns="46800" rIns="90000" bIns="46800" anchor="ctr"/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l-GR" altLang="el-GR"/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595313" y="3032125"/>
              <a:ext cx="1060450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altLang="el-GR" sz="1600">
                  <a:latin typeface="Arial" panose="020B0604020202020204" pitchFamily="34" charset="0"/>
                </a:rPr>
                <a:t>Console</a:t>
              </a:r>
            </a:p>
            <a:p>
              <a:r>
                <a:rPr lang="en-GB" altLang="el-GR" sz="1600">
                  <a:latin typeface="Arial" panose="020B0604020202020204" pitchFamily="34" charset="0"/>
                </a:rPr>
                <a:t>Controller</a:t>
              </a:r>
            </a:p>
          </p:txBody>
        </p:sp>
        <p:sp>
          <p:nvSpPr>
            <p:cNvPr id="16" name="Text Box 12"/>
            <p:cNvSpPr txBox="1">
              <a:spLocks noChangeArrowheads="1"/>
            </p:cNvSpPr>
            <p:nvPr/>
          </p:nvSpPr>
          <p:spPr bwMode="auto">
            <a:xfrm>
              <a:off x="2667000" y="3048000"/>
              <a:ext cx="608013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altLang="el-GR" sz="1600">
                  <a:latin typeface="Arial" panose="020B0604020202020204" pitchFamily="34" charset="0"/>
                </a:rPr>
                <a:t>CPU</a:t>
              </a:r>
            </a:p>
          </p:txBody>
        </p:sp>
        <p:sp>
          <p:nvSpPr>
            <p:cNvPr id="17" name="Text Box 13"/>
            <p:cNvSpPr txBox="1">
              <a:spLocks noChangeArrowheads="1"/>
            </p:cNvSpPr>
            <p:nvPr/>
          </p:nvSpPr>
          <p:spPr bwMode="auto">
            <a:xfrm>
              <a:off x="3948113" y="2955925"/>
              <a:ext cx="1412875" cy="336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altLang="el-GR" sz="1600">
                  <a:latin typeface="Arial" panose="020B0604020202020204" pitchFamily="34" charset="0"/>
                </a:rPr>
                <a:t>Main Memory</a:t>
              </a:r>
            </a:p>
          </p:txBody>
        </p:sp>
        <p:sp>
          <p:nvSpPr>
            <p:cNvPr id="18" name="Text Box 14"/>
            <p:cNvSpPr txBox="1">
              <a:spLocks noChangeArrowheads="1"/>
            </p:cNvSpPr>
            <p:nvPr/>
          </p:nvSpPr>
          <p:spPr bwMode="auto">
            <a:xfrm>
              <a:off x="5867400" y="2895600"/>
              <a:ext cx="84613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altLang="el-GR" sz="1600">
                  <a:latin typeface="Arial" panose="020B0604020202020204" pitchFamily="34" charset="0"/>
                </a:rPr>
                <a:t>I/O</a:t>
              </a:r>
            </a:p>
            <a:p>
              <a:r>
                <a:rPr lang="en-GB" altLang="el-GR" sz="1600">
                  <a:latin typeface="Arial" panose="020B0604020202020204" pitchFamily="34" charset="0"/>
                </a:rPr>
                <a:t>Module</a:t>
              </a:r>
            </a:p>
          </p:txBody>
        </p:sp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7696200" y="2971800"/>
              <a:ext cx="846138" cy="581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GB" altLang="el-GR" sz="1600">
                  <a:latin typeface="Arial" panose="020B0604020202020204" pitchFamily="34" charset="0"/>
                </a:rPr>
                <a:t>I/O</a:t>
              </a:r>
            </a:p>
            <a:p>
              <a:r>
                <a:rPr lang="en-GB" altLang="el-GR" sz="1600">
                  <a:latin typeface="Arial" panose="020B0604020202020204" pitchFamily="34" charset="0"/>
                </a:rPr>
                <a:t>Module</a:t>
              </a:r>
            </a:p>
          </p:txBody>
        </p: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9144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 flipV="1">
              <a:off x="12954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2" name="Line 18"/>
            <p:cNvSpPr>
              <a:spLocks noChangeShapeType="1"/>
            </p:cNvSpPr>
            <p:nvPr/>
          </p:nvSpPr>
          <p:spPr bwMode="auto">
            <a:xfrm>
              <a:off x="27432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3" name="Line 19"/>
            <p:cNvSpPr>
              <a:spLocks noChangeShapeType="1"/>
            </p:cNvSpPr>
            <p:nvPr/>
          </p:nvSpPr>
          <p:spPr bwMode="auto">
            <a:xfrm flipV="1">
              <a:off x="31242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>
              <a:off x="44196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V="1">
              <a:off x="48006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6" name="Line 22"/>
            <p:cNvSpPr>
              <a:spLocks noChangeShapeType="1"/>
            </p:cNvSpPr>
            <p:nvPr/>
          </p:nvSpPr>
          <p:spPr bwMode="auto">
            <a:xfrm>
              <a:off x="60960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7" name="Line 23"/>
            <p:cNvSpPr>
              <a:spLocks noChangeShapeType="1"/>
            </p:cNvSpPr>
            <p:nvPr/>
          </p:nvSpPr>
          <p:spPr bwMode="auto">
            <a:xfrm flipV="1">
              <a:off x="64770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8" name="Line 24"/>
            <p:cNvSpPr>
              <a:spLocks noChangeShapeType="1"/>
            </p:cNvSpPr>
            <p:nvPr/>
          </p:nvSpPr>
          <p:spPr bwMode="auto">
            <a:xfrm>
              <a:off x="79248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 flipV="1">
              <a:off x="8305800" y="3657600"/>
              <a:ext cx="0" cy="1143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lIns="90000" tIns="46800" rIns="90000" bIns="46800" anchor="ctr"/>
            <a:lstStyle/>
            <a:p>
              <a:endParaRPr lang="el-GR"/>
            </a:p>
          </p:txBody>
        </p:sp>
      </p:grpSp>
    </p:spTree>
    <p:extLst>
      <p:ext uri="{BB962C8B-B14F-4D97-AF65-F5344CB8AC3E}">
        <p14:creationId xmlns:p14="http://schemas.microsoft.com/office/powerpoint/2010/main" val="4246119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μνήμη με </a:t>
            </a:r>
            <a:r>
              <a:rPr lang="el-GR" altLang="el-GR" dirty="0" smtClean="0"/>
              <a:t>ημιαγωγούς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1970</a:t>
            </a:r>
          </a:p>
          <a:p>
            <a:r>
              <a:rPr lang="el-GR" altLang="el-GR" dirty="0"/>
              <a:t>Εταιρεία </a:t>
            </a:r>
            <a:r>
              <a:rPr lang="en-US" altLang="el-GR" dirty="0"/>
              <a:t>“</a:t>
            </a:r>
            <a:r>
              <a:rPr lang="en-GB" altLang="el-GR" dirty="0"/>
              <a:t>Fairchild”</a:t>
            </a:r>
          </a:p>
          <a:p>
            <a:r>
              <a:rPr lang="el-GR" altLang="el-GR" dirty="0"/>
              <a:t>Διαστάσεις ενός μαγνητικού πυρήνα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</a:t>
            </a:r>
            <a:r>
              <a:rPr lang="en-GB" altLang="el-GR" dirty="0"/>
              <a:t>.</a:t>
            </a:r>
            <a:r>
              <a:rPr lang="el-GR" altLang="el-GR" dirty="0"/>
              <a:t>χ</a:t>
            </a:r>
            <a:r>
              <a:rPr lang="en-GB" altLang="el-GR" dirty="0"/>
              <a:t>. </a:t>
            </a:r>
            <a:r>
              <a:rPr lang="el-GR" altLang="el-GR" dirty="0"/>
              <a:t>αποθήκευση </a:t>
            </a:r>
            <a:r>
              <a:rPr lang="en-GB" altLang="el-GR" dirty="0"/>
              <a:t>1 bit</a:t>
            </a:r>
            <a:r>
              <a:rPr lang="el-GR" altLang="el-GR" dirty="0"/>
              <a:t> σε ένα μαγνητικό πυρήνα</a:t>
            </a:r>
            <a:r>
              <a:rPr lang="en-GB" altLang="el-GR" dirty="0"/>
              <a:t> </a:t>
            </a:r>
          </a:p>
          <a:p>
            <a:r>
              <a:rPr lang="el-GR" altLang="el-GR" dirty="0"/>
              <a:t>Αποθηκεύει</a:t>
            </a:r>
            <a:r>
              <a:rPr lang="en-GB" altLang="el-GR" dirty="0"/>
              <a:t> 256 </a:t>
            </a:r>
            <a:r>
              <a:rPr lang="en-GB" altLang="el-GR" dirty="0" smtClean="0"/>
              <a:t>bits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3431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Η μνήμη με </a:t>
            </a:r>
            <a:r>
              <a:rPr lang="el-GR" altLang="el-GR" dirty="0" smtClean="0"/>
              <a:t>ημιαγωγούς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Μη </a:t>
            </a:r>
            <a:r>
              <a:rPr lang="el-GR" altLang="el-GR" dirty="0"/>
              <a:t>καταστροφική ανάγνωση</a:t>
            </a:r>
            <a:endParaRPr lang="en-GB" altLang="el-GR" dirty="0"/>
          </a:p>
          <a:p>
            <a:r>
              <a:rPr lang="el-GR" altLang="el-GR" dirty="0"/>
              <a:t>Πολύ ταχύτερη</a:t>
            </a:r>
            <a:endParaRPr lang="en-GB" altLang="el-GR" dirty="0"/>
          </a:p>
          <a:p>
            <a:r>
              <a:rPr lang="el-GR" altLang="el-GR" dirty="0"/>
              <a:t>Η χωρητικότητα διπλασιάζεται σχεδόν κάθε χρόνο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7348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smtClean="0"/>
              <a:t>Intel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1971 - 4004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Ο πρώτος μικροεπεξεργαστής</a:t>
            </a:r>
            <a:endParaRPr lang="en-GB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Όλα τα εξαρτήματα μιας </a:t>
            </a:r>
            <a:r>
              <a:rPr lang="en-GB" altLang="el-GR" dirty="0"/>
              <a:t>CPU </a:t>
            </a:r>
            <a:r>
              <a:rPr lang="el-GR" altLang="el-GR" dirty="0"/>
              <a:t>τοποθετήθηκαν σε ένα</a:t>
            </a:r>
            <a:r>
              <a:rPr lang="en-GB" altLang="el-GR" dirty="0"/>
              <a:t> chip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/>
              <a:t>4 </a:t>
            </a:r>
            <a:r>
              <a:rPr lang="en-GB" altLang="el-GR" dirty="0" smtClean="0"/>
              <a:t>bit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6531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 smtClean="0"/>
              <a:t>Intel</a:t>
            </a:r>
            <a:r>
              <a:rPr lang="en-US" altLang="el-GR" baseline="-25000" dirty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Ακολούθησε </a:t>
            </a:r>
            <a:r>
              <a:rPr lang="el-GR" altLang="el-GR" dirty="0"/>
              <a:t>το</a:t>
            </a:r>
            <a:r>
              <a:rPr lang="en-GB" altLang="el-GR" dirty="0"/>
              <a:t> 1972 </a:t>
            </a:r>
            <a:r>
              <a:rPr lang="el-GR" altLang="el-GR" dirty="0"/>
              <a:t>ο</a:t>
            </a:r>
            <a:r>
              <a:rPr lang="en-GB" altLang="el-GR" dirty="0"/>
              <a:t> </a:t>
            </a:r>
            <a:r>
              <a:rPr lang="en-GB" altLang="el-GR" dirty="0" smtClean="0"/>
              <a:t>8008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altLang="el-GR" dirty="0" smtClean="0"/>
              <a:t>8 bit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Ειδικού σκοπού</a:t>
            </a:r>
            <a:endParaRPr lang="en-GB" altLang="el-GR" dirty="0" smtClean="0"/>
          </a:p>
          <a:p>
            <a:r>
              <a:rPr lang="en-GB" altLang="el-GR" dirty="0" smtClean="0"/>
              <a:t>1974 - 8080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 smtClean="0"/>
              <a:t>Ο πρώτος μικροεπεξεργαστής γενικής χρήσης της </a:t>
            </a:r>
            <a:r>
              <a:rPr lang="en-US" altLang="el-GR" dirty="0" smtClean="0"/>
              <a:t>INTEL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02649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altLang="el-GR" dirty="0"/>
              <a:t>Speeding it up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altLang="el-GR" dirty="0"/>
              <a:t>Pipelining</a:t>
            </a:r>
          </a:p>
          <a:p>
            <a:r>
              <a:rPr lang="en-GB" altLang="el-GR" dirty="0"/>
              <a:t>On board cache</a:t>
            </a:r>
          </a:p>
          <a:p>
            <a:r>
              <a:rPr lang="en-GB" altLang="el-GR" dirty="0"/>
              <a:t>On board L1 &amp; L2 cache</a:t>
            </a:r>
          </a:p>
          <a:p>
            <a:r>
              <a:rPr lang="el-GR" altLang="el-GR" dirty="0"/>
              <a:t>Πρόβλεψη διακλάδωσης</a:t>
            </a:r>
            <a:endParaRPr lang="en-GB" altLang="el-GR" dirty="0"/>
          </a:p>
          <a:p>
            <a:r>
              <a:rPr lang="el-GR" altLang="el-GR" dirty="0"/>
              <a:t>Ανάλυση ροής δεδομένων</a:t>
            </a:r>
            <a:endParaRPr lang="en-GB" altLang="el-GR" dirty="0"/>
          </a:p>
          <a:p>
            <a:r>
              <a:rPr lang="el-GR" altLang="el-GR" dirty="0"/>
              <a:t>Εκτέλεση μέσω υπόθεσης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630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Ισορροπία στην απόδοση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Αυξανόμενες ταχύτητες επεξεργαστή </a:t>
            </a:r>
            <a:endParaRPr lang="en-US" altLang="el-GR" dirty="0"/>
          </a:p>
          <a:p>
            <a:r>
              <a:rPr lang="el-GR" altLang="el-GR" dirty="0"/>
              <a:t>Αυξημένη χωρητικότητα μνήμης</a:t>
            </a:r>
            <a:endParaRPr lang="en-US" altLang="el-GR" dirty="0"/>
          </a:p>
          <a:p>
            <a:r>
              <a:rPr lang="el-GR" altLang="el-GR" dirty="0"/>
              <a:t>Η ταχύτητα της μνήμης (ή και του διαύλου) υπολείπεται της ταχύτητας των επεξεργαστών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4518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Χαρακτηριστικά </a:t>
            </a:r>
            <a:r>
              <a:rPr lang="en-US" altLang="el-GR" sz="3600" dirty="0"/>
              <a:t>DRAM </a:t>
            </a:r>
            <a:r>
              <a:rPr lang="el-GR" altLang="el-GR" sz="3600" dirty="0"/>
              <a:t>και</a:t>
            </a:r>
            <a:r>
              <a:rPr lang="en-US" altLang="el-GR" sz="3600" dirty="0"/>
              <a:t> </a:t>
            </a:r>
            <a:r>
              <a:rPr lang="el-GR" altLang="el-GR" sz="3600" dirty="0"/>
              <a:t>Επεξεργαστή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33</a:t>
            </a:fld>
            <a:endParaRPr lang="el-GR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15"/>
          <a:stretch>
            <a:fillRect/>
          </a:stretch>
        </p:blipFill>
        <p:spPr bwMode="auto">
          <a:xfrm>
            <a:off x="1316895" y="1129094"/>
            <a:ext cx="6510209" cy="43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005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600" dirty="0"/>
              <a:t>Χρήση της </a:t>
            </a:r>
            <a:r>
              <a:rPr lang="en-US" altLang="el-GR" sz="3600" dirty="0"/>
              <a:t>DRAM</a:t>
            </a:r>
            <a:endParaRPr lang="el-GR" sz="3600" baseline="-25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34</a:t>
            </a:fld>
            <a:endParaRPr lang="el-GR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57"/>
          <a:stretch>
            <a:fillRect/>
          </a:stretch>
        </p:blipFill>
        <p:spPr bwMode="auto">
          <a:xfrm>
            <a:off x="1168239" y="1058484"/>
            <a:ext cx="6807522" cy="435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57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Λύσεις</a:t>
            </a:r>
            <a:r>
              <a:rPr lang="en-US" altLang="el-GR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 err="1"/>
              <a:t>Άυξηση</a:t>
            </a:r>
            <a:r>
              <a:rPr lang="el-GR" altLang="el-GR" dirty="0"/>
              <a:t> του αριθμού </a:t>
            </a:r>
            <a:r>
              <a:rPr lang="en-US" altLang="el-GR" dirty="0"/>
              <a:t>bit </a:t>
            </a:r>
            <a:r>
              <a:rPr lang="el-GR" altLang="el-GR" dirty="0"/>
              <a:t>που ανακτώνται κάθε φορά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Ευρύτερη </a:t>
            </a:r>
            <a:r>
              <a:rPr lang="en-US" altLang="el-GR" dirty="0"/>
              <a:t>DRAM </a:t>
            </a:r>
            <a:r>
              <a:rPr lang="el-GR" altLang="el-GR" dirty="0"/>
              <a:t>παρά</a:t>
            </a:r>
            <a:r>
              <a:rPr lang="en-US" altLang="el-GR" dirty="0"/>
              <a:t> “</a:t>
            </a:r>
            <a:r>
              <a:rPr lang="el-GR" altLang="el-GR" dirty="0"/>
              <a:t>βαθύτερη</a:t>
            </a:r>
            <a:r>
              <a:rPr lang="en-US" altLang="el-GR" dirty="0"/>
              <a:t>”</a:t>
            </a:r>
          </a:p>
          <a:p>
            <a:r>
              <a:rPr lang="el-GR" altLang="el-GR" dirty="0"/>
              <a:t>Αλλαγή στις </a:t>
            </a:r>
            <a:r>
              <a:rPr lang="el-GR" altLang="el-GR" dirty="0" err="1"/>
              <a:t>διεπαφές</a:t>
            </a:r>
            <a:r>
              <a:rPr lang="el-GR" altLang="el-GR" dirty="0"/>
              <a:t> της </a:t>
            </a:r>
            <a:r>
              <a:rPr lang="en-US" altLang="el-GR" dirty="0"/>
              <a:t>DRAM </a:t>
            </a:r>
            <a:r>
              <a:rPr lang="el-GR" altLang="el-GR" dirty="0"/>
              <a:t>(ενδιάμεσα στάδια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Cache</a:t>
            </a:r>
          </a:p>
          <a:p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3670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Λύσεις</a:t>
            </a:r>
            <a:r>
              <a:rPr lang="en-US" altLang="el-GR" baseline="-25000" dirty="0" smtClean="0"/>
              <a:t>2/2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 smtClean="0"/>
              <a:t>Μείωση </a:t>
            </a:r>
            <a:r>
              <a:rPr lang="el-GR" altLang="el-GR" dirty="0"/>
              <a:t>της συχνότητας πρόσβασης στη μνήμη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Πιο περίπλοκη </a:t>
            </a:r>
            <a:r>
              <a:rPr lang="en-US" altLang="el-GR" dirty="0"/>
              <a:t>cache </a:t>
            </a:r>
            <a:r>
              <a:rPr lang="el-GR" altLang="el-GR" dirty="0"/>
              <a:t>και </a:t>
            </a:r>
            <a:r>
              <a:rPr lang="en-US" altLang="el-GR" dirty="0"/>
              <a:t>cache on chip</a:t>
            </a:r>
          </a:p>
          <a:p>
            <a:r>
              <a:rPr lang="el-GR" altLang="el-GR" dirty="0"/>
              <a:t>Αύξηση του εύρους ζώνης λειτουργίας των διασυνδέσεων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Ταχύτεροι δίαυλοι</a:t>
            </a:r>
            <a:endParaRPr lang="en-US" altLang="el-GR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altLang="el-GR" dirty="0"/>
              <a:t>Ιεράρχηση διαύλων</a:t>
            </a:r>
            <a:endParaRPr lang="en-US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6959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Εξέλιξη έως τον </a:t>
            </a:r>
            <a:r>
              <a:rPr lang="en-GB" altLang="el-GR" dirty="0" smtClean="0"/>
              <a:t>Pentium</a:t>
            </a:r>
            <a:r>
              <a:rPr lang="en-GB" altLang="el-GR" baseline="-25000" dirty="0" smtClean="0"/>
              <a:t>1/6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sz="2400" dirty="0"/>
              <a:t>8080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000" dirty="0"/>
              <a:t>1</a:t>
            </a:r>
            <a:r>
              <a:rPr lang="el-GR" altLang="el-GR" sz="2000" baseline="30000" dirty="0"/>
              <a:t>ος</a:t>
            </a:r>
            <a:r>
              <a:rPr lang="el-GR" altLang="el-GR" sz="2000" dirty="0"/>
              <a:t> γενικής χρήσης μικροεπεξεργαστής</a:t>
            </a:r>
            <a:endParaRPr lang="en-GB" altLang="el-GR" sz="20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000" dirty="0"/>
              <a:t>Δίαυλος </a:t>
            </a:r>
            <a:r>
              <a:rPr lang="en-GB" altLang="el-GR" sz="2000" dirty="0"/>
              <a:t>8 bit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000" dirty="0"/>
              <a:t>Χρησιμοποιήθηκε στον πρώτο </a:t>
            </a:r>
            <a:r>
              <a:rPr lang="en-US" altLang="el-GR" sz="2000" dirty="0"/>
              <a:t>PC</a:t>
            </a:r>
            <a:r>
              <a:rPr lang="en-GB" altLang="el-GR" sz="2000" dirty="0"/>
              <a:t> – Altair</a:t>
            </a:r>
          </a:p>
          <a:p>
            <a:pPr>
              <a:lnSpc>
                <a:spcPct val="90000"/>
              </a:lnSpc>
            </a:pPr>
            <a:r>
              <a:rPr lang="en-GB" altLang="el-GR" sz="2400" dirty="0"/>
              <a:t>8086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000" dirty="0"/>
              <a:t>Αρκετά ισχυρότερος</a:t>
            </a:r>
            <a:endParaRPr lang="en-GB" altLang="el-GR" sz="20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000" dirty="0"/>
              <a:t>16 bit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000" dirty="0"/>
              <a:t>Cache</a:t>
            </a:r>
            <a:r>
              <a:rPr lang="el-GR" altLang="el-GR" sz="2000" dirty="0"/>
              <a:t> εντολών</a:t>
            </a:r>
            <a:r>
              <a:rPr lang="en-GB" altLang="el-GR" sz="2000" dirty="0"/>
              <a:t>, </a:t>
            </a:r>
            <a:r>
              <a:rPr lang="en-GB" altLang="el-GR" sz="2000" dirty="0" err="1"/>
              <a:t>prefetch</a:t>
            </a:r>
            <a:r>
              <a:rPr lang="el-GR" altLang="el-GR" sz="2000" dirty="0"/>
              <a:t>ι</a:t>
            </a:r>
            <a:r>
              <a:rPr lang="en-US" altLang="el-GR" sz="2000" dirty="0"/>
              <a:t>ng</a:t>
            </a:r>
            <a:r>
              <a:rPr lang="en-GB" altLang="el-GR" sz="2000" dirty="0"/>
              <a:t> </a:t>
            </a:r>
            <a:r>
              <a:rPr lang="el-GR" altLang="el-GR" sz="2000" dirty="0"/>
              <a:t>περιορισμένου αριθμού εντολών</a:t>
            </a:r>
            <a:endParaRPr lang="en-GB" altLang="el-GR" sz="20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000" dirty="0"/>
              <a:t>8088 (</a:t>
            </a:r>
            <a:r>
              <a:rPr lang="el-GR" altLang="el-GR" sz="2000" dirty="0"/>
              <a:t>εξωτερικός δίαυλος </a:t>
            </a:r>
            <a:r>
              <a:rPr lang="en-GB" altLang="el-GR" sz="2000" dirty="0"/>
              <a:t>8 bit) </a:t>
            </a:r>
            <a:r>
              <a:rPr lang="el-GR" altLang="el-GR" sz="2000" dirty="0"/>
              <a:t>Χρησιμοποιήθηκε στον πρώτο</a:t>
            </a:r>
            <a:r>
              <a:rPr lang="en-GB" altLang="el-GR" sz="2000" dirty="0"/>
              <a:t> IBM </a:t>
            </a:r>
            <a:r>
              <a:rPr lang="en-GB" altLang="el-GR" sz="2000" dirty="0" smtClean="0"/>
              <a:t>PC</a:t>
            </a:r>
            <a:endParaRPr lang="en-GB" alt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838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Εξέλιξη έως τον </a:t>
            </a:r>
            <a:r>
              <a:rPr lang="en-GB" altLang="el-GR" dirty="0" smtClean="0"/>
              <a:t>Pentium</a:t>
            </a:r>
            <a:r>
              <a:rPr lang="en-GB" altLang="el-GR" baseline="-25000" dirty="0" smtClean="0"/>
              <a:t>2/6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sz="2400" dirty="0" smtClean="0"/>
              <a:t>80286</a:t>
            </a:r>
            <a:endParaRPr lang="en-GB" altLang="el-GR" sz="2400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000" dirty="0"/>
              <a:t>Πρόσβαση σε μνήμη 1</a:t>
            </a:r>
            <a:r>
              <a:rPr lang="en-GB" altLang="el-GR" sz="2000" dirty="0"/>
              <a:t>6 </a:t>
            </a:r>
            <a:r>
              <a:rPr lang="en-GB" altLang="el-GR" sz="2000" dirty="0" err="1"/>
              <a:t>Mbyte</a:t>
            </a:r>
            <a:r>
              <a:rPr lang="en-GB" altLang="el-GR" sz="2000" dirty="0"/>
              <a:t> 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000" dirty="0"/>
              <a:t>Από</a:t>
            </a:r>
            <a:r>
              <a:rPr lang="en-GB" altLang="el-GR" sz="2000" dirty="0"/>
              <a:t> 1Mb</a:t>
            </a:r>
          </a:p>
          <a:p>
            <a:pPr>
              <a:lnSpc>
                <a:spcPct val="90000"/>
              </a:lnSpc>
            </a:pPr>
            <a:r>
              <a:rPr lang="en-GB" altLang="el-GR" sz="2400" dirty="0"/>
              <a:t>80386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sz="2000" dirty="0"/>
              <a:t>32 bit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sz="2000" dirty="0"/>
              <a:t>Υποστήριξη για</a:t>
            </a:r>
            <a:r>
              <a:rPr lang="en-GB" altLang="el-GR" sz="2000" dirty="0"/>
              <a:t> multitasking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285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Εξέλιξη έως τον </a:t>
            </a:r>
            <a:r>
              <a:rPr lang="en-GB" altLang="el-GR" dirty="0" smtClean="0"/>
              <a:t>Pentium</a:t>
            </a:r>
            <a:r>
              <a:rPr lang="en-GB" altLang="el-GR" baseline="-25000" dirty="0" smtClean="0"/>
              <a:t>3/6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dirty="0"/>
              <a:t>80486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Εξελιγμένη </a:t>
            </a:r>
            <a:r>
              <a:rPr lang="en-GB" altLang="el-GR" dirty="0"/>
              <a:t>cache and </a:t>
            </a:r>
            <a:r>
              <a:rPr lang="en-US" altLang="el-GR" dirty="0"/>
              <a:t>p</a:t>
            </a:r>
            <a:r>
              <a:rPr lang="en-GB" altLang="el-GR" dirty="0" err="1"/>
              <a:t>ipelining</a:t>
            </a:r>
            <a:endParaRPr lang="en-GB" altLang="el-GR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dirty="0"/>
              <a:t>built in maths co-processor</a:t>
            </a:r>
          </a:p>
          <a:p>
            <a:pPr>
              <a:lnSpc>
                <a:spcPct val="90000"/>
              </a:lnSpc>
            </a:pPr>
            <a:r>
              <a:rPr lang="en-GB" altLang="el-GR" dirty="0"/>
              <a:t>Pentium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dirty="0"/>
              <a:t>Superscalar</a:t>
            </a:r>
            <a:r>
              <a:rPr lang="el-GR" altLang="el-GR" dirty="0"/>
              <a:t> οργάνωση</a:t>
            </a:r>
            <a:endParaRPr lang="en-GB" altLang="el-GR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Παράλληλη εκτέλεση πολλών εντολών 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798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Εξέλιξη έως τον </a:t>
            </a:r>
            <a:r>
              <a:rPr lang="en-GB" altLang="el-GR" dirty="0" smtClean="0"/>
              <a:t>Pentium</a:t>
            </a:r>
            <a:r>
              <a:rPr lang="en-GB" altLang="el-GR" baseline="-25000" dirty="0" smtClean="0"/>
              <a:t>4/6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dirty="0" smtClean="0"/>
              <a:t>Pentium Pro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 smtClean="0"/>
              <a:t>Ενισχυμένη</a:t>
            </a:r>
            <a:r>
              <a:rPr lang="en-GB" altLang="el-GR" dirty="0" smtClean="0"/>
              <a:t> superscalar </a:t>
            </a:r>
            <a:r>
              <a:rPr lang="el-GR" altLang="el-GR" dirty="0" smtClean="0"/>
              <a:t>οργάνωση</a:t>
            </a:r>
            <a:endParaRPr lang="en-GB" altLang="el-GR" dirty="0" smtClean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 smtClean="0"/>
              <a:t>Επιθετική χρήση της μετονομασίας </a:t>
            </a:r>
            <a:r>
              <a:rPr lang="el-GR" altLang="el-GR" dirty="0" err="1" smtClean="0"/>
              <a:t>καταχωρητών</a:t>
            </a:r>
            <a:r>
              <a:rPr lang="el-GR" altLang="el-GR" dirty="0" smtClean="0"/>
              <a:t> (ενίσχυση της παραλληλίας)</a:t>
            </a:r>
            <a:endParaRPr lang="en-GB" altLang="el-GR" dirty="0" smtClean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 smtClean="0"/>
              <a:t>Προβλέψεις διακλάδωσης</a:t>
            </a:r>
            <a:endParaRPr lang="en-GB" altLang="el-GR" dirty="0" smtClean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 smtClean="0"/>
              <a:t>Ανάλυση ροής δεδομένων</a:t>
            </a:r>
            <a:endParaRPr lang="en-GB" altLang="el-GR" dirty="0" smtClean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 smtClean="0"/>
              <a:t>Εκτέλεση μέσω υπόθεσης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2868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Εξέλιξη έως τον </a:t>
            </a:r>
            <a:r>
              <a:rPr lang="en-GB" altLang="el-GR" dirty="0" smtClean="0"/>
              <a:t>Pentium</a:t>
            </a:r>
            <a:r>
              <a:rPr lang="en-GB" altLang="el-GR" baseline="-25000" dirty="0" smtClean="0"/>
              <a:t>5/6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dirty="0"/>
              <a:t>Pentium II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dirty="0"/>
              <a:t>MMX technology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Επεξεργασία γραφικών</a:t>
            </a:r>
            <a:r>
              <a:rPr lang="en-GB" altLang="el-GR" dirty="0"/>
              <a:t>, video &amp; audio</a:t>
            </a:r>
          </a:p>
          <a:p>
            <a:pPr>
              <a:lnSpc>
                <a:spcPct val="90000"/>
              </a:lnSpc>
            </a:pPr>
            <a:r>
              <a:rPr lang="en-GB" altLang="el-GR" dirty="0"/>
              <a:t>Pentium III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Επιπρόσθετες εντολές κινητής υποδιαστολής για</a:t>
            </a:r>
            <a:r>
              <a:rPr lang="en-GB" altLang="el-GR" dirty="0"/>
              <a:t> 3D </a:t>
            </a:r>
            <a:r>
              <a:rPr lang="el-GR" altLang="el-GR" dirty="0"/>
              <a:t>γραφικά</a:t>
            </a:r>
            <a:endParaRPr lang="en-GB" altLang="el-GR" dirty="0"/>
          </a:p>
          <a:p>
            <a:pPr>
              <a:lnSpc>
                <a:spcPct val="90000"/>
              </a:lnSpc>
            </a:pPr>
            <a:r>
              <a:rPr lang="en-GB" altLang="el-GR" dirty="0"/>
              <a:t>Pentium 4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/>
              <a:t>Και άλλες εντολές για την βελτίωση των </a:t>
            </a:r>
            <a:r>
              <a:rPr lang="el-GR" altLang="el-GR" dirty="0" smtClean="0"/>
              <a:t>γραφικών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996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Εξέλιξη έως τον </a:t>
            </a:r>
            <a:r>
              <a:rPr lang="en-GB" altLang="el-GR" dirty="0" smtClean="0"/>
              <a:t>Pentium</a:t>
            </a:r>
            <a:r>
              <a:rPr lang="en-GB" altLang="el-GR" baseline="-25000" dirty="0" smtClean="0"/>
              <a:t>6/6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altLang="el-GR" dirty="0" smtClean="0"/>
              <a:t>Itanium</a:t>
            </a:r>
            <a:endParaRPr lang="en-GB" altLang="el-GR" dirty="0"/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n-GB" altLang="el-GR" dirty="0"/>
              <a:t>64 bit</a:t>
            </a:r>
          </a:p>
          <a:p>
            <a:pPr lvl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el-GR" altLang="el-GR" dirty="0" smtClean="0"/>
              <a:t>Κεφάλαιο</a:t>
            </a:r>
            <a:r>
              <a:rPr lang="en-US" altLang="el-GR" dirty="0" smtClean="0"/>
              <a:t> </a:t>
            </a:r>
            <a:r>
              <a:rPr lang="en-GB" altLang="el-GR" dirty="0" smtClean="0"/>
              <a:t>15</a:t>
            </a:r>
            <a:endParaRPr lang="en-GB" altLang="el-GR" dirty="0"/>
          </a:p>
          <a:p>
            <a:pPr>
              <a:lnSpc>
                <a:spcPct val="90000"/>
              </a:lnSpc>
            </a:pPr>
            <a:r>
              <a:rPr lang="el-GR" altLang="el-GR" dirty="0"/>
              <a:t>Ιστοσελίδα της </a:t>
            </a:r>
            <a:r>
              <a:rPr lang="en-GB" altLang="el-GR" dirty="0"/>
              <a:t>Intel </a:t>
            </a:r>
            <a:r>
              <a:rPr lang="el-GR" altLang="el-GR" dirty="0"/>
              <a:t>για λεπτομερή αναφορά σε επεξεργαστές της</a:t>
            </a:r>
            <a:endParaRPr lang="en-GB" alt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001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Πηγές </a:t>
            </a:r>
            <a:r>
              <a:rPr lang="en-US" altLang="el-GR" dirty="0"/>
              <a:t>Internet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l-GR" dirty="0"/>
              <a:t>http://www.intel.com/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altLang="el-GR" dirty="0"/>
              <a:t>Search for the Intel Museum</a:t>
            </a:r>
          </a:p>
          <a:p>
            <a:r>
              <a:rPr lang="en-US" altLang="el-GR" dirty="0"/>
              <a:t>http://www.ibm.com</a:t>
            </a:r>
          </a:p>
          <a:p>
            <a:r>
              <a:rPr lang="en-US" altLang="el-GR" dirty="0"/>
              <a:t>http://www.dec.com</a:t>
            </a:r>
          </a:p>
          <a:p>
            <a:r>
              <a:rPr lang="en-US" altLang="el-GR" dirty="0"/>
              <a:t>Charles Babbage Institute</a:t>
            </a:r>
          </a:p>
          <a:p>
            <a:r>
              <a:rPr lang="en-US" altLang="el-GR" dirty="0"/>
              <a:t>PowerPC</a:t>
            </a:r>
          </a:p>
          <a:p>
            <a:r>
              <a:rPr lang="en-US" altLang="el-GR" dirty="0"/>
              <a:t>Intel Developer Home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43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46899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William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Stallings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&amp; Οργάνωση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Δημοσθένης Ε.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Μπολανάκης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(2011). Αρχιτεκτονική Μικροϋπολογιστών: αρχές προγραμματισμού χαμηλού επιπέδου και εφαρμογές με το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M68HC908GP32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Σύγχρονη Παιδεία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S. (1995). Η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Αρχιτεκτονική των Υπολογιστών μια δομημένη προσέγγιση Συγγραφέας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Tanenbaum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Andrew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S.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Κλειδάριθμος. 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Luce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T.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1991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Αρχιτεκτονική των Υπολογιστών.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Gilmore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1999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Μικροεπεξεργαστές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θεωρία και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εφαρμογές. Εκδόσεις </a:t>
            </a:r>
            <a:r>
              <a:rPr lang="el-GR" sz="1400" dirty="0" err="1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Predko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M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 (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2000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). Προγραμματίζοντας τον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Μικροελεγκτή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PIC, Εκδόσεις </a:t>
            </a: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Τζιόλα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endParaRPr lang="el-GR" sz="1400" dirty="0" smtClean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buClr>
                <a:srgbClr val="000000"/>
              </a:buClr>
              <a:buSzPts val="1200"/>
              <a:buNone/>
            </a:pPr>
            <a:r>
              <a:rPr lang="el-GR" sz="1400" dirty="0" err="1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Μπεκάκος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 Μ</a:t>
            </a:r>
            <a:r>
              <a:rPr lang="en-US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.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Π. (1994). Αρχιτεκτονική </a:t>
            </a:r>
            <a:r>
              <a:rPr lang="el-GR" sz="1400" dirty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υπολογιστών &amp; τεχνολογία παράλληλης επεξεργασίας, </a:t>
            </a:r>
            <a:r>
              <a:rPr lang="el-GR" sz="1400" dirty="0" smtClean="0">
                <a:solidFill>
                  <a:srgbClr val="000000"/>
                </a:solidFill>
                <a:ea typeface="Arial Unicode MS"/>
                <a:cs typeface="Times New Roman" pitchFamily="18" charset="0"/>
              </a:rPr>
              <a:t>Εκδόσεις Σταμούλης.</a:t>
            </a:r>
            <a:endParaRPr lang="el-GR" sz="1400" dirty="0">
              <a:solidFill>
                <a:srgbClr val="000000"/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51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Copyright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Τεχνολογικό Ίδρυμα Ηπείρου. Φώτης Βαρζιώτης.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Αρχιτεκτονική υπολογιστών. </a:t>
            </a: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Άρτα, 2015. Διαθέσιμο από τη δικτυακή διεύθυνση: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http://eclass.teiep.gr/OpenClass/courses/COMP115/</a:t>
            </a:r>
            <a:r>
              <a:rPr lang="el-GR" sz="2400">
                <a:solidFill>
                  <a:schemeClr val="bg1">
                    <a:lumMod val="50000"/>
                  </a:schemeClr>
                </a:solidFill>
              </a:rPr>
              <a:t> 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Ευάγγελος Καρβούνης</a:t>
            </a:r>
            <a:endParaRPr lang="el-GR" sz="2900" b="1" dirty="0"/>
          </a:p>
          <a:p>
            <a:pPr algn="r"/>
            <a:r>
              <a:rPr lang="el-GR" sz="2900" dirty="0" smtClean="0"/>
              <a:t>Άρτα,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εξέλιξη και η απόδοση των </a:t>
            </a:r>
            <a:r>
              <a:rPr lang="el-GR" dirty="0" smtClean="0"/>
              <a:t>υπολογιστών</a:t>
            </a:r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ENIAC - </a:t>
            </a:r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 err="1"/>
              <a:t>Electronic</a:t>
            </a:r>
            <a:r>
              <a:rPr lang="el-GR" sz="2400" dirty="0"/>
              <a:t> </a:t>
            </a:r>
            <a:r>
              <a:rPr lang="el-GR" sz="2400" dirty="0" err="1"/>
              <a:t>Numerical</a:t>
            </a:r>
            <a:r>
              <a:rPr lang="el-GR" sz="2400" dirty="0"/>
              <a:t> </a:t>
            </a:r>
            <a:r>
              <a:rPr lang="el-GR" sz="2400" dirty="0" err="1"/>
              <a:t>Integrator</a:t>
            </a:r>
            <a:r>
              <a:rPr lang="el-GR" sz="2400" dirty="0"/>
              <a:t> And Computer</a:t>
            </a:r>
          </a:p>
          <a:p>
            <a:r>
              <a:rPr lang="el-GR" sz="2400" dirty="0" err="1"/>
              <a:t>Eckert</a:t>
            </a:r>
            <a:r>
              <a:rPr lang="el-GR" sz="2400" dirty="0"/>
              <a:t> and </a:t>
            </a:r>
            <a:r>
              <a:rPr lang="el-GR" sz="2400" dirty="0" err="1"/>
              <a:t>Mauchly</a:t>
            </a:r>
            <a:endParaRPr lang="el-GR" sz="2400" dirty="0"/>
          </a:p>
          <a:p>
            <a:r>
              <a:rPr lang="el-GR" sz="2400" dirty="0" err="1"/>
              <a:t>University</a:t>
            </a:r>
            <a:r>
              <a:rPr lang="el-GR" sz="2400" dirty="0"/>
              <a:t> of </a:t>
            </a:r>
            <a:r>
              <a:rPr lang="el-GR" sz="2400" dirty="0" err="1"/>
              <a:t>Pennsylvania</a:t>
            </a:r>
            <a:endParaRPr lang="el-GR" sz="2400" dirty="0"/>
          </a:p>
          <a:p>
            <a:r>
              <a:rPr lang="el-GR" sz="2400" dirty="0"/>
              <a:t>Ανάπτυξη πινάκων εμβέλειας και τροχιάς για νέα όπλα </a:t>
            </a:r>
          </a:p>
          <a:p>
            <a:r>
              <a:rPr lang="el-GR" sz="2400" dirty="0"/>
              <a:t>Η κατασκευή του ξεκίνησε το 1943</a:t>
            </a:r>
          </a:p>
          <a:p>
            <a:r>
              <a:rPr lang="el-GR" sz="2400" dirty="0"/>
              <a:t>Ολοκληρώθηκε το 1946</a:t>
            </a:r>
          </a:p>
          <a:p>
            <a:r>
              <a:rPr lang="el-GR" sz="2400" dirty="0"/>
              <a:t>Μετά το τέλος του πολέμου</a:t>
            </a:r>
          </a:p>
          <a:p>
            <a:r>
              <a:rPr lang="el-GR" sz="2400" dirty="0"/>
              <a:t>Χρησιμοποιήθηκε έως το 1955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6428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ENIAC – </a:t>
            </a:r>
            <a:r>
              <a:rPr lang="el-GR" dirty="0" smtClean="0"/>
              <a:t>Λεπτομέρειες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Δεκαδικό (όχι δυαδικό)</a:t>
            </a:r>
          </a:p>
          <a:p>
            <a:r>
              <a:rPr lang="el-GR" sz="2400" dirty="0"/>
              <a:t>20 αθροιστές των 10 ψηφίων</a:t>
            </a:r>
          </a:p>
          <a:p>
            <a:r>
              <a:rPr lang="el-GR" sz="2400" dirty="0"/>
              <a:t>Χειροκίνητος προγραμματισμός</a:t>
            </a:r>
          </a:p>
          <a:p>
            <a:r>
              <a:rPr lang="el-GR" sz="2400" dirty="0"/>
              <a:t>18,000 λυχνίες κενού</a:t>
            </a:r>
          </a:p>
          <a:p>
            <a:r>
              <a:rPr lang="el-GR" sz="2400" dirty="0"/>
              <a:t>30 τόνοι</a:t>
            </a:r>
          </a:p>
          <a:p>
            <a:r>
              <a:rPr lang="el-GR" sz="2400" dirty="0"/>
              <a:t>140 τετραγωνικά μέτρα</a:t>
            </a:r>
          </a:p>
          <a:p>
            <a:r>
              <a:rPr lang="el-GR" sz="2400" dirty="0"/>
              <a:t>140 </a:t>
            </a:r>
            <a:r>
              <a:rPr lang="el-GR" sz="2400" dirty="0" err="1"/>
              <a:t>kW</a:t>
            </a:r>
            <a:r>
              <a:rPr lang="el-GR" sz="2400" dirty="0"/>
              <a:t> ηλεκτρικής ισχύος</a:t>
            </a:r>
          </a:p>
          <a:p>
            <a:r>
              <a:rPr lang="el-GR" sz="2400" dirty="0"/>
              <a:t>5,000 προσθέσεις / δευτερόλεπτο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59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von </a:t>
            </a:r>
            <a:r>
              <a:rPr lang="en-US" dirty="0" smtClean="0"/>
              <a:t>Neumann/Turing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Έννοια του αποθηκευμένου προγράμματος</a:t>
            </a:r>
          </a:p>
          <a:p>
            <a:r>
              <a:rPr lang="el-GR" sz="2400" dirty="0"/>
              <a:t>Κύρια μνήμη για την αποθήκευση δεδομένων και εντολών</a:t>
            </a:r>
          </a:p>
          <a:p>
            <a:r>
              <a:rPr lang="el-GR" sz="2400" dirty="0"/>
              <a:t>ALU ικανή να χειρίζεται δυαδικά δεδομένα</a:t>
            </a:r>
          </a:p>
          <a:p>
            <a:r>
              <a:rPr lang="el-GR" sz="2400" dirty="0"/>
              <a:t>Μονάδα ελέγχου ικανή να ερμηνεύει τις εντολές που βρίσκονται στη μνήμη και να τις εκτελεί</a:t>
            </a:r>
          </a:p>
          <a:p>
            <a:r>
              <a:rPr lang="el-GR" sz="2400" dirty="0"/>
              <a:t>Εξοπλισμός εισόδου / εξόδου, ο οποίος λειτουργεί μέσω της μονάδας ελέγχου</a:t>
            </a:r>
          </a:p>
          <a:p>
            <a:r>
              <a:rPr lang="el-GR" sz="2400" dirty="0" err="1"/>
              <a:t>Princeton</a:t>
            </a:r>
            <a:r>
              <a:rPr lang="el-GR" sz="2400" dirty="0"/>
              <a:t> </a:t>
            </a:r>
            <a:r>
              <a:rPr lang="el-GR" sz="2400" dirty="0" err="1"/>
              <a:t>Institute</a:t>
            </a:r>
            <a:r>
              <a:rPr lang="el-GR" sz="2400" dirty="0"/>
              <a:t> for </a:t>
            </a:r>
            <a:r>
              <a:rPr lang="el-GR" sz="2400" dirty="0" err="1"/>
              <a:t>Advanced</a:t>
            </a:r>
            <a:r>
              <a:rPr lang="el-GR" sz="2400" dirty="0"/>
              <a:t> </a:t>
            </a:r>
            <a:r>
              <a:rPr lang="el-GR" sz="2400" dirty="0" err="1"/>
              <a:t>Studies</a:t>
            </a:r>
            <a:r>
              <a:rPr lang="el-GR" sz="2400" dirty="0"/>
              <a:t> </a:t>
            </a:r>
            <a:r>
              <a:rPr lang="en-US" sz="2400" dirty="0" smtClean="0"/>
              <a:t>(</a:t>
            </a:r>
            <a:r>
              <a:rPr lang="el-GR" sz="2400" dirty="0" smtClean="0"/>
              <a:t>IAS</a:t>
            </a:r>
            <a:r>
              <a:rPr lang="en-US" sz="2400" dirty="0" smtClean="0"/>
              <a:t>)</a:t>
            </a:r>
            <a:endParaRPr lang="el-GR" sz="2400" dirty="0"/>
          </a:p>
          <a:p>
            <a:r>
              <a:rPr lang="el-GR" sz="2400" dirty="0"/>
              <a:t>Ολοκληρώθηκε το 1952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284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Δομή του υπολογιστή </a:t>
            </a:r>
            <a:r>
              <a:rPr lang="el-GR" dirty="0" err="1"/>
              <a:t>von</a:t>
            </a:r>
            <a:r>
              <a:rPr lang="el-GR" dirty="0"/>
              <a:t> </a:t>
            </a:r>
            <a:r>
              <a:rPr lang="el-GR" dirty="0" err="1" smtClean="0"/>
              <a:t>Neumann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8</a:t>
            </a:fld>
            <a:endParaRPr lang="el-GR" dirty="0"/>
          </a:p>
        </p:txBody>
      </p:sp>
      <p:pic>
        <p:nvPicPr>
          <p:cNvPr id="7" name="Picture 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98" t="17647" r="28030" b="30392"/>
          <a:stretch>
            <a:fillRect/>
          </a:stretch>
        </p:blipFill>
        <p:spPr bwMode="auto">
          <a:xfrm>
            <a:off x="1783084" y="1094484"/>
            <a:ext cx="5577831" cy="428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54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IAS </a:t>
            </a:r>
            <a:r>
              <a:rPr lang="en-US" dirty="0" smtClean="0"/>
              <a:t>– </a:t>
            </a:r>
            <a:r>
              <a:rPr lang="el-GR" dirty="0" smtClean="0"/>
              <a:t>Λεπτομέρειες</a:t>
            </a:r>
            <a:r>
              <a:rPr lang="en-US" baseline="-25000" dirty="0" smtClean="0"/>
              <a:t>1/2</a:t>
            </a:r>
            <a:endParaRPr lang="el-GR" baseline="-250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1000 x 40 </a:t>
            </a:r>
            <a:r>
              <a:rPr lang="el-GR" sz="2800" dirty="0" err="1"/>
              <a:t>bit</a:t>
            </a:r>
            <a:r>
              <a:rPr lang="el-GR" sz="2800" dirty="0"/>
              <a:t> λέξεις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/>
              <a:t>Αριθμοί σε δυαδική μορφή (1 </a:t>
            </a:r>
            <a:r>
              <a:rPr lang="el-GR" sz="2400" dirty="0" err="1"/>
              <a:t>bit</a:t>
            </a:r>
            <a:r>
              <a:rPr lang="el-GR" sz="2400" dirty="0"/>
              <a:t> πρόσημο + 30 </a:t>
            </a:r>
            <a:r>
              <a:rPr lang="el-GR" sz="2400" dirty="0" err="1"/>
              <a:t>bit</a:t>
            </a:r>
            <a:r>
              <a:rPr lang="el-GR" sz="2400" dirty="0"/>
              <a:t> μέτρο)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/>
              <a:t>2 x 20 </a:t>
            </a:r>
            <a:r>
              <a:rPr lang="el-GR" sz="2400" dirty="0" err="1"/>
              <a:t>bit</a:t>
            </a:r>
            <a:r>
              <a:rPr lang="el-GR" sz="2400" dirty="0"/>
              <a:t> εντολές (Για κάθε εντολή: 8-bit  Κώδικας πράξης + 12-bit διεύθυνση </a:t>
            </a:r>
            <a:r>
              <a:rPr lang="en-US" sz="2400" dirty="0" smtClean="0">
                <a:sym typeface="Wingdings" panose="05000000000000000000" pitchFamily="2" charset="2"/>
              </a:rPr>
              <a:t></a:t>
            </a:r>
            <a:r>
              <a:rPr lang="el-GR" sz="2400" dirty="0" smtClean="0"/>
              <a:t> </a:t>
            </a:r>
            <a:r>
              <a:rPr lang="el-GR" sz="2400" dirty="0"/>
              <a:t>Θέση μνήμης (0-999)) 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 smtClean="0"/>
              <a:t>Καταχωρητής</a:t>
            </a:r>
            <a:r>
              <a:rPr lang="el-GR" sz="2400" dirty="0" smtClean="0"/>
              <a:t> </a:t>
            </a:r>
            <a:r>
              <a:rPr lang="el-GR" sz="2400" dirty="0"/>
              <a:t>Αθροιστή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400" dirty="0" err="1"/>
              <a:t>Καταχωρητής</a:t>
            </a:r>
            <a:r>
              <a:rPr lang="el-GR" sz="2400" dirty="0"/>
              <a:t> Δείκτη Πολλαπλασιαστή</a:t>
            </a:r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2332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3685</TotalTime>
  <Words>1586</Words>
  <Application>Microsoft Office PowerPoint</Application>
  <PresentationFormat>Προβολή στην οθόνη (16:10)</PresentationFormat>
  <Paragraphs>409</Paragraphs>
  <Slides>48</Slides>
  <Notes>48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48</vt:i4>
      </vt:variant>
    </vt:vector>
  </HeadingPairs>
  <TitlesOfParts>
    <vt:vector size="54" baseType="lpstr">
      <vt:lpstr>Arial Unicode MS</vt:lpstr>
      <vt:lpstr>Arial</vt:lpstr>
      <vt:lpstr>Calibri</vt:lpstr>
      <vt:lpstr>Times New Roman</vt:lpstr>
      <vt:lpstr>Wingdings</vt:lpstr>
      <vt:lpstr>Θέμα του Office</vt:lpstr>
      <vt:lpstr>Αρχιτεκτονική υπολογιστών</vt:lpstr>
      <vt:lpstr>Παρουσίαση του PowerPoint</vt:lpstr>
      <vt:lpstr>Άδειες Χρήσης</vt:lpstr>
      <vt:lpstr>Χρηματοδότηση</vt:lpstr>
      <vt:lpstr>ENIAC - εισαγωγή</vt:lpstr>
      <vt:lpstr>ENIAC – Λεπτομέρειες</vt:lpstr>
      <vt:lpstr>von Neumann/Turing</vt:lpstr>
      <vt:lpstr>Δομή του υπολογιστή von Neumann</vt:lpstr>
      <vt:lpstr>IAS – Λεπτομέρειες1/2</vt:lpstr>
      <vt:lpstr>IAS – Λεπτομέρειες2/2</vt:lpstr>
      <vt:lpstr>Λεπτομερής Δομή IAS</vt:lpstr>
      <vt:lpstr>Οι εμπορικοί υπολογιστές</vt:lpstr>
      <vt:lpstr>IBM</vt:lpstr>
      <vt:lpstr>Transistors</vt:lpstr>
      <vt:lpstr>Transistor Based Computers</vt:lpstr>
      <vt:lpstr>Microelectronics</vt:lpstr>
      <vt:lpstr>Γενιές Υπολογιστών1/2</vt:lpstr>
      <vt:lpstr>Γενιές Υπολογιστών2/2</vt:lpstr>
      <vt:lpstr>Moore’s Law1/2</vt:lpstr>
      <vt:lpstr>Moore’s Law2/2</vt:lpstr>
      <vt:lpstr>Ρυθμός αύξησης στην πυκνότητα ολοκλήρωσης της CPU</vt:lpstr>
      <vt:lpstr>IBM 360 series1/2</vt:lpstr>
      <vt:lpstr>IBM 360 series2/2</vt:lpstr>
      <vt:lpstr>DEC PDP-81/2</vt:lpstr>
      <vt:lpstr>DEC PDP-82/2</vt:lpstr>
      <vt:lpstr>DEC - PDP-8 Bus Structure</vt:lpstr>
      <vt:lpstr>Η μνήμη με ημιαγωγούς1/2</vt:lpstr>
      <vt:lpstr>Η μνήμη με ημιαγωγούς2/2</vt:lpstr>
      <vt:lpstr>Intel1/2</vt:lpstr>
      <vt:lpstr>Intel2/2</vt:lpstr>
      <vt:lpstr>Speeding it up</vt:lpstr>
      <vt:lpstr>Ισορροπία στην απόδοση</vt:lpstr>
      <vt:lpstr>Χαρακτηριστικά DRAM και Επεξεργαστή</vt:lpstr>
      <vt:lpstr>Χρήση της DRAM</vt:lpstr>
      <vt:lpstr>Λύσεις1/2</vt:lpstr>
      <vt:lpstr>Λύσεις2/2</vt:lpstr>
      <vt:lpstr>Εξέλιξη έως τον Pentium1/6</vt:lpstr>
      <vt:lpstr>Εξέλιξη έως τον Pentium2/6</vt:lpstr>
      <vt:lpstr>Εξέλιξη έως τον Pentium3/6</vt:lpstr>
      <vt:lpstr>Εξέλιξη έως τον Pentium4/6</vt:lpstr>
      <vt:lpstr>Εξέλιξη έως τον Pentium5/6</vt:lpstr>
      <vt:lpstr>Εξέλιξη έως τον Pentium6/6</vt:lpstr>
      <vt:lpstr>Πηγές Internet</vt:lpstr>
      <vt:lpstr>Βιβλιογραφία</vt:lpstr>
      <vt:lpstr>Σημείωμα Αναφοράς</vt:lpstr>
      <vt:lpstr>Σημείωμα Αδειοδότησης</vt:lpstr>
      <vt:lpstr>Παρουσίαση του PowerPoint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Evaggelos Karvounis</cp:lastModifiedBy>
  <cp:revision>221</cp:revision>
  <dcterms:created xsi:type="dcterms:W3CDTF">2012-09-06T09:03:05Z</dcterms:created>
  <dcterms:modified xsi:type="dcterms:W3CDTF">2015-05-07T14:12:46Z</dcterms:modified>
</cp:coreProperties>
</file>