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6" r:id="rId2"/>
    <p:sldId id="289" r:id="rId3"/>
    <p:sldId id="257" r:id="rId4"/>
    <p:sldId id="259" r:id="rId5"/>
    <p:sldId id="261" r:id="rId6"/>
    <p:sldId id="303" r:id="rId7"/>
    <p:sldId id="302" r:id="rId8"/>
    <p:sldId id="301" r:id="rId9"/>
    <p:sldId id="300" r:id="rId10"/>
    <p:sldId id="299" r:id="rId11"/>
    <p:sldId id="298" r:id="rId12"/>
    <p:sldId id="297" r:id="rId13"/>
    <p:sldId id="308" r:id="rId14"/>
    <p:sldId id="307" r:id="rId15"/>
    <p:sldId id="309" r:id="rId16"/>
    <p:sldId id="306" r:id="rId17"/>
    <p:sldId id="310" r:id="rId18"/>
    <p:sldId id="305" r:id="rId19"/>
    <p:sldId id="311" r:id="rId20"/>
    <p:sldId id="315" r:id="rId21"/>
    <p:sldId id="314" r:id="rId22"/>
    <p:sldId id="313" r:id="rId23"/>
    <p:sldId id="312" r:id="rId24"/>
    <p:sldId id="304" r:id="rId25"/>
    <p:sldId id="321" r:id="rId26"/>
    <p:sldId id="320" r:id="rId27"/>
    <p:sldId id="319" r:id="rId28"/>
    <p:sldId id="318" r:id="rId29"/>
    <p:sldId id="322" r:id="rId30"/>
    <p:sldId id="323" r:id="rId31"/>
    <p:sldId id="291" r:id="rId32"/>
    <p:sldId id="292" r:id="rId33"/>
    <p:sldId id="293" r:id="rId34"/>
    <p:sldId id="294" r:id="rId35"/>
    <p:sldId id="295" r:id="rId36"/>
    <p:sldId id="280" r:id="rId37"/>
  </p:sldIdLst>
  <p:sldSz cx="9144000" cy="5715000" type="screen16x10"/>
  <p:notesSz cx="6858000" cy="9144000"/>
  <p:custDataLst>
    <p:tags r:id="rId40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77" autoAdjust="0"/>
    <p:restoredTop sz="99309" autoAdjust="0"/>
  </p:normalViewPr>
  <p:slideViewPr>
    <p:cSldViewPr>
      <p:cViewPr>
        <p:scale>
          <a:sx n="106" d="100"/>
          <a:sy n="106" d="100"/>
        </p:scale>
        <p:origin x="-210" y="-72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ags" Target="tags/tag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pPr/>
              <a:t>06/03/2016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6/3/2016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34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6499802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35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6499802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36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992812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253302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4156830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499802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31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6499802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32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6499802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33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649980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lte.org.gr/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oc-web.ioa.teiep.gr/OpenClass/courses/LOGO125/" TargetMode="External"/><Relationship Id="rId4" Type="http://schemas.openxmlformats.org/officeDocument/2006/relationships/image" Target="../media/image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l-GR" sz="4000" dirty="0" smtClean="0"/>
              <a:t>Μηχανογραφημένη Λογιστική Ι</a:t>
            </a:r>
            <a:endParaRPr lang="el-GR" sz="4000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2897167"/>
            <a:ext cx="7776864" cy="1460500"/>
          </a:xfrm>
        </p:spPr>
        <p:txBody>
          <a:bodyPr>
            <a:noAutofit/>
          </a:bodyPr>
          <a:lstStyle/>
          <a:p>
            <a:r>
              <a:rPr lang="el-GR" sz="3400" b="1" dirty="0" smtClean="0">
                <a:latin typeface="+mj-lt"/>
              </a:rPr>
              <a:t>Μεθοδολογία ανάπτυξης ενός Λ.Π.Σ</a:t>
            </a:r>
          </a:p>
          <a:p>
            <a:r>
              <a:rPr lang="el-GR" sz="2800" b="1" dirty="0" smtClean="0">
                <a:latin typeface="+mj-lt"/>
              </a:rPr>
              <a:t>Χύτης Ευάγγελος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grpSp>
        <p:nvGrpSpPr>
          <p:cNvPr id="10" name="Ομάδα 9"/>
          <p:cNvGrpSpPr/>
          <p:nvPr/>
        </p:nvGrpSpPr>
        <p:grpSpPr>
          <a:xfrm>
            <a:off x="642158" y="210000"/>
            <a:ext cx="4217874" cy="1147333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 cstate="print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=""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Μεθοδολογία ανάπτυξης ενός Λ.Π.Σ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l-GR" dirty="0" smtClean="0"/>
              <a:t>Πακέτα</a:t>
            </a:r>
          </a:p>
          <a:p>
            <a:pPr>
              <a:lnSpc>
                <a:spcPct val="90000"/>
              </a:lnSpc>
              <a:defRPr/>
            </a:pPr>
            <a:r>
              <a:rPr lang="el-GR" sz="2800" dirty="0" smtClean="0"/>
              <a:t>Πλεονεκτήματα</a:t>
            </a:r>
          </a:p>
          <a:p>
            <a:pPr lvl="1">
              <a:lnSpc>
                <a:spcPct val="90000"/>
              </a:lnSpc>
              <a:defRPr/>
            </a:pPr>
            <a:r>
              <a:rPr lang="el-GR" sz="2400" dirty="0" smtClean="0"/>
              <a:t>Μικρότερο ‘αρχικό’ κόστος</a:t>
            </a:r>
          </a:p>
          <a:p>
            <a:pPr lvl="1">
              <a:lnSpc>
                <a:spcPct val="90000"/>
              </a:lnSpc>
              <a:defRPr/>
            </a:pPr>
            <a:r>
              <a:rPr lang="el-GR" sz="2400" dirty="0" smtClean="0"/>
              <a:t>Λιγότερος χρόνος εγκατάστασης</a:t>
            </a:r>
          </a:p>
          <a:p>
            <a:pPr lvl="1">
              <a:lnSpc>
                <a:spcPct val="90000"/>
              </a:lnSpc>
              <a:defRPr/>
            </a:pPr>
            <a:r>
              <a:rPr lang="el-GR" sz="2400" dirty="0" smtClean="0"/>
              <a:t>Μεγαλύτερη εμπειρία στον έλεγχο του συστήματος </a:t>
            </a:r>
          </a:p>
          <a:p>
            <a:pPr>
              <a:lnSpc>
                <a:spcPct val="90000"/>
              </a:lnSpc>
              <a:defRPr/>
            </a:pPr>
            <a:r>
              <a:rPr lang="el-GR" sz="2800" dirty="0" smtClean="0"/>
              <a:t>Τι να προσέχετε;</a:t>
            </a:r>
          </a:p>
          <a:p>
            <a:pPr lvl="1">
              <a:lnSpc>
                <a:spcPct val="90000"/>
              </a:lnSpc>
              <a:defRPr/>
            </a:pPr>
            <a:r>
              <a:rPr lang="el-GR" sz="2400" dirty="0" smtClean="0"/>
              <a:t>Να καλύψει τις ανάγκες σας…. (ποιότητα)</a:t>
            </a:r>
          </a:p>
          <a:p>
            <a:pPr lvl="1">
              <a:lnSpc>
                <a:spcPct val="90000"/>
              </a:lnSpc>
              <a:defRPr/>
            </a:pPr>
            <a:r>
              <a:rPr lang="el-GR" sz="2400" dirty="0" smtClean="0"/>
              <a:t>..αγορά από υγιή επιχείρηση  που δεν πρόκειται να κλείσει (</a:t>
            </a:r>
            <a:r>
              <a:rPr lang="en-US" sz="2400" dirty="0" smtClean="0"/>
              <a:t>after sale service)</a:t>
            </a:r>
          </a:p>
          <a:p>
            <a:pPr lvl="1">
              <a:lnSpc>
                <a:spcPct val="90000"/>
              </a:lnSpc>
              <a:defRPr/>
            </a:pPr>
            <a:r>
              <a:rPr lang="el-GR" sz="2400" dirty="0" smtClean="0"/>
              <a:t>Να έχει δυνατότητες αναβάθμισης ή σύνδεσης με άλλα Π.Σ.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10</a:t>
            </a:fld>
            <a:endParaRPr lang="el-G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Μεθοδολογία ανάπτυξης ενός Λ.Π.Σ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29308"/>
            <a:ext cx="8229600" cy="439248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l-GR" dirty="0" smtClean="0"/>
              <a:t>Ανάλυση Συστήματος</a:t>
            </a:r>
          </a:p>
          <a:p>
            <a:pPr marL="533400" indent="-533400">
              <a:lnSpc>
                <a:spcPct val="90000"/>
              </a:lnSpc>
              <a:defRPr/>
            </a:pPr>
            <a:r>
              <a:rPr lang="el-GR" dirty="0" smtClean="0"/>
              <a:t>Μελέτη σκοπιμότητας</a:t>
            </a:r>
          </a:p>
          <a:p>
            <a:pPr marL="914400" lvl="1" indent="-457200">
              <a:lnSpc>
                <a:spcPct val="90000"/>
              </a:lnSpc>
              <a:defRPr/>
            </a:pPr>
            <a:r>
              <a:rPr lang="el-GR" sz="2400" b="1" dirty="0" smtClean="0"/>
              <a:t>Τ</a:t>
            </a:r>
            <a:r>
              <a:rPr lang="el-GR" sz="2400" dirty="0" smtClean="0"/>
              <a:t> τεχνικής (διαθεσιμότητα τεχνολογίας)</a:t>
            </a:r>
          </a:p>
          <a:p>
            <a:pPr marL="914400" lvl="1" indent="-457200">
              <a:lnSpc>
                <a:spcPct val="90000"/>
              </a:lnSpc>
              <a:defRPr/>
            </a:pPr>
            <a:r>
              <a:rPr lang="el-GR" sz="2400" b="1" dirty="0" smtClean="0"/>
              <a:t>Ε</a:t>
            </a:r>
            <a:r>
              <a:rPr lang="el-GR" sz="2400" dirty="0" smtClean="0"/>
              <a:t> οικονομικής (διαθεσιμότητα οικονομικών πόρων) &amp; ανάλυση κόστους - οφέλους</a:t>
            </a:r>
            <a:endParaRPr lang="el-GR" dirty="0" smtClean="0"/>
          </a:p>
          <a:p>
            <a:pPr marL="914400" lvl="1" indent="-457200">
              <a:lnSpc>
                <a:spcPct val="90000"/>
              </a:lnSpc>
              <a:defRPr/>
            </a:pPr>
            <a:r>
              <a:rPr lang="en-US" sz="2400" b="1" dirty="0" smtClean="0"/>
              <a:t>L</a:t>
            </a:r>
            <a:r>
              <a:rPr lang="en-US" sz="2400" dirty="0" smtClean="0"/>
              <a:t> </a:t>
            </a:r>
            <a:r>
              <a:rPr lang="el-GR" sz="2400" dirty="0" smtClean="0"/>
              <a:t>νομικής</a:t>
            </a:r>
          </a:p>
          <a:p>
            <a:pPr marL="914400" lvl="1" indent="-457200">
              <a:lnSpc>
                <a:spcPct val="90000"/>
              </a:lnSpc>
              <a:defRPr/>
            </a:pPr>
            <a:r>
              <a:rPr lang="en-US" sz="2400" b="1" dirty="0" smtClean="0"/>
              <a:t>O</a:t>
            </a:r>
            <a:r>
              <a:rPr lang="en-US" sz="2400" dirty="0" smtClean="0"/>
              <a:t> </a:t>
            </a:r>
            <a:r>
              <a:rPr lang="el-GR" sz="2400" dirty="0" smtClean="0"/>
              <a:t>λειτουργικής (διαθεσιμότητα ανθρώπινου δυναμικού)</a:t>
            </a:r>
          </a:p>
          <a:p>
            <a:pPr marL="914400" lvl="1" indent="-457200">
              <a:lnSpc>
                <a:spcPct val="90000"/>
              </a:lnSpc>
              <a:defRPr/>
            </a:pPr>
            <a:r>
              <a:rPr lang="en-US" sz="2400" b="1" dirty="0" smtClean="0"/>
              <a:t>S</a:t>
            </a:r>
            <a:r>
              <a:rPr lang="en-US" sz="2400" dirty="0" smtClean="0"/>
              <a:t> </a:t>
            </a:r>
            <a:r>
              <a:rPr lang="el-GR" sz="2400" dirty="0" smtClean="0"/>
              <a:t>χρονικών ορίων</a:t>
            </a:r>
          </a:p>
          <a:p>
            <a:pPr marL="533400" indent="-533400">
              <a:lnSpc>
                <a:spcPct val="90000"/>
              </a:lnSpc>
              <a:defRPr/>
            </a:pPr>
            <a:r>
              <a:rPr lang="el-GR" dirty="0" smtClean="0"/>
              <a:t>Καθορισμός απαιτήσεων </a:t>
            </a:r>
            <a:r>
              <a:rPr lang="el-GR" sz="1600" dirty="0" smtClean="0"/>
              <a:t>(συγκεκριμενοποίηση)</a:t>
            </a:r>
          </a:p>
          <a:p>
            <a:pPr marL="914400" lvl="1" indent="-457200">
              <a:lnSpc>
                <a:spcPct val="90000"/>
              </a:lnSpc>
              <a:defRPr/>
            </a:pPr>
            <a:r>
              <a:rPr lang="el-GR" sz="2400" dirty="0" smtClean="0"/>
              <a:t>πληροφοριακές ανάγκες (συνεντεύξεις, ερωτηματολόγια, παρατήρηση) και σκοπός του Π.Σ.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11</a:t>
            </a:fld>
            <a:endParaRPr lang="el-G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Μεθοδολογία ανάπτυξης ενός Λ.Π.Σ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l-GR" dirty="0" smtClean="0"/>
              <a:t>Σχεδιασμός Συστήματος (1)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el-GR" sz="2800" dirty="0" smtClean="0"/>
              <a:t>Τι περιλαμβάνει ο Σχεδιασμός…..</a:t>
            </a:r>
          </a:p>
          <a:p>
            <a:pPr>
              <a:lnSpc>
                <a:spcPct val="90000"/>
              </a:lnSpc>
              <a:defRPr/>
            </a:pPr>
            <a:r>
              <a:rPr lang="el-GR" sz="2800" dirty="0" smtClean="0"/>
              <a:t>Σχεδιασμός</a:t>
            </a:r>
          </a:p>
          <a:p>
            <a:pPr lvl="1">
              <a:lnSpc>
                <a:spcPct val="90000"/>
              </a:lnSpc>
              <a:defRPr/>
            </a:pPr>
            <a:r>
              <a:rPr lang="el-GR" sz="2400" dirty="0" smtClean="0"/>
              <a:t>Λογικός (τεκμηρίωση λογιστικών διαδικασιών, δηλαδή η απεικόνιση της ροής δεδομένων</a:t>
            </a:r>
            <a:r>
              <a:rPr lang="en-US" sz="2400" dirty="0" smtClean="0"/>
              <a:t>,</a:t>
            </a:r>
            <a:r>
              <a:rPr lang="el-GR" sz="2400" dirty="0" smtClean="0"/>
              <a:t> διαδικασιών</a:t>
            </a:r>
            <a:r>
              <a:rPr lang="en-US" sz="2400" dirty="0" smtClean="0"/>
              <a:t> </a:t>
            </a:r>
            <a:r>
              <a:rPr lang="el-GR" sz="2400" dirty="0" err="1" smtClean="0"/>
              <a:t>κ.λ.π</a:t>
            </a:r>
            <a:r>
              <a:rPr lang="el-GR" sz="2400" dirty="0" smtClean="0"/>
              <a:t>)</a:t>
            </a:r>
          </a:p>
          <a:p>
            <a:pPr lvl="1">
              <a:lnSpc>
                <a:spcPct val="90000"/>
              </a:lnSpc>
              <a:defRPr/>
            </a:pPr>
            <a:r>
              <a:rPr lang="el-GR" sz="2400" dirty="0" smtClean="0"/>
              <a:t>Φυσικός (Προδιαγραφές συστήματος)</a:t>
            </a:r>
          </a:p>
          <a:p>
            <a:pPr>
              <a:lnSpc>
                <a:spcPct val="90000"/>
              </a:lnSpc>
              <a:defRPr/>
            </a:pPr>
            <a:r>
              <a:rPr lang="el-GR" sz="2800" dirty="0" smtClean="0"/>
              <a:t>Σχεδιασμός αλληλεπίδρασης χρήστη - συστήματος</a:t>
            </a:r>
          </a:p>
          <a:p>
            <a:pPr>
              <a:lnSpc>
                <a:spcPct val="90000"/>
              </a:lnSpc>
              <a:defRPr/>
            </a:pPr>
            <a:r>
              <a:rPr lang="el-GR" sz="2800" dirty="0" smtClean="0"/>
              <a:t>Σχεδιασμός βάσεων δεδομένων</a:t>
            </a:r>
          </a:p>
          <a:p>
            <a:pPr>
              <a:lnSpc>
                <a:spcPct val="90000"/>
              </a:lnSpc>
              <a:defRPr/>
            </a:pPr>
            <a:r>
              <a:rPr lang="el-GR" sz="2800" dirty="0" smtClean="0"/>
              <a:t>Σχεδιασμός εκροών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12</a:t>
            </a:fld>
            <a:endParaRPr lang="el-G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Μεθοδολογία ανάπτυξης ενός Λ.Π.Σ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l-GR" dirty="0" smtClean="0"/>
              <a:t>Σχεδιασμός Συστήματος (2)</a:t>
            </a:r>
          </a:p>
          <a:p>
            <a:pPr>
              <a:defRPr/>
            </a:pPr>
            <a:r>
              <a:rPr lang="el-GR" dirty="0" smtClean="0"/>
              <a:t>Εναλλακτικές προτάσεις επιλογής συστημάτων</a:t>
            </a:r>
          </a:p>
          <a:p>
            <a:pPr lvl="1">
              <a:defRPr/>
            </a:pPr>
            <a:r>
              <a:rPr lang="el-GR" dirty="0" smtClean="0"/>
              <a:t>Π.χ. βαθμός αυτοματοποίησης του Λ.Π.Σ.</a:t>
            </a:r>
          </a:p>
          <a:p>
            <a:pPr>
              <a:defRPr/>
            </a:pPr>
            <a:r>
              <a:rPr lang="el-GR" dirty="0" smtClean="0"/>
              <a:t>Επιλογή</a:t>
            </a:r>
          </a:p>
          <a:p>
            <a:pPr>
              <a:defRPr/>
            </a:pPr>
            <a:endParaRPr lang="el-GR" dirty="0" smtClean="0"/>
          </a:p>
          <a:p>
            <a:pPr>
              <a:buNone/>
              <a:defRPr/>
            </a:pPr>
            <a:endParaRPr lang="el-GR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13</a:t>
            </a:fld>
            <a:endParaRPr lang="el-G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Μεθοδολογία ανάπτυξης ενός Λ.Π.Σ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l-GR" b="1" dirty="0" smtClean="0"/>
              <a:t>Υλοποίηση</a:t>
            </a:r>
          </a:p>
          <a:p>
            <a:pPr>
              <a:lnSpc>
                <a:spcPct val="90000"/>
              </a:lnSpc>
              <a:defRPr/>
            </a:pPr>
            <a:r>
              <a:rPr lang="el-GR" sz="2800" dirty="0" smtClean="0"/>
              <a:t>Προγραμματισμός (χρησιμοποίηση λογισμικού για τη μετατροπή του λογικού &amp; φυσικού σχεδιασμού)</a:t>
            </a:r>
          </a:p>
          <a:p>
            <a:pPr>
              <a:lnSpc>
                <a:spcPct val="90000"/>
              </a:lnSpc>
              <a:defRPr/>
            </a:pPr>
            <a:r>
              <a:rPr lang="el-GR" sz="2800" dirty="0" smtClean="0"/>
              <a:t>Παράδοση (δραστηριότητες που σχετίζονται με το να ετοιμάσεις το σύστημα για λειτουργία π.χ. έλεγχος, μεταφορά δεδομένων, εκπαίδευση προσωπικού).</a:t>
            </a:r>
          </a:p>
          <a:p>
            <a:pPr>
              <a:lnSpc>
                <a:spcPct val="90000"/>
              </a:lnSpc>
              <a:defRPr/>
            </a:pPr>
            <a:r>
              <a:rPr lang="el-GR" sz="2800" dirty="0" smtClean="0"/>
              <a:t>Λειτουργία &amp; συντήρηση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14</a:t>
            </a:fld>
            <a:endParaRPr lang="el-G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26"/>
          <p:cNvSpPr>
            <a:spLocks noChangeArrowheads="1"/>
          </p:cNvSpPr>
          <p:nvPr/>
        </p:nvSpPr>
        <p:spPr bwMode="auto">
          <a:xfrm>
            <a:off x="6876256" y="1079500"/>
            <a:ext cx="1505744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 type="none" w="sm" len="sm"/>
          </a:ln>
          <a:effectLst/>
        </p:spPr>
        <p:txBody>
          <a:bodyPr wrap="none" lIns="90000" tIns="46800" rIns="90000" bIns="46800" anchor="ctr"/>
          <a:lstStyle/>
          <a:p>
            <a:r>
              <a:rPr lang="en-US" dirty="0" smtClean="0"/>
              <a:t>Acceptance test</a:t>
            </a:r>
            <a:r>
              <a:rPr lang="el-GR" dirty="0" smtClean="0"/>
              <a:t> </a:t>
            </a:r>
            <a:endParaRPr lang="en-US" dirty="0"/>
          </a:p>
        </p:txBody>
      </p:sp>
      <p:sp>
        <p:nvSpPr>
          <p:cNvPr id="25603" name="Rectangle 1027"/>
          <p:cNvSpPr>
            <a:spLocks noChangeArrowheads="1"/>
          </p:cNvSpPr>
          <p:nvPr/>
        </p:nvSpPr>
        <p:spPr bwMode="auto">
          <a:xfrm>
            <a:off x="6629400" y="1968500"/>
            <a:ext cx="1676400" cy="600968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 type="none" w="sm" len="sm"/>
          </a:ln>
          <a:effectLst/>
        </p:spPr>
        <p:txBody>
          <a:bodyPr wrap="none" lIns="90000" tIns="46800" rIns="90000" bIns="46800" anchor="ctr"/>
          <a:lstStyle/>
          <a:p>
            <a:r>
              <a:rPr lang="en-US" dirty="0" smtClean="0"/>
              <a:t>Function &amp; </a:t>
            </a:r>
            <a:endParaRPr lang="el-GR" dirty="0" smtClean="0"/>
          </a:p>
          <a:p>
            <a:r>
              <a:rPr lang="en-US" dirty="0" smtClean="0"/>
              <a:t>System</a:t>
            </a:r>
            <a:r>
              <a:rPr lang="el-GR" dirty="0" smtClean="0"/>
              <a:t> </a:t>
            </a:r>
            <a:r>
              <a:rPr lang="en-US" dirty="0" smtClean="0"/>
              <a:t>test </a:t>
            </a:r>
            <a:endParaRPr lang="en-US" dirty="0"/>
          </a:p>
        </p:txBody>
      </p:sp>
      <p:sp>
        <p:nvSpPr>
          <p:cNvPr id="25604" name="Rectangle 1028"/>
          <p:cNvSpPr>
            <a:spLocks noChangeArrowheads="1"/>
          </p:cNvSpPr>
          <p:nvPr/>
        </p:nvSpPr>
        <p:spPr bwMode="auto">
          <a:xfrm>
            <a:off x="6629400" y="3048000"/>
            <a:ext cx="1371600" cy="601588"/>
          </a:xfrm>
          <a:prstGeom prst="rect">
            <a:avLst/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 type="none" w="sm" len="sm"/>
          </a:ln>
          <a:effectLst/>
        </p:spPr>
        <p:txBody>
          <a:bodyPr wrap="none" lIns="90000" tIns="46800" rIns="90000" bIns="46800" anchor="ctr"/>
          <a:lstStyle/>
          <a:p>
            <a:r>
              <a:rPr lang="en-US" dirty="0" smtClean="0"/>
              <a:t>Integration test</a:t>
            </a:r>
            <a:r>
              <a:rPr lang="el-GR" dirty="0" smtClean="0"/>
              <a:t> </a:t>
            </a:r>
          </a:p>
          <a:p>
            <a:r>
              <a:rPr lang="el-GR" dirty="0" smtClean="0"/>
              <a:t>(</a:t>
            </a:r>
            <a:r>
              <a:rPr lang="en-US" dirty="0" smtClean="0"/>
              <a:t>System</a:t>
            </a:r>
            <a:r>
              <a:rPr lang="el-GR" dirty="0" smtClean="0"/>
              <a:t>) </a:t>
            </a:r>
            <a:endParaRPr lang="en-US" dirty="0"/>
          </a:p>
        </p:txBody>
      </p:sp>
      <p:sp>
        <p:nvSpPr>
          <p:cNvPr id="25605" name="Rectangle 1029"/>
          <p:cNvSpPr>
            <a:spLocks noChangeArrowheads="1"/>
          </p:cNvSpPr>
          <p:nvPr/>
        </p:nvSpPr>
        <p:spPr bwMode="auto">
          <a:xfrm>
            <a:off x="5868144" y="4081636"/>
            <a:ext cx="1371600" cy="504056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 type="none" w="sm" len="sm"/>
          </a:ln>
          <a:effectLst/>
        </p:spPr>
        <p:txBody>
          <a:bodyPr wrap="none" lIns="90000" tIns="46800" rIns="90000" bIns="46800" anchor="ctr"/>
          <a:lstStyle/>
          <a:p>
            <a:r>
              <a:rPr lang="en-US" dirty="0" smtClean="0"/>
              <a:t>Integration tests</a:t>
            </a:r>
            <a:r>
              <a:rPr lang="el-GR" dirty="0" smtClean="0"/>
              <a:t> </a:t>
            </a:r>
          </a:p>
          <a:p>
            <a:r>
              <a:rPr lang="el-GR" dirty="0" smtClean="0"/>
              <a:t>(</a:t>
            </a:r>
            <a:r>
              <a:rPr lang="en-US" dirty="0" smtClean="0"/>
              <a:t>Sub-systems) </a:t>
            </a:r>
            <a:endParaRPr lang="en-US" dirty="0"/>
          </a:p>
        </p:txBody>
      </p:sp>
      <p:sp>
        <p:nvSpPr>
          <p:cNvPr id="25606" name="Rectangle 1030"/>
          <p:cNvSpPr>
            <a:spLocks noChangeArrowheads="1"/>
          </p:cNvSpPr>
          <p:nvPr/>
        </p:nvSpPr>
        <p:spPr bwMode="auto">
          <a:xfrm>
            <a:off x="3886200" y="5143500"/>
            <a:ext cx="1752600" cy="4445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 type="none" w="sm" len="sm"/>
          </a:ln>
          <a:effectLst/>
        </p:spPr>
        <p:txBody>
          <a:bodyPr wrap="none" lIns="90000" tIns="46800" rIns="90000" bIns="46800" anchor="ctr"/>
          <a:lstStyle/>
          <a:p>
            <a:r>
              <a:rPr lang="el-GR" dirty="0" smtClean="0"/>
              <a:t>Προγραμματισμός και</a:t>
            </a:r>
          </a:p>
          <a:p>
            <a:r>
              <a:rPr lang="el-GR" dirty="0" smtClean="0"/>
              <a:t>Έλεγχος κώδικα</a:t>
            </a:r>
            <a:endParaRPr lang="en-US" dirty="0"/>
          </a:p>
        </p:txBody>
      </p:sp>
      <p:sp>
        <p:nvSpPr>
          <p:cNvPr id="25607" name="Rectangle 1031"/>
          <p:cNvSpPr>
            <a:spLocks noChangeArrowheads="1"/>
          </p:cNvSpPr>
          <p:nvPr/>
        </p:nvSpPr>
        <p:spPr bwMode="auto">
          <a:xfrm>
            <a:off x="2133600" y="4127500"/>
            <a:ext cx="1295400" cy="1905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 type="none" w="sm" len="sm"/>
          </a:ln>
          <a:effectLst/>
        </p:spPr>
        <p:txBody>
          <a:bodyPr wrap="none" lIns="90000" tIns="46800" rIns="90000" bIns="46800" anchor="ctr"/>
          <a:lstStyle/>
          <a:p>
            <a:r>
              <a:rPr lang="el-GR" dirty="0" smtClean="0"/>
              <a:t>υποσυστήματα</a:t>
            </a:r>
            <a:endParaRPr lang="en-US" dirty="0"/>
          </a:p>
        </p:txBody>
      </p:sp>
      <p:sp>
        <p:nvSpPr>
          <p:cNvPr id="25608" name="Rectangle 1032"/>
          <p:cNvSpPr>
            <a:spLocks noChangeArrowheads="1"/>
          </p:cNvSpPr>
          <p:nvPr/>
        </p:nvSpPr>
        <p:spPr bwMode="auto">
          <a:xfrm>
            <a:off x="1143000" y="3048000"/>
            <a:ext cx="1524000" cy="635000"/>
          </a:xfrm>
          <a:prstGeom prst="rect">
            <a:avLst/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 type="none" w="sm" len="sm"/>
          </a:ln>
          <a:effectLst/>
        </p:spPr>
        <p:txBody>
          <a:bodyPr wrap="none" lIns="90000" tIns="46800" rIns="90000" bIns="46800" anchor="ctr"/>
          <a:lstStyle/>
          <a:p>
            <a:r>
              <a:rPr lang="el-GR" dirty="0" smtClean="0"/>
              <a:t>Σχεδιασμός συστήματος και</a:t>
            </a:r>
          </a:p>
          <a:p>
            <a:r>
              <a:rPr lang="el-GR" dirty="0" smtClean="0"/>
              <a:t>προγραμματισμού</a:t>
            </a:r>
            <a:endParaRPr lang="en-US" dirty="0"/>
          </a:p>
        </p:txBody>
      </p:sp>
      <p:sp>
        <p:nvSpPr>
          <p:cNvPr id="25609" name="Rectangle 1033"/>
          <p:cNvSpPr>
            <a:spLocks noChangeArrowheads="1"/>
          </p:cNvSpPr>
          <p:nvPr/>
        </p:nvSpPr>
        <p:spPr bwMode="auto">
          <a:xfrm>
            <a:off x="609600" y="1968500"/>
            <a:ext cx="1219200" cy="3810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 type="none" w="sm" len="sm"/>
          </a:ln>
          <a:effectLst/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5610" name="Rectangle 1034"/>
          <p:cNvSpPr>
            <a:spLocks noChangeArrowheads="1"/>
          </p:cNvSpPr>
          <p:nvPr/>
        </p:nvSpPr>
        <p:spPr bwMode="auto">
          <a:xfrm>
            <a:off x="304800" y="1143000"/>
            <a:ext cx="990600" cy="381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 type="none" w="sm" len="sm"/>
          </a:ln>
          <a:effectLst/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16747" name="Rectangle 1035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3175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l-GR" sz="2800" b="1" dirty="0" smtClean="0">
                <a:solidFill>
                  <a:schemeClr val="tx1"/>
                </a:solidFill>
              </a:rPr>
              <a:t>1.3 </a:t>
            </a:r>
            <a:r>
              <a:rPr lang="en-US" sz="2800" b="1" dirty="0" smtClean="0">
                <a:solidFill>
                  <a:schemeClr val="tx1"/>
                </a:solidFill>
              </a:rPr>
              <a:t>V - model</a:t>
            </a:r>
            <a:endParaRPr lang="el-GR" sz="2800" b="1" dirty="0" smtClean="0">
              <a:solidFill>
                <a:schemeClr val="tx1"/>
              </a:solidFill>
            </a:endParaRPr>
          </a:p>
        </p:txBody>
      </p:sp>
      <p:sp>
        <p:nvSpPr>
          <p:cNvPr id="25613" name="AutoShape 1037"/>
          <p:cNvSpPr>
            <a:spLocks noChangeArrowheads="1"/>
          </p:cNvSpPr>
          <p:nvPr/>
        </p:nvSpPr>
        <p:spPr bwMode="auto">
          <a:xfrm>
            <a:off x="762000" y="825500"/>
            <a:ext cx="7696200" cy="4318000"/>
          </a:xfrm>
          <a:prstGeom prst="flowChartMerge">
            <a:avLst/>
          </a:prstGeom>
          <a:noFill/>
          <a:ln w="38100" cap="rnd">
            <a:solidFill>
              <a:schemeClr val="tx1"/>
            </a:solidFill>
            <a:prstDash val="sysDot"/>
            <a:miter lim="800000"/>
            <a:headEnd/>
            <a:tailEnd type="none" w="lg" len="lg"/>
          </a:ln>
          <a:effectLst/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5614" name="Rectangle 1038"/>
          <p:cNvSpPr>
            <a:spLocks noChangeArrowheads="1"/>
          </p:cNvSpPr>
          <p:nvPr/>
        </p:nvSpPr>
        <p:spPr bwMode="auto">
          <a:xfrm>
            <a:off x="3810000" y="444500"/>
            <a:ext cx="1676400" cy="317500"/>
          </a:xfrm>
          <a:prstGeom prst="rect">
            <a:avLst/>
          </a:prstGeom>
          <a:noFill/>
          <a:ln w="9525">
            <a:noFill/>
            <a:miter lim="800000"/>
            <a:headEnd/>
            <a:tailEnd type="none" w="sm" len="sm"/>
          </a:ln>
          <a:effectLst/>
        </p:spPr>
        <p:txBody>
          <a:bodyPr wrap="none" lIns="90000" tIns="46800" rIns="90000" bIns="46800" anchor="ctr"/>
          <a:lstStyle/>
          <a:p>
            <a:endParaRPr lang="en-US"/>
          </a:p>
        </p:txBody>
      </p:sp>
      <p:cxnSp>
        <p:nvCxnSpPr>
          <p:cNvPr id="25615" name="AutoShape 1039"/>
          <p:cNvCxnSpPr>
            <a:cxnSpLocks noChangeShapeType="1"/>
            <a:stCxn id="25614" idx="1"/>
            <a:endCxn id="25610" idx="0"/>
          </p:cNvCxnSpPr>
          <p:nvPr/>
        </p:nvCxnSpPr>
        <p:spPr bwMode="auto">
          <a:xfrm rot="10800000" flipV="1">
            <a:off x="800100" y="603250"/>
            <a:ext cx="3009900" cy="539750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arrow" w="sm" len="sm"/>
          </a:ln>
          <a:effectLst/>
        </p:spPr>
      </p:cxnSp>
      <p:cxnSp>
        <p:nvCxnSpPr>
          <p:cNvPr id="25616" name="AutoShape 1040"/>
          <p:cNvCxnSpPr>
            <a:cxnSpLocks noChangeShapeType="1"/>
            <a:stCxn id="25610" idx="2"/>
            <a:endCxn id="25609" idx="0"/>
          </p:cNvCxnSpPr>
          <p:nvPr/>
        </p:nvCxnSpPr>
        <p:spPr bwMode="auto">
          <a:xfrm rot="16200000" flipH="1">
            <a:off x="787400" y="1536700"/>
            <a:ext cx="444500" cy="419100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chemeClr val="tx1"/>
            </a:solidFill>
            <a:miter lim="800000"/>
            <a:headEnd/>
            <a:tailEnd type="arrow" w="sm" len="sm"/>
          </a:ln>
          <a:effectLst/>
        </p:spPr>
      </p:cxnSp>
      <p:cxnSp>
        <p:nvCxnSpPr>
          <p:cNvPr id="25617" name="AutoShape 1041"/>
          <p:cNvCxnSpPr>
            <a:cxnSpLocks noChangeShapeType="1"/>
            <a:stCxn id="25609" idx="2"/>
            <a:endCxn id="25608" idx="0"/>
          </p:cNvCxnSpPr>
          <p:nvPr/>
        </p:nvCxnSpPr>
        <p:spPr bwMode="auto">
          <a:xfrm rot="16200000" flipH="1">
            <a:off x="1212850" y="2355850"/>
            <a:ext cx="698500" cy="685800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chemeClr val="tx1"/>
            </a:solidFill>
            <a:miter lim="800000"/>
            <a:headEnd/>
            <a:tailEnd type="arrow" w="sm" len="sm"/>
          </a:ln>
          <a:effectLst/>
        </p:spPr>
      </p:cxnSp>
      <p:cxnSp>
        <p:nvCxnSpPr>
          <p:cNvPr id="25618" name="AutoShape 1042"/>
          <p:cNvCxnSpPr>
            <a:cxnSpLocks noChangeShapeType="1"/>
          </p:cNvCxnSpPr>
          <p:nvPr/>
        </p:nvCxnSpPr>
        <p:spPr bwMode="auto">
          <a:xfrm rot="16200000" flipH="1">
            <a:off x="2123604" y="3505696"/>
            <a:ext cx="444500" cy="876300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chemeClr val="tx1"/>
            </a:solidFill>
            <a:miter lim="800000"/>
            <a:headEnd/>
            <a:tailEnd type="arrow" w="sm" len="sm"/>
          </a:ln>
          <a:effectLst/>
        </p:spPr>
      </p:cxnSp>
      <p:cxnSp>
        <p:nvCxnSpPr>
          <p:cNvPr id="25619" name="AutoShape 1043"/>
          <p:cNvCxnSpPr>
            <a:cxnSpLocks noChangeShapeType="1"/>
            <a:stCxn id="25607" idx="2"/>
            <a:endCxn id="25613" idx="2"/>
          </p:cNvCxnSpPr>
          <p:nvPr/>
        </p:nvCxnSpPr>
        <p:spPr bwMode="auto">
          <a:xfrm rot="16200000" flipH="1">
            <a:off x="3275013" y="3824288"/>
            <a:ext cx="841375" cy="1828800"/>
          </a:xfrm>
          <a:prstGeom prst="bentConnector3">
            <a:avLst>
              <a:gd name="adj1" fmla="val 94653"/>
            </a:avLst>
          </a:prstGeom>
          <a:noFill/>
          <a:ln w="19050">
            <a:solidFill>
              <a:schemeClr val="tx1"/>
            </a:solidFill>
            <a:miter lim="800000"/>
            <a:headEnd/>
            <a:tailEnd type="arrow" w="sm" len="sm"/>
          </a:ln>
          <a:effectLst/>
        </p:spPr>
      </p:cxnSp>
      <p:cxnSp>
        <p:nvCxnSpPr>
          <p:cNvPr id="25620" name="AutoShape 1044"/>
          <p:cNvCxnSpPr>
            <a:cxnSpLocks noChangeShapeType="1"/>
            <a:stCxn id="25614" idx="3"/>
            <a:endCxn id="25602" idx="0"/>
          </p:cNvCxnSpPr>
          <p:nvPr/>
        </p:nvCxnSpPr>
        <p:spPr bwMode="auto">
          <a:xfrm>
            <a:off x="5486400" y="603250"/>
            <a:ext cx="2142728" cy="476250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arrow" w="sm" len="sm"/>
          </a:ln>
          <a:effectLst/>
        </p:spPr>
      </p:cxnSp>
      <p:cxnSp>
        <p:nvCxnSpPr>
          <p:cNvPr id="25621" name="AutoShape 1045"/>
          <p:cNvCxnSpPr>
            <a:cxnSpLocks noChangeShapeType="1"/>
            <a:stCxn id="25610" idx="2"/>
            <a:endCxn id="25610" idx="1"/>
          </p:cNvCxnSpPr>
          <p:nvPr/>
        </p:nvCxnSpPr>
        <p:spPr bwMode="auto">
          <a:xfrm rot="16200000" flipV="1">
            <a:off x="457200" y="1181100"/>
            <a:ext cx="190500" cy="495300"/>
          </a:xfrm>
          <a:prstGeom prst="curvedConnector4">
            <a:avLst>
              <a:gd name="adj1" fmla="val -100000"/>
              <a:gd name="adj2" fmla="val 146153"/>
            </a:avLst>
          </a:prstGeom>
          <a:noFill/>
          <a:ln w="19050">
            <a:solidFill>
              <a:schemeClr val="tx1"/>
            </a:solidFill>
            <a:round/>
            <a:headEnd/>
            <a:tailEnd type="arrow" w="sm" len="sm"/>
          </a:ln>
          <a:effectLst/>
        </p:spPr>
      </p:cxnSp>
      <p:cxnSp>
        <p:nvCxnSpPr>
          <p:cNvPr id="25622" name="AutoShape 1046"/>
          <p:cNvCxnSpPr>
            <a:cxnSpLocks noChangeShapeType="1"/>
            <a:stCxn id="25609" idx="2"/>
            <a:endCxn id="25609" idx="1"/>
          </p:cNvCxnSpPr>
          <p:nvPr/>
        </p:nvCxnSpPr>
        <p:spPr bwMode="auto">
          <a:xfrm rot="16200000" flipV="1">
            <a:off x="819150" y="1949450"/>
            <a:ext cx="190500" cy="609600"/>
          </a:xfrm>
          <a:prstGeom prst="curvedConnector4">
            <a:avLst>
              <a:gd name="adj1" fmla="val -100000"/>
              <a:gd name="adj2" fmla="val 137500"/>
            </a:avLst>
          </a:prstGeom>
          <a:noFill/>
          <a:ln w="19050">
            <a:solidFill>
              <a:schemeClr val="tx1"/>
            </a:solidFill>
            <a:round/>
            <a:headEnd/>
            <a:tailEnd type="arrow" w="sm" len="sm"/>
          </a:ln>
          <a:effectLst/>
        </p:spPr>
      </p:cxnSp>
      <p:cxnSp>
        <p:nvCxnSpPr>
          <p:cNvPr id="25623" name="AutoShape 1047"/>
          <p:cNvCxnSpPr>
            <a:cxnSpLocks noChangeShapeType="1"/>
            <a:stCxn id="25608" idx="2"/>
            <a:endCxn id="25608" idx="1"/>
          </p:cNvCxnSpPr>
          <p:nvPr/>
        </p:nvCxnSpPr>
        <p:spPr bwMode="auto">
          <a:xfrm rot="16200000" flipV="1">
            <a:off x="1365250" y="3143250"/>
            <a:ext cx="317500" cy="762000"/>
          </a:xfrm>
          <a:prstGeom prst="curvedConnector4">
            <a:avLst>
              <a:gd name="adj1" fmla="val -60000"/>
              <a:gd name="adj2" fmla="val 130000"/>
            </a:avLst>
          </a:prstGeom>
          <a:noFill/>
          <a:ln w="19050">
            <a:solidFill>
              <a:schemeClr val="tx1"/>
            </a:solidFill>
            <a:round/>
            <a:headEnd/>
            <a:tailEnd type="arrow" w="sm" len="sm"/>
          </a:ln>
          <a:effectLst/>
        </p:spPr>
      </p:cxnSp>
      <p:cxnSp>
        <p:nvCxnSpPr>
          <p:cNvPr id="25624" name="AutoShape 1048"/>
          <p:cNvCxnSpPr>
            <a:cxnSpLocks noChangeShapeType="1"/>
            <a:stCxn id="25607" idx="2"/>
            <a:endCxn id="25607" idx="1"/>
          </p:cNvCxnSpPr>
          <p:nvPr/>
        </p:nvCxnSpPr>
        <p:spPr bwMode="auto">
          <a:xfrm rot="16200000" flipV="1">
            <a:off x="2409825" y="3946525"/>
            <a:ext cx="95250" cy="647700"/>
          </a:xfrm>
          <a:prstGeom prst="curvedConnector4">
            <a:avLst>
              <a:gd name="adj1" fmla="val -200000"/>
              <a:gd name="adj2" fmla="val 135296"/>
            </a:avLst>
          </a:prstGeom>
          <a:noFill/>
          <a:ln w="19050">
            <a:solidFill>
              <a:schemeClr val="tx1"/>
            </a:solidFill>
            <a:round/>
            <a:headEnd/>
            <a:tailEnd type="arrow" w="sm" len="sm"/>
          </a:ln>
          <a:effectLst/>
        </p:spPr>
      </p:cxnSp>
      <p:cxnSp>
        <p:nvCxnSpPr>
          <p:cNvPr id="25625" name="AutoShape 1049"/>
          <p:cNvCxnSpPr>
            <a:cxnSpLocks noChangeShapeType="1"/>
            <a:stCxn id="25606" idx="2"/>
            <a:endCxn id="25606" idx="1"/>
          </p:cNvCxnSpPr>
          <p:nvPr/>
        </p:nvCxnSpPr>
        <p:spPr bwMode="auto">
          <a:xfrm rot="16200000" flipV="1">
            <a:off x="4213225" y="5038725"/>
            <a:ext cx="222250" cy="876300"/>
          </a:xfrm>
          <a:prstGeom prst="curvedConnector4">
            <a:avLst>
              <a:gd name="adj1" fmla="val -31551"/>
              <a:gd name="adj2" fmla="val 126088"/>
            </a:avLst>
          </a:prstGeom>
          <a:noFill/>
          <a:ln w="19050">
            <a:solidFill>
              <a:schemeClr val="tx1"/>
            </a:solidFill>
            <a:round/>
            <a:headEnd/>
            <a:tailEnd type="arrow" w="sm" len="sm"/>
          </a:ln>
          <a:effectLst/>
        </p:spPr>
      </p:cxnSp>
      <p:cxnSp>
        <p:nvCxnSpPr>
          <p:cNvPr id="25626" name="AutoShape 1050"/>
          <p:cNvCxnSpPr>
            <a:cxnSpLocks noChangeShapeType="1"/>
            <a:stCxn id="25606" idx="3"/>
            <a:endCxn id="25605" idx="3"/>
          </p:cNvCxnSpPr>
          <p:nvPr/>
        </p:nvCxnSpPr>
        <p:spPr bwMode="auto">
          <a:xfrm flipV="1">
            <a:off x="5638800" y="4333664"/>
            <a:ext cx="1600944" cy="1032086"/>
          </a:xfrm>
          <a:prstGeom prst="bentConnector3">
            <a:avLst>
              <a:gd name="adj1" fmla="val 114279"/>
            </a:avLst>
          </a:prstGeom>
          <a:noFill/>
          <a:ln w="19050">
            <a:solidFill>
              <a:schemeClr val="tx1"/>
            </a:solidFill>
            <a:miter lim="800000"/>
            <a:headEnd/>
            <a:tailEnd type="arrow" w="sm" len="sm"/>
          </a:ln>
          <a:effectLst/>
        </p:spPr>
      </p:cxnSp>
      <p:cxnSp>
        <p:nvCxnSpPr>
          <p:cNvPr id="25627" name="AutoShape 1051"/>
          <p:cNvCxnSpPr>
            <a:cxnSpLocks noChangeShapeType="1"/>
            <a:stCxn id="25605" idx="0"/>
            <a:endCxn id="25604" idx="3"/>
          </p:cNvCxnSpPr>
          <p:nvPr/>
        </p:nvCxnSpPr>
        <p:spPr bwMode="auto">
          <a:xfrm rot="5400000" flipH="1" flipV="1">
            <a:off x="6911051" y="2991687"/>
            <a:ext cx="732842" cy="1447056"/>
          </a:xfrm>
          <a:prstGeom prst="bentConnector4">
            <a:avLst>
              <a:gd name="adj1" fmla="val 29478"/>
              <a:gd name="adj2" fmla="val 115798"/>
            </a:avLst>
          </a:prstGeom>
          <a:noFill/>
          <a:ln w="19050">
            <a:solidFill>
              <a:schemeClr val="tx1"/>
            </a:solidFill>
            <a:miter lim="800000"/>
            <a:headEnd/>
            <a:tailEnd type="arrow" w="sm" len="sm"/>
          </a:ln>
          <a:effectLst/>
        </p:spPr>
      </p:cxnSp>
      <p:cxnSp>
        <p:nvCxnSpPr>
          <p:cNvPr id="25628" name="AutoShape 1052"/>
          <p:cNvCxnSpPr>
            <a:cxnSpLocks noChangeShapeType="1"/>
            <a:stCxn id="25604" idx="0"/>
            <a:endCxn id="25603" idx="3"/>
          </p:cNvCxnSpPr>
          <p:nvPr/>
        </p:nvCxnSpPr>
        <p:spPr bwMode="auto">
          <a:xfrm rot="5400000" flipH="1" flipV="1">
            <a:off x="7420992" y="2163192"/>
            <a:ext cx="779016" cy="990600"/>
          </a:xfrm>
          <a:prstGeom prst="bentConnector4">
            <a:avLst>
              <a:gd name="adj1" fmla="val 30714"/>
              <a:gd name="adj2" fmla="val 123077"/>
            </a:avLst>
          </a:prstGeom>
          <a:noFill/>
          <a:ln w="19050">
            <a:solidFill>
              <a:schemeClr val="tx1"/>
            </a:solidFill>
            <a:miter lim="800000"/>
            <a:headEnd/>
            <a:tailEnd type="arrow" w="sm" len="sm"/>
          </a:ln>
          <a:effectLst/>
        </p:spPr>
      </p:cxnSp>
      <p:cxnSp>
        <p:nvCxnSpPr>
          <p:cNvPr id="25629" name="AutoShape 1053"/>
          <p:cNvCxnSpPr>
            <a:cxnSpLocks noChangeShapeType="1"/>
            <a:stCxn id="25603" idx="0"/>
            <a:endCxn id="25602" idx="3"/>
          </p:cNvCxnSpPr>
          <p:nvPr/>
        </p:nvCxnSpPr>
        <p:spPr bwMode="auto">
          <a:xfrm rot="5400000" flipH="1" flipV="1">
            <a:off x="7575550" y="1162050"/>
            <a:ext cx="698500" cy="914400"/>
          </a:xfrm>
          <a:prstGeom prst="bentConnector4">
            <a:avLst>
              <a:gd name="adj1" fmla="val 36364"/>
              <a:gd name="adj2" fmla="val 125000"/>
            </a:avLst>
          </a:prstGeom>
          <a:noFill/>
          <a:ln w="19050">
            <a:solidFill>
              <a:schemeClr val="tx1"/>
            </a:solidFill>
            <a:miter lim="800000"/>
            <a:headEnd/>
            <a:tailEnd type="arrow" w="sm" len="sm"/>
          </a:ln>
          <a:effectLst/>
        </p:spPr>
      </p:cxnSp>
      <p:sp>
        <p:nvSpPr>
          <p:cNvPr id="25630" name="Line 1054"/>
          <p:cNvSpPr>
            <a:spLocks noChangeShapeType="1"/>
          </p:cNvSpPr>
          <p:nvPr/>
        </p:nvSpPr>
        <p:spPr bwMode="auto">
          <a:xfrm>
            <a:off x="1295400" y="1270000"/>
            <a:ext cx="57912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lgDash"/>
            <a:round/>
            <a:headEnd/>
            <a:tailEnd type="none" w="sm" len="sm"/>
          </a:ln>
          <a:effectLst/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5631" name="Line 1055"/>
          <p:cNvSpPr>
            <a:spLocks noChangeShapeType="1"/>
          </p:cNvSpPr>
          <p:nvPr/>
        </p:nvSpPr>
        <p:spPr bwMode="auto">
          <a:xfrm>
            <a:off x="1828800" y="2159000"/>
            <a:ext cx="48006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lgDash"/>
            <a:round/>
            <a:headEnd/>
            <a:tailEnd type="none" w="sm" len="sm"/>
          </a:ln>
          <a:effectLst/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5632" name="Line 1056"/>
          <p:cNvSpPr>
            <a:spLocks noChangeShapeType="1"/>
          </p:cNvSpPr>
          <p:nvPr/>
        </p:nvSpPr>
        <p:spPr bwMode="auto">
          <a:xfrm>
            <a:off x="2667000" y="3365500"/>
            <a:ext cx="40386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lgDash"/>
            <a:round/>
            <a:headEnd/>
            <a:tailEnd type="none" w="sm" len="sm"/>
          </a:ln>
          <a:effectLst/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5633" name="Line 1057"/>
          <p:cNvSpPr>
            <a:spLocks noChangeShapeType="1"/>
          </p:cNvSpPr>
          <p:nvPr/>
        </p:nvSpPr>
        <p:spPr bwMode="auto">
          <a:xfrm>
            <a:off x="3429000" y="4254500"/>
            <a:ext cx="24384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lgDash"/>
            <a:round/>
            <a:headEnd/>
            <a:tailEnd type="none" w="sm" len="sm"/>
          </a:ln>
          <a:effectLst/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34" name="33 - TextBox"/>
          <p:cNvSpPr txBox="1"/>
          <p:nvPr/>
        </p:nvSpPr>
        <p:spPr>
          <a:xfrm>
            <a:off x="323528" y="769268"/>
            <a:ext cx="1512168" cy="36004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lnSpcReduction="10000"/>
          </a:bodyPr>
          <a:lstStyle/>
          <a:p>
            <a:r>
              <a:rPr lang="el-GR" dirty="0" smtClean="0"/>
              <a:t>Εγκατάσταση</a:t>
            </a:r>
          </a:p>
        </p:txBody>
      </p:sp>
      <p:sp>
        <p:nvSpPr>
          <p:cNvPr id="35" name="34 - TextBox"/>
          <p:cNvSpPr txBox="1"/>
          <p:nvPr/>
        </p:nvSpPr>
        <p:spPr>
          <a:xfrm>
            <a:off x="251520" y="1129308"/>
            <a:ext cx="1296144" cy="57606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92500" lnSpcReduction="10000"/>
          </a:bodyPr>
          <a:lstStyle/>
          <a:p>
            <a:r>
              <a:rPr lang="el-GR" dirty="0" smtClean="0"/>
              <a:t>Καθορισμός </a:t>
            </a:r>
          </a:p>
          <a:p>
            <a:r>
              <a:rPr lang="el-GR" dirty="0" smtClean="0"/>
              <a:t>απαιτήσεων</a:t>
            </a:r>
          </a:p>
        </p:txBody>
      </p:sp>
      <p:sp>
        <p:nvSpPr>
          <p:cNvPr id="36" name="35 - TextBox"/>
          <p:cNvSpPr txBox="1"/>
          <p:nvPr/>
        </p:nvSpPr>
        <p:spPr>
          <a:xfrm>
            <a:off x="467544" y="1921396"/>
            <a:ext cx="1584176" cy="64807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 smtClean="0"/>
              <a:t>Προδιαγραφές</a:t>
            </a:r>
          </a:p>
          <a:p>
            <a:r>
              <a:rPr lang="el-GR" dirty="0" smtClean="0"/>
              <a:t>συστήματος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Ο ρόλος του Λογιστή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404428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buNone/>
              <a:defRPr/>
            </a:pPr>
            <a:r>
              <a:rPr lang="el-GR" sz="2800" dirty="0" smtClean="0"/>
              <a:t>Ο Λογιστής εμπλέκεται γιατί η ανάπτυξη ενός Λ.Π.Σ.</a:t>
            </a:r>
          </a:p>
          <a:p>
            <a:pPr lvl="1">
              <a:lnSpc>
                <a:spcPct val="90000"/>
              </a:lnSpc>
              <a:defRPr/>
            </a:pPr>
            <a:r>
              <a:rPr lang="el-GR" sz="2400" dirty="0" smtClean="0"/>
              <a:t>….έχει οικονομικές επιπτώσεις</a:t>
            </a:r>
          </a:p>
          <a:p>
            <a:pPr lvl="3">
              <a:lnSpc>
                <a:spcPct val="90000"/>
              </a:lnSpc>
              <a:defRPr/>
            </a:pPr>
            <a:r>
              <a:rPr lang="el-GR" sz="1800" dirty="0" smtClean="0"/>
              <a:t>Ενεργή συμμετοχή στην ανάλυση οικονομικής σκοπιμότητας ενός συστήματος</a:t>
            </a:r>
          </a:p>
          <a:p>
            <a:pPr lvl="1">
              <a:lnSpc>
                <a:spcPct val="90000"/>
              </a:lnSpc>
              <a:defRPr/>
            </a:pPr>
            <a:r>
              <a:rPr lang="el-GR" sz="2400" dirty="0" smtClean="0"/>
              <a:t>….επηρεάζει την ποιότητα ενός Λ.Π.Σ.</a:t>
            </a:r>
          </a:p>
          <a:p>
            <a:pPr lvl="3">
              <a:lnSpc>
                <a:spcPct val="90000"/>
              </a:lnSpc>
              <a:defRPr/>
            </a:pPr>
            <a:r>
              <a:rPr lang="el-GR" sz="1800" dirty="0" smtClean="0"/>
              <a:t>Καθορισμός απαιτήσεων</a:t>
            </a:r>
          </a:p>
          <a:p>
            <a:pPr lvl="3">
              <a:lnSpc>
                <a:spcPct val="90000"/>
              </a:lnSpc>
              <a:defRPr/>
            </a:pPr>
            <a:r>
              <a:rPr lang="el-GR" sz="1800" dirty="0" smtClean="0"/>
              <a:t>Λογικός σχεδιασμός του συστήματος</a:t>
            </a:r>
          </a:p>
          <a:p>
            <a:pPr lvl="3">
              <a:lnSpc>
                <a:spcPct val="90000"/>
              </a:lnSpc>
              <a:defRPr/>
            </a:pPr>
            <a:r>
              <a:rPr lang="el-GR" sz="1800" dirty="0" smtClean="0"/>
              <a:t>Χρήστης του συστήματος</a:t>
            </a:r>
          </a:p>
          <a:p>
            <a:pPr lvl="4">
              <a:lnSpc>
                <a:spcPct val="90000"/>
              </a:lnSpc>
              <a:defRPr/>
            </a:pPr>
            <a:r>
              <a:rPr lang="el-GR" sz="1800" dirty="0" smtClean="0"/>
              <a:t>Συμμετοχή στη τελική φάση ελέγχου – αποδοχής Λ.Π.Σ </a:t>
            </a:r>
          </a:p>
          <a:p>
            <a:pPr lvl="4">
              <a:lnSpc>
                <a:spcPct val="90000"/>
              </a:lnSpc>
              <a:defRPr/>
            </a:pPr>
            <a:r>
              <a:rPr lang="el-GR" sz="1800" dirty="0" smtClean="0"/>
              <a:t>Άποψη για βελτίωση </a:t>
            </a:r>
          </a:p>
          <a:p>
            <a:pPr lvl="4">
              <a:lnSpc>
                <a:spcPct val="90000"/>
              </a:lnSpc>
              <a:defRPr/>
            </a:pPr>
            <a:r>
              <a:rPr lang="el-GR" sz="1800" dirty="0" smtClean="0"/>
              <a:t>Εκπαίδευση</a:t>
            </a:r>
          </a:p>
          <a:p>
            <a:pPr lvl="3">
              <a:lnSpc>
                <a:spcPct val="90000"/>
              </a:lnSpc>
              <a:defRPr/>
            </a:pPr>
            <a:r>
              <a:rPr lang="el-GR" sz="1800" dirty="0" smtClean="0"/>
              <a:t>Εσωτερικός έλεγχος στην ανάπτυξη ενός Λ.Π.Σ.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16</a:t>
            </a:fld>
            <a:endParaRPr lang="el-G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4000"/>
            <a:ext cx="7772400" cy="952500"/>
          </a:xfrm>
        </p:spPr>
        <p:txBody>
          <a:bodyPr/>
          <a:lstStyle/>
          <a:p>
            <a:pPr eaLnBrk="1" hangingPunct="1">
              <a:defRPr/>
            </a:pPr>
            <a:r>
              <a:rPr lang="el-GR" b="1" dirty="0" smtClean="0">
                <a:solidFill>
                  <a:schemeClr val="tx1"/>
                </a:solidFill>
              </a:rPr>
              <a:t>Ο ρόλος του Λογιστή</a:t>
            </a:r>
          </a:p>
        </p:txBody>
      </p:sp>
      <p:sp>
        <p:nvSpPr>
          <p:cNvPr id="27651" name="AutoShape 4"/>
          <p:cNvSpPr>
            <a:spLocks noChangeArrowheads="1"/>
          </p:cNvSpPr>
          <p:nvPr/>
        </p:nvSpPr>
        <p:spPr bwMode="auto">
          <a:xfrm>
            <a:off x="0" y="2095501"/>
            <a:ext cx="1828800" cy="480219"/>
          </a:xfrm>
          <a:prstGeom prst="homePlate">
            <a:avLst>
              <a:gd name="adj" fmla="val 79339"/>
            </a:avLst>
          </a:prstGeom>
          <a:solidFill>
            <a:srgbClr val="0033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</p:spPr>
        <p:txBody>
          <a:bodyPr wrap="none" lIns="90000" tIns="46800" rIns="90000" bIns="46800" anchor="ctr"/>
          <a:lstStyle/>
          <a:p>
            <a:pPr eaLnBrk="0" hangingPunct="0">
              <a:spcBef>
                <a:spcPct val="20000"/>
              </a:spcBef>
            </a:pPr>
            <a:r>
              <a:rPr lang="el-GR" b="1" dirty="0">
                <a:latin typeface="+mj-lt"/>
              </a:rPr>
              <a:t>Μελέτη </a:t>
            </a:r>
          </a:p>
          <a:p>
            <a:pPr eaLnBrk="0" hangingPunct="0">
              <a:spcBef>
                <a:spcPct val="20000"/>
              </a:spcBef>
            </a:pPr>
            <a:r>
              <a:rPr lang="el-GR" b="1" dirty="0">
                <a:latin typeface="+mj-lt"/>
              </a:rPr>
              <a:t>σκοπιμότητας</a:t>
            </a:r>
            <a:endParaRPr lang="el-GR" b="1" dirty="0">
              <a:solidFill>
                <a:srgbClr val="CC0099"/>
              </a:solidFill>
              <a:latin typeface="+mj-lt"/>
            </a:endParaRPr>
          </a:p>
        </p:txBody>
      </p:sp>
      <p:sp>
        <p:nvSpPr>
          <p:cNvPr id="27652" name="AutoShape 5"/>
          <p:cNvSpPr>
            <a:spLocks noChangeArrowheads="1"/>
          </p:cNvSpPr>
          <p:nvPr/>
        </p:nvSpPr>
        <p:spPr bwMode="auto">
          <a:xfrm>
            <a:off x="1219200" y="2667001"/>
            <a:ext cx="1828800" cy="480219"/>
          </a:xfrm>
          <a:prstGeom prst="homePlate">
            <a:avLst>
              <a:gd name="adj" fmla="val 79339"/>
            </a:avLst>
          </a:prstGeom>
          <a:solidFill>
            <a:srgbClr val="0033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</p:spPr>
        <p:txBody>
          <a:bodyPr wrap="none" lIns="90000" tIns="46800" rIns="90000" bIns="46800" anchor="ctr"/>
          <a:lstStyle/>
          <a:p>
            <a:pPr algn="ctr" eaLnBrk="0" hangingPunct="0">
              <a:spcBef>
                <a:spcPct val="20000"/>
              </a:spcBef>
            </a:pPr>
            <a:r>
              <a:rPr lang="el-GR" b="1" dirty="0">
                <a:latin typeface="+mj-lt"/>
              </a:rPr>
              <a:t>Καθορισμός</a:t>
            </a:r>
          </a:p>
          <a:p>
            <a:pPr algn="ctr" eaLnBrk="0" hangingPunct="0">
              <a:spcBef>
                <a:spcPct val="20000"/>
              </a:spcBef>
            </a:pPr>
            <a:r>
              <a:rPr lang="el-GR" b="1" dirty="0">
                <a:latin typeface="+mj-lt"/>
              </a:rPr>
              <a:t>Απαιτήσεων</a:t>
            </a:r>
            <a:endParaRPr lang="el-GR" sz="2400" dirty="0">
              <a:latin typeface="+mj-lt"/>
            </a:endParaRPr>
          </a:p>
        </p:txBody>
      </p:sp>
      <p:sp>
        <p:nvSpPr>
          <p:cNvPr id="27653" name="AutoShape 6"/>
          <p:cNvSpPr>
            <a:spLocks noChangeArrowheads="1"/>
          </p:cNvSpPr>
          <p:nvPr/>
        </p:nvSpPr>
        <p:spPr bwMode="auto">
          <a:xfrm>
            <a:off x="2590800" y="3175001"/>
            <a:ext cx="1828800" cy="480219"/>
          </a:xfrm>
          <a:prstGeom prst="homePlate">
            <a:avLst>
              <a:gd name="adj" fmla="val 79339"/>
            </a:avLst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</p:spPr>
        <p:txBody>
          <a:bodyPr wrap="none" lIns="90000" tIns="46800" rIns="90000" bIns="46800" anchor="ctr"/>
          <a:lstStyle/>
          <a:p>
            <a:pPr algn="ctr" eaLnBrk="0" hangingPunct="0">
              <a:spcBef>
                <a:spcPct val="20000"/>
              </a:spcBef>
            </a:pPr>
            <a:r>
              <a:rPr lang="el-GR" b="1" dirty="0">
                <a:latin typeface="+mj-lt"/>
              </a:rPr>
              <a:t>Σχεδιασμός</a:t>
            </a:r>
          </a:p>
          <a:p>
            <a:pPr algn="ctr" eaLnBrk="0" hangingPunct="0">
              <a:spcBef>
                <a:spcPct val="20000"/>
              </a:spcBef>
            </a:pPr>
            <a:r>
              <a:rPr lang="el-GR" b="1" dirty="0">
                <a:latin typeface="+mj-lt"/>
              </a:rPr>
              <a:t>συστήματος</a:t>
            </a:r>
            <a:endParaRPr lang="el-GR" sz="2400" dirty="0">
              <a:latin typeface="+mj-lt"/>
            </a:endParaRPr>
          </a:p>
        </p:txBody>
      </p:sp>
      <p:sp>
        <p:nvSpPr>
          <p:cNvPr id="27654" name="AutoShape 7"/>
          <p:cNvSpPr>
            <a:spLocks noChangeArrowheads="1"/>
          </p:cNvSpPr>
          <p:nvPr/>
        </p:nvSpPr>
        <p:spPr bwMode="auto">
          <a:xfrm>
            <a:off x="3810000" y="3683001"/>
            <a:ext cx="2133600" cy="480219"/>
          </a:xfrm>
          <a:prstGeom prst="homePlate">
            <a:avLst>
              <a:gd name="adj" fmla="val 92562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</p:spPr>
        <p:txBody>
          <a:bodyPr wrap="none" lIns="90000" tIns="46800" rIns="90000" bIns="46800" anchor="ctr"/>
          <a:lstStyle/>
          <a:p>
            <a:pPr algn="ctr" eaLnBrk="0" hangingPunct="0">
              <a:spcBef>
                <a:spcPct val="20000"/>
              </a:spcBef>
            </a:pPr>
            <a:r>
              <a:rPr lang="el-GR" b="1" dirty="0">
                <a:latin typeface="+mj-lt"/>
              </a:rPr>
              <a:t>Προγραμματισμός</a:t>
            </a:r>
            <a:endParaRPr lang="el-GR" sz="2000" dirty="0">
              <a:latin typeface="+mj-lt"/>
            </a:endParaRPr>
          </a:p>
        </p:txBody>
      </p:sp>
      <p:sp>
        <p:nvSpPr>
          <p:cNvPr id="27655" name="AutoShape 8"/>
          <p:cNvSpPr>
            <a:spLocks noChangeArrowheads="1"/>
          </p:cNvSpPr>
          <p:nvPr/>
        </p:nvSpPr>
        <p:spPr bwMode="auto">
          <a:xfrm>
            <a:off x="5486400" y="4191001"/>
            <a:ext cx="1828800" cy="480219"/>
          </a:xfrm>
          <a:prstGeom prst="homePlate">
            <a:avLst>
              <a:gd name="adj" fmla="val 79339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</p:spPr>
        <p:txBody>
          <a:bodyPr wrap="none" lIns="90000" tIns="46800" rIns="90000" bIns="46800" anchor="ctr"/>
          <a:lstStyle/>
          <a:p>
            <a:pPr algn="ctr" eaLnBrk="0" hangingPunct="0">
              <a:spcBef>
                <a:spcPct val="20000"/>
              </a:spcBef>
            </a:pPr>
            <a:r>
              <a:rPr lang="el-GR" b="1" dirty="0">
                <a:latin typeface="+mj-lt"/>
              </a:rPr>
              <a:t>Παράδοση</a:t>
            </a:r>
          </a:p>
          <a:p>
            <a:pPr algn="ctr" eaLnBrk="0" hangingPunct="0">
              <a:spcBef>
                <a:spcPct val="20000"/>
              </a:spcBef>
            </a:pPr>
            <a:r>
              <a:rPr lang="el-GR" b="1" dirty="0">
                <a:latin typeface="+mj-lt"/>
              </a:rPr>
              <a:t>συστήματος</a:t>
            </a:r>
            <a:endParaRPr lang="el-GR" sz="2000" dirty="0">
              <a:latin typeface="+mj-lt"/>
            </a:endParaRPr>
          </a:p>
        </p:txBody>
      </p:sp>
      <p:sp>
        <p:nvSpPr>
          <p:cNvPr id="27656" name="AutoShape 9"/>
          <p:cNvSpPr>
            <a:spLocks noChangeArrowheads="1"/>
          </p:cNvSpPr>
          <p:nvPr/>
        </p:nvSpPr>
        <p:spPr bwMode="auto">
          <a:xfrm>
            <a:off x="6858000" y="4699001"/>
            <a:ext cx="1828800" cy="480219"/>
          </a:xfrm>
          <a:prstGeom prst="homePlate">
            <a:avLst>
              <a:gd name="adj" fmla="val 79339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</p:spPr>
        <p:txBody>
          <a:bodyPr wrap="none" lIns="90000" tIns="46800" rIns="90000" bIns="46800" anchor="ctr"/>
          <a:lstStyle/>
          <a:p>
            <a:pPr algn="ctr" eaLnBrk="0" hangingPunct="0">
              <a:spcBef>
                <a:spcPct val="20000"/>
              </a:spcBef>
            </a:pPr>
            <a:r>
              <a:rPr lang="el-GR" b="1" dirty="0">
                <a:latin typeface="+mj-lt"/>
              </a:rPr>
              <a:t>Λειτουργία &amp;</a:t>
            </a:r>
          </a:p>
          <a:p>
            <a:pPr algn="ctr" eaLnBrk="0" hangingPunct="0">
              <a:spcBef>
                <a:spcPct val="20000"/>
              </a:spcBef>
            </a:pPr>
            <a:r>
              <a:rPr lang="el-GR" b="1" dirty="0">
                <a:latin typeface="+mj-lt"/>
              </a:rPr>
              <a:t>συντήρηση</a:t>
            </a:r>
            <a:endParaRPr lang="el-GR" sz="2000" dirty="0">
              <a:latin typeface="+mj-lt"/>
            </a:endParaRPr>
          </a:p>
        </p:txBody>
      </p:sp>
      <p:cxnSp>
        <p:nvCxnSpPr>
          <p:cNvPr id="27657" name="AutoShape 19"/>
          <p:cNvCxnSpPr>
            <a:cxnSpLocks noChangeShapeType="1"/>
            <a:stCxn id="27651" idx="3"/>
            <a:endCxn id="27652" idx="0"/>
          </p:cNvCxnSpPr>
          <p:nvPr/>
        </p:nvCxnSpPr>
        <p:spPr bwMode="auto">
          <a:xfrm>
            <a:off x="1828800" y="2336271"/>
            <a:ext cx="76200" cy="330729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arrow" w="lg" len="lg"/>
          </a:ln>
          <a:effectLst/>
        </p:spPr>
      </p:cxnSp>
      <p:cxnSp>
        <p:nvCxnSpPr>
          <p:cNvPr id="27658" name="AutoShape 20"/>
          <p:cNvCxnSpPr>
            <a:cxnSpLocks noChangeShapeType="1"/>
            <a:stCxn id="27652" idx="3"/>
            <a:endCxn id="27653" idx="0"/>
          </p:cNvCxnSpPr>
          <p:nvPr/>
        </p:nvCxnSpPr>
        <p:spPr bwMode="auto">
          <a:xfrm>
            <a:off x="3048000" y="2907771"/>
            <a:ext cx="228600" cy="267229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arrow" w="lg" len="lg"/>
          </a:ln>
          <a:effectLst/>
        </p:spPr>
      </p:cxnSp>
      <p:cxnSp>
        <p:nvCxnSpPr>
          <p:cNvPr id="27659" name="AutoShape 21"/>
          <p:cNvCxnSpPr>
            <a:cxnSpLocks noChangeShapeType="1"/>
            <a:stCxn id="27653" idx="3"/>
            <a:endCxn id="27654" idx="0"/>
          </p:cNvCxnSpPr>
          <p:nvPr/>
        </p:nvCxnSpPr>
        <p:spPr bwMode="auto">
          <a:xfrm>
            <a:off x="4419600" y="3415771"/>
            <a:ext cx="190500" cy="267229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arrow" w="lg" len="lg"/>
          </a:ln>
          <a:effectLst/>
        </p:spPr>
      </p:cxnSp>
      <p:cxnSp>
        <p:nvCxnSpPr>
          <p:cNvPr id="27660" name="AutoShape 22"/>
          <p:cNvCxnSpPr>
            <a:cxnSpLocks noChangeShapeType="1"/>
            <a:stCxn id="27654" idx="3"/>
            <a:endCxn id="27655" idx="0"/>
          </p:cNvCxnSpPr>
          <p:nvPr/>
        </p:nvCxnSpPr>
        <p:spPr bwMode="auto">
          <a:xfrm>
            <a:off x="5943600" y="3923771"/>
            <a:ext cx="228600" cy="267229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arrow" w="lg" len="lg"/>
          </a:ln>
          <a:effectLst/>
        </p:spPr>
      </p:cxnSp>
      <p:cxnSp>
        <p:nvCxnSpPr>
          <p:cNvPr id="27661" name="AutoShape 23"/>
          <p:cNvCxnSpPr>
            <a:cxnSpLocks noChangeShapeType="1"/>
            <a:stCxn id="27655" idx="3"/>
            <a:endCxn id="27656" idx="0"/>
          </p:cNvCxnSpPr>
          <p:nvPr/>
        </p:nvCxnSpPr>
        <p:spPr bwMode="auto">
          <a:xfrm>
            <a:off x="7315200" y="4431771"/>
            <a:ext cx="228600" cy="267229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arrow" w="lg" len="lg"/>
          </a:ln>
          <a:effectLst/>
        </p:spPr>
      </p:cxnSp>
      <p:sp>
        <p:nvSpPr>
          <p:cNvPr id="27662" name="Rectangle 24"/>
          <p:cNvSpPr>
            <a:spLocks noChangeArrowheads="1"/>
          </p:cNvSpPr>
          <p:nvPr/>
        </p:nvSpPr>
        <p:spPr bwMode="auto">
          <a:xfrm>
            <a:off x="228600" y="3683000"/>
            <a:ext cx="1143000" cy="444500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 wrap="none" lIns="90000" tIns="46800" rIns="90000" bIns="46800" anchor="ctr"/>
          <a:lstStyle/>
          <a:p>
            <a:pPr algn="ctr" eaLnBrk="0" hangingPunct="0">
              <a:spcBef>
                <a:spcPct val="20000"/>
              </a:spcBef>
            </a:pPr>
            <a:r>
              <a:rPr lang="el-GR" b="1" dirty="0">
                <a:latin typeface="+mj-lt"/>
              </a:rPr>
              <a:t>Αξιολόγηση </a:t>
            </a:r>
          </a:p>
          <a:p>
            <a:pPr algn="ctr" eaLnBrk="0" hangingPunct="0">
              <a:spcBef>
                <a:spcPct val="20000"/>
              </a:spcBef>
            </a:pPr>
            <a:r>
              <a:rPr lang="el-GR" b="1" dirty="0">
                <a:latin typeface="+mj-lt"/>
              </a:rPr>
              <a:t>σκοπιμότητας</a:t>
            </a:r>
            <a:endParaRPr lang="el-GR" sz="2400" dirty="0">
              <a:latin typeface="+mj-lt"/>
            </a:endParaRPr>
          </a:p>
        </p:txBody>
      </p:sp>
      <p:sp>
        <p:nvSpPr>
          <p:cNvPr id="27663" name="Rectangle 25"/>
          <p:cNvSpPr>
            <a:spLocks noChangeArrowheads="1"/>
          </p:cNvSpPr>
          <p:nvPr/>
        </p:nvSpPr>
        <p:spPr bwMode="auto">
          <a:xfrm>
            <a:off x="1066800" y="4318000"/>
            <a:ext cx="1295400" cy="508000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 wrap="none" lIns="90000" tIns="46800" rIns="90000" bIns="46800" anchor="ctr"/>
          <a:lstStyle/>
          <a:p>
            <a:pPr algn="ctr" eaLnBrk="0" hangingPunct="0">
              <a:spcBef>
                <a:spcPct val="20000"/>
              </a:spcBef>
            </a:pPr>
            <a:r>
              <a:rPr lang="el-GR" b="1" dirty="0">
                <a:latin typeface="+mj-lt"/>
              </a:rPr>
              <a:t>Καθορισμός </a:t>
            </a:r>
          </a:p>
          <a:p>
            <a:pPr algn="ctr" eaLnBrk="0" hangingPunct="0">
              <a:spcBef>
                <a:spcPct val="20000"/>
              </a:spcBef>
            </a:pPr>
            <a:r>
              <a:rPr lang="el-GR" b="1" dirty="0">
                <a:latin typeface="+mj-lt"/>
              </a:rPr>
              <a:t>Αναγκών</a:t>
            </a:r>
          </a:p>
          <a:p>
            <a:pPr algn="ctr" eaLnBrk="0" hangingPunct="0">
              <a:spcBef>
                <a:spcPct val="20000"/>
              </a:spcBef>
            </a:pPr>
            <a:r>
              <a:rPr lang="el-GR" b="1" dirty="0">
                <a:latin typeface="+mj-lt"/>
              </a:rPr>
              <a:t>χρηστών</a:t>
            </a:r>
          </a:p>
        </p:txBody>
      </p:sp>
      <p:sp>
        <p:nvSpPr>
          <p:cNvPr id="27664" name="Rectangle 26"/>
          <p:cNvSpPr>
            <a:spLocks noChangeArrowheads="1"/>
          </p:cNvSpPr>
          <p:nvPr/>
        </p:nvSpPr>
        <p:spPr bwMode="auto">
          <a:xfrm>
            <a:off x="2667000" y="4318000"/>
            <a:ext cx="1219200" cy="571500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 wrap="none" lIns="90000" tIns="46800" rIns="90000" bIns="46800" anchor="ctr"/>
          <a:lstStyle/>
          <a:p>
            <a:pPr algn="ctr" eaLnBrk="0" hangingPunct="0">
              <a:spcBef>
                <a:spcPct val="20000"/>
              </a:spcBef>
            </a:pPr>
            <a:r>
              <a:rPr lang="el-GR" b="1" dirty="0">
                <a:latin typeface="+mj-lt"/>
              </a:rPr>
              <a:t>Λογικός </a:t>
            </a:r>
          </a:p>
          <a:p>
            <a:pPr algn="ctr" eaLnBrk="0" hangingPunct="0">
              <a:spcBef>
                <a:spcPct val="20000"/>
              </a:spcBef>
            </a:pPr>
            <a:r>
              <a:rPr lang="el-GR" b="1" dirty="0">
                <a:latin typeface="+mj-lt"/>
              </a:rPr>
              <a:t>σχεδιασμός</a:t>
            </a:r>
            <a:endParaRPr lang="el-GR" sz="2400" b="1" dirty="0">
              <a:latin typeface="+mj-lt"/>
            </a:endParaRPr>
          </a:p>
        </p:txBody>
      </p:sp>
      <p:sp>
        <p:nvSpPr>
          <p:cNvPr id="27665" name="Rectangle 27"/>
          <p:cNvSpPr>
            <a:spLocks noChangeArrowheads="1"/>
          </p:cNvSpPr>
          <p:nvPr/>
        </p:nvSpPr>
        <p:spPr bwMode="auto">
          <a:xfrm>
            <a:off x="4419600" y="2349500"/>
            <a:ext cx="1447800" cy="508000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 wrap="none" lIns="90000" tIns="46800" rIns="90000" bIns="46800" anchor="ctr"/>
          <a:lstStyle/>
          <a:p>
            <a:pPr algn="ctr" eaLnBrk="0" hangingPunct="0">
              <a:spcBef>
                <a:spcPct val="20000"/>
              </a:spcBef>
            </a:pPr>
            <a:r>
              <a:rPr lang="el-GR" b="1" dirty="0">
                <a:latin typeface="+mj-lt"/>
              </a:rPr>
              <a:t>Αν…...</a:t>
            </a:r>
          </a:p>
        </p:txBody>
      </p:sp>
      <p:sp>
        <p:nvSpPr>
          <p:cNvPr id="27666" name="Rectangle 32"/>
          <p:cNvSpPr>
            <a:spLocks noChangeArrowheads="1"/>
          </p:cNvSpPr>
          <p:nvPr/>
        </p:nvSpPr>
        <p:spPr bwMode="auto">
          <a:xfrm>
            <a:off x="6172200" y="2984500"/>
            <a:ext cx="1600200" cy="571500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 wrap="none" lIns="90000" tIns="46800" rIns="90000" bIns="46800" anchor="ctr"/>
          <a:lstStyle/>
          <a:p>
            <a:pPr algn="ctr" eaLnBrk="0" hangingPunct="0">
              <a:spcBef>
                <a:spcPct val="20000"/>
              </a:spcBef>
            </a:pPr>
            <a:r>
              <a:rPr lang="el-GR" b="1" dirty="0">
                <a:latin typeface="+mj-lt"/>
              </a:rPr>
              <a:t>Έλεγχος</a:t>
            </a:r>
          </a:p>
          <a:p>
            <a:pPr algn="ctr" eaLnBrk="0" hangingPunct="0">
              <a:spcBef>
                <a:spcPct val="20000"/>
              </a:spcBef>
            </a:pPr>
            <a:r>
              <a:rPr lang="el-GR" b="1" dirty="0">
                <a:latin typeface="+mj-lt"/>
              </a:rPr>
              <a:t>συστήματος</a:t>
            </a:r>
          </a:p>
        </p:txBody>
      </p:sp>
      <p:sp>
        <p:nvSpPr>
          <p:cNvPr id="27667" name="Rectangle 33"/>
          <p:cNvSpPr>
            <a:spLocks noChangeArrowheads="1"/>
          </p:cNvSpPr>
          <p:nvPr/>
        </p:nvSpPr>
        <p:spPr bwMode="auto">
          <a:xfrm>
            <a:off x="7391400" y="3619500"/>
            <a:ext cx="1524000" cy="762000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 wrap="none" lIns="90000" tIns="46800" rIns="90000" bIns="46800" anchor="ctr"/>
          <a:lstStyle/>
          <a:p>
            <a:pPr algn="ctr" eaLnBrk="0" hangingPunct="0">
              <a:spcBef>
                <a:spcPct val="20000"/>
              </a:spcBef>
            </a:pPr>
            <a:r>
              <a:rPr lang="el-GR" b="1" dirty="0" smtClean="0">
                <a:latin typeface="+mj-lt"/>
              </a:rPr>
              <a:t>Χρήση &amp;</a:t>
            </a:r>
          </a:p>
          <a:p>
            <a:pPr algn="ctr" eaLnBrk="0" hangingPunct="0">
              <a:spcBef>
                <a:spcPct val="20000"/>
              </a:spcBef>
            </a:pPr>
            <a:r>
              <a:rPr lang="el-GR" b="1" dirty="0" smtClean="0">
                <a:latin typeface="+mj-lt"/>
              </a:rPr>
              <a:t>Βελτίωση</a:t>
            </a:r>
            <a:endParaRPr lang="el-GR" b="1" dirty="0">
              <a:latin typeface="+mj-lt"/>
            </a:endParaRPr>
          </a:p>
        </p:txBody>
      </p:sp>
      <p:sp>
        <p:nvSpPr>
          <p:cNvPr id="27668" name="Rectangle 34"/>
          <p:cNvSpPr>
            <a:spLocks noChangeArrowheads="1"/>
          </p:cNvSpPr>
          <p:nvPr/>
        </p:nvSpPr>
        <p:spPr bwMode="auto">
          <a:xfrm>
            <a:off x="3352800" y="1778000"/>
            <a:ext cx="3505200" cy="571500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 wrap="none" lIns="90000" tIns="46800" rIns="90000" bIns="46800" anchor="ctr"/>
          <a:lstStyle/>
          <a:p>
            <a:pPr algn="ctr" eaLnBrk="0" hangingPunct="0">
              <a:spcBef>
                <a:spcPct val="20000"/>
              </a:spcBef>
            </a:pPr>
            <a:r>
              <a:rPr lang="el-GR" sz="2000" b="1" dirty="0">
                <a:latin typeface="+mj-lt"/>
              </a:rPr>
              <a:t>ΣΤΟΧΟΣ ΤΟΥ ΜΑΘΗΜΑΤΟΣ</a:t>
            </a:r>
          </a:p>
        </p:txBody>
      </p:sp>
      <p:sp>
        <p:nvSpPr>
          <p:cNvPr id="27669" name="Freeform 35"/>
          <p:cNvSpPr>
            <a:spLocks/>
          </p:cNvSpPr>
          <p:nvPr/>
        </p:nvSpPr>
        <p:spPr bwMode="auto">
          <a:xfrm>
            <a:off x="3200400" y="2159000"/>
            <a:ext cx="685800" cy="2111375"/>
          </a:xfrm>
          <a:custGeom>
            <a:avLst/>
            <a:gdLst>
              <a:gd name="T0" fmla="*/ 2147483647 w 432"/>
              <a:gd name="T1" fmla="*/ 0 h 1596"/>
              <a:gd name="T2" fmla="*/ 0 w 432"/>
              <a:gd name="T3" fmla="*/ 2147483647 h 159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32" h="1596">
                <a:moveTo>
                  <a:pt x="432" y="0"/>
                </a:moveTo>
                <a:lnTo>
                  <a:pt x="0" y="1596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arrow" w="lg" len="lg"/>
          </a:ln>
          <a:effectLst/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7670" name="Oval 37"/>
          <p:cNvSpPr>
            <a:spLocks noChangeArrowheads="1"/>
          </p:cNvSpPr>
          <p:nvPr/>
        </p:nvSpPr>
        <p:spPr bwMode="auto">
          <a:xfrm>
            <a:off x="2438400" y="4191000"/>
            <a:ext cx="1524000" cy="9525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 wrap="none" lIns="90000" tIns="46800" rIns="90000" bIns="46800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Ποιότητα ενός Λ.Π.Σ.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l-GR" dirty="0" smtClean="0"/>
              <a:t>Ποιότητα ενός Λ.Π.Σ.</a:t>
            </a:r>
            <a:endParaRPr lang="en-US" dirty="0" smtClean="0"/>
          </a:p>
          <a:p>
            <a:pPr>
              <a:buNone/>
              <a:defRPr/>
            </a:pPr>
            <a:r>
              <a:rPr lang="el-GR" dirty="0" smtClean="0"/>
              <a:t>Η ποιότητα ενός Λ.Π.Σ. εξαρτάται από</a:t>
            </a:r>
          </a:p>
          <a:p>
            <a:pPr lvl="1">
              <a:defRPr/>
            </a:pPr>
            <a:r>
              <a:rPr lang="el-GR" dirty="0" smtClean="0"/>
              <a:t>Την </a:t>
            </a:r>
            <a:r>
              <a:rPr lang="el-GR" b="1" u="sng" dirty="0" smtClean="0"/>
              <a:t>ποιότητα της πληροφορίας</a:t>
            </a:r>
            <a:r>
              <a:rPr lang="el-GR" dirty="0" smtClean="0"/>
              <a:t> που αυτό παρέχει:</a:t>
            </a:r>
          </a:p>
          <a:p>
            <a:pPr lvl="2">
              <a:defRPr/>
            </a:pPr>
            <a:r>
              <a:rPr lang="el-GR" dirty="0" smtClean="0"/>
              <a:t>Σχετική με τις ανάγκες των χρηστών</a:t>
            </a:r>
          </a:p>
          <a:p>
            <a:pPr lvl="2">
              <a:defRPr/>
            </a:pPr>
            <a:r>
              <a:rPr lang="el-GR" dirty="0" smtClean="0"/>
              <a:t>Αξιόπιστη</a:t>
            </a:r>
          </a:p>
          <a:p>
            <a:pPr lvl="2">
              <a:defRPr/>
            </a:pPr>
            <a:r>
              <a:rPr lang="el-GR" dirty="0" smtClean="0"/>
              <a:t>Εύχρηστη και Κατανοητή</a:t>
            </a:r>
          </a:p>
          <a:p>
            <a:pPr>
              <a:buNone/>
              <a:defRPr/>
            </a:pPr>
            <a:endParaRPr lang="el-GR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18</a:t>
            </a:fld>
            <a:endParaRPr lang="el-GR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fld id="{B7A78B73-B463-4D0A-9901-5A1CC9F57658}" type="slidenum">
              <a:rPr lang="el-GR"/>
              <a:pPr>
                <a:defRPr/>
              </a:pPr>
              <a:t>19</a:t>
            </a:fld>
            <a:endParaRPr lang="el-GR"/>
          </a:p>
        </p:txBody>
      </p:sp>
      <p:sp>
        <p:nvSpPr>
          <p:cNvPr id="118803" name="Oval 19"/>
          <p:cNvSpPr>
            <a:spLocks noGrp="1" noChangeArrowheads="1"/>
          </p:cNvSpPr>
          <p:nvPr>
            <p:ph type="body" idx="1"/>
          </p:nvPr>
        </p:nvSpPr>
        <p:spPr>
          <a:xfrm>
            <a:off x="4724401" y="1273324"/>
            <a:ext cx="2879725" cy="2459947"/>
          </a:xfrm>
          <a:prstGeom prst="ellipse">
            <a:avLst/>
          </a:prstGeom>
          <a:ln>
            <a:solidFill>
              <a:schemeClr val="tx1"/>
            </a:solidFill>
            <a:round/>
            <a:headEnd/>
            <a:tailEnd type="none" w="sm" len="sm"/>
          </a:ln>
        </p:spPr>
        <p:txBody>
          <a:bodyPr>
            <a:normAutofit/>
          </a:bodyPr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sz="2200" dirty="0" smtClean="0"/>
              <a:t>      </a:t>
            </a:r>
            <a:r>
              <a:rPr lang="el-GR" sz="2200" dirty="0" smtClean="0"/>
              <a:t>Αξιοπιστία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l-GR" sz="2200" dirty="0" smtClean="0"/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l-GR" sz="2200" dirty="0" smtClean="0"/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l-GR" sz="2200" dirty="0" smtClean="0"/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l-GR" sz="2200" dirty="0" smtClean="0"/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l-GR" sz="2200" dirty="0" smtClean="0"/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l-GR" sz="2200" dirty="0" smtClean="0"/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l-GR" sz="2200" dirty="0" smtClean="0"/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l-GR" sz="2200" dirty="0" smtClean="0"/>
          </a:p>
        </p:txBody>
      </p:sp>
      <p:sp>
        <p:nvSpPr>
          <p:cNvPr id="118797" name="Oval 13"/>
          <p:cNvSpPr>
            <a:spLocks noChangeArrowheads="1"/>
          </p:cNvSpPr>
          <p:nvPr/>
        </p:nvSpPr>
        <p:spPr bwMode="auto">
          <a:xfrm>
            <a:off x="3810001" y="3048000"/>
            <a:ext cx="2879725" cy="2399771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</p:spPr>
        <p:txBody>
          <a:bodyPr wrap="none" lIns="90000" tIns="46800" rIns="90000" bIns="46800" anchor="ctr"/>
          <a:lstStyle/>
          <a:p>
            <a:pPr algn="ctr"/>
            <a:r>
              <a:rPr lang="el-GR" sz="2200" dirty="0">
                <a:latin typeface="+mj-lt"/>
              </a:rPr>
              <a:t>Ευχρηστία – Κατανόηση </a:t>
            </a:r>
          </a:p>
        </p:txBody>
      </p:sp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mtClean="0"/>
              <a:t>Ποιότητα της Πληροφορίας</a:t>
            </a:r>
          </a:p>
        </p:txBody>
      </p:sp>
      <p:sp>
        <p:nvSpPr>
          <p:cNvPr id="118794" name="Oval 10"/>
          <p:cNvSpPr>
            <a:spLocks noChangeArrowheads="1"/>
          </p:cNvSpPr>
          <p:nvPr/>
        </p:nvSpPr>
        <p:spPr bwMode="auto">
          <a:xfrm>
            <a:off x="2590801" y="1397000"/>
            <a:ext cx="2879725" cy="2399771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</p:spPr>
        <p:txBody>
          <a:bodyPr wrap="none" lIns="90000" tIns="46800" rIns="90000" bIns="46800" anchor="ctr"/>
          <a:lstStyle/>
          <a:p>
            <a:pPr algn="ctr"/>
            <a:r>
              <a:rPr lang="el-GR" sz="2200" dirty="0" smtClean="0">
                <a:latin typeface="+mj-lt"/>
              </a:rPr>
              <a:t>Συνάφεια</a:t>
            </a:r>
            <a:endParaRPr lang="el-GR" sz="2200" dirty="0">
              <a:latin typeface="+mj-lt"/>
            </a:endParaRPr>
          </a:p>
          <a:p>
            <a:pPr algn="ctr"/>
            <a:endParaRPr lang="el-GR" sz="2200" dirty="0">
              <a:latin typeface="+mj-lt"/>
            </a:endParaRPr>
          </a:p>
          <a:p>
            <a:pPr algn="ctr"/>
            <a:endParaRPr lang="el-GR" sz="2200" dirty="0">
              <a:latin typeface="+mj-lt"/>
            </a:endParaRPr>
          </a:p>
          <a:p>
            <a:pPr algn="ctr"/>
            <a:endParaRPr lang="el-GR" sz="2200" dirty="0">
              <a:latin typeface="+mj-lt"/>
            </a:endParaRPr>
          </a:p>
          <a:p>
            <a:pPr algn="ctr"/>
            <a:endParaRPr lang="el-GR" sz="2200" dirty="0">
              <a:latin typeface="+mj-lt"/>
            </a:endParaRPr>
          </a:p>
          <a:p>
            <a:pPr algn="ctr"/>
            <a:endParaRPr lang="el-GR" sz="2200" dirty="0">
              <a:latin typeface="+mj-lt"/>
            </a:endParaRPr>
          </a:p>
          <a:p>
            <a:pPr algn="ctr"/>
            <a:endParaRPr lang="el-GR" sz="2200" dirty="0">
              <a:latin typeface="+mj-lt"/>
            </a:endParaRPr>
          </a:p>
        </p:txBody>
      </p:sp>
      <p:sp>
        <p:nvSpPr>
          <p:cNvPr id="29703" name="Oval 15"/>
          <p:cNvSpPr>
            <a:spLocks noChangeArrowheads="1"/>
          </p:cNvSpPr>
          <p:nvPr/>
        </p:nvSpPr>
        <p:spPr bwMode="auto">
          <a:xfrm>
            <a:off x="1981200" y="1143000"/>
            <a:ext cx="6400800" cy="43815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</p:spPr>
        <p:txBody>
          <a:bodyPr wrap="none" lIns="90000" tIns="46800" rIns="90000" bIns="46800" anchor="ctr"/>
          <a:lstStyle/>
          <a:p>
            <a:pPr algn="ctr"/>
            <a:endParaRPr lang="en-US" sz="2400">
              <a:latin typeface="Arial" charset="0"/>
              <a:cs typeface="Times New Roman" pitchFamily="18" charset="0"/>
            </a:endParaRPr>
          </a:p>
        </p:txBody>
      </p:sp>
      <p:sp>
        <p:nvSpPr>
          <p:cNvPr id="118801" name="Oval 17"/>
          <p:cNvSpPr>
            <a:spLocks noChangeArrowheads="1"/>
          </p:cNvSpPr>
          <p:nvPr/>
        </p:nvSpPr>
        <p:spPr bwMode="auto">
          <a:xfrm>
            <a:off x="3581400" y="1905000"/>
            <a:ext cx="3200400" cy="18415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</p:spPr>
        <p:txBody>
          <a:bodyPr wrap="none" lIns="90000" tIns="46800" rIns="90000" bIns="46800" anchor="ctr"/>
          <a:lstStyle/>
          <a:p>
            <a:pPr algn="ctr"/>
            <a:r>
              <a:rPr lang="el-GR" sz="2400" dirty="0">
                <a:latin typeface="+mj-lt"/>
              </a:rPr>
              <a:t>Ακεραιότητα</a:t>
            </a:r>
          </a:p>
          <a:p>
            <a:pPr algn="ctr"/>
            <a:r>
              <a:rPr lang="el-GR" sz="2400" dirty="0">
                <a:latin typeface="+mj-lt"/>
              </a:rPr>
              <a:t>(ορθότητα, πληρότητα</a:t>
            </a:r>
          </a:p>
          <a:p>
            <a:pPr algn="ctr"/>
            <a:r>
              <a:rPr lang="el-GR" sz="2400" dirty="0">
                <a:latin typeface="+mj-lt"/>
              </a:rPr>
              <a:t>εγκυρότητα, </a:t>
            </a:r>
          </a:p>
          <a:p>
            <a:pPr algn="ctr"/>
            <a:r>
              <a:rPr lang="el-GR" sz="2400" dirty="0">
                <a:latin typeface="+mj-lt"/>
              </a:rPr>
              <a:t>χρονική υστέρηση)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88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88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8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8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8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8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88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88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8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8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803" grpId="0" animBg="1" autoUpdateAnimBg="0"/>
      <p:bldP spid="118797" grpId="0" animBg="1" autoUpdateAnimBg="0"/>
      <p:bldP spid="118794" grpId="0" animBg="1" autoUpdateAnimBg="0"/>
      <p:bldP spid="118801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345332"/>
            <a:ext cx="7776864" cy="2702345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/>
              <a:t>Λογιστικής και Χρηματοοικονομικής</a:t>
            </a:r>
          </a:p>
          <a:p>
            <a:pPr algn="l"/>
            <a:r>
              <a:rPr lang="el-GR" sz="2800" b="1" dirty="0" smtClean="0"/>
              <a:t>Μηχανογραφημένη Λογιστική Ι</a:t>
            </a:r>
          </a:p>
          <a:p>
            <a:pPr algn="l"/>
            <a:r>
              <a:rPr lang="el-GR" sz="2800" b="1" dirty="0" smtClean="0"/>
              <a:t>Ενότητα 2: </a:t>
            </a:r>
            <a:r>
              <a:rPr lang="el-GR" sz="2800" b="1" dirty="0" smtClean="0">
                <a:latin typeface="+mj-lt"/>
              </a:rPr>
              <a:t>Μεθοδολογία ανάπτυξης ενός Λ.Π.Σ</a:t>
            </a:r>
            <a:endParaRPr lang="en-US" sz="2800" b="1" dirty="0" smtClean="0">
              <a:latin typeface="+mj-lt"/>
            </a:endParaRPr>
          </a:p>
          <a:p>
            <a:pPr algn="l"/>
            <a:r>
              <a:rPr lang="el-GR" sz="2800" dirty="0" smtClean="0"/>
              <a:t>Χύτης Ευάγγελος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/>
              <a:t>Πρέβεζα,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3547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48264" y="3547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 smtClean="0"/>
              <a:t>Η Ακεραιότητα της Πληροφορίας</a:t>
            </a:r>
            <a:r>
              <a:rPr lang="en-US" sz="3600" dirty="0" smtClean="0"/>
              <a:t> </a:t>
            </a: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n-US" sz="3600" dirty="0" smtClean="0"/>
              <a:t>(AICPA &amp; CICA – </a:t>
            </a:r>
            <a:r>
              <a:rPr lang="en-US" sz="3600" dirty="0" err="1" smtClean="0"/>
              <a:t>SysTrust</a:t>
            </a:r>
            <a:r>
              <a:rPr lang="en-US" sz="3600" dirty="0" smtClean="0"/>
              <a:t>) </a:t>
            </a:r>
            <a:endParaRPr lang="en-US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29308"/>
            <a:ext cx="8229600" cy="4248472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l-GR" dirty="0" smtClean="0"/>
              <a:t>Η Ακεραιότητα της Πληροφορίας</a:t>
            </a:r>
            <a:r>
              <a:rPr lang="en-US" dirty="0" smtClean="0"/>
              <a:t> </a:t>
            </a:r>
            <a:r>
              <a:rPr lang="en-US" sz="2800" dirty="0" smtClean="0"/>
              <a:t>(AICPA &amp; CICA – </a:t>
            </a:r>
            <a:r>
              <a:rPr lang="en-US" sz="2800" dirty="0" err="1" smtClean="0"/>
              <a:t>SysTrust</a:t>
            </a:r>
            <a:r>
              <a:rPr lang="en-US" sz="2800" dirty="0" smtClean="0"/>
              <a:t>)</a:t>
            </a:r>
            <a:r>
              <a:rPr lang="en-US" dirty="0" smtClean="0"/>
              <a:t> </a:t>
            </a:r>
          </a:p>
          <a:p>
            <a:pPr>
              <a:lnSpc>
                <a:spcPct val="90000"/>
              </a:lnSpc>
              <a:defRPr/>
            </a:pPr>
            <a:r>
              <a:rPr lang="el-GR" sz="2800" dirty="0" smtClean="0"/>
              <a:t>Εξαρτάται από την</a:t>
            </a:r>
            <a:r>
              <a:rPr lang="el-GR" sz="2800" b="1" u="sng" dirty="0" smtClean="0"/>
              <a:t> αξιοπιστία</a:t>
            </a:r>
            <a:r>
              <a:rPr lang="el-GR" sz="2800" dirty="0" smtClean="0"/>
              <a:t> του Λ.Π.Σ.</a:t>
            </a:r>
          </a:p>
          <a:p>
            <a:pPr lvl="1">
              <a:lnSpc>
                <a:spcPct val="90000"/>
              </a:lnSpc>
              <a:defRPr/>
            </a:pPr>
            <a:r>
              <a:rPr lang="el-GR" sz="2400" dirty="0" smtClean="0"/>
              <a:t>Ασφάλεια (</a:t>
            </a:r>
            <a:r>
              <a:rPr lang="en-US" sz="2400" dirty="0" smtClean="0"/>
              <a:t>Security)</a:t>
            </a:r>
            <a:endParaRPr lang="el-GR" sz="2400" dirty="0" smtClean="0"/>
          </a:p>
          <a:p>
            <a:pPr lvl="1">
              <a:lnSpc>
                <a:spcPct val="90000"/>
              </a:lnSpc>
              <a:defRPr/>
            </a:pPr>
            <a:r>
              <a:rPr lang="el-GR" sz="2400" dirty="0" smtClean="0"/>
              <a:t>Εμπιστευτικότητα (</a:t>
            </a:r>
            <a:r>
              <a:rPr lang="en-US" sz="2400" dirty="0" smtClean="0"/>
              <a:t>Confidentiality)</a:t>
            </a:r>
          </a:p>
          <a:p>
            <a:pPr lvl="2">
              <a:lnSpc>
                <a:spcPct val="90000"/>
              </a:lnSpc>
              <a:defRPr/>
            </a:pPr>
            <a:r>
              <a:rPr lang="el-GR" sz="2000" dirty="0" smtClean="0"/>
              <a:t>Προστασία από μη εξουσιοδοτημένη χρήση/αποκάλυψη της πληροφορίας</a:t>
            </a:r>
            <a:endParaRPr lang="en-US" sz="2000" dirty="0" smtClean="0"/>
          </a:p>
          <a:p>
            <a:pPr lvl="1">
              <a:lnSpc>
                <a:spcPct val="90000"/>
              </a:lnSpc>
              <a:defRPr/>
            </a:pPr>
            <a:r>
              <a:rPr lang="el-GR" sz="2400" dirty="0" smtClean="0"/>
              <a:t>Απόρρητο της πληροφορίας (</a:t>
            </a:r>
            <a:r>
              <a:rPr lang="en-US" sz="2400" dirty="0" smtClean="0"/>
              <a:t>Privacy)</a:t>
            </a:r>
          </a:p>
          <a:p>
            <a:pPr lvl="2">
              <a:lnSpc>
                <a:spcPct val="90000"/>
              </a:lnSpc>
              <a:defRPr/>
            </a:pPr>
            <a:r>
              <a:rPr lang="el-GR" sz="2000" dirty="0" smtClean="0"/>
              <a:t>Προστασία από μη εξουσιοδοτημένη χρήση/αποκάλυψη πληροφορίας ιδιωτικού περιεχομένου (π.χ. πελατών – συνεργατών)</a:t>
            </a:r>
            <a:r>
              <a:rPr lang="en-US" sz="2000" dirty="0" smtClean="0"/>
              <a:t> </a:t>
            </a:r>
          </a:p>
          <a:p>
            <a:pPr lvl="1">
              <a:lnSpc>
                <a:spcPct val="90000"/>
              </a:lnSpc>
              <a:defRPr/>
            </a:pPr>
            <a:r>
              <a:rPr lang="el-GR" sz="2400" dirty="0" smtClean="0"/>
              <a:t>Ακεραιότητα στην επεξεργασία των δεδομένων (</a:t>
            </a:r>
            <a:r>
              <a:rPr lang="en-US" sz="2400" dirty="0" smtClean="0"/>
              <a:t>processing integrity)</a:t>
            </a:r>
          </a:p>
          <a:p>
            <a:pPr lvl="1">
              <a:lnSpc>
                <a:spcPct val="90000"/>
              </a:lnSpc>
              <a:defRPr/>
            </a:pPr>
            <a:r>
              <a:rPr lang="el-GR" sz="2400" dirty="0" smtClean="0"/>
              <a:t>Διαθεσιμότητα (</a:t>
            </a:r>
            <a:r>
              <a:rPr lang="en-US" sz="2400" dirty="0" smtClean="0"/>
              <a:t>availability)</a:t>
            </a:r>
            <a:endParaRPr lang="el-GR" sz="2400" dirty="0" smtClean="0"/>
          </a:p>
          <a:p>
            <a:pPr lvl="1">
              <a:lnSpc>
                <a:spcPct val="90000"/>
              </a:lnSpc>
              <a:defRPr/>
            </a:pPr>
            <a:endParaRPr lang="el-GR" sz="2400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20</a:t>
            </a:fld>
            <a:endParaRPr lang="el-GR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Εσωτερικός Έλεγχος στην ανάπτυξη ενός Λ.Π.Σ.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79512" y="1333500"/>
            <a:ext cx="8784976" cy="4044280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  <a:buNone/>
              <a:defRPr/>
            </a:pPr>
            <a:r>
              <a:rPr lang="el-GR" sz="2800" dirty="0" smtClean="0"/>
              <a:t>	</a:t>
            </a:r>
            <a:r>
              <a:rPr lang="el-GR" sz="2600" dirty="0" smtClean="0"/>
              <a:t>Ο ρόλος του εσωτερικού ελεγκτή στην ανάπτυξη ενός Λ.Π.Σ. είναι</a:t>
            </a:r>
          </a:p>
          <a:p>
            <a:pPr lvl="1">
              <a:lnSpc>
                <a:spcPct val="90000"/>
              </a:lnSpc>
              <a:defRPr/>
            </a:pPr>
            <a:r>
              <a:rPr lang="el-GR" sz="2200" dirty="0" smtClean="0"/>
              <a:t>….να επιβεβαιώσει ότι το Λ.Π.Σ. είναι συμβατό με τους στρατηγικούς στόχους της επιχείρησης</a:t>
            </a:r>
          </a:p>
          <a:p>
            <a:pPr lvl="1">
              <a:lnSpc>
                <a:spcPct val="90000"/>
              </a:lnSpc>
              <a:defRPr/>
            </a:pPr>
            <a:r>
              <a:rPr lang="el-GR" sz="2200" dirty="0" smtClean="0"/>
              <a:t>….να ελέγχει αν η ανάπτυξη του Λ.Π.Σ. συμβαδίζει με τον αρχικό προγραμματισμό</a:t>
            </a:r>
          </a:p>
          <a:p>
            <a:pPr lvl="1">
              <a:lnSpc>
                <a:spcPct val="90000"/>
              </a:lnSpc>
              <a:defRPr/>
            </a:pPr>
            <a:r>
              <a:rPr lang="el-GR" sz="2200" dirty="0" smtClean="0"/>
              <a:t>….να έχει ενεργή συμμετοχή στο σχεδιασμό ενός </a:t>
            </a:r>
            <a:r>
              <a:rPr lang="el-GR" sz="2200" u="sng" dirty="0" smtClean="0"/>
              <a:t>αξιόπιστου</a:t>
            </a:r>
            <a:r>
              <a:rPr lang="el-GR" sz="2200" dirty="0" smtClean="0"/>
              <a:t> συστήματος</a:t>
            </a:r>
          </a:p>
          <a:p>
            <a:pPr lvl="1">
              <a:lnSpc>
                <a:spcPct val="90000"/>
              </a:lnSpc>
              <a:defRPr/>
            </a:pPr>
            <a:r>
              <a:rPr lang="el-GR" sz="2200" dirty="0" smtClean="0"/>
              <a:t>….να </a:t>
            </a:r>
            <a:r>
              <a:rPr lang="el-GR" sz="2200" u="sng" dirty="0" smtClean="0"/>
              <a:t>απαιτεί</a:t>
            </a:r>
            <a:r>
              <a:rPr lang="el-GR" sz="2200" dirty="0" smtClean="0"/>
              <a:t> και να </a:t>
            </a:r>
            <a:r>
              <a:rPr lang="el-GR" sz="2200" u="sng" dirty="0" smtClean="0"/>
              <a:t>χρησιμοποιεί</a:t>
            </a:r>
            <a:r>
              <a:rPr lang="el-GR" sz="2200" dirty="0" smtClean="0"/>
              <a:t> την τεκμηρίωση ενός Λ.Π.Σ.</a:t>
            </a:r>
          </a:p>
          <a:p>
            <a:pPr lvl="2">
              <a:lnSpc>
                <a:spcPct val="90000"/>
              </a:lnSpc>
              <a:defRPr/>
            </a:pPr>
            <a:r>
              <a:rPr lang="el-GR" sz="1800" dirty="0" smtClean="0"/>
              <a:t>Διοικητική Τεκμηρίωση</a:t>
            </a:r>
          </a:p>
          <a:p>
            <a:pPr lvl="2">
              <a:lnSpc>
                <a:spcPct val="90000"/>
              </a:lnSpc>
              <a:defRPr/>
            </a:pPr>
            <a:r>
              <a:rPr lang="el-GR" sz="1800" dirty="0" smtClean="0"/>
              <a:t>Τεκμηρίωση συστήματος</a:t>
            </a:r>
          </a:p>
          <a:p>
            <a:pPr lvl="2">
              <a:lnSpc>
                <a:spcPct val="90000"/>
              </a:lnSpc>
              <a:defRPr/>
            </a:pPr>
            <a:r>
              <a:rPr lang="el-GR" sz="1800" dirty="0" smtClean="0"/>
              <a:t>Τεκμηρίωση για τους χρήστες (εγχειρίδιο χρήσης)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21</a:t>
            </a:fld>
            <a:endParaRPr lang="el-GR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500" dirty="0" smtClean="0"/>
              <a:t>Θέματα ‘Οργανωτικής Συμπεριφοράς’ </a:t>
            </a:r>
            <a:endParaRPr lang="en-US" sz="35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41162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sz="2800" dirty="0" smtClean="0"/>
              <a:t>Διάκριση ρόλων στην ανάπτυξη Λ.Π.Σ.</a:t>
            </a:r>
          </a:p>
          <a:p>
            <a:pPr lvl="1">
              <a:defRPr/>
            </a:pPr>
            <a:r>
              <a:rPr lang="el-GR" sz="2400" dirty="0" smtClean="0"/>
              <a:t>Δ.Σ. &amp; Υψηλόβαθμης Ιεραρχίας στη Διοίκηση</a:t>
            </a:r>
          </a:p>
          <a:p>
            <a:pPr lvl="2">
              <a:defRPr/>
            </a:pPr>
            <a:r>
              <a:rPr lang="el-GR" sz="2000" dirty="0" smtClean="0"/>
              <a:t>Στρατηγικό σχεδιασμό </a:t>
            </a:r>
          </a:p>
          <a:p>
            <a:pPr lvl="2">
              <a:defRPr/>
            </a:pPr>
            <a:r>
              <a:rPr lang="el-GR" sz="2000" dirty="0" smtClean="0"/>
              <a:t>Αντιμετώπιση διαφωνιών </a:t>
            </a:r>
          </a:p>
          <a:p>
            <a:pPr lvl="1">
              <a:defRPr/>
            </a:pPr>
            <a:r>
              <a:rPr lang="el-GR" sz="2400" dirty="0" smtClean="0"/>
              <a:t>Η υπεύθυνη για το </a:t>
            </a:r>
            <a:r>
              <a:rPr lang="en-US" sz="2400" dirty="0" smtClean="0"/>
              <a:t>project </a:t>
            </a:r>
            <a:r>
              <a:rPr lang="el-GR" sz="2400" dirty="0" smtClean="0"/>
              <a:t>ομάδα</a:t>
            </a:r>
          </a:p>
          <a:p>
            <a:pPr lvl="2">
              <a:defRPr/>
            </a:pPr>
            <a:r>
              <a:rPr lang="el-GR" sz="2000" dirty="0" smtClean="0"/>
              <a:t>Προγραμματισμός &amp; επίβλεψη</a:t>
            </a:r>
          </a:p>
          <a:p>
            <a:pPr lvl="1">
              <a:defRPr/>
            </a:pPr>
            <a:r>
              <a:rPr lang="el-GR" sz="2400" dirty="0" smtClean="0"/>
              <a:t>Λογιστής – Εσωτερικός Ελεγκτής</a:t>
            </a:r>
          </a:p>
          <a:p>
            <a:pPr lvl="1">
              <a:defRPr/>
            </a:pPr>
            <a:r>
              <a:rPr lang="el-GR" sz="2400" dirty="0" smtClean="0"/>
              <a:t>Αναλυτές συστημάτων και προγραμματιστές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22</a:t>
            </a:fld>
            <a:endParaRPr lang="el-GR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Το πρόβλημα της ‘Αλλαγής’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404428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defRPr/>
            </a:pPr>
            <a:r>
              <a:rPr lang="el-GR" sz="2800" dirty="0" smtClean="0"/>
              <a:t>Αντίδραση στην εισαγωγή ενός νέου Λ.Π.Σ. από τους χρήστες</a:t>
            </a:r>
          </a:p>
          <a:p>
            <a:pPr lvl="1">
              <a:lnSpc>
                <a:spcPct val="90000"/>
              </a:lnSpc>
              <a:defRPr/>
            </a:pPr>
            <a:r>
              <a:rPr lang="el-GR" sz="2400" dirty="0" smtClean="0"/>
              <a:t>Εισαγωγή νέων συστημάτων μπορεί να οδηγήσει σε επανασχεδιασμό όλων των διαδικασιών</a:t>
            </a:r>
          </a:p>
          <a:p>
            <a:pPr lvl="2">
              <a:lnSpc>
                <a:spcPct val="90000"/>
              </a:lnSpc>
              <a:defRPr/>
            </a:pPr>
            <a:r>
              <a:rPr lang="el-GR" sz="2000" dirty="0" smtClean="0"/>
              <a:t>Φόβος για το μέλλον…..</a:t>
            </a:r>
          </a:p>
          <a:p>
            <a:pPr lvl="2">
              <a:lnSpc>
                <a:spcPct val="90000"/>
              </a:lnSpc>
              <a:defRPr/>
            </a:pPr>
            <a:r>
              <a:rPr lang="el-GR" sz="2000" dirty="0" smtClean="0"/>
              <a:t>Φόβος λόγω του ότι διακόπτεται ο τρόπος εργασίας…..</a:t>
            </a:r>
          </a:p>
          <a:p>
            <a:pPr lvl="1">
              <a:lnSpc>
                <a:spcPct val="90000"/>
              </a:lnSpc>
              <a:defRPr/>
            </a:pPr>
            <a:r>
              <a:rPr lang="el-GR" sz="2400" dirty="0" smtClean="0"/>
              <a:t>Ο τρόπος εισαγωγής ενός Λ.Π.Σ.</a:t>
            </a:r>
          </a:p>
          <a:p>
            <a:pPr lvl="1">
              <a:lnSpc>
                <a:spcPct val="90000"/>
              </a:lnSpc>
              <a:defRPr/>
            </a:pPr>
            <a:r>
              <a:rPr lang="el-GR" sz="2400" dirty="0" smtClean="0"/>
              <a:t>Έλλειψη επικοινωνίας</a:t>
            </a:r>
          </a:p>
          <a:p>
            <a:pPr lvl="1">
              <a:lnSpc>
                <a:spcPct val="90000"/>
              </a:lnSpc>
              <a:defRPr/>
            </a:pPr>
            <a:r>
              <a:rPr lang="el-GR" sz="2400" dirty="0" smtClean="0"/>
              <a:t>Προηγούμενη εμπειρία και προσωπικά χαρακτηριστικά των χρηστών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23</a:t>
            </a:fld>
            <a:endParaRPr lang="el-GR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Αντιμετώπιση της ‘αντίδρασης’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97227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l-GR" sz="2600" dirty="0" smtClean="0"/>
              <a:t>Καλύτερη επικοινωνία</a:t>
            </a:r>
          </a:p>
          <a:p>
            <a:pPr>
              <a:lnSpc>
                <a:spcPct val="90000"/>
              </a:lnSpc>
              <a:defRPr/>
            </a:pPr>
            <a:r>
              <a:rPr lang="el-GR" sz="2600" dirty="0" smtClean="0"/>
              <a:t>Ζητήστε την άποψή τους για τις ανάγκες που πιστεύουν ότι πρέπει να ικανοποιηθούν</a:t>
            </a:r>
          </a:p>
          <a:p>
            <a:pPr>
              <a:lnSpc>
                <a:spcPct val="90000"/>
              </a:lnSpc>
              <a:defRPr/>
            </a:pPr>
            <a:r>
              <a:rPr lang="el-GR" sz="2600" dirty="0" smtClean="0"/>
              <a:t>Εξηγήστε τις προκλήσεις και τις δυνατότητες</a:t>
            </a:r>
          </a:p>
          <a:p>
            <a:pPr>
              <a:lnSpc>
                <a:spcPct val="90000"/>
              </a:lnSpc>
              <a:defRPr/>
            </a:pPr>
            <a:r>
              <a:rPr lang="el-GR" sz="2600" dirty="0" smtClean="0"/>
              <a:t>Εξηγήστε το νέο Λ.Π.Σ.</a:t>
            </a:r>
          </a:p>
          <a:p>
            <a:pPr>
              <a:lnSpc>
                <a:spcPct val="90000"/>
              </a:lnSpc>
              <a:defRPr/>
            </a:pPr>
            <a:r>
              <a:rPr lang="el-GR" sz="2600" dirty="0" smtClean="0"/>
              <a:t>Απλοποιήστε το </a:t>
            </a:r>
          </a:p>
          <a:p>
            <a:pPr>
              <a:buNone/>
            </a:pPr>
            <a:endParaRPr lang="en-US" b="1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24</a:t>
            </a:fld>
            <a:endParaRPr lang="el-GR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fld id="{CFDE37AF-42DE-4F2A-A09D-E3BB9F6FDA35}" type="slidenum">
              <a:rPr lang="el-GR"/>
              <a:pPr>
                <a:defRPr/>
              </a:pPr>
              <a:t>25</a:t>
            </a:fld>
            <a:endParaRPr lang="el-GR"/>
          </a:p>
        </p:txBody>
      </p:sp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l-GR" dirty="0" smtClean="0"/>
              <a:t>ΠΡΟΣΟΧΗ !!!!!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l-GR" dirty="0" smtClean="0"/>
              <a:t>ΚΑΝΕΝΑ ΝΈΟ Λ.Π.Σ. ΔΕ ΘΑ ΕΧΕΙ ΕΠΙΤΥΧΙΑ ΑΝ ΔΕΝ ΕΧΕΙ ΤΗΝ ΥΠΟΣΤΗΡΙΞΗ</a:t>
            </a:r>
          </a:p>
          <a:p>
            <a:pPr algn="ctr" eaLnBrk="1" hangingPunct="1">
              <a:buFontTx/>
              <a:buNone/>
              <a:defRPr/>
            </a:pPr>
            <a:endParaRPr lang="el-GR" dirty="0" smtClean="0"/>
          </a:p>
          <a:p>
            <a:pPr algn="ctr" eaLnBrk="1" hangingPunct="1">
              <a:buFontTx/>
              <a:buNone/>
              <a:defRPr/>
            </a:pPr>
            <a:r>
              <a:rPr lang="el-GR" dirty="0" smtClean="0"/>
              <a:t>ΤΗΣ ΔΙΟΙΚΗΣΗΣ</a:t>
            </a:r>
          </a:p>
          <a:p>
            <a:pPr algn="ctr" eaLnBrk="1" hangingPunct="1">
              <a:buFontTx/>
              <a:buNone/>
              <a:defRPr/>
            </a:pPr>
            <a:r>
              <a:rPr lang="el-GR" dirty="0" smtClean="0"/>
              <a:t>&amp;</a:t>
            </a:r>
          </a:p>
          <a:p>
            <a:pPr algn="ctr" eaLnBrk="1" hangingPunct="1">
              <a:buFontTx/>
              <a:buNone/>
              <a:defRPr/>
            </a:pPr>
            <a:r>
              <a:rPr lang="el-GR" dirty="0" smtClean="0"/>
              <a:t>ΤΩΝ ΤΕΛΙΚΩΝ ΧΡΗΣΤΩΝ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Τεχνολογικά Θέματα ενός Λ.Π.Σ.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l-GR" dirty="0" smtClean="0"/>
              <a:t>Τεχνολογικά Θέματα ενός Λ.Π.Σ.</a:t>
            </a:r>
            <a:endParaRPr lang="en-US" dirty="0" smtClean="0"/>
          </a:p>
          <a:p>
            <a:pPr>
              <a:lnSpc>
                <a:spcPct val="90000"/>
              </a:lnSpc>
              <a:defRPr/>
            </a:pPr>
            <a:r>
              <a:rPr lang="el-GR" dirty="0" smtClean="0"/>
              <a:t>Μηχανισμοί εισροών (</a:t>
            </a:r>
            <a:r>
              <a:rPr lang="en-US" dirty="0" smtClean="0"/>
              <a:t>Input devices</a:t>
            </a:r>
            <a:r>
              <a:rPr lang="el-GR" dirty="0" smtClean="0"/>
              <a:t>)</a:t>
            </a:r>
            <a:r>
              <a:rPr lang="en-US" dirty="0" smtClean="0"/>
              <a:t> </a:t>
            </a:r>
          </a:p>
          <a:p>
            <a:pPr lvl="1">
              <a:lnSpc>
                <a:spcPct val="90000"/>
              </a:lnSpc>
              <a:defRPr/>
            </a:pPr>
            <a:r>
              <a:rPr lang="el-GR" dirty="0" smtClean="0"/>
              <a:t>Ποντίκι, πληκτρολόγιο, πλαστικές κάρτες με μαγνητικές ταινίες, </a:t>
            </a:r>
            <a:r>
              <a:rPr lang="en-US" dirty="0" smtClean="0"/>
              <a:t>POS, MICR, OCR…</a:t>
            </a:r>
            <a:endParaRPr lang="el-GR" dirty="0" smtClean="0"/>
          </a:p>
          <a:p>
            <a:pPr>
              <a:lnSpc>
                <a:spcPct val="90000"/>
              </a:lnSpc>
              <a:defRPr/>
            </a:pPr>
            <a:r>
              <a:rPr lang="el-GR" dirty="0" smtClean="0"/>
              <a:t>Επεξεργαστής (</a:t>
            </a:r>
            <a:r>
              <a:rPr lang="en-US" dirty="0" smtClean="0"/>
              <a:t>CPU)</a:t>
            </a:r>
          </a:p>
          <a:p>
            <a:pPr>
              <a:lnSpc>
                <a:spcPct val="90000"/>
              </a:lnSpc>
              <a:defRPr/>
            </a:pPr>
            <a:r>
              <a:rPr lang="el-GR" dirty="0" smtClean="0"/>
              <a:t>Μηχανισμοί εκροών (</a:t>
            </a:r>
            <a:r>
              <a:rPr lang="en-US" dirty="0" smtClean="0"/>
              <a:t>Output devices</a:t>
            </a:r>
            <a:r>
              <a:rPr lang="el-GR" dirty="0" smtClean="0"/>
              <a:t>)</a:t>
            </a:r>
            <a:r>
              <a:rPr lang="en-US" dirty="0" smtClean="0"/>
              <a:t> </a:t>
            </a:r>
          </a:p>
          <a:p>
            <a:pPr>
              <a:lnSpc>
                <a:spcPct val="90000"/>
              </a:lnSpc>
              <a:defRPr/>
            </a:pPr>
            <a:r>
              <a:rPr lang="el-GR" dirty="0" smtClean="0"/>
              <a:t>Αποθήκευση (σκληρός δίσκος, δισκέτα, </a:t>
            </a:r>
            <a:r>
              <a:rPr lang="en-US" dirty="0" smtClean="0"/>
              <a:t>CD, DVD </a:t>
            </a:r>
            <a:r>
              <a:rPr lang="el-GR" dirty="0" err="1" smtClean="0"/>
              <a:t>κ.λ.π</a:t>
            </a:r>
            <a:r>
              <a:rPr lang="el-GR" dirty="0" smtClean="0"/>
              <a:t>.</a:t>
            </a:r>
            <a:r>
              <a:rPr lang="en-US" dirty="0" smtClean="0"/>
              <a:t>)</a:t>
            </a:r>
            <a:endParaRPr lang="el-GR" dirty="0" smtClean="0"/>
          </a:p>
          <a:p>
            <a:pPr>
              <a:lnSpc>
                <a:spcPct val="90000"/>
              </a:lnSpc>
              <a:defRPr/>
            </a:pPr>
            <a:r>
              <a:rPr lang="el-GR" dirty="0" smtClean="0"/>
              <a:t>Μηχανισμοί Επικοινωνίας </a:t>
            </a:r>
            <a:endParaRPr lang="en-US" dirty="0" smtClean="0"/>
          </a:p>
          <a:p>
            <a:pPr>
              <a:lnSpc>
                <a:spcPct val="90000"/>
              </a:lnSpc>
              <a:defRPr/>
            </a:pPr>
            <a:endParaRPr lang="el-GR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26</a:t>
            </a:fld>
            <a:endParaRPr lang="el-GR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612411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Βασικό ερώτημα….. 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841276"/>
            <a:ext cx="8229600" cy="426386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defRPr/>
            </a:pPr>
            <a:r>
              <a:rPr lang="el-GR" sz="2800" dirty="0" smtClean="0"/>
              <a:t>Που γίνεται η επεξεργασία των δεδομένων (</a:t>
            </a:r>
            <a:r>
              <a:rPr lang="en-US" sz="2800" dirty="0" smtClean="0"/>
              <a:t>IPU) </a:t>
            </a:r>
            <a:r>
              <a:rPr lang="el-GR" sz="2800" dirty="0" smtClean="0"/>
              <a:t>και που βρίσκεται η βάση δεδομένων;</a:t>
            </a:r>
            <a:endParaRPr lang="en-US" sz="2800" dirty="0" smtClean="0"/>
          </a:p>
          <a:p>
            <a:pPr lvl="1">
              <a:lnSpc>
                <a:spcPct val="90000"/>
              </a:lnSpc>
              <a:defRPr/>
            </a:pPr>
            <a:r>
              <a:rPr lang="el-GR" sz="1800" dirty="0" smtClean="0"/>
              <a:t>Αυτόνομα συστήματα Η/Υ (</a:t>
            </a:r>
            <a:r>
              <a:rPr lang="en-US" sz="1800" dirty="0" smtClean="0"/>
              <a:t>P.C.</a:t>
            </a:r>
            <a:r>
              <a:rPr lang="el-GR" sz="1800" dirty="0" smtClean="0"/>
              <a:t>)</a:t>
            </a:r>
            <a:r>
              <a:rPr lang="en-US" sz="1800" dirty="0" smtClean="0"/>
              <a:t> </a:t>
            </a:r>
            <a:r>
              <a:rPr lang="el-GR" sz="1800" dirty="0" smtClean="0"/>
              <a:t>ή Τμήμα μηχανογράφησης</a:t>
            </a:r>
          </a:p>
          <a:p>
            <a:pPr lvl="1">
              <a:lnSpc>
                <a:spcPct val="90000"/>
              </a:lnSpc>
              <a:defRPr/>
            </a:pPr>
            <a:r>
              <a:rPr lang="el-GR" sz="1800" dirty="0" smtClean="0"/>
              <a:t>Τερματικά (</a:t>
            </a:r>
            <a:r>
              <a:rPr lang="en-US" sz="1800" dirty="0" smtClean="0"/>
              <a:t>Terminal</a:t>
            </a:r>
            <a:r>
              <a:rPr lang="el-GR" sz="1800" dirty="0" smtClean="0"/>
              <a:t>)</a:t>
            </a:r>
            <a:endParaRPr lang="en-US" sz="1800" dirty="0" smtClean="0"/>
          </a:p>
          <a:p>
            <a:pPr lvl="3">
              <a:lnSpc>
                <a:spcPct val="90000"/>
              </a:lnSpc>
              <a:defRPr/>
            </a:pPr>
            <a:r>
              <a:rPr lang="el-GR" sz="1600" dirty="0" smtClean="0"/>
              <a:t>Ειδικών Σκοπών Τερματικά (</a:t>
            </a:r>
            <a:r>
              <a:rPr lang="en-US" sz="1600" dirty="0" smtClean="0"/>
              <a:t>Special purpose Terminal</a:t>
            </a:r>
            <a:r>
              <a:rPr lang="el-GR" sz="1600" dirty="0" smtClean="0"/>
              <a:t>)</a:t>
            </a:r>
            <a:endParaRPr lang="en-US" sz="1600" dirty="0" smtClean="0"/>
          </a:p>
          <a:p>
            <a:pPr lvl="3">
              <a:lnSpc>
                <a:spcPct val="90000"/>
              </a:lnSpc>
              <a:defRPr/>
            </a:pPr>
            <a:r>
              <a:rPr lang="el-GR" sz="1600" dirty="0" smtClean="0"/>
              <a:t>Έξυπνα τερματικά (</a:t>
            </a:r>
            <a:r>
              <a:rPr lang="en-US" sz="1600" dirty="0" smtClean="0"/>
              <a:t>Intelligent Terminal </a:t>
            </a:r>
            <a:r>
              <a:rPr lang="el-GR" sz="1600" dirty="0" smtClean="0"/>
              <a:t>π.χ.</a:t>
            </a:r>
            <a:r>
              <a:rPr lang="en-US" sz="1600" dirty="0" smtClean="0"/>
              <a:t>ATM)</a:t>
            </a:r>
          </a:p>
          <a:p>
            <a:pPr lvl="1">
              <a:lnSpc>
                <a:spcPct val="90000"/>
              </a:lnSpc>
              <a:defRPr/>
            </a:pPr>
            <a:r>
              <a:rPr lang="el-GR" sz="1800" dirty="0" smtClean="0"/>
              <a:t>Κατανεμημένα συστήματα</a:t>
            </a:r>
          </a:p>
          <a:p>
            <a:pPr lvl="3">
              <a:lnSpc>
                <a:spcPct val="90000"/>
              </a:lnSpc>
              <a:defRPr/>
            </a:pPr>
            <a:r>
              <a:rPr lang="el-GR" sz="1600" dirty="0" smtClean="0"/>
              <a:t>Τοπικά δίκτυα (</a:t>
            </a:r>
            <a:r>
              <a:rPr lang="en-US" sz="1600" dirty="0" smtClean="0"/>
              <a:t>LAN</a:t>
            </a:r>
            <a:r>
              <a:rPr lang="el-GR" sz="1600" dirty="0" smtClean="0"/>
              <a:t>)</a:t>
            </a:r>
            <a:endParaRPr lang="en-US" sz="1600" dirty="0" smtClean="0"/>
          </a:p>
          <a:p>
            <a:pPr lvl="3">
              <a:lnSpc>
                <a:spcPct val="90000"/>
              </a:lnSpc>
              <a:defRPr/>
            </a:pPr>
            <a:r>
              <a:rPr lang="en-US" sz="1600" dirty="0" smtClean="0"/>
              <a:t>WAN</a:t>
            </a:r>
          </a:p>
          <a:p>
            <a:pPr lvl="3">
              <a:lnSpc>
                <a:spcPct val="90000"/>
              </a:lnSpc>
              <a:defRPr/>
            </a:pPr>
            <a:r>
              <a:rPr lang="en-US" sz="1600" dirty="0" smtClean="0"/>
              <a:t>Client/server (modern accounting 2000)</a:t>
            </a:r>
            <a:endParaRPr lang="el-GR" sz="1600" dirty="0" smtClean="0"/>
          </a:p>
          <a:p>
            <a:pPr>
              <a:lnSpc>
                <a:spcPct val="90000"/>
              </a:lnSpc>
              <a:defRPr/>
            </a:pPr>
            <a:r>
              <a:rPr lang="el-GR" sz="2400" dirty="0" smtClean="0"/>
              <a:t>Το παραπάνω ερώτημα έχει μόνο τεχνολογικό ενδιαφέρον;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27</a:t>
            </a:fld>
            <a:endParaRPr lang="el-GR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 ‘ταχύτητα’ ενός Λ.Π.Σ. περιορίζεται από….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defRPr/>
            </a:pPr>
            <a:r>
              <a:rPr lang="el-GR" sz="2400" dirty="0" smtClean="0"/>
              <a:t>Την ταχύτητα με την οποία οι εισροές φτάνουν στη μονάδα επεξεργασίας (από κάποιο τερματικό)</a:t>
            </a:r>
          </a:p>
          <a:p>
            <a:pPr lvl="1">
              <a:defRPr/>
            </a:pPr>
            <a:r>
              <a:rPr lang="el-GR" sz="2400" dirty="0" smtClean="0"/>
              <a:t>Την ταχύτητα με την οποία οι εκροές φεύγουν από τη μονάδα επεξεργασίας (εκτύπωση τιμολογίου)</a:t>
            </a:r>
          </a:p>
          <a:p>
            <a:pPr lvl="1">
              <a:defRPr/>
            </a:pPr>
            <a:r>
              <a:rPr lang="el-GR" sz="2400" dirty="0" smtClean="0"/>
              <a:t>Την ταχύτητα επικοινωνίας σε κατανεμημένα δίκτυα επεξεργασίας</a:t>
            </a:r>
          </a:p>
          <a:p>
            <a:pPr lvl="1">
              <a:defRPr/>
            </a:pPr>
            <a:r>
              <a:rPr lang="el-GR" sz="2400" dirty="0" smtClean="0"/>
              <a:t>Την ταχύτητα του επεξεργαστή </a:t>
            </a:r>
          </a:p>
          <a:p>
            <a:pPr>
              <a:buNone/>
              <a:defRPr/>
            </a:pPr>
            <a:r>
              <a:rPr lang="el-GR" sz="2800" dirty="0" smtClean="0"/>
              <a:t>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28</a:t>
            </a:fld>
            <a:endParaRPr lang="el-GR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 marL="447675" indent="-447675"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r>
              <a:rPr lang="el-GR" sz="1400" dirty="0" smtClean="0">
                <a:ea typeface="Arial Unicode MS"/>
                <a:cs typeface="Times New Roman" pitchFamily="18" charset="0"/>
              </a:rPr>
              <a:t>Στεφάνου Κωνσταντίνος (2013), Λογιστική και Εμπορική Διαχείριση με Ηλεκτρονικούς Υπολογιστές, εκδόσεις Στεφάνου Κωνσταντίνος,</a:t>
            </a:r>
          </a:p>
          <a:p>
            <a:pPr marL="447675" indent="-447675"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r>
              <a:rPr lang="el-GR" sz="1400" dirty="0" smtClean="0">
                <a:ea typeface="Arial Unicode MS"/>
                <a:cs typeface="Times New Roman" pitchFamily="18" charset="0"/>
              </a:rPr>
              <a:t>Δρ. Νικόλαος Δ. </a:t>
            </a:r>
            <a:r>
              <a:rPr lang="el-GR" sz="1400" dirty="0" err="1" smtClean="0">
                <a:ea typeface="Arial Unicode MS"/>
                <a:cs typeface="Times New Roman" pitchFamily="18" charset="0"/>
              </a:rPr>
              <a:t>Καρτάλης</a:t>
            </a:r>
            <a:r>
              <a:rPr lang="el-GR" sz="1400" dirty="0" smtClean="0">
                <a:ea typeface="Arial Unicode MS"/>
                <a:cs typeface="Times New Roman" pitchFamily="18" charset="0"/>
              </a:rPr>
              <a:t> (2012), Μηχανογραφημένη Λογιστική, Εκδόσεις </a:t>
            </a:r>
            <a:r>
              <a:rPr lang="el-GR" sz="1400" dirty="0" err="1" smtClean="0">
                <a:ea typeface="Arial Unicode MS"/>
                <a:cs typeface="Times New Roman" pitchFamily="18" charset="0"/>
              </a:rPr>
              <a:t>Καρτάλης</a:t>
            </a:r>
            <a:r>
              <a:rPr lang="el-GR" sz="1400" dirty="0" smtClean="0">
                <a:ea typeface="Arial Unicode MS"/>
                <a:cs typeface="Times New Roman" pitchFamily="18" charset="0"/>
              </a:rPr>
              <a:t> </a:t>
            </a:r>
            <a:r>
              <a:rPr lang="el-GR" sz="1400" dirty="0" smtClean="0">
                <a:ea typeface="Arial Unicode MS"/>
                <a:cs typeface="Times New Roman" pitchFamily="18" charset="0"/>
              </a:rPr>
              <a:t>Νικόλαος,</a:t>
            </a:r>
            <a:endParaRPr lang="el-GR" sz="1400" dirty="0" smtClean="0">
              <a:ea typeface="Arial Unicode MS"/>
              <a:cs typeface="Times New Roman" pitchFamily="18" charset="0"/>
            </a:endParaRPr>
          </a:p>
          <a:p>
            <a:pPr marL="447675" indent="-447675"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r>
              <a:rPr lang="el-GR" sz="1400" dirty="0" smtClean="0">
                <a:ea typeface="Arial Unicode MS"/>
                <a:cs typeface="Times New Roman" pitchFamily="18" charset="0"/>
              </a:rPr>
              <a:t>Δ. </a:t>
            </a:r>
            <a:r>
              <a:rPr lang="el-GR" sz="1400" dirty="0" err="1" smtClean="0">
                <a:ea typeface="Arial Unicode MS"/>
                <a:cs typeface="Times New Roman" pitchFamily="18" charset="0"/>
              </a:rPr>
              <a:t>Γκίνογλου</a:t>
            </a:r>
            <a:r>
              <a:rPr lang="el-GR" sz="1400" dirty="0" smtClean="0">
                <a:ea typeface="Arial Unicode MS"/>
                <a:cs typeface="Times New Roman" pitchFamily="18" charset="0"/>
              </a:rPr>
              <a:t>, Π. </a:t>
            </a:r>
            <a:r>
              <a:rPr lang="el-GR" sz="1400" dirty="0" err="1" smtClean="0">
                <a:ea typeface="Arial Unicode MS"/>
                <a:cs typeface="Times New Roman" pitchFamily="18" charset="0"/>
              </a:rPr>
              <a:t>Ταχυνάκης</a:t>
            </a:r>
            <a:r>
              <a:rPr lang="el-GR" sz="1400" dirty="0" smtClean="0">
                <a:ea typeface="Arial Unicode MS"/>
                <a:cs typeface="Times New Roman" pitchFamily="18" charset="0"/>
              </a:rPr>
              <a:t>, Ν. Πρωτοψάλτης (2004), Λογιστικά Πληροφοριακά Συστήματα Μηχανογραφημένη Λογιστική, εκδόσεις Εκδοτική </a:t>
            </a:r>
            <a:r>
              <a:rPr lang="en-US" sz="1400" dirty="0" err="1" smtClean="0">
                <a:ea typeface="Arial Unicode MS"/>
                <a:cs typeface="Times New Roman" pitchFamily="18" charset="0"/>
              </a:rPr>
              <a:t>Rosili</a:t>
            </a:r>
            <a:r>
              <a:rPr lang="en-US" sz="1400" dirty="0" smtClean="0">
                <a:ea typeface="Arial Unicode MS"/>
                <a:cs typeface="Times New Roman" pitchFamily="18" charset="0"/>
              </a:rPr>
              <a:t> </a:t>
            </a:r>
            <a:r>
              <a:rPr lang="el-GR" sz="1400" dirty="0" smtClean="0">
                <a:ea typeface="Arial Unicode MS"/>
                <a:cs typeface="Times New Roman" pitchFamily="18" charset="0"/>
              </a:rPr>
              <a:t>Εμπορική – </a:t>
            </a:r>
            <a:r>
              <a:rPr lang="el-GR" sz="1400" dirty="0" smtClean="0">
                <a:ea typeface="Arial Unicode MS"/>
                <a:cs typeface="Times New Roman" pitchFamily="18" charset="0"/>
              </a:rPr>
              <a:t>Μ.ΕΠΕ,</a:t>
            </a:r>
            <a:endParaRPr lang="el-GR" sz="1400" dirty="0" smtClean="0">
              <a:ea typeface="Arial Unicode MS"/>
              <a:cs typeface="Times New Roman" pitchFamily="18" charset="0"/>
            </a:endParaRPr>
          </a:p>
          <a:p>
            <a:pPr marL="447675" indent="-447675"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r>
              <a:rPr lang="el-GR" sz="1400" dirty="0" smtClean="0">
                <a:ea typeface="Arial Unicode MS"/>
                <a:cs typeface="Times New Roman" pitchFamily="18" charset="0"/>
              </a:rPr>
              <a:t>Αθανασίου Δημήτριος (2015), Η σύγχρονη μηχανογραφική οργάνωση επιχειρήσεων, εκδόσεις </a:t>
            </a:r>
            <a:r>
              <a:rPr lang="el-GR" sz="1400" dirty="0" err="1" smtClean="0">
                <a:ea typeface="Arial Unicode MS"/>
                <a:cs typeface="Times New Roman" pitchFamily="18" charset="0"/>
              </a:rPr>
              <a:t>Μούργκος</a:t>
            </a:r>
            <a:r>
              <a:rPr lang="el-GR" sz="1400" dirty="0" smtClean="0">
                <a:ea typeface="Arial Unicode MS"/>
                <a:cs typeface="Times New Roman" pitchFamily="18" charset="0"/>
              </a:rPr>
              <a:t> </a:t>
            </a:r>
            <a:r>
              <a:rPr lang="el-GR" sz="1400" dirty="0" smtClean="0">
                <a:ea typeface="Arial Unicode MS"/>
                <a:cs typeface="Times New Roman" pitchFamily="18" charset="0"/>
              </a:rPr>
              <a:t>Ιωάννης,</a:t>
            </a:r>
            <a:endParaRPr lang="el-GR" sz="1400" dirty="0" smtClean="0">
              <a:ea typeface="Arial Unicode MS"/>
              <a:cs typeface="Times New Roman" pitchFamily="18" charset="0"/>
            </a:endParaRPr>
          </a:p>
          <a:p>
            <a:pPr>
              <a:buNone/>
            </a:pPr>
            <a:r>
              <a:rPr lang="el-GR" sz="1400" dirty="0" smtClean="0"/>
              <a:t>Ν. 4308/2014 «</a:t>
            </a:r>
            <a:r>
              <a:rPr lang="el-GR" sz="1400" dirty="0" err="1" smtClean="0"/>
              <a:t>Eλληνικά</a:t>
            </a:r>
            <a:r>
              <a:rPr lang="el-GR" sz="1400" dirty="0" smtClean="0"/>
              <a:t> Λογιστικά Πρότυπα, συναφείς ρυθμίσεις</a:t>
            </a:r>
            <a:br>
              <a:rPr lang="el-GR" sz="1400" dirty="0" smtClean="0"/>
            </a:br>
            <a:r>
              <a:rPr lang="el-GR" sz="1400" dirty="0" smtClean="0"/>
              <a:t>και άλλες διατάξεις » , ΦΕΚ  251/ τ. Α΄ /</a:t>
            </a:r>
            <a:r>
              <a:rPr lang="el-GR" sz="1400" dirty="0" smtClean="0"/>
              <a:t>24-11-2014,</a:t>
            </a:r>
            <a:endParaRPr lang="el-GR" sz="1400" dirty="0" smtClean="0"/>
          </a:p>
          <a:p>
            <a:pPr>
              <a:buNone/>
            </a:pPr>
            <a:r>
              <a:rPr lang="el-GR" sz="1400" dirty="0" smtClean="0"/>
              <a:t>ΠΟΛ</a:t>
            </a:r>
            <a:r>
              <a:rPr lang="el-GR" sz="1400" dirty="0" smtClean="0"/>
              <a:t>. 1003/2015: Παροχή οδηγιών για την εφαρμογή του ν. 4308/2014 (ΦΕΚ Α΄ 251) περί των «Ελληνικών Λογιστικών Προτύπων, συναφείς ρυθμίσεις και άλλες </a:t>
            </a:r>
            <a:r>
              <a:rPr lang="el-GR" sz="1400" dirty="0" smtClean="0"/>
              <a:t>διατάξεις</a:t>
            </a:r>
            <a:r>
              <a:rPr lang="el-GR" sz="1400" dirty="0" smtClean="0"/>
              <a:t>,</a:t>
            </a:r>
            <a:endParaRPr lang="en-US" sz="1400" dirty="0" smtClean="0"/>
          </a:p>
          <a:p>
            <a:pPr>
              <a:buNone/>
            </a:pPr>
            <a:r>
              <a:rPr lang="el-GR" sz="1400" dirty="0" smtClean="0"/>
              <a:t>Λογιστική  Οδηγία Εφαρμογής του Νόμου </a:t>
            </a:r>
            <a:r>
              <a:rPr lang="el-GR" sz="1400" dirty="0" smtClean="0"/>
              <a:t>4308/2014 «Ελληνικά Λογιστικά Πρότυπα, συναφείς ρυθμίσεις και άλλες διατάξεις», </a:t>
            </a:r>
            <a:r>
              <a:rPr lang="el-GR" sz="1400" dirty="0" smtClean="0"/>
              <a:t>Επιτροπή  Λογιστικής Τυποποίησης και Ελέγχων</a:t>
            </a:r>
            <a:r>
              <a:rPr lang="el-GR" sz="1400" i="1" dirty="0" smtClean="0"/>
              <a:t> </a:t>
            </a:r>
            <a:r>
              <a:rPr lang="el-GR" sz="1400" i="1" dirty="0" smtClean="0"/>
              <a:t>,</a:t>
            </a:r>
            <a:endParaRPr lang="el-GR" sz="1400" dirty="0">
              <a:ea typeface="Arial Unicode MS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138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Το παρόν εκπαιδευτικό υλικό υπόκειται σε άδειες χρήσης </a:t>
            </a:r>
            <a:r>
              <a:rPr lang="el-GR" sz="2800" dirty="0" err="1"/>
              <a:t>Creative</a:t>
            </a:r>
            <a:r>
              <a:rPr lang="el-GR" sz="2800" dirty="0"/>
              <a:t> </a:t>
            </a:r>
            <a:r>
              <a:rPr lang="el-GR" sz="2800" dirty="0" err="1"/>
              <a:t>Commons</a:t>
            </a:r>
            <a:r>
              <a:rPr lang="el-GR" sz="2800" dirty="0"/>
              <a:t>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30</a:t>
            </a:fld>
            <a:endParaRPr lang="el-GR" dirty="0"/>
          </a:p>
        </p:txBody>
      </p:sp>
      <p:sp>
        <p:nvSpPr>
          <p:cNvPr id="5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47675" indent="-447675"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r>
              <a:rPr lang="en-US" sz="1400" b="1" dirty="0" smtClean="0">
                <a:hlinkClick r:id="rId2"/>
              </a:rPr>
              <a:t>www</a:t>
            </a:r>
            <a:r>
              <a:rPr lang="el-GR" sz="1400" b="1" dirty="0" smtClean="0">
                <a:hlinkClick r:id="rId2"/>
              </a:rPr>
              <a:t>.</a:t>
            </a:r>
            <a:r>
              <a:rPr lang="en-US" sz="1400" b="1" dirty="0" err="1" smtClean="0">
                <a:hlinkClick r:id="rId2"/>
              </a:rPr>
              <a:t>elte</a:t>
            </a:r>
            <a:r>
              <a:rPr lang="el-GR" sz="1400" b="1" dirty="0" smtClean="0">
                <a:hlinkClick r:id="rId2"/>
              </a:rPr>
              <a:t>.</a:t>
            </a:r>
            <a:r>
              <a:rPr lang="en-US" sz="1400" b="1" dirty="0" smtClean="0">
                <a:hlinkClick r:id="rId2"/>
              </a:rPr>
              <a:t>org</a:t>
            </a:r>
            <a:r>
              <a:rPr lang="el-GR" sz="1400" b="1" dirty="0" smtClean="0">
                <a:hlinkClick r:id="rId2"/>
              </a:rPr>
              <a:t>.</a:t>
            </a:r>
            <a:r>
              <a:rPr lang="en-US" sz="1400" b="1" dirty="0" err="1" smtClean="0">
                <a:hlinkClick r:id="rId2"/>
              </a:rPr>
              <a:t>gr</a:t>
            </a:r>
            <a:r>
              <a:rPr lang="el-GR" sz="1400" b="1" dirty="0" smtClean="0"/>
              <a:t>,</a:t>
            </a:r>
            <a:endParaRPr lang="en-US" sz="1400" b="1" dirty="0" smtClean="0"/>
          </a:p>
          <a:p>
            <a:pPr marL="447675" indent="-447675"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endParaRPr lang="en-US" sz="1400" b="1" dirty="0" smtClean="0">
              <a:ea typeface="Arial Unicode MS"/>
              <a:cs typeface="Times New Roman" pitchFamily="18" charset="0"/>
            </a:endParaRPr>
          </a:p>
          <a:p>
            <a:pPr marL="447675" indent="-447675"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r>
              <a:rPr lang="el-GR" sz="1400" dirty="0" smtClean="0">
                <a:ea typeface="Arial Unicode MS"/>
                <a:cs typeface="Times New Roman" pitchFamily="18" charset="0"/>
              </a:rPr>
              <a:t>Κ. </a:t>
            </a:r>
            <a:r>
              <a:rPr lang="el-GR" sz="1400" dirty="0" err="1" smtClean="0">
                <a:ea typeface="Arial Unicode MS"/>
                <a:cs typeface="Times New Roman" pitchFamily="18" charset="0"/>
              </a:rPr>
              <a:t>Καραμάνης</a:t>
            </a:r>
            <a:r>
              <a:rPr lang="el-GR" sz="1400" dirty="0" smtClean="0">
                <a:ea typeface="Arial Unicode MS"/>
                <a:cs typeface="Times New Roman" pitchFamily="18" charset="0"/>
              </a:rPr>
              <a:t> και </a:t>
            </a:r>
            <a:r>
              <a:rPr lang="el-GR" sz="1400" dirty="0" err="1" smtClean="0">
                <a:ea typeface="Arial Unicode MS"/>
                <a:cs typeface="Times New Roman" pitchFamily="18" charset="0"/>
              </a:rPr>
              <a:t>Π.Βρουστούρης</a:t>
            </a:r>
            <a:r>
              <a:rPr lang="el-GR" sz="1400" dirty="0" smtClean="0">
                <a:ea typeface="Arial Unicode MS"/>
                <a:cs typeface="Times New Roman" pitchFamily="18" charset="0"/>
              </a:rPr>
              <a:t> (2015), « Λογιστική Οργάνωση στα Πλαίσια των Ε.Λ.Π. – Πρακτικό βοήθημα για τον Λογιστή », Εκδόσεις ΜΕΝΙΠΠΟΣ Ε.Π.Ε.</a:t>
            </a:r>
            <a:endParaRPr lang="el-GR" sz="1400" dirty="0">
              <a:ea typeface="Arial Unicode MS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ΦΩΝΗΣ</a:t>
            </a:r>
            <a:r>
              <a:rPr lang="el-GR" sz="1200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pPr/>
              <a:t>31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/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348176" y="2259034"/>
            <a:ext cx="7938137" cy="1200327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Χύτης Ε. (2015) Μηχανογραφημένη Λογιστική Ι. ΤΕΙ Ηπείρου. Διαθέσιμο από:</a:t>
            </a:r>
          </a:p>
          <a:p>
            <a:pPr algn="just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5"/>
              </a:rPr>
              <a:t>http://oc-web.ioa.teiep.gr/OpenClass/courses/LOGO125/</a:t>
            </a:r>
            <a:endParaRPr lang="el-GR" sz="24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4422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err="1"/>
              <a:t>Αδειοδότησης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5010467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παρέχει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 smtClean="0"/>
              <a:t>Επεξεργασία: Βαφειάδης Νικόλαος</a:t>
            </a:r>
            <a:endParaRPr lang="el-GR" sz="2900" b="1" dirty="0"/>
          </a:p>
          <a:p>
            <a:pPr algn="r"/>
            <a:r>
              <a:rPr lang="el-GR" sz="2900" dirty="0" smtClean="0"/>
              <a:t>Πρέβεζα, 2015</a:t>
            </a:r>
            <a:endParaRPr lang="el-GR" sz="29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ΦΩΝΗΣ</a:t>
            </a:r>
            <a:r>
              <a:rPr lang="el-GR" sz="1200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pPr/>
              <a:t>34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317212" y="2411595"/>
            <a:ext cx="4572000" cy="938716"/>
          </a:xfrm>
          <a:prstGeom prst="rect">
            <a:avLst/>
          </a:prstGeom>
        </p:spPr>
        <p:txBody>
          <a:bodyPr lIns="91436" tIns="45719" rIns="91436" bIns="45719">
            <a:spAutoFit/>
          </a:bodyPr>
          <a:lstStyle/>
          <a:p>
            <a:pPr algn="ctr"/>
            <a:r>
              <a:rPr lang="el-GR" sz="5500" b="1" dirty="0"/>
              <a:t>Σημειώματα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0973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ΦΩΝΗΣ</a:t>
            </a:r>
            <a:r>
              <a:rPr lang="el-GR" sz="1200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pPr/>
              <a:t>35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 smtClean="0"/>
              <a:t>Διατήρηση Σημειωμάτων</a:t>
            </a:r>
            <a:endParaRPr lang="el-GR" dirty="0"/>
          </a:p>
        </p:txBody>
      </p:sp>
      <p:sp>
        <p:nvSpPr>
          <p:cNvPr id="168" name="Rectangle 167"/>
          <p:cNvSpPr/>
          <p:nvPr/>
        </p:nvSpPr>
        <p:spPr>
          <a:xfrm>
            <a:off x="618101" y="1587284"/>
            <a:ext cx="7765365" cy="409342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Οποιαδήποτε  αναπαραγωγή ή διασκευή του υλικού θα πρέπει  να συμπεριλαμβάνει: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Αναφοράς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 Σημείωμα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Αδειοδότησης</a:t>
            </a:r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τη Δήλωση Διατήρησης Σημειωμάτων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Χρήσης Έργων Τρίτων (εφόσον υπάρχει) 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μαζί με τους συνοδευόμενους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υπερσυνδέσμους</a:t>
            </a: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57699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4777713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 dirty="0"/>
              <a:t>Το έργο υλοποιείται στο πλαίσιο του Επιχειρησιακού Προγράμματος «</a:t>
            </a:r>
            <a:r>
              <a:rPr lang="el-GR" altLang="el-GR" sz="2000" b="1" dirty="0"/>
              <a:t>Εκπαίδευση και Δια Βίου Μάθηση</a:t>
            </a:r>
            <a:r>
              <a:rPr lang="el-GR" altLang="el-GR" sz="2000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 dirty="0"/>
              <a:t>Το έργο «</a:t>
            </a:r>
            <a:r>
              <a:rPr lang="el-GR" altLang="el-GR" sz="2000" b="1" dirty="0"/>
              <a:t>Ανοικτά Ακαδημαϊκά Μαθήματα στο TEI Ηπείρου</a:t>
            </a:r>
            <a:r>
              <a:rPr lang="el-GR" altLang="el-GR" sz="2000" dirty="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212553"/>
            <a:ext cx="6480048" cy="1285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sz="2800" dirty="0" smtClean="0"/>
              <a:t>Η παρούσα ενότητα πραγματεύεται θέματα όπως </a:t>
            </a:r>
            <a:r>
              <a:rPr lang="en-US" sz="2800" dirty="0" smtClean="0"/>
              <a:t>: </a:t>
            </a:r>
          </a:p>
          <a:p>
            <a:pPr marL="114300" indent="-457200" algn="just">
              <a:buFont typeface="Wingdings" pitchFamily="2" charset="2"/>
              <a:buChar char="§"/>
            </a:pPr>
            <a:r>
              <a:rPr lang="el-GR" sz="2800" dirty="0" smtClean="0"/>
              <a:t>Η </a:t>
            </a:r>
            <a:r>
              <a:rPr lang="el-GR" sz="2800" b="1" dirty="0" smtClean="0"/>
              <a:t>Μεθοδολογία ανάπτυξης </a:t>
            </a:r>
            <a:r>
              <a:rPr lang="el-GR" sz="2800" dirty="0" smtClean="0"/>
              <a:t>ενός Λ.Π.Σ</a:t>
            </a:r>
            <a:r>
              <a:rPr lang="en-US" sz="2800" dirty="0" smtClean="0"/>
              <a:t> </a:t>
            </a:r>
          </a:p>
          <a:p>
            <a:pPr marL="114300" indent="-457200" algn="just">
              <a:buFont typeface="Wingdings" pitchFamily="2" charset="2"/>
              <a:buChar char="§"/>
            </a:pPr>
            <a:r>
              <a:rPr lang="el-GR" sz="2800" dirty="0" smtClean="0"/>
              <a:t>Ο</a:t>
            </a:r>
            <a:r>
              <a:rPr lang="en-US" sz="2800" dirty="0" smtClean="0"/>
              <a:t> </a:t>
            </a:r>
            <a:r>
              <a:rPr lang="el-GR" sz="2800" b="1" dirty="0" smtClean="0"/>
              <a:t>ρόλος </a:t>
            </a:r>
            <a:r>
              <a:rPr lang="el-GR" sz="2800" dirty="0" smtClean="0"/>
              <a:t>του λογιστή και του εσωτερικού ελεγκτή  κατά την ανάπτυξη του συστήματος</a:t>
            </a:r>
          </a:p>
          <a:p>
            <a:pPr marL="114300" indent="-457200" algn="just">
              <a:buFont typeface="Wingdings" pitchFamily="2" charset="2"/>
              <a:buChar char="§"/>
            </a:pPr>
            <a:r>
              <a:rPr lang="el-GR" sz="2800" dirty="0" smtClean="0"/>
              <a:t>Η Ποιότητα και η ασφάλεια του συστήματος </a:t>
            </a:r>
          </a:p>
          <a:p>
            <a:pPr marL="114300" indent="-457200" algn="just">
              <a:buFont typeface="Wingdings" pitchFamily="2" charset="2"/>
              <a:buChar char="§"/>
            </a:pPr>
            <a:r>
              <a:rPr lang="el-GR" sz="2800" dirty="0" smtClean="0"/>
              <a:t>Η Προβλήματα κατά την εγκατάσταση του  </a:t>
            </a:r>
          </a:p>
          <a:p>
            <a:pPr marL="114300" indent="-457200" algn="just">
              <a:buFont typeface="Wingdings" pitchFamily="2" charset="2"/>
              <a:buChar char="§"/>
            </a:pPr>
            <a:endParaRPr lang="el-GR" sz="2800" dirty="0" smtClean="0"/>
          </a:p>
          <a:p>
            <a:pPr marL="0" algn="just">
              <a:buNone/>
            </a:pPr>
            <a:endParaRPr lang="el-GR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Μεθοδολογία ανάπτυξης ενός Λ.Π.Σ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>
                <a:latin typeface="+mj-lt"/>
              </a:rPr>
              <a:t>Μεθοδολογία ανάπτυξης Λ.Π.Σ</a:t>
            </a:r>
            <a:endParaRPr lang="en-US" dirty="0" smtClean="0">
              <a:latin typeface="+mj-lt"/>
            </a:endParaRPr>
          </a:p>
          <a:p>
            <a:pPr marL="609600" indent="-609600">
              <a:buNone/>
              <a:defRPr/>
            </a:pPr>
            <a:r>
              <a:rPr lang="en-US" dirty="0" smtClean="0">
                <a:latin typeface="+mj-lt"/>
              </a:rPr>
              <a:t> </a:t>
            </a:r>
            <a:r>
              <a:rPr lang="el-GR" dirty="0" smtClean="0">
                <a:latin typeface="+mj-lt"/>
              </a:rPr>
              <a:t>Πως θα το φτιάξετε:</a:t>
            </a:r>
          </a:p>
          <a:p>
            <a:pPr marL="1371600" lvl="2" indent="-457200">
              <a:defRPr/>
            </a:pPr>
            <a:r>
              <a:rPr lang="el-GR" sz="2600" dirty="0" smtClean="0">
                <a:latin typeface="+mj-lt"/>
              </a:rPr>
              <a:t>Αγορά από Εμπόριο</a:t>
            </a:r>
          </a:p>
          <a:p>
            <a:pPr marL="1371600" lvl="2" indent="-457200">
              <a:defRPr/>
            </a:pPr>
            <a:r>
              <a:rPr lang="el-GR" sz="2600" dirty="0" smtClean="0">
                <a:latin typeface="+mj-lt"/>
              </a:rPr>
              <a:t>‘</a:t>
            </a:r>
            <a:r>
              <a:rPr lang="en-US" sz="2600" dirty="0" smtClean="0">
                <a:latin typeface="+mj-lt"/>
              </a:rPr>
              <a:t>In House’</a:t>
            </a:r>
            <a:endParaRPr lang="en-US" sz="2600" dirty="0">
              <a:latin typeface="+mj-lt"/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</a:t>
            </a:fld>
            <a:endParaRPr lang="el-G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Μεθοδολογία ανάπτυξης ενός Λ.Π.Σ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l-GR" dirty="0" smtClean="0"/>
              <a:t>ΕΜΠΟΡΙΟ ή ‘</a:t>
            </a:r>
            <a:r>
              <a:rPr lang="en-US" dirty="0" smtClean="0"/>
              <a:t>IN HOUSE’</a:t>
            </a:r>
          </a:p>
          <a:p>
            <a:pPr>
              <a:defRPr/>
            </a:pPr>
            <a:r>
              <a:rPr lang="el-GR" dirty="0" smtClean="0"/>
              <a:t>Εξαρτάται</a:t>
            </a:r>
          </a:p>
          <a:p>
            <a:pPr lvl="1">
              <a:defRPr/>
            </a:pPr>
            <a:r>
              <a:rPr lang="el-GR" dirty="0" smtClean="0"/>
              <a:t>Από το μέγεθος της εταιρείας</a:t>
            </a:r>
          </a:p>
          <a:p>
            <a:pPr lvl="2">
              <a:defRPr/>
            </a:pPr>
            <a:r>
              <a:rPr lang="el-GR" dirty="0" smtClean="0"/>
              <a:t>Από τη διαθεσιμότητα πόρων οικονομικών και ανθρώπινου δυναμικού</a:t>
            </a:r>
          </a:p>
          <a:p>
            <a:pPr>
              <a:defRPr/>
            </a:pPr>
            <a:endParaRPr lang="en-US" dirty="0" smtClean="0"/>
          </a:p>
          <a:p>
            <a:pPr>
              <a:buNone/>
              <a:defRPr/>
            </a:pPr>
            <a:endParaRPr lang="el-GR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</a:t>
            </a:fld>
            <a:endParaRPr lang="el-G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Μεθοδολογία ανάπτυξης ενός Λ.Π.Σ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‘</a:t>
            </a:r>
            <a:r>
              <a:rPr lang="en-US" dirty="0" smtClean="0"/>
              <a:t>IN HOUSE’</a:t>
            </a:r>
          </a:p>
          <a:p>
            <a:pPr>
              <a:defRPr/>
            </a:pPr>
            <a:r>
              <a:rPr lang="el-GR" dirty="0" smtClean="0"/>
              <a:t>Προβλήματα</a:t>
            </a:r>
            <a:endParaRPr lang="en-US" dirty="0" smtClean="0"/>
          </a:p>
          <a:p>
            <a:pPr lvl="1">
              <a:defRPr/>
            </a:pPr>
            <a:r>
              <a:rPr lang="el-GR" dirty="0" smtClean="0"/>
              <a:t>Μη σωστός σχεδιασμός του συστήματος</a:t>
            </a:r>
          </a:p>
          <a:p>
            <a:pPr lvl="1">
              <a:defRPr/>
            </a:pPr>
            <a:r>
              <a:rPr lang="el-GR" dirty="0" smtClean="0"/>
              <a:t>Μη ενεργή συμμετοχή των εμπλεκόμενων μερών </a:t>
            </a:r>
          </a:p>
          <a:p>
            <a:pPr lvl="2">
              <a:defRPr/>
            </a:pPr>
            <a:endParaRPr lang="el-GR" dirty="0" smtClean="0"/>
          </a:p>
          <a:p>
            <a:pPr>
              <a:defRPr/>
            </a:pPr>
            <a:endParaRPr lang="el-GR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</a:t>
            </a:fld>
            <a:endParaRPr lang="el-G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Μεθοδολογία ανάπτυξης ενός Λ.Π.Σ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l-GR" dirty="0" smtClean="0"/>
              <a:t>Εμπόριο</a:t>
            </a:r>
            <a:endParaRPr lang="en-US" dirty="0" smtClean="0"/>
          </a:p>
          <a:p>
            <a:pPr>
              <a:defRPr/>
            </a:pPr>
            <a:r>
              <a:rPr lang="el-GR" dirty="0" smtClean="0"/>
              <a:t>Πακέτα</a:t>
            </a:r>
          </a:p>
          <a:p>
            <a:pPr lvl="1">
              <a:defRPr/>
            </a:pPr>
            <a:r>
              <a:rPr lang="el-GR" dirty="0" smtClean="0"/>
              <a:t>Έτοιμα Λογισμικά</a:t>
            </a:r>
          </a:p>
          <a:p>
            <a:pPr lvl="1">
              <a:defRPr/>
            </a:pPr>
            <a:r>
              <a:rPr lang="el-GR" dirty="0" smtClean="0"/>
              <a:t>Έτοιμες Βασικές διαδικασίες και μερική παραμετροποίηση για κάλυψη ειδικών αναγκών των πελατών</a:t>
            </a:r>
          </a:p>
          <a:p>
            <a:pPr lvl="1">
              <a:defRPr/>
            </a:pPr>
            <a:r>
              <a:rPr lang="el-GR" dirty="0" smtClean="0"/>
              <a:t> Από την αρχή …</a:t>
            </a:r>
          </a:p>
          <a:p>
            <a:pPr>
              <a:defRPr/>
            </a:pPr>
            <a:endParaRPr lang="el-GR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</a:t>
            </a:fld>
            <a:endParaRPr lang="el-GR"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1351</TotalTime>
  <Words>1460</Words>
  <Application>Microsoft Office PowerPoint</Application>
  <PresentationFormat>Προβολή στην οθόνη (16:10)</PresentationFormat>
  <Paragraphs>318</Paragraphs>
  <Slides>36</Slides>
  <Notes>12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36</vt:i4>
      </vt:variant>
    </vt:vector>
  </HeadingPairs>
  <TitlesOfParts>
    <vt:vector size="37" baseType="lpstr">
      <vt:lpstr>Θέμα του Office</vt:lpstr>
      <vt:lpstr>Μηχανογραφημένη Λογιστική Ι</vt:lpstr>
      <vt:lpstr>Διαφάνεια 2</vt:lpstr>
      <vt:lpstr>Άδειες Χρήσης</vt:lpstr>
      <vt:lpstr>Χρηματοδότηση</vt:lpstr>
      <vt:lpstr>Σκοποί  ενότητας</vt:lpstr>
      <vt:lpstr>Μεθοδολογία ανάπτυξης ενός Λ.Π.Σ</vt:lpstr>
      <vt:lpstr>Μεθοδολογία ανάπτυξης ενός Λ.Π.Σ</vt:lpstr>
      <vt:lpstr>Μεθοδολογία ανάπτυξης ενός Λ.Π.Σ</vt:lpstr>
      <vt:lpstr>Μεθοδολογία ανάπτυξης ενός Λ.Π.Σ</vt:lpstr>
      <vt:lpstr>Μεθοδολογία ανάπτυξης ενός Λ.Π.Σ</vt:lpstr>
      <vt:lpstr>Μεθοδολογία ανάπτυξης ενός Λ.Π.Σ</vt:lpstr>
      <vt:lpstr>Μεθοδολογία ανάπτυξης ενός Λ.Π.Σ</vt:lpstr>
      <vt:lpstr>Μεθοδολογία ανάπτυξης ενός Λ.Π.Σ</vt:lpstr>
      <vt:lpstr>Μεθοδολογία ανάπτυξης ενός Λ.Π.Σ</vt:lpstr>
      <vt:lpstr>1.3 V - model</vt:lpstr>
      <vt:lpstr>Ο ρόλος του Λογιστή</vt:lpstr>
      <vt:lpstr>Ο ρόλος του Λογιστή</vt:lpstr>
      <vt:lpstr>Ποιότητα ενός Λ.Π.Σ.</vt:lpstr>
      <vt:lpstr>Ποιότητα της Πληροφορίας</vt:lpstr>
      <vt:lpstr>Η Ακεραιότητα της Πληροφορίας  (AICPA &amp; CICA – SysTrust) </vt:lpstr>
      <vt:lpstr>Εσωτερικός Έλεγχος στην ανάπτυξη ενός Λ.Π.Σ.</vt:lpstr>
      <vt:lpstr>Θέματα ‘Οργανωτικής Συμπεριφοράς’ </vt:lpstr>
      <vt:lpstr>Το πρόβλημα της ‘Αλλαγής’</vt:lpstr>
      <vt:lpstr>Αντιμετώπιση της ‘αντίδρασης’</vt:lpstr>
      <vt:lpstr>ΠΡΟΣΟΧΗ !!!!!</vt:lpstr>
      <vt:lpstr>Τεχνολογικά Θέματα ενός Λ.Π.Σ.</vt:lpstr>
      <vt:lpstr>Βασικό ερώτημα….. </vt:lpstr>
      <vt:lpstr>Η ‘ταχύτητα’ ενός Λ.Π.Σ. περιορίζεται από….</vt:lpstr>
      <vt:lpstr>Βιβλιογραφία</vt:lpstr>
      <vt:lpstr>Βιβλιογραφία</vt:lpstr>
      <vt:lpstr>Σημείωμα Αναφοράς</vt:lpstr>
      <vt:lpstr>Σημείωμα Αδειοδότησης</vt:lpstr>
      <vt:lpstr>Διαφάνεια 33</vt:lpstr>
      <vt:lpstr>Διαφάνεια 34</vt:lpstr>
      <vt:lpstr>Διατήρηση Σημειωμάτων</vt:lpstr>
      <vt:lpstr>Τέλος Ενότητας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Afroditi</cp:lastModifiedBy>
  <cp:revision>205</cp:revision>
  <dcterms:created xsi:type="dcterms:W3CDTF">2012-09-06T09:03:05Z</dcterms:created>
  <dcterms:modified xsi:type="dcterms:W3CDTF">2016-03-06T11:14:42Z</dcterms:modified>
</cp:coreProperties>
</file>