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89" r:id="rId3"/>
    <p:sldId id="257" r:id="rId4"/>
    <p:sldId id="259" r:id="rId5"/>
    <p:sldId id="261" r:id="rId6"/>
    <p:sldId id="262" r:id="rId7"/>
    <p:sldId id="294" r:id="rId8"/>
    <p:sldId id="295" r:id="rId9"/>
    <p:sldId id="335" r:id="rId10"/>
    <p:sldId id="296" r:id="rId11"/>
    <p:sldId id="297"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73" r:id="rId49"/>
    <p:sldId id="291" r:id="rId50"/>
    <p:sldId id="292" r:id="rId51"/>
    <p:sldId id="293" r:id="rId52"/>
    <p:sldId id="280" r:id="rId53"/>
  </p:sldIdLst>
  <p:sldSz cx="9144000" cy="5715000" type="screen16x10"/>
  <p:notesSz cx="6858000" cy="9144000"/>
  <p:custDataLst>
    <p:tags r:id="rId5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9" autoAdjust="0"/>
    <p:restoredTop sz="99309" autoAdjust="0"/>
  </p:normalViewPr>
  <p:slideViewPr>
    <p:cSldViewPr>
      <p:cViewPr varScale="1">
        <p:scale>
          <a:sx n="102" d="100"/>
          <a:sy n="102" d="100"/>
        </p:scale>
        <p:origin x="989"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07/05/2015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7/5/2015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48</a:t>
            </a:fld>
            <a:endParaRPr lang="el-GR"/>
          </a:p>
        </p:txBody>
      </p:sp>
    </p:spTree>
    <p:extLst>
      <p:ext uri="{BB962C8B-B14F-4D97-AF65-F5344CB8AC3E}">
        <p14:creationId xmlns:p14="http://schemas.microsoft.com/office/powerpoint/2010/main" val="399035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50</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323163"/>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Προγραμματισμός</a:t>
            </a:r>
            <a:r>
              <a:rPr lang="el-GR" sz="1000" b="1" baseline="0" dirty="0" smtClean="0">
                <a:solidFill>
                  <a:schemeClr val="bg1"/>
                </a:solidFill>
              </a:rPr>
              <a:t> Ι</a:t>
            </a:r>
            <a:r>
              <a:rPr lang="el-GR" sz="1000" b="1" dirty="0" smtClean="0">
                <a:solidFill>
                  <a:schemeClr val="bg1"/>
                </a:solidFill>
              </a:rPr>
              <a:t> – Πίνακες Ι</a:t>
            </a:r>
            <a:r>
              <a:rPr lang="el-GR" sz="1000" dirty="0" smtClean="0">
                <a:solidFill>
                  <a:schemeClr val="bg1"/>
                </a:solidFill>
              </a:rPr>
              <a:t>, Τμήμα Μηχανικών Πληροφορικής,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eclass.teiep.gr/OpenClass/courses/COMP11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Προγραμματισμός Ι</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n-US" sz="2800" dirty="0" smtClean="0"/>
              <a:t>7 </a:t>
            </a:r>
            <a:r>
              <a:rPr lang="el-GR" sz="2800" dirty="0" smtClean="0"/>
              <a:t>:</a:t>
            </a:r>
            <a:r>
              <a:rPr lang="en-US" sz="2800" dirty="0" smtClean="0"/>
              <a:t> </a:t>
            </a:r>
            <a:r>
              <a:rPr lang="el-GR" sz="2800" b="1" dirty="0" smtClean="0"/>
              <a:t>Πίνακες</a:t>
            </a:r>
            <a:r>
              <a:rPr lang="en-US" sz="2800" b="1" dirty="0" smtClean="0"/>
              <a:t> </a:t>
            </a:r>
            <a:r>
              <a:rPr lang="en-US" sz="2800" b="1" dirty="0"/>
              <a:t>I</a:t>
            </a:r>
            <a:endParaRPr lang="el-GR" sz="2800" dirty="0" smtClean="0"/>
          </a:p>
          <a:p>
            <a:endParaRPr lang="en-US" sz="2800" dirty="0" smtClean="0"/>
          </a:p>
          <a:p>
            <a:r>
              <a:rPr lang="el-GR" sz="2800" dirty="0" smtClean="0"/>
              <a:t>Αλέξανδρος Τζάλλας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35280" cy="952500"/>
          </a:xfrm>
        </p:spPr>
        <p:txBody>
          <a:bodyPr>
            <a:normAutofit/>
          </a:bodyPr>
          <a:lstStyle/>
          <a:p>
            <a:r>
              <a:rPr lang="el-GR" dirty="0"/>
              <a:t>Τι είναι ο </a:t>
            </a:r>
            <a:r>
              <a:rPr lang="el-GR" dirty="0" smtClean="0"/>
              <a:t>πίνακας</a:t>
            </a:r>
            <a:r>
              <a:rPr lang="el-GR" baseline="-25000" dirty="0" smtClean="0"/>
              <a:t>3/4</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10</a:t>
            </a:fld>
            <a:endParaRPr lang="en-US" dirty="0"/>
          </a:p>
        </p:txBody>
      </p:sp>
      <p:sp>
        <p:nvSpPr>
          <p:cNvPr id="4" name="Θέση περιεχομένου 3"/>
          <p:cNvSpPr>
            <a:spLocks noGrp="1"/>
          </p:cNvSpPr>
          <p:nvPr>
            <p:ph idx="1"/>
          </p:nvPr>
        </p:nvSpPr>
        <p:spPr/>
        <p:txBody>
          <a:bodyPr>
            <a:noAutofit/>
          </a:bodyPr>
          <a:lstStyle/>
          <a:p>
            <a:r>
              <a:rPr lang="el-GR" sz="2200" dirty="0"/>
              <a:t>Τους πίνακες τους χρησιμοποιούμε πολλές φορές και για </a:t>
            </a:r>
            <a:r>
              <a:rPr lang="el-GR" sz="2200" b="1" dirty="0"/>
              <a:t>άλλες εφαρμογές </a:t>
            </a:r>
            <a:r>
              <a:rPr lang="el-GR" sz="2200" dirty="0"/>
              <a:t>όπως για </a:t>
            </a:r>
            <a:r>
              <a:rPr lang="el-GR" sz="2200" b="1" dirty="0"/>
              <a:t>ταξινόμηση αριθμών ή επεξεργασία αρχείων</a:t>
            </a:r>
          </a:p>
          <a:p>
            <a:r>
              <a:rPr lang="el-GR" sz="2200" dirty="0"/>
              <a:t>Το κυριότερο χαρακτηριστικό που κάνει τους πίνακες να ξεχωρίζουν από τους υπόλοιπους τύπους δεδομένων είναι ότι μπορούμε να εισάγουμε πολλές τιμές στο ίδιο όνομα μεταβλητής και παράλληλα να αποθηκεύεται στη μνήμη τον υπολογιστή η θέση της κάβε τιμής</a:t>
            </a:r>
          </a:p>
          <a:p>
            <a:r>
              <a:rPr lang="el-GR" sz="2200" dirty="0"/>
              <a:t> Αυτό έχει ως αποτέλεσμα ότι μπορούμε να αναφερόμαστε οποτεδήποτε θελήσουμε σε κάποια από τις τιμές που έχει δώσει ο χρήστης προηγουμένως, σε αντίθεση με τις </a:t>
            </a:r>
            <a:r>
              <a:rPr lang="el-GR" sz="2200" dirty="0" smtClean="0"/>
              <a:t>μεταβλητές</a:t>
            </a:r>
            <a:r>
              <a:rPr lang="en-US" sz="2200" dirty="0" smtClean="0"/>
              <a:t>.</a:t>
            </a:r>
            <a:endParaRPr lang="el-GR" sz="2200" dirty="0"/>
          </a:p>
        </p:txBody>
      </p:sp>
    </p:spTree>
    <p:extLst>
      <p:ext uri="{BB962C8B-B14F-4D97-AF65-F5344CB8AC3E}">
        <p14:creationId xmlns:p14="http://schemas.microsoft.com/office/powerpoint/2010/main" val="1677242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Τι είναι ο </a:t>
            </a:r>
            <a:r>
              <a:rPr lang="el-GR" dirty="0" smtClean="0"/>
              <a:t>πίνακας</a:t>
            </a:r>
            <a:r>
              <a:rPr lang="el-GR" baseline="-25000" dirty="0" smtClean="0"/>
              <a:t>4/4</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37132112"/>
              </p:ext>
            </p:extLst>
          </p:nvPr>
        </p:nvGraphicFramePr>
        <p:xfrm>
          <a:off x="4067944" y="2425452"/>
          <a:ext cx="508000" cy="1672165"/>
        </p:xfrm>
        <a:graphic>
          <a:graphicData uri="http://schemas.openxmlformats.org/drawingml/2006/table">
            <a:tbl>
              <a:tblPr firstRow="1" bandRow="1">
                <a:tableStyleId>{5940675A-B579-460E-94D1-54222C63F5DA}</a:tableStyleId>
              </a:tblPr>
              <a:tblGrid>
                <a:gridCol w="508000"/>
              </a:tblGrid>
              <a:tr h="334433">
                <a:tc>
                  <a:txBody>
                    <a:bodyPr/>
                    <a:lstStyle/>
                    <a:p>
                      <a:pPr algn="ctr"/>
                      <a:r>
                        <a:rPr lang="en-US" sz="1500" dirty="0" smtClean="0"/>
                        <a:t>3</a:t>
                      </a:r>
                      <a:endParaRPr lang="en-US" sz="1500" dirty="0"/>
                    </a:p>
                  </a:txBody>
                  <a:tcPr marL="76200" marR="76200" marT="38100" marB="38100"/>
                </a:tc>
              </a:tr>
              <a:tr h="334433">
                <a:tc>
                  <a:txBody>
                    <a:bodyPr/>
                    <a:lstStyle/>
                    <a:p>
                      <a:pPr algn="ctr"/>
                      <a:r>
                        <a:rPr lang="en-US" sz="1500" dirty="0" smtClean="0"/>
                        <a:t>6</a:t>
                      </a:r>
                      <a:endParaRPr lang="en-US" sz="1500" dirty="0"/>
                    </a:p>
                  </a:txBody>
                  <a:tcPr marL="76200" marR="76200" marT="38100" marB="38100"/>
                </a:tc>
              </a:tr>
              <a:tr h="334433">
                <a:tc>
                  <a:txBody>
                    <a:bodyPr/>
                    <a:lstStyle/>
                    <a:p>
                      <a:pPr algn="ctr"/>
                      <a:r>
                        <a:rPr lang="en-US" sz="1500" dirty="0" smtClean="0"/>
                        <a:t>21</a:t>
                      </a:r>
                      <a:endParaRPr lang="en-US" sz="1500" dirty="0"/>
                    </a:p>
                  </a:txBody>
                  <a:tcPr marL="76200" marR="76200" marT="38100" marB="38100"/>
                </a:tc>
              </a:tr>
              <a:tr h="334433">
                <a:tc>
                  <a:txBody>
                    <a:bodyPr/>
                    <a:lstStyle/>
                    <a:p>
                      <a:pPr algn="ctr"/>
                      <a:r>
                        <a:rPr lang="en-US" sz="1500" dirty="0" smtClean="0"/>
                        <a:t>16</a:t>
                      </a:r>
                      <a:endParaRPr lang="en-US" sz="1500" dirty="0"/>
                    </a:p>
                  </a:txBody>
                  <a:tcPr marL="76200" marR="76200" marT="38100" marB="38100"/>
                </a:tc>
              </a:tr>
              <a:tr h="334433">
                <a:tc>
                  <a:txBody>
                    <a:bodyPr/>
                    <a:lstStyle/>
                    <a:p>
                      <a:pPr algn="ctr"/>
                      <a:r>
                        <a:rPr lang="en-US" sz="1500" dirty="0" smtClean="0"/>
                        <a:t>57</a:t>
                      </a:r>
                      <a:endParaRPr lang="en-US" sz="1500" dirty="0"/>
                    </a:p>
                  </a:txBody>
                  <a:tcPr marL="76200" marR="76200" marT="38100" marB="38100"/>
                </a:tc>
              </a:tr>
            </a:tbl>
          </a:graphicData>
        </a:graphic>
      </p:graphicFrame>
      <p:sp>
        <p:nvSpPr>
          <p:cNvPr id="8" name="Flowchart: Summing Junction 7"/>
          <p:cNvSpPr/>
          <p:nvPr/>
        </p:nvSpPr>
        <p:spPr>
          <a:xfrm>
            <a:off x="4172367" y="2451322"/>
            <a:ext cx="304800" cy="304800"/>
          </a:xfrm>
          <a:prstGeom prst="flowChartSummingJunction">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Flowchart: Summing Junction 8"/>
          <p:cNvSpPr/>
          <p:nvPr/>
        </p:nvSpPr>
        <p:spPr>
          <a:xfrm>
            <a:off x="4172367" y="2788735"/>
            <a:ext cx="304800" cy="304800"/>
          </a:xfrm>
          <a:prstGeom prst="flowChartSummingJunction">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Flowchart: Summing Junction 9"/>
          <p:cNvSpPr/>
          <p:nvPr/>
        </p:nvSpPr>
        <p:spPr>
          <a:xfrm>
            <a:off x="4172367" y="3126147"/>
            <a:ext cx="304800" cy="304800"/>
          </a:xfrm>
          <a:prstGeom prst="flowChartSummingJunction">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Flowchart: Summing Junction 10"/>
          <p:cNvSpPr/>
          <p:nvPr/>
        </p:nvSpPr>
        <p:spPr>
          <a:xfrm>
            <a:off x="4172367" y="3463560"/>
            <a:ext cx="304800" cy="304800"/>
          </a:xfrm>
          <a:prstGeom prst="flowChartSummingJunction">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Θέση περιεχομένου 3"/>
          <p:cNvSpPr>
            <a:spLocks noGrp="1"/>
          </p:cNvSpPr>
          <p:nvPr>
            <p:ph idx="1"/>
          </p:nvPr>
        </p:nvSpPr>
        <p:spPr/>
        <p:txBody>
          <a:bodyPr>
            <a:normAutofit fontScale="70000" lnSpcReduction="20000"/>
          </a:bodyPr>
          <a:lstStyle/>
          <a:p>
            <a:r>
              <a:rPr lang="el-GR" dirty="0"/>
              <a:t>Αν υποθέσουμε ότι η </a:t>
            </a:r>
            <a:r>
              <a:rPr lang="en-US" b="1" dirty="0"/>
              <a:t>a</a:t>
            </a:r>
            <a:r>
              <a:rPr lang="el-GR" dirty="0"/>
              <a:t> είναι </a:t>
            </a:r>
            <a:r>
              <a:rPr lang="el-GR" b="1" dirty="0"/>
              <a:t>μία ακέραια μεταβλητή </a:t>
            </a:r>
            <a:r>
              <a:rPr lang="el-GR" dirty="0"/>
              <a:t>στην οποία ο χρήστης εισάγει διαδοχικά τις τιμές </a:t>
            </a:r>
            <a:r>
              <a:rPr lang="el-GR" b="1" dirty="0"/>
              <a:t>3, 6, 21, 16, 57 </a:t>
            </a:r>
            <a:r>
              <a:rPr lang="el-GR" dirty="0"/>
              <a:t>στη μνήμη του υπολογιστή </a:t>
            </a:r>
            <a:r>
              <a:rPr lang="el-GR" dirty="0" smtClean="0"/>
              <a:t>έχουμε </a:t>
            </a:r>
            <a:r>
              <a:rPr lang="el-GR" dirty="0"/>
              <a:t>την εξής κατάσταση:</a:t>
            </a:r>
            <a:endParaRPr lang="en-US" dirty="0"/>
          </a:p>
          <a:p>
            <a:endParaRPr lang="el-GR" dirty="0"/>
          </a:p>
          <a:p>
            <a:endParaRPr lang="el-GR" dirty="0"/>
          </a:p>
          <a:p>
            <a:endParaRPr lang="el-GR" dirty="0"/>
          </a:p>
          <a:p>
            <a:endParaRPr lang="el-GR" dirty="0"/>
          </a:p>
          <a:p>
            <a:endParaRPr lang="el-GR" dirty="0"/>
          </a:p>
          <a:p>
            <a:r>
              <a:rPr lang="el-GR" dirty="0"/>
              <a:t>Δηλαδή κάθε φορά που δίνουμε μία τιμή για τη μεταβλητή α, η προηγούμενη διαγράφεται</a:t>
            </a:r>
            <a:endParaRPr lang="en-US" b="1" dirty="0"/>
          </a:p>
          <a:p>
            <a:endParaRPr lang="el-GR" dirty="0"/>
          </a:p>
        </p:txBody>
      </p:sp>
    </p:spTree>
    <p:extLst>
      <p:ext uri="{BB962C8B-B14F-4D97-AF65-F5344CB8AC3E}">
        <p14:creationId xmlns:p14="http://schemas.microsoft.com/office/powerpoint/2010/main" val="2219866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Μονοδιάστατοι </a:t>
            </a:r>
            <a:r>
              <a:rPr lang="el-GR" dirty="0" smtClean="0"/>
              <a:t>Πίνακες</a:t>
            </a:r>
            <a:r>
              <a:rPr lang="en-US" baseline="-25000" dirty="0" smtClean="0"/>
              <a:t>1</a:t>
            </a:r>
            <a:r>
              <a:rPr lang="el-GR" baseline="-25000" dirty="0" smtClean="0"/>
              <a:t>/</a:t>
            </a:r>
            <a:r>
              <a:rPr lang="en-US" baseline="-25000" dirty="0" smtClean="0"/>
              <a:t>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12</a:t>
            </a:fld>
            <a:endParaRPr lang="en-US" dirty="0"/>
          </a:p>
        </p:txBody>
      </p:sp>
      <p:sp>
        <p:nvSpPr>
          <p:cNvPr id="4" name="Θέση περιεχομένου 3"/>
          <p:cNvSpPr>
            <a:spLocks noGrp="1"/>
          </p:cNvSpPr>
          <p:nvPr>
            <p:ph idx="1"/>
          </p:nvPr>
        </p:nvSpPr>
        <p:spPr/>
        <p:txBody>
          <a:bodyPr>
            <a:normAutofit fontScale="77500" lnSpcReduction="20000"/>
          </a:bodyPr>
          <a:lstStyle/>
          <a:p>
            <a:pPr algn="just"/>
            <a:r>
              <a:rPr lang="el-GR" sz="3300" dirty="0"/>
              <a:t>Ένας μονοδιάστατος πίνακας είναι μία δομή με την οποία μπορούμε να καταχωρήσουμε σε μια μεταβλητή απεριόριστα στοιχεία του ίδιον τύπου και όχι μόνο ένα όπως έχουμε δει μέχρι τώρα</a:t>
            </a:r>
          </a:p>
          <a:p>
            <a:pPr algn="just"/>
            <a:r>
              <a:rPr lang="el-GR" sz="3300" dirty="0"/>
              <a:t>Η θέση κάθε στοιχείου του πίνακα προσδιορίζεται μονοσήμαντα από έναν αριθμό</a:t>
            </a:r>
          </a:p>
          <a:p>
            <a:pPr algn="just"/>
            <a:r>
              <a:rPr lang="el-GR" sz="3300" dirty="0"/>
              <a:t>Μπορούμε να φανταστούμε έναν πίνακα σαν μία παράταξη η οποία αποτελείται από μεταβλητές του ίδιον τύπον (π.χ. </a:t>
            </a:r>
            <a:r>
              <a:rPr lang="en-US" sz="3300" dirty="0" err="1"/>
              <a:t>i</a:t>
            </a:r>
            <a:r>
              <a:rPr lang="el-GR" sz="3300" dirty="0" err="1"/>
              <a:t>nteger</a:t>
            </a:r>
            <a:r>
              <a:rPr lang="el-GR" sz="3300" dirty="0"/>
              <a:t>) καταχωρημένες σε διαφορετικά κελιά μεταξύ τους</a:t>
            </a:r>
          </a:p>
          <a:p>
            <a:endParaRPr lang="el-GR" dirty="0"/>
          </a:p>
        </p:txBody>
      </p:sp>
    </p:spTree>
    <p:extLst>
      <p:ext uri="{BB962C8B-B14F-4D97-AF65-F5344CB8AC3E}">
        <p14:creationId xmlns:p14="http://schemas.microsoft.com/office/powerpoint/2010/main" val="331488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Μονοδιάστατοι </a:t>
            </a:r>
            <a:r>
              <a:rPr lang="el-GR" dirty="0" smtClean="0"/>
              <a:t>Πίνακες</a:t>
            </a:r>
            <a:r>
              <a:rPr lang="en-US" baseline="-25000" dirty="0" smtClean="0"/>
              <a:t>2</a:t>
            </a:r>
            <a:r>
              <a:rPr lang="el-GR" baseline="-25000" dirty="0" smtClean="0"/>
              <a:t>/</a:t>
            </a:r>
            <a:r>
              <a:rPr lang="en-US" baseline="-25000" dirty="0" smtClean="0"/>
              <a:t>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13</a:t>
            </a:fld>
            <a:endParaRPr lang="en-US" dirty="0"/>
          </a:p>
        </p:txBody>
      </p:sp>
      <p:sp>
        <p:nvSpPr>
          <p:cNvPr id="4" name="Θέση περιεχομένου 3"/>
          <p:cNvSpPr>
            <a:spLocks noGrp="1"/>
          </p:cNvSpPr>
          <p:nvPr>
            <p:ph idx="1"/>
          </p:nvPr>
        </p:nvSpPr>
        <p:spPr/>
        <p:txBody>
          <a:bodyPr>
            <a:normAutofit fontScale="77500" lnSpcReduction="20000"/>
          </a:bodyPr>
          <a:lstStyle/>
          <a:p>
            <a:pPr algn="just"/>
            <a:r>
              <a:rPr lang="el-GR" sz="3600" dirty="0"/>
              <a:t>Αν υποθέσουμε ότι έχουμε ορίσει και </a:t>
            </a:r>
            <a:r>
              <a:rPr lang="el-GR" sz="3600" dirty="0" err="1"/>
              <a:t>αρχικοποιήσει</a:t>
            </a:r>
            <a:r>
              <a:rPr lang="el-GR" sz="3600" dirty="0"/>
              <a:t> έναν πίνακα ακεραίων με όνομα </a:t>
            </a:r>
            <a:r>
              <a:rPr lang="en-US" sz="3600" b="1" dirty="0"/>
              <a:t>a</a:t>
            </a:r>
            <a:r>
              <a:rPr lang="el-GR" sz="3600" dirty="0"/>
              <a:t>, ο οποίος περιέχει </a:t>
            </a:r>
            <a:r>
              <a:rPr lang="el-GR" sz="3600" b="1" dirty="0"/>
              <a:t>πέντε στοιχεία (π.χ. 3</a:t>
            </a:r>
            <a:r>
              <a:rPr lang="en-US" sz="3600" b="1" dirty="0"/>
              <a:t>,</a:t>
            </a:r>
            <a:r>
              <a:rPr lang="el-GR" sz="3600" b="1" i="1" dirty="0"/>
              <a:t> </a:t>
            </a:r>
            <a:r>
              <a:rPr lang="el-GR" sz="3600" b="1" dirty="0"/>
              <a:t>6, 21, 16, 57)</a:t>
            </a:r>
            <a:r>
              <a:rPr lang="el-GR" sz="3600" dirty="0"/>
              <a:t>, στη μνήμη τον υπολογιστή Θα έχουμε την εξής κατάσταση:</a:t>
            </a:r>
            <a:endParaRPr lang="en-US" sz="3600" dirty="0"/>
          </a:p>
          <a:p>
            <a:pPr marL="0" indent="0" algn="just">
              <a:buNone/>
            </a:pPr>
            <a:endParaRPr lang="en-US" sz="3600" dirty="0"/>
          </a:p>
          <a:p>
            <a:pPr algn="just"/>
            <a:endParaRPr lang="en-US" sz="3600" dirty="0"/>
          </a:p>
          <a:p>
            <a:pPr algn="just"/>
            <a:r>
              <a:rPr lang="el-GR" sz="3600" dirty="0"/>
              <a:t>Εδώ το 3 είναι το πρώτο στοιχείο τον πίνακα (</a:t>
            </a:r>
            <a:r>
              <a:rPr lang="en-US" sz="3600" dirty="0"/>
              <a:t>a</a:t>
            </a:r>
            <a:r>
              <a:rPr lang="el-GR" sz="3600" dirty="0"/>
              <a:t>[ 1 ]), το 6 το δεύτερο (</a:t>
            </a:r>
            <a:r>
              <a:rPr lang="en-US" sz="3600" dirty="0"/>
              <a:t>a</a:t>
            </a:r>
            <a:r>
              <a:rPr lang="el-GR" sz="3600" dirty="0"/>
              <a:t>[2] το 21 το τρίτο (</a:t>
            </a:r>
            <a:r>
              <a:rPr lang="en-US" sz="3600" dirty="0"/>
              <a:t>a</a:t>
            </a:r>
            <a:r>
              <a:rPr lang="el-GR" sz="3600" dirty="0"/>
              <a:t>[3]), το 16 το τέταρτο (</a:t>
            </a:r>
            <a:r>
              <a:rPr lang="en-US" sz="3600" dirty="0"/>
              <a:t>a</a:t>
            </a:r>
            <a:r>
              <a:rPr lang="el-GR" sz="3600" dirty="0"/>
              <a:t>[4]) και το 57 το πέμπτο (</a:t>
            </a:r>
            <a:r>
              <a:rPr lang="en-US" sz="3600" dirty="0"/>
              <a:t>a</a:t>
            </a:r>
            <a:r>
              <a:rPr lang="el-GR" sz="3600" dirty="0"/>
              <a:t>[5] </a:t>
            </a:r>
            <a:r>
              <a:rPr lang="en-US" sz="3600" dirty="0"/>
              <a:t>)</a:t>
            </a:r>
          </a:p>
          <a:p>
            <a:endParaRPr lang="el-GR" dirty="0"/>
          </a:p>
        </p:txBody>
      </p:sp>
      <p:graphicFrame>
        <p:nvGraphicFramePr>
          <p:cNvPr id="5" name="Table 6"/>
          <p:cNvGraphicFramePr>
            <a:graphicFrameLocks noGrp="1"/>
          </p:cNvGraphicFramePr>
          <p:nvPr>
            <p:extLst>
              <p:ext uri="{D42A27DB-BD31-4B8C-83A1-F6EECF244321}">
                <p14:modId xmlns:p14="http://schemas.microsoft.com/office/powerpoint/2010/main" val="805927492"/>
              </p:ext>
            </p:extLst>
          </p:nvPr>
        </p:nvGraphicFramePr>
        <p:xfrm>
          <a:off x="2195736" y="2929508"/>
          <a:ext cx="4233335" cy="618066"/>
        </p:xfrm>
        <a:graphic>
          <a:graphicData uri="http://schemas.openxmlformats.org/drawingml/2006/table">
            <a:tbl>
              <a:tblPr firstRow="1" bandRow="1">
                <a:tableStyleId>{5940675A-B579-460E-94D1-54222C63F5DA}</a:tableStyleId>
              </a:tblPr>
              <a:tblGrid>
                <a:gridCol w="846667"/>
                <a:gridCol w="846667"/>
                <a:gridCol w="846667"/>
                <a:gridCol w="846667"/>
                <a:gridCol w="846667"/>
              </a:tblGrid>
              <a:tr h="309033">
                <a:tc>
                  <a:txBody>
                    <a:bodyPr/>
                    <a:lstStyle/>
                    <a:p>
                      <a:pPr algn="ctr"/>
                      <a:r>
                        <a:rPr lang="en-US" sz="1500" b="1" dirty="0" smtClean="0"/>
                        <a:t>a[1]</a:t>
                      </a:r>
                      <a:endParaRPr lang="en-US" sz="1500" b="1" dirty="0"/>
                    </a:p>
                  </a:txBody>
                  <a:tcPr marL="76200" marR="76200" marT="38100" marB="381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dirty="0" smtClean="0"/>
                        <a:t>a[2]</a:t>
                      </a:r>
                      <a:endParaRPr lang="en-US" sz="1500" b="1" dirty="0"/>
                    </a:p>
                  </a:txBody>
                  <a:tcPr marL="76200" marR="76200" marT="38100" marB="381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dirty="0" smtClean="0"/>
                        <a:t>a[3]</a:t>
                      </a:r>
                      <a:endParaRPr lang="en-US" sz="1500" b="1" dirty="0"/>
                    </a:p>
                  </a:txBody>
                  <a:tcPr marL="76200" marR="76200" marT="38100" marB="381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dirty="0" smtClean="0"/>
                        <a:t>a[4]</a:t>
                      </a:r>
                      <a:endParaRPr lang="en-US" sz="1500" b="1" dirty="0"/>
                    </a:p>
                  </a:txBody>
                  <a:tcPr marL="76200" marR="76200" marT="38100" marB="381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dirty="0" smtClean="0"/>
                        <a:t>a[5]</a:t>
                      </a:r>
                      <a:endParaRPr lang="en-US" sz="1500" b="1" dirty="0"/>
                    </a:p>
                  </a:txBody>
                  <a:tcPr marL="76200" marR="76200" marT="38100" marB="381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033">
                <a:tc>
                  <a:txBody>
                    <a:bodyPr/>
                    <a:lstStyle/>
                    <a:p>
                      <a:pPr algn="ctr"/>
                      <a:r>
                        <a:rPr lang="en-US" sz="1500" b="1" dirty="0" smtClean="0"/>
                        <a:t>3</a:t>
                      </a:r>
                      <a:endParaRPr lang="en-US" sz="1500" b="1" dirty="0"/>
                    </a:p>
                  </a:txBody>
                  <a:tcPr marL="76200" marR="76200" marT="38100" marB="38100">
                    <a:lnT w="12700" cap="flat" cmpd="sng" algn="ctr">
                      <a:solidFill>
                        <a:schemeClr val="tx1"/>
                      </a:solidFill>
                      <a:prstDash val="solid"/>
                      <a:round/>
                      <a:headEnd type="none" w="med" len="med"/>
                      <a:tailEnd type="none" w="med" len="med"/>
                    </a:lnT>
                  </a:tcPr>
                </a:tc>
                <a:tc>
                  <a:txBody>
                    <a:bodyPr/>
                    <a:lstStyle/>
                    <a:p>
                      <a:pPr algn="ctr"/>
                      <a:r>
                        <a:rPr lang="en-US" sz="1500" b="1" dirty="0" smtClean="0"/>
                        <a:t>6</a:t>
                      </a:r>
                      <a:endParaRPr lang="en-US" sz="1500" b="1" dirty="0"/>
                    </a:p>
                  </a:txBody>
                  <a:tcPr marL="76200" marR="76200" marT="38100" marB="38100">
                    <a:lnT w="12700" cap="flat" cmpd="sng" algn="ctr">
                      <a:solidFill>
                        <a:schemeClr val="tx1"/>
                      </a:solidFill>
                      <a:prstDash val="solid"/>
                      <a:round/>
                      <a:headEnd type="none" w="med" len="med"/>
                      <a:tailEnd type="none" w="med" len="med"/>
                    </a:lnT>
                  </a:tcPr>
                </a:tc>
                <a:tc>
                  <a:txBody>
                    <a:bodyPr/>
                    <a:lstStyle/>
                    <a:p>
                      <a:pPr algn="ctr"/>
                      <a:r>
                        <a:rPr lang="en-US" sz="1500" b="1" dirty="0" smtClean="0"/>
                        <a:t>21</a:t>
                      </a:r>
                      <a:endParaRPr lang="en-US" sz="1500" b="1" dirty="0"/>
                    </a:p>
                  </a:txBody>
                  <a:tcPr marL="76200" marR="76200" marT="38100" marB="38100">
                    <a:lnT w="12700" cap="flat" cmpd="sng" algn="ctr">
                      <a:solidFill>
                        <a:schemeClr val="tx1"/>
                      </a:solidFill>
                      <a:prstDash val="solid"/>
                      <a:round/>
                      <a:headEnd type="none" w="med" len="med"/>
                      <a:tailEnd type="none" w="med" len="med"/>
                    </a:lnT>
                  </a:tcPr>
                </a:tc>
                <a:tc>
                  <a:txBody>
                    <a:bodyPr/>
                    <a:lstStyle/>
                    <a:p>
                      <a:pPr algn="ctr"/>
                      <a:r>
                        <a:rPr lang="en-US" sz="1500" b="1" dirty="0" smtClean="0"/>
                        <a:t>16</a:t>
                      </a:r>
                      <a:endParaRPr lang="en-US" sz="1500" b="1" dirty="0"/>
                    </a:p>
                  </a:txBody>
                  <a:tcPr marL="76200" marR="76200" marT="38100" marB="38100">
                    <a:lnT w="12700" cap="flat" cmpd="sng" algn="ctr">
                      <a:solidFill>
                        <a:schemeClr val="tx1"/>
                      </a:solidFill>
                      <a:prstDash val="solid"/>
                      <a:round/>
                      <a:headEnd type="none" w="med" len="med"/>
                      <a:tailEnd type="none" w="med" len="med"/>
                    </a:lnT>
                  </a:tcPr>
                </a:tc>
                <a:tc>
                  <a:txBody>
                    <a:bodyPr/>
                    <a:lstStyle/>
                    <a:p>
                      <a:pPr algn="ctr"/>
                      <a:r>
                        <a:rPr lang="en-US" sz="1500" b="1" dirty="0" smtClean="0"/>
                        <a:t>57</a:t>
                      </a:r>
                      <a:endParaRPr lang="en-US" sz="1500" b="1" dirty="0"/>
                    </a:p>
                  </a:txBody>
                  <a:tcPr marL="76200" marR="76200" marT="38100" marB="38100">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52885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Μονοδιάστατοι </a:t>
            </a:r>
            <a:r>
              <a:rPr lang="el-GR" dirty="0" smtClean="0"/>
              <a:t>Πίνακες</a:t>
            </a:r>
            <a:r>
              <a:rPr lang="en-US" baseline="-25000" dirty="0" smtClean="0"/>
              <a:t>3</a:t>
            </a:r>
            <a:r>
              <a:rPr lang="el-GR" baseline="-25000" dirty="0" smtClean="0"/>
              <a:t>/</a:t>
            </a:r>
            <a:r>
              <a:rPr lang="en-US" baseline="-25000" dirty="0" smtClean="0"/>
              <a:t>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14</a:t>
            </a:fld>
            <a:endParaRPr lang="en-US" dirty="0"/>
          </a:p>
        </p:txBody>
      </p:sp>
      <p:sp>
        <p:nvSpPr>
          <p:cNvPr id="4" name="Θέση περιεχομένου 3"/>
          <p:cNvSpPr>
            <a:spLocks noGrp="1"/>
          </p:cNvSpPr>
          <p:nvPr>
            <p:ph idx="1"/>
          </p:nvPr>
        </p:nvSpPr>
        <p:spPr/>
        <p:txBody>
          <a:bodyPr>
            <a:noAutofit/>
          </a:bodyPr>
          <a:lstStyle/>
          <a:p>
            <a:r>
              <a:rPr lang="el-GR" sz="2000" dirty="0"/>
              <a:t>Γενικά ένας μονοδιάστατος πίνακας ορίζεται ως εξής:</a:t>
            </a:r>
            <a:endParaRPr lang="en-US" sz="2000" dirty="0"/>
          </a:p>
          <a:p>
            <a:pPr marL="0" indent="0" algn="ctr">
              <a:buNone/>
            </a:pPr>
            <a:r>
              <a:rPr lang="el-GR" sz="2000" b="1" dirty="0" err="1"/>
              <a:t>var</a:t>
            </a:r>
            <a:r>
              <a:rPr lang="el-GR" sz="2000" b="1" dirty="0"/>
              <a:t> </a:t>
            </a:r>
            <a:r>
              <a:rPr lang="el-GR" sz="2000" dirty="0"/>
              <a:t>όνομα</a:t>
            </a:r>
            <a:r>
              <a:rPr lang="en-US" sz="2000" dirty="0"/>
              <a:t>_</a:t>
            </a:r>
            <a:r>
              <a:rPr lang="el-GR" sz="2000" dirty="0"/>
              <a:t>πίνακα : </a:t>
            </a:r>
            <a:r>
              <a:rPr lang="el-GR" sz="2000" b="1" dirty="0" err="1"/>
              <a:t>array</a:t>
            </a:r>
            <a:r>
              <a:rPr lang="el-GR" sz="2000" dirty="0"/>
              <a:t> [</a:t>
            </a:r>
            <a:r>
              <a:rPr lang="el-GR" sz="2000" dirty="0" err="1"/>
              <a:t>a..b</a:t>
            </a:r>
            <a:r>
              <a:rPr lang="el-GR" sz="2000" dirty="0"/>
              <a:t>] </a:t>
            </a:r>
            <a:r>
              <a:rPr lang="el-GR" sz="2000" b="1" dirty="0"/>
              <a:t>ο</a:t>
            </a:r>
            <a:r>
              <a:rPr lang="en-US" sz="2000" b="1" dirty="0"/>
              <a:t>f</a:t>
            </a:r>
            <a:r>
              <a:rPr lang="el-GR" sz="2000" b="1" dirty="0"/>
              <a:t> </a:t>
            </a:r>
            <a:r>
              <a:rPr lang="el-GR" sz="2000" dirty="0" err="1"/>
              <a:t>τύπος_στοιχείων</a:t>
            </a:r>
            <a:r>
              <a:rPr lang="el-GR" sz="2000" dirty="0"/>
              <a:t>; </a:t>
            </a:r>
            <a:endParaRPr lang="en-US" sz="2000" dirty="0"/>
          </a:p>
          <a:p>
            <a:r>
              <a:rPr lang="el-GR" sz="2000" dirty="0"/>
              <a:t>Ενώ το </a:t>
            </a:r>
            <a:r>
              <a:rPr lang="en-US" sz="2000" dirty="0" err="1"/>
              <a:t>i</a:t>
            </a:r>
            <a:r>
              <a:rPr lang="el-GR" sz="2000" dirty="0"/>
              <a:t>-στοιχείο τον πίνακα </a:t>
            </a:r>
            <a:r>
              <a:rPr lang="el-GR" sz="2000" dirty="0" err="1"/>
              <a:t>αρχικοποιείται</a:t>
            </a:r>
            <a:r>
              <a:rPr lang="el-GR" sz="2000" dirty="0"/>
              <a:t> ως εξής:</a:t>
            </a:r>
            <a:endParaRPr lang="en-US" sz="2000" dirty="0"/>
          </a:p>
          <a:p>
            <a:pPr marL="0" indent="0" algn="ctr">
              <a:buNone/>
            </a:pPr>
            <a:r>
              <a:rPr lang="el-GR" sz="2000" dirty="0" err="1"/>
              <a:t>όνομα_πίνακα</a:t>
            </a:r>
            <a:r>
              <a:rPr lang="el-GR" sz="2000" dirty="0"/>
              <a:t> [</a:t>
            </a:r>
            <a:r>
              <a:rPr lang="en-US" sz="2000" dirty="0" err="1"/>
              <a:t>i</a:t>
            </a:r>
            <a:r>
              <a:rPr lang="el-GR" sz="2000" dirty="0"/>
              <a:t>] := τιμή; </a:t>
            </a:r>
            <a:endParaRPr lang="en-US" sz="2000" dirty="0"/>
          </a:p>
          <a:p>
            <a:pPr marL="0" indent="0" algn="ctr">
              <a:buNone/>
            </a:pPr>
            <a:r>
              <a:rPr lang="el-GR" sz="2000" dirty="0"/>
              <a:t>(το α[ 1] είναι το πρώτο στοιχείο του πίνακα, το α[2] είναι το δεύτερο </a:t>
            </a:r>
            <a:r>
              <a:rPr lang="el-GR" sz="2000" dirty="0" err="1"/>
              <a:t>κ.ο.κ.</a:t>
            </a:r>
            <a:r>
              <a:rPr lang="el-GR" sz="2000" dirty="0"/>
              <a:t>)</a:t>
            </a:r>
            <a:endParaRPr lang="en-US" sz="2000" dirty="0"/>
          </a:p>
          <a:p>
            <a:r>
              <a:rPr lang="el-GR" sz="2000" b="1" dirty="0"/>
              <a:t>Τον προηγούμενο πίνακα </a:t>
            </a:r>
            <a:r>
              <a:rPr lang="el-GR" sz="2000" dirty="0"/>
              <a:t>θα τον ορίζαμε στις δηλώσεις με την εντολή:</a:t>
            </a:r>
            <a:endParaRPr lang="en-US" sz="2000" dirty="0"/>
          </a:p>
          <a:p>
            <a:pPr marL="0" indent="0" algn="ctr">
              <a:buNone/>
            </a:pPr>
            <a:r>
              <a:rPr lang="el-GR" sz="2000" b="1" dirty="0" err="1"/>
              <a:t>var</a:t>
            </a:r>
            <a:r>
              <a:rPr lang="el-GR" sz="2000" b="1" dirty="0"/>
              <a:t> </a:t>
            </a:r>
            <a:r>
              <a:rPr lang="en-US" sz="2000" dirty="0"/>
              <a:t>a</a:t>
            </a:r>
            <a:r>
              <a:rPr lang="el-GR" sz="2000" dirty="0"/>
              <a:t>: </a:t>
            </a:r>
            <a:r>
              <a:rPr lang="el-GR" sz="2000" b="1" dirty="0" err="1"/>
              <a:t>array</a:t>
            </a:r>
            <a:r>
              <a:rPr lang="el-GR" sz="2000" b="1" dirty="0"/>
              <a:t> </a:t>
            </a:r>
            <a:r>
              <a:rPr lang="el-GR" sz="2000" dirty="0"/>
              <a:t>[1..5] </a:t>
            </a:r>
            <a:r>
              <a:rPr lang="en-US" sz="2000" b="1" dirty="0"/>
              <a:t>of</a:t>
            </a:r>
            <a:r>
              <a:rPr lang="el-GR" sz="2000" dirty="0"/>
              <a:t> </a:t>
            </a:r>
            <a:r>
              <a:rPr lang="en-US" sz="2000" dirty="0" err="1"/>
              <a:t>i</a:t>
            </a:r>
            <a:r>
              <a:rPr lang="el-GR" sz="2000" dirty="0" err="1"/>
              <a:t>nteger</a:t>
            </a:r>
            <a:r>
              <a:rPr lang="el-GR" sz="2000" dirty="0"/>
              <a:t>; </a:t>
            </a:r>
          </a:p>
          <a:p>
            <a:r>
              <a:rPr lang="el-GR" sz="2000" dirty="0"/>
              <a:t>Ενώ θα τον </a:t>
            </a:r>
            <a:r>
              <a:rPr lang="el-GR" sz="2000" dirty="0" err="1"/>
              <a:t>αρχικοποιούσαμε</a:t>
            </a:r>
            <a:r>
              <a:rPr lang="el-GR" sz="2000" dirty="0"/>
              <a:t> στο κυρίως πρόγραμμα με τις εντολές:</a:t>
            </a:r>
          </a:p>
          <a:p>
            <a:pPr marL="0" indent="0" algn="ctr">
              <a:buNone/>
            </a:pPr>
            <a:r>
              <a:rPr lang="el-GR" sz="2000" dirty="0"/>
              <a:t>α[ 1 ]:= 3; α[2]:= 6; α[3]:= 21; α[4]:= 16; α[5]:= 57</a:t>
            </a:r>
            <a:r>
              <a:rPr lang="el-GR" sz="2000" dirty="0" smtClean="0"/>
              <a:t>;</a:t>
            </a:r>
            <a:endParaRPr lang="el-GR" sz="2000" dirty="0"/>
          </a:p>
        </p:txBody>
      </p:sp>
    </p:spTree>
    <p:extLst>
      <p:ext uri="{BB962C8B-B14F-4D97-AF65-F5344CB8AC3E}">
        <p14:creationId xmlns:p14="http://schemas.microsoft.com/office/powerpoint/2010/main" val="719558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smtClean="0"/>
              <a:t>Παρατηρήσεις</a:t>
            </a:r>
            <a:r>
              <a:rPr lang="en-US" baseline="-25000" dirty="0" smtClean="0"/>
              <a:t>1</a:t>
            </a:r>
            <a:r>
              <a:rPr lang="el-GR" baseline="-25000" dirty="0" smtClean="0"/>
              <a:t>/</a:t>
            </a:r>
            <a:r>
              <a:rPr lang="en-US" baseline="-25000" dirty="0" smtClean="0"/>
              <a:t>2</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15</a:t>
            </a:fld>
            <a:endParaRPr lang="en-US" dirty="0"/>
          </a:p>
        </p:txBody>
      </p:sp>
      <p:sp>
        <p:nvSpPr>
          <p:cNvPr id="4" name="Θέση περιεχομένου 3"/>
          <p:cNvSpPr>
            <a:spLocks noGrp="1"/>
          </p:cNvSpPr>
          <p:nvPr>
            <p:ph idx="1"/>
          </p:nvPr>
        </p:nvSpPr>
        <p:spPr/>
        <p:txBody>
          <a:bodyPr>
            <a:noAutofit/>
          </a:bodyPr>
          <a:lstStyle/>
          <a:p>
            <a:pPr>
              <a:buSzPct val="100000"/>
            </a:pPr>
            <a:r>
              <a:rPr lang="el-GR" sz="2400" dirty="0"/>
              <a:t>Όταν δηλώνουμε έναν πίνακα δεν είναι υποχρεωτικό να  </a:t>
            </a:r>
            <a:r>
              <a:rPr lang="el-GR" sz="2400" dirty="0" err="1"/>
              <a:t>αρχικοποιήσουμε</a:t>
            </a:r>
            <a:r>
              <a:rPr lang="el-GR" sz="2400" dirty="0"/>
              <a:t> όλα τα στοιχεία του</a:t>
            </a:r>
          </a:p>
          <a:p>
            <a:pPr marL="386276" lvl="1" indent="0">
              <a:buSzPct val="100000"/>
              <a:buNone/>
            </a:pPr>
            <a:r>
              <a:rPr lang="el-GR" sz="2400" dirty="0"/>
              <a:t>Μπορούμε π.χ. να δηλώσουμε έναν πίνακα πέντε στοιχείων και να </a:t>
            </a:r>
            <a:r>
              <a:rPr lang="el-GR" sz="2400" dirty="0" err="1"/>
              <a:t>αρχικοποιήσουμε</a:t>
            </a:r>
            <a:r>
              <a:rPr lang="el-GR" sz="2400" dirty="0"/>
              <a:t> μόνο το τρίτο και το τέταρτο  δηλαδή να είχαμε στο κυρίως πρόγραμμα τις εντολές </a:t>
            </a:r>
          </a:p>
          <a:p>
            <a:pPr marL="0" indent="0" algn="ctr">
              <a:buSzPct val="100000"/>
              <a:buNone/>
            </a:pPr>
            <a:r>
              <a:rPr lang="en-US" sz="2400" dirty="0"/>
              <a:t>a</a:t>
            </a:r>
            <a:r>
              <a:rPr lang="el-GR" sz="2400" dirty="0"/>
              <a:t>[3]:=21; </a:t>
            </a:r>
            <a:r>
              <a:rPr lang="en-US" sz="2400" dirty="0"/>
              <a:t>a</a:t>
            </a:r>
            <a:r>
              <a:rPr lang="el-GR" sz="2400" dirty="0"/>
              <a:t>[5]:=57;  και όχι τα </a:t>
            </a:r>
            <a:r>
              <a:rPr lang="el-GR" sz="2400" dirty="0" smtClean="0"/>
              <a:t>υπόλοιπα</a:t>
            </a:r>
            <a:endParaRPr lang="en-US" sz="2400" dirty="0" smtClean="0"/>
          </a:p>
          <a:p>
            <a:pPr marL="358775" indent="-358775">
              <a:buSzPct val="100000"/>
            </a:pPr>
            <a:r>
              <a:rPr lang="en-US" sz="2400" dirty="0"/>
              <a:t>T</a:t>
            </a:r>
            <a:r>
              <a:rPr lang="el-GR" sz="2400" dirty="0"/>
              <a:t>α στοιχεία ενός πίνακα μπορεί να είναι ακέραιοι, πραγματικοί, χαρακτήρες ή λογικές μεταβλητές</a:t>
            </a:r>
            <a:endParaRPr lang="en-US" sz="2400" dirty="0"/>
          </a:p>
          <a:p>
            <a:pPr marL="0" indent="0" algn="ctr">
              <a:buSzPct val="100000"/>
              <a:buNone/>
            </a:pPr>
            <a:endParaRPr lang="en-US" sz="2400" dirty="0"/>
          </a:p>
        </p:txBody>
      </p:sp>
    </p:spTree>
    <p:extLst>
      <p:ext uri="{BB962C8B-B14F-4D97-AF65-F5344CB8AC3E}">
        <p14:creationId xmlns:p14="http://schemas.microsoft.com/office/powerpoint/2010/main" val="116138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smtClean="0"/>
              <a:t>Παρατηρήσεις</a:t>
            </a:r>
            <a:r>
              <a:rPr lang="en-US" baseline="-25000" dirty="0" smtClean="0"/>
              <a:t>2</a:t>
            </a:r>
            <a:r>
              <a:rPr lang="el-GR" baseline="-25000" dirty="0" smtClean="0"/>
              <a:t>/</a:t>
            </a:r>
            <a:r>
              <a:rPr lang="en-US" baseline="-25000" dirty="0" smtClean="0"/>
              <a:t>2</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16</a:t>
            </a:fld>
            <a:endParaRPr lang="en-US" dirty="0"/>
          </a:p>
        </p:txBody>
      </p:sp>
      <p:sp>
        <p:nvSpPr>
          <p:cNvPr id="4" name="Θέση περιεχομένου 3"/>
          <p:cNvSpPr>
            <a:spLocks noGrp="1"/>
          </p:cNvSpPr>
          <p:nvPr>
            <p:ph idx="1"/>
          </p:nvPr>
        </p:nvSpPr>
        <p:spPr/>
        <p:txBody>
          <a:bodyPr>
            <a:noAutofit/>
          </a:bodyPr>
          <a:lstStyle/>
          <a:p>
            <a:r>
              <a:rPr lang="el-GR" sz="2400" dirty="0"/>
              <a:t>Η επεξεργασία ενός πίνακα πρέπει να αφορά κάθε στοιχείο του ξεχωριστά και όχι ολόκληρο τον πίνακα </a:t>
            </a:r>
            <a:endParaRPr lang="en-US" sz="2400" dirty="0"/>
          </a:p>
          <a:p>
            <a:pPr marL="0" indent="0" algn="ctr">
              <a:buNone/>
            </a:pPr>
            <a:r>
              <a:rPr lang="el-GR" sz="2000" dirty="0"/>
              <a:t>π.χ. αν Θέλουμε να </a:t>
            </a:r>
            <a:r>
              <a:rPr lang="el-GR" sz="2000" b="1" dirty="0" err="1"/>
              <a:t>αρχικοποιήσουμε</a:t>
            </a:r>
            <a:r>
              <a:rPr lang="el-GR" sz="2000" b="1" dirty="0"/>
              <a:t> </a:t>
            </a:r>
            <a:r>
              <a:rPr lang="el-GR" sz="2000" dirty="0"/>
              <a:t>όλα τα στοιχεία του προηγούμενού πίνακα να είναι ίσα με 4 </a:t>
            </a:r>
            <a:r>
              <a:rPr lang="el-GR" sz="2000" b="1" u="sng" dirty="0"/>
              <a:t>δεν </a:t>
            </a:r>
            <a:r>
              <a:rPr lang="el-GR" sz="2000" u="sng" dirty="0"/>
              <a:t>επιτρέπεται η εντολή </a:t>
            </a:r>
            <a:r>
              <a:rPr lang="el-GR" sz="2000" b="1" u="sng" dirty="0"/>
              <a:t>α:=4</a:t>
            </a:r>
            <a:r>
              <a:rPr lang="el-GR" sz="2000" u="sng" dirty="0"/>
              <a:t>; </a:t>
            </a:r>
            <a:r>
              <a:rPr lang="el-GR" sz="2000" dirty="0"/>
              <a:t>αλλά θα γράφαμε</a:t>
            </a:r>
            <a:r>
              <a:rPr lang="en-US" sz="2000" dirty="0"/>
              <a:t>:</a:t>
            </a:r>
          </a:p>
          <a:p>
            <a:pPr marL="0" indent="0" algn="ctr">
              <a:buNone/>
            </a:pPr>
            <a:r>
              <a:rPr lang="el-GR" sz="2000" dirty="0"/>
              <a:t> </a:t>
            </a:r>
            <a:r>
              <a:rPr lang="en-US" sz="2000" dirty="0"/>
              <a:t>a</a:t>
            </a:r>
            <a:r>
              <a:rPr lang="el-GR" sz="2000" dirty="0"/>
              <a:t>[1]:=4; </a:t>
            </a:r>
            <a:r>
              <a:rPr lang="en-US" sz="2000" dirty="0"/>
              <a:t>a</a:t>
            </a:r>
            <a:r>
              <a:rPr lang="el-GR" sz="2000" dirty="0"/>
              <a:t>[2]:=4; </a:t>
            </a:r>
            <a:r>
              <a:rPr lang="en-US" sz="2000" dirty="0"/>
              <a:t>a</a:t>
            </a:r>
            <a:r>
              <a:rPr lang="el-GR" sz="2000" dirty="0"/>
              <a:t>[3]:=4; </a:t>
            </a:r>
            <a:r>
              <a:rPr lang="en-US" sz="2000" b="1" dirty="0"/>
              <a:t>a</a:t>
            </a:r>
            <a:r>
              <a:rPr lang="el-GR" sz="2000" b="1" dirty="0"/>
              <a:t>[4]:=4; </a:t>
            </a:r>
            <a:r>
              <a:rPr lang="en-US" sz="2000" dirty="0"/>
              <a:t>a</a:t>
            </a:r>
            <a:r>
              <a:rPr lang="el-GR" sz="2000" dirty="0"/>
              <a:t>[5]:=4; </a:t>
            </a:r>
            <a:endParaRPr lang="en-US" sz="2000" dirty="0"/>
          </a:p>
          <a:p>
            <a:pPr marL="0" indent="0" algn="ctr">
              <a:buNone/>
            </a:pPr>
            <a:r>
              <a:rPr lang="el-GR" sz="2000" dirty="0"/>
              <a:t>ή καλύτερα με την</a:t>
            </a:r>
            <a:r>
              <a:rPr lang="en-US" sz="2000" dirty="0"/>
              <a:t>: </a:t>
            </a:r>
            <a:r>
              <a:rPr lang="el-GR" sz="2000" b="1" dirty="0"/>
              <a:t>f</a:t>
            </a:r>
            <a:r>
              <a:rPr lang="en-US" sz="2000" b="1" dirty="0"/>
              <a:t>o</a:t>
            </a:r>
            <a:r>
              <a:rPr lang="el-GR" sz="2000" dirty="0"/>
              <a:t>r i:=1</a:t>
            </a:r>
            <a:r>
              <a:rPr lang="el-GR" sz="2000" b="1" dirty="0"/>
              <a:t> </a:t>
            </a:r>
            <a:r>
              <a:rPr lang="en-US" sz="2000" b="1" dirty="0"/>
              <a:t>to</a:t>
            </a:r>
            <a:r>
              <a:rPr lang="el-GR" sz="2000" b="1" dirty="0"/>
              <a:t> </a:t>
            </a:r>
            <a:r>
              <a:rPr lang="el-GR" sz="2000" dirty="0"/>
              <a:t>5</a:t>
            </a:r>
            <a:r>
              <a:rPr lang="el-GR" sz="2000" b="1" dirty="0"/>
              <a:t> </a:t>
            </a:r>
            <a:r>
              <a:rPr lang="en-US" sz="2000" b="1" dirty="0"/>
              <a:t>d</a:t>
            </a:r>
            <a:r>
              <a:rPr lang="el-GR" sz="2000" b="1" dirty="0"/>
              <a:t>ο </a:t>
            </a:r>
            <a:r>
              <a:rPr lang="en-US" sz="2000" dirty="0"/>
              <a:t>a</a:t>
            </a:r>
            <a:r>
              <a:rPr lang="el-GR" sz="2000" dirty="0"/>
              <a:t>[i]:=4; </a:t>
            </a:r>
            <a:endParaRPr lang="en-US" sz="2000" dirty="0"/>
          </a:p>
          <a:p>
            <a:pPr marL="0" indent="0" algn="ctr">
              <a:buNone/>
            </a:pPr>
            <a:r>
              <a:rPr lang="el-GR" sz="2000" dirty="0"/>
              <a:t>ενώ αν θέλαμε να εξισώσουμε όλα τα στοιχεία ενός άλλου</a:t>
            </a:r>
            <a:r>
              <a:rPr lang="el-GR" sz="2000" b="1" dirty="0"/>
              <a:t> </a:t>
            </a:r>
            <a:r>
              <a:rPr lang="el-GR" sz="2000" dirty="0"/>
              <a:t>πίνακα b πέντε ακεραίων με αυτά τον </a:t>
            </a:r>
            <a:r>
              <a:rPr lang="en-US" sz="2000" dirty="0"/>
              <a:t>a</a:t>
            </a:r>
            <a:r>
              <a:rPr lang="el-GR" sz="2000" dirty="0"/>
              <a:t> θα γράφαμε την εντολή</a:t>
            </a:r>
            <a:r>
              <a:rPr lang="en-US" sz="2000" dirty="0"/>
              <a:t>:</a:t>
            </a:r>
          </a:p>
          <a:p>
            <a:pPr marL="0" indent="0" algn="ctr">
              <a:buNone/>
            </a:pPr>
            <a:r>
              <a:rPr lang="el-GR" sz="2000" dirty="0"/>
              <a:t> </a:t>
            </a:r>
            <a:r>
              <a:rPr lang="el-GR" sz="2000" b="1" dirty="0"/>
              <a:t>f</a:t>
            </a:r>
            <a:r>
              <a:rPr lang="en-US" sz="2000" b="1" dirty="0"/>
              <a:t>o</a:t>
            </a:r>
            <a:r>
              <a:rPr lang="el-GR" sz="2000" dirty="0"/>
              <a:t>r i:=1</a:t>
            </a:r>
            <a:r>
              <a:rPr lang="el-GR" sz="2000" b="1" dirty="0"/>
              <a:t> </a:t>
            </a:r>
            <a:r>
              <a:rPr lang="en-US" sz="2000" b="1" dirty="0"/>
              <a:t>to</a:t>
            </a:r>
            <a:r>
              <a:rPr lang="el-GR" sz="2000" b="1" dirty="0"/>
              <a:t> </a:t>
            </a:r>
            <a:r>
              <a:rPr lang="el-GR" sz="2000" dirty="0"/>
              <a:t>5</a:t>
            </a:r>
            <a:r>
              <a:rPr lang="el-GR" sz="2000" b="1" dirty="0"/>
              <a:t> </a:t>
            </a:r>
            <a:r>
              <a:rPr lang="en-US" sz="2000" b="1" dirty="0"/>
              <a:t>do </a:t>
            </a:r>
            <a:r>
              <a:rPr lang="el-GR" sz="2000" dirty="0"/>
              <a:t>b[i]:=</a:t>
            </a:r>
            <a:r>
              <a:rPr lang="en-US" sz="2000" dirty="0"/>
              <a:t>a</a:t>
            </a:r>
            <a:r>
              <a:rPr lang="el-GR" sz="2000" dirty="0"/>
              <a:t>[i]; και όχι </a:t>
            </a:r>
            <a:r>
              <a:rPr lang="en-US" sz="2000" dirty="0"/>
              <a:t>b</a:t>
            </a:r>
            <a:r>
              <a:rPr lang="el-GR" sz="2000" dirty="0"/>
              <a:t>:=</a:t>
            </a:r>
            <a:r>
              <a:rPr lang="en-US" sz="2000" dirty="0"/>
              <a:t>a</a:t>
            </a:r>
            <a:r>
              <a:rPr lang="el-GR" sz="2000" dirty="0"/>
              <a:t>;</a:t>
            </a:r>
            <a:endParaRPr lang="en-US" sz="2000" dirty="0"/>
          </a:p>
        </p:txBody>
      </p:sp>
    </p:spTree>
    <p:extLst>
      <p:ext uri="{BB962C8B-B14F-4D97-AF65-F5344CB8AC3E}">
        <p14:creationId xmlns:p14="http://schemas.microsoft.com/office/powerpoint/2010/main" val="257053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Παράδειγμα 1</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17</a:t>
            </a:fld>
            <a:endParaRPr lang="en-US" dirty="0"/>
          </a:p>
        </p:txBody>
      </p:sp>
      <p:sp>
        <p:nvSpPr>
          <p:cNvPr id="4" name="Θέση περιεχομένου 3"/>
          <p:cNvSpPr>
            <a:spLocks noGrp="1"/>
          </p:cNvSpPr>
          <p:nvPr>
            <p:ph idx="1"/>
          </p:nvPr>
        </p:nvSpPr>
        <p:spPr/>
        <p:txBody>
          <a:bodyPr>
            <a:noAutofit/>
          </a:bodyPr>
          <a:lstStyle/>
          <a:p>
            <a:r>
              <a:rPr lang="el-GR" sz="2400" dirty="0" smtClean="0"/>
              <a:t>Να </a:t>
            </a:r>
            <a:r>
              <a:rPr lang="el-GR" sz="2400" dirty="0"/>
              <a:t>εκτελεστεί με το χέρι το παρακάτω τμήμα προγράμματος.</a:t>
            </a:r>
            <a:endParaRPr lang="en-US" sz="2400" dirty="0"/>
          </a:p>
          <a:p>
            <a:pPr marL="0" indent="0" algn="ctr">
              <a:buNone/>
            </a:pPr>
            <a:r>
              <a:rPr lang="el-GR" sz="2400" dirty="0"/>
              <a:t>i:=1; j:=3; </a:t>
            </a:r>
            <a:r>
              <a:rPr lang="el-GR" sz="2400" dirty="0" err="1"/>
              <a:t>writeln</a:t>
            </a:r>
            <a:r>
              <a:rPr lang="el-GR" sz="2400" dirty="0"/>
              <a:t>( </a:t>
            </a:r>
            <a:r>
              <a:rPr lang="en-US" sz="2400" dirty="0"/>
              <a:t>a</a:t>
            </a:r>
            <a:r>
              <a:rPr lang="el-GR" sz="2400" dirty="0"/>
              <a:t>[</a:t>
            </a:r>
            <a:r>
              <a:rPr lang="el-GR" sz="2400" dirty="0" err="1"/>
              <a:t>i+j</a:t>
            </a:r>
            <a:r>
              <a:rPr lang="el-GR" sz="2400" dirty="0"/>
              <a:t>], </a:t>
            </a:r>
            <a:r>
              <a:rPr lang="en-US" sz="2400" dirty="0"/>
              <a:t>a</a:t>
            </a:r>
            <a:r>
              <a:rPr lang="el-GR" sz="2400" dirty="0"/>
              <a:t>[j</a:t>
            </a:r>
            <a:r>
              <a:rPr lang="en-US" sz="2400" dirty="0"/>
              <a:t>-</a:t>
            </a:r>
            <a:r>
              <a:rPr lang="en-US" sz="2400" dirty="0" err="1"/>
              <a:t>i</a:t>
            </a:r>
            <a:r>
              <a:rPr lang="el-GR" sz="2400" dirty="0"/>
              <a:t>],] ); </a:t>
            </a:r>
            <a:r>
              <a:rPr lang="en-US" sz="2400" dirty="0"/>
              <a:t>a</a:t>
            </a:r>
            <a:r>
              <a:rPr lang="el-GR" sz="2400" dirty="0"/>
              <a:t>[2]:=8; </a:t>
            </a:r>
            <a:r>
              <a:rPr lang="en-US" sz="2400" dirty="0"/>
              <a:t>a</a:t>
            </a:r>
            <a:r>
              <a:rPr lang="el-GR" sz="2400" dirty="0"/>
              <a:t>[1+2]:=9; </a:t>
            </a:r>
            <a:r>
              <a:rPr lang="el-GR" sz="2400" dirty="0" err="1"/>
              <a:t>writeln</a:t>
            </a:r>
            <a:r>
              <a:rPr lang="el-GR" sz="2400" dirty="0"/>
              <a:t> (</a:t>
            </a:r>
            <a:r>
              <a:rPr lang="en-US" sz="2400" dirty="0"/>
              <a:t>a</a:t>
            </a:r>
            <a:r>
              <a:rPr lang="el-GR" sz="2400" dirty="0"/>
              <a:t>[</a:t>
            </a:r>
            <a:r>
              <a:rPr lang="en-US" sz="2400" dirty="0" err="1"/>
              <a:t>i</a:t>
            </a:r>
            <a:r>
              <a:rPr lang="el-GR" sz="2400" dirty="0"/>
              <a:t>], </a:t>
            </a:r>
            <a:r>
              <a:rPr lang="en-US" sz="2400" dirty="0"/>
              <a:t>a[j]</a:t>
            </a:r>
            <a:r>
              <a:rPr lang="el-GR" sz="2400" dirty="0"/>
              <a:t>); </a:t>
            </a:r>
            <a:r>
              <a:rPr lang="en-US" sz="2400" dirty="0"/>
              <a:t>j</a:t>
            </a:r>
            <a:r>
              <a:rPr lang="el-GR" sz="2400" dirty="0"/>
              <a:t>:=</a:t>
            </a:r>
            <a:r>
              <a:rPr lang="en-US" sz="2400" dirty="0"/>
              <a:t>j</a:t>
            </a:r>
            <a:r>
              <a:rPr lang="el-GR" sz="2400" dirty="0"/>
              <a:t>+1; </a:t>
            </a:r>
            <a:r>
              <a:rPr lang="en-US" sz="2400" dirty="0"/>
              <a:t>a</a:t>
            </a:r>
            <a:r>
              <a:rPr lang="el-GR" sz="2400" dirty="0"/>
              <a:t>[i]:=</a:t>
            </a:r>
            <a:r>
              <a:rPr lang="en-US" sz="2400" dirty="0"/>
              <a:t>a</a:t>
            </a:r>
            <a:r>
              <a:rPr lang="el-GR" sz="2400" dirty="0"/>
              <a:t>[j]; </a:t>
            </a:r>
            <a:r>
              <a:rPr lang="el-GR" sz="2400" dirty="0" err="1"/>
              <a:t>writeln</a:t>
            </a:r>
            <a:r>
              <a:rPr lang="el-GR" sz="2400" dirty="0"/>
              <a:t> (</a:t>
            </a:r>
            <a:r>
              <a:rPr lang="en-US" sz="2400" dirty="0"/>
              <a:t>a</a:t>
            </a:r>
            <a:r>
              <a:rPr lang="el-GR" sz="2400" dirty="0"/>
              <a:t>[1], </a:t>
            </a:r>
            <a:r>
              <a:rPr lang="en-US" sz="2400" dirty="0"/>
              <a:t>a</a:t>
            </a:r>
            <a:r>
              <a:rPr lang="el-GR" sz="2400" dirty="0"/>
              <a:t>[4] );</a:t>
            </a:r>
          </a:p>
          <a:p>
            <a:pPr marL="0" indent="0">
              <a:buNone/>
            </a:pPr>
            <a:r>
              <a:rPr lang="el-GR" sz="2400" dirty="0"/>
              <a:t>Υποθέτουμε ότι ο </a:t>
            </a:r>
            <a:r>
              <a:rPr lang="en-US" sz="2400" dirty="0"/>
              <a:t>a</a:t>
            </a:r>
            <a:r>
              <a:rPr lang="el-GR" sz="2400" dirty="0"/>
              <a:t> είναι ο εξής μονοδιάστατος πίνακας τεσσάρων ακεραίων στοιχείων:</a:t>
            </a:r>
            <a:endParaRPr lang="en-US" sz="2400" dirty="0"/>
          </a:p>
          <a:p>
            <a:endParaRPr lang="en-US" sz="2400" dirty="0"/>
          </a:p>
          <a:p>
            <a:r>
              <a:rPr lang="el-GR" sz="2400" dirty="0" smtClean="0"/>
              <a:t>Να </a:t>
            </a:r>
            <a:r>
              <a:rPr lang="el-GR" sz="2400" dirty="0"/>
              <a:t>γραφτούν οι εντολές για τη δημιουργία του εξής πίνακα:</a:t>
            </a:r>
            <a:endParaRPr lang="en-US" sz="2400" dirty="0"/>
          </a:p>
        </p:txBody>
      </p:sp>
      <p:graphicFrame>
        <p:nvGraphicFramePr>
          <p:cNvPr id="5" name="Table 7"/>
          <p:cNvGraphicFramePr>
            <a:graphicFrameLocks noGrp="1"/>
          </p:cNvGraphicFramePr>
          <p:nvPr>
            <p:extLst>
              <p:ext uri="{D42A27DB-BD31-4B8C-83A1-F6EECF244321}">
                <p14:modId xmlns:p14="http://schemas.microsoft.com/office/powerpoint/2010/main" val="1394611108"/>
              </p:ext>
            </p:extLst>
          </p:nvPr>
        </p:nvGraphicFramePr>
        <p:xfrm>
          <a:off x="2483768" y="3577580"/>
          <a:ext cx="3386668" cy="381000"/>
        </p:xfrm>
        <a:graphic>
          <a:graphicData uri="http://schemas.openxmlformats.org/drawingml/2006/table">
            <a:tbl>
              <a:tblPr firstRow="1" bandRow="1">
                <a:tableStyleId>{5940675A-B579-460E-94D1-54222C63F5DA}</a:tableStyleId>
              </a:tblPr>
              <a:tblGrid>
                <a:gridCol w="846667"/>
                <a:gridCol w="846667"/>
                <a:gridCol w="846667"/>
                <a:gridCol w="846667"/>
              </a:tblGrid>
              <a:tr h="372533">
                <a:tc>
                  <a:txBody>
                    <a:bodyPr/>
                    <a:lstStyle/>
                    <a:p>
                      <a:pPr algn="ctr"/>
                      <a:r>
                        <a:rPr lang="en-US" sz="2000" b="1" kern="1200" dirty="0" smtClean="0">
                          <a:solidFill>
                            <a:schemeClr val="tx1"/>
                          </a:solidFill>
                          <a:latin typeface="+mn-lt"/>
                          <a:ea typeface="+mn-ea"/>
                          <a:cs typeface="+mn-cs"/>
                        </a:rPr>
                        <a:t>4</a:t>
                      </a:r>
                      <a:endParaRPr lang="en-US" sz="2000" b="1" kern="1200" dirty="0">
                        <a:solidFill>
                          <a:schemeClr val="tx1"/>
                        </a:solidFill>
                        <a:latin typeface="+mn-lt"/>
                        <a:ea typeface="+mn-ea"/>
                        <a:cs typeface="+mn-cs"/>
                      </a:endParaRPr>
                    </a:p>
                  </a:txBody>
                  <a:tcPr marL="76200" marR="76200" marT="38100" marB="38100">
                    <a:lnT w="12700" cap="flat" cmpd="sng" algn="ctr">
                      <a:solidFill>
                        <a:schemeClr val="tx1"/>
                      </a:solidFill>
                      <a:prstDash val="solid"/>
                      <a:round/>
                      <a:headEnd type="none" w="med" len="med"/>
                      <a:tailEnd type="none" w="med" len="med"/>
                    </a:lnT>
                  </a:tcPr>
                </a:tc>
                <a:tc>
                  <a:txBody>
                    <a:bodyPr/>
                    <a:lstStyle/>
                    <a:p>
                      <a:pPr algn="ctr"/>
                      <a:r>
                        <a:rPr lang="en-US" sz="2000" b="1" kern="1200" dirty="0" smtClean="0">
                          <a:solidFill>
                            <a:schemeClr val="tx1"/>
                          </a:solidFill>
                          <a:latin typeface="+mn-lt"/>
                          <a:ea typeface="+mn-ea"/>
                          <a:cs typeface="+mn-cs"/>
                        </a:rPr>
                        <a:t>3</a:t>
                      </a:r>
                      <a:endParaRPr lang="en-US" sz="2000" b="1" kern="1200" dirty="0">
                        <a:solidFill>
                          <a:schemeClr val="tx1"/>
                        </a:solidFill>
                        <a:latin typeface="+mn-lt"/>
                        <a:ea typeface="+mn-ea"/>
                        <a:cs typeface="+mn-cs"/>
                      </a:endParaRPr>
                    </a:p>
                  </a:txBody>
                  <a:tcPr marL="76200" marR="76200" marT="38100" marB="38100">
                    <a:lnT w="12700" cap="flat" cmpd="sng" algn="ctr">
                      <a:solidFill>
                        <a:schemeClr val="tx1"/>
                      </a:solidFill>
                      <a:prstDash val="solid"/>
                      <a:round/>
                      <a:headEnd type="none" w="med" len="med"/>
                      <a:tailEnd type="none" w="med" len="med"/>
                    </a:lnT>
                  </a:tcPr>
                </a:tc>
                <a:tc>
                  <a:txBody>
                    <a:bodyPr/>
                    <a:lstStyle/>
                    <a:p>
                      <a:pPr algn="ctr"/>
                      <a:r>
                        <a:rPr lang="en-US" sz="2000" b="1" kern="1200" dirty="0" smtClean="0">
                          <a:solidFill>
                            <a:schemeClr val="tx1"/>
                          </a:solidFill>
                          <a:latin typeface="+mn-lt"/>
                          <a:ea typeface="+mn-ea"/>
                          <a:cs typeface="+mn-cs"/>
                        </a:rPr>
                        <a:t>7</a:t>
                      </a:r>
                      <a:endParaRPr lang="en-US" sz="2000" b="1" kern="1200" dirty="0">
                        <a:solidFill>
                          <a:schemeClr val="tx1"/>
                        </a:solidFill>
                        <a:latin typeface="+mn-lt"/>
                        <a:ea typeface="+mn-ea"/>
                        <a:cs typeface="+mn-cs"/>
                      </a:endParaRPr>
                    </a:p>
                  </a:txBody>
                  <a:tcPr marL="76200" marR="76200" marT="38100" marB="38100">
                    <a:lnT w="12700" cap="flat" cmpd="sng" algn="ctr">
                      <a:solidFill>
                        <a:schemeClr val="tx1"/>
                      </a:solidFill>
                      <a:prstDash val="solid"/>
                      <a:round/>
                      <a:headEnd type="none" w="med" len="med"/>
                      <a:tailEnd type="none" w="med" len="med"/>
                    </a:lnT>
                  </a:tcPr>
                </a:tc>
                <a:tc>
                  <a:txBody>
                    <a:bodyPr/>
                    <a:lstStyle/>
                    <a:p>
                      <a:pPr algn="ctr"/>
                      <a:r>
                        <a:rPr lang="en-US" sz="2000" b="1" kern="1200" dirty="0" smtClean="0">
                          <a:solidFill>
                            <a:schemeClr val="tx1"/>
                          </a:solidFill>
                          <a:latin typeface="+mn-lt"/>
                          <a:ea typeface="+mn-ea"/>
                          <a:cs typeface="+mn-cs"/>
                        </a:rPr>
                        <a:t>1</a:t>
                      </a:r>
                      <a:endParaRPr lang="en-US" sz="2000" b="1" kern="1200" dirty="0">
                        <a:solidFill>
                          <a:schemeClr val="tx1"/>
                        </a:solidFill>
                        <a:latin typeface="+mn-lt"/>
                        <a:ea typeface="+mn-ea"/>
                        <a:cs typeface="+mn-cs"/>
                      </a:endParaRPr>
                    </a:p>
                  </a:txBody>
                  <a:tcPr marL="76200" marR="76200" marT="38100" marB="38100">
                    <a:lnT w="12700" cap="flat" cmpd="sng" algn="ctr">
                      <a:solidFill>
                        <a:schemeClr val="tx1"/>
                      </a:solidFill>
                      <a:prstDash val="solid"/>
                      <a:round/>
                      <a:headEnd type="none" w="med" len="med"/>
                      <a:tailEnd type="none" w="med" len="med"/>
                    </a:lnT>
                  </a:tcPr>
                </a:tc>
              </a:tr>
            </a:tbl>
          </a:graphicData>
        </a:graphic>
      </p:graphicFrame>
      <p:graphicFrame>
        <p:nvGraphicFramePr>
          <p:cNvPr id="7" name="Table 8"/>
          <p:cNvGraphicFramePr>
            <a:graphicFrameLocks noGrp="1"/>
          </p:cNvGraphicFramePr>
          <p:nvPr>
            <p:extLst>
              <p:ext uri="{D42A27DB-BD31-4B8C-83A1-F6EECF244321}">
                <p14:modId xmlns:p14="http://schemas.microsoft.com/office/powerpoint/2010/main" val="317511858"/>
              </p:ext>
            </p:extLst>
          </p:nvPr>
        </p:nvGraphicFramePr>
        <p:xfrm>
          <a:off x="2483768" y="4729919"/>
          <a:ext cx="3386665" cy="381000"/>
        </p:xfrm>
        <a:graphic>
          <a:graphicData uri="http://schemas.openxmlformats.org/drawingml/2006/table">
            <a:tbl>
              <a:tblPr firstRow="1" bandRow="1">
                <a:tableStyleId>{5940675A-B579-460E-94D1-54222C63F5DA}</a:tableStyleId>
              </a:tblPr>
              <a:tblGrid>
                <a:gridCol w="677333"/>
                <a:gridCol w="677333"/>
                <a:gridCol w="677333"/>
                <a:gridCol w="677333"/>
                <a:gridCol w="677333"/>
              </a:tblGrid>
              <a:tr h="372533">
                <a:tc>
                  <a:txBody>
                    <a:bodyPr/>
                    <a:lstStyle/>
                    <a:p>
                      <a:pPr algn="ctr"/>
                      <a:r>
                        <a:rPr lang="el-GR" sz="2000" b="1" kern="1200" dirty="0" smtClean="0">
                          <a:solidFill>
                            <a:schemeClr val="tx1"/>
                          </a:solidFill>
                          <a:latin typeface="+mn-lt"/>
                          <a:ea typeface="+mn-ea"/>
                          <a:cs typeface="+mn-cs"/>
                        </a:rPr>
                        <a:t>5</a:t>
                      </a:r>
                      <a:endParaRPr lang="en-US" sz="2000" b="1" kern="1200" dirty="0">
                        <a:solidFill>
                          <a:schemeClr val="tx1"/>
                        </a:solidFill>
                        <a:latin typeface="+mn-lt"/>
                        <a:ea typeface="+mn-ea"/>
                        <a:cs typeface="+mn-cs"/>
                      </a:endParaRPr>
                    </a:p>
                  </a:txBody>
                  <a:tcPr marL="76200" marR="76200" marT="38100" marB="38100">
                    <a:lnT w="12700" cap="flat" cmpd="sng" algn="ctr">
                      <a:solidFill>
                        <a:schemeClr val="tx1"/>
                      </a:solidFill>
                      <a:prstDash val="solid"/>
                      <a:round/>
                      <a:headEnd type="none" w="med" len="med"/>
                      <a:tailEnd type="none" w="med" len="med"/>
                    </a:lnT>
                  </a:tcPr>
                </a:tc>
                <a:tc>
                  <a:txBody>
                    <a:bodyPr/>
                    <a:lstStyle/>
                    <a:p>
                      <a:pPr algn="ctr"/>
                      <a:r>
                        <a:rPr lang="el-GR" sz="2000" b="1" kern="1200" dirty="0" smtClean="0">
                          <a:solidFill>
                            <a:schemeClr val="tx1"/>
                          </a:solidFill>
                          <a:latin typeface="+mn-lt"/>
                          <a:ea typeface="+mn-ea"/>
                          <a:cs typeface="+mn-cs"/>
                        </a:rPr>
                        <a:t>4</a:t>
                      </a:r>
                      <a:endParaRPr lang="en-US" sz="2000" b="1" kern="1200" dirty="0">
                        <a:solidFill>
                          <a:schemeClr val="tx1"/>
                        </a:solidFill>
                        <a:latin typeface="+mn-lt"/>
                        <a:ea typeface="+mn-ea"/>
                        <a:cs typeface="+mn-cs"/>
                      </a:endParaRPr>
                    </a:p>
                  </a:txBody>
                  <a:tcPr marL="76200" marR="76200" marT="38100" marB="38100">
                    <a:lnT w="12700" cap="flat" cmpd="sng" algn="ctr">
                      <a:solidFill>
                        <a:schemeClr val="tx1"/>
                      </a:solidFill>
                      <a:prstDash val="solid"/>
                      <a:round/>
                      <a:headEnd type="none" w="med" len="med"/>
                      <a:tailEnd type="none" w="med" len="med"/>
                    </a:lnT>
                  </a:tcPr>
                </a:tc>
                <a:tc>
                  <a:txBody>
                    <a:bodyPr/>
                    <a:lstStyle/>
                    <a:p>
                      <a:pPr algn="ctr"/>
                      <a:r>
                        <a:rPr lang="el-GR" sz="2000" b="1" kern="1200" dirty="0" smtClean="0">
                          <a:solidFill>
                            <a:schemeClr val="tx1"/>
                          </a:solidFill>
                          <a:latin typeface="+mn-lt"/>
                          <a:ea typeface="+mn-ea"/>
                          <a:cs typeface="+mn-cs"/>
                        </a:rPr>
                        <a:t>3</a:t>
                      </a:r>
                      <a:endParaRPr lang="en-US" sz="2000" b="1" kern="1200" dirty="0">
                        <a:solidFill>
                          <a:schemeClr val="tx1"/>
                        </a:solidFill>
                        <a:latin typeface="+mn-lt"/>
                        <a:ea typeface="+mn-ea"/>
                        <a:cs typeface="+mn-cs"/>
                      </a:endParaRPr>
                    </a:p>
                  </a:txBody>
                  <a:tcPr marL="76200" marR="76200" marT="38100" marB="38100">
                    <a:lnT w="12700" cap="flat" cmpd="sng" algn="ctr">
                      <a:solidFill>
                        <a:schemeClr val="tx1"/>
                      </a:solidFill>
                      <a:prstDash val="solid"/>
                      <a:round/>
                      <a:headEnd type="none" w="med" len="med"/>
                      <a:tailEnd type="none" w="med" len="med"/>
                    </a:lnT>
                  </a:tcPr>
                </a:tc>
                <a:tc>
                  <a:txBody>
                    <a:bodyPr/>
                    <a:lstStyle/>
                    <a:p>
                      <a:pPr algn="ctr"/>
                      <a:r>
                        <a:rPr lang="el-GR" sz="2000" b="1" kern="1200" dirty="0" smtClean="0">
                          <a:solidFill>
                            <a:schemeClr val="tx1"/>
                          </a:solidFill>
                          <a:latin typeface="+mn-lt"/>
                          <a:ea typeface="+mn-ea"/>
                          <a:cs typeface="+mn-cs"/>
                        </a:rPr>
                        <a:t>2</a:t>
                      </a:r>
                      <a:endParaRPr lang="en-US" sz="2000" b="1" kern="1200" dirty="0">
                        <a:solidFill>
                          <a:schemeClr val="tx1"/>
                        </a:solidFill>
                        <a:latin typeface="+mn-lt"/>
                        <a:ea typeface="+mn-ea"/>
                        <a:cs typeface="+mn-cs"/>
                      </a:endParaRPr>
                    </a:p>
                  </a:txBody>
                  <a:tcPr marL="76200" marR="76200" marT="38100" marB="38100">
                    <a:lnT w="12700" cap="flat" cmpd="sng" algn="ctr">
                      <a:solidFill>
                        <a:schemeClr val="tx1"/>
                      </a:solidFill>
                      <a:prstDash val="solid"/>
                      <a:round/>
                      <a:headEnd type="none" w="med" len="med"/>
                      <a:tailEnd type="none" w="med" len="med"/>
                    </a:lnT>
                  </a:tcPr>
                </a:tc>
                <a:tc>
                  <a:txBody>
                    <a:bodyPr/>
                    <a:lstStyle/>
                    <a:p>
                      <a:pPr algn="ctr"/>
                      <a:r>
                        <a:rPr lang="el-GR" sz="2000" b="1" kern="1200" dirty="0" smtClean="0">
                          <a:solidFill>
                            <a:schemeClr val="tx1"/>
                          </a:solidFill>
                          <a:latin typeface="+mn-lt"/>
                          <a:ea typeface="+mn-ea"/>
                          <a:cs typeface="+mn-cs"/>
                        </a:rPr>
                        <a:t>1</a:t>
                      </a:r>
                      <a:endParaRPr lang="en-US" sz="2000" b="1" kern="1200" dirty="0">
                        <a:solidFill>
                          <a:schemeClr val="tx1"/>
                        </a:solidFill>
                        <a:latin typeface="+mn-lt"/>
                        <a:ea typeface="+mn-ea"/>
                        <a:cs typeface="+mn-cs"/>
                      </a:endParaRPr>
                    </a:p>
                  </a:txBody>
                  <a:tcPr marL="76200" marR="76200" marT="38100" marB="38100">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91963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smtClean="0"/>
              <a:t>Λύση</a:t>
            </a:r>
            <a:r>
              <a:rPr lang="en-US" baseline="-25000" dirty="0" smtClean="0"/>
              <a:t>1/3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18</a:t>
            </a:fld>
            <a:endParaRPr lang="en-US" dirty="0"/>
          </a:p>
        </p:txBody>
      </p:sp>
      <p:sp>
        <p:nvSpPr>
          <p:cNvPr id="4" name="Θέση περιεχομένου 3"/>
          <p:cNvSpPr>
            <a:spLocks noGrp="1"/>
          </p:cNvSpPr>
          <p:nvPr>
            <p:ph idx="1"/>
          </p:nvPr>
        </p:nvSpPr>
        <p:spPr/>
        <p:txBody>
          <a:bodyPr>
            <a:noAutofit/>
          </a:bodyPr>
          <a:lstStyle/>
          <a:p>
            <a:r>
              <a:rPr lang="el-GR" sz="1800" dirty="0" smtClean="0"/>
              <a:t>Λόγω </a:t>
            </a:r>
            <a:r>
              <a:rPr lang="el-GR" sz="1800" dirty="0"/>
              <a:t>του δεδομένου αρχικού πίνακα μπορούμε να υποθέσουμε ότι στο πρόγραμμα υπάρχουν οι εντολές</a:t>
            </a:r>
            <a:r>
              <a:rPr lang="en-US" sz="1800" dirty="0"/>
              <a:t>:</a:t>
            </a:r>
            <a:endParaRPr lang="el-GR" sz="1800" dirty="0"/>
          </a:p>
          <a:p>
            <a:pPr marL="0" indent="0" algn="ctr">
              <a:buNone/>
            </a:pPr>
            <a:r>
              <a:rPr lang="en-US" sz="1800" b="1" dirty="0"/>
              <a:t>a</a:t>
            </a:r>
            <a:r>
              <a:rPr lang="el-GR" sz="1800" b="1" dirty="0"/>
              <a:t>[1]:=4; </a:t>
            </a:r>
            <a:r>
              <a:rPr lang="en-US" sz="1800" b="1" dirty="0"/>
              <a:t>a</a:t>
            </a:r>
            <a:r>
              <a:rPr lang="el-GR" sz="1800" b="1" dirty="0"/>
              <a:t>[2]:=3; </a:t>
            </a:r>
            <a:r>
              <a:rPr lang="en-US" sz="1800" b="1" dirty="0"/>
              <a:t>a</a:t>
            </a:r>
            <a:r>
              <a:rPr lang="el-GR" sz="1800" b="1" dirty="0"/>
              <a:t>[3]:=7; </a:t>
            </a:r>
            <a:r>
              <a:rPr lang="en-US" sz="1800" b="1" dirty="0"/>
              <a:t>a</a:t>
            </a:r>
            <a:r>
              <a:rPr lang="el-GR" sz="1800" b="1" dirty="0"/>
              <a:t>[4]:=1; </a:t>
            </a:r>
            <a:endParaRPr lang="en-US" sz="1800" b="1" dirty="0"/>
          </a:p>
          <a:p>
            <a:r>
              <a:rPr lang="el-GR" sz="1800" dirty="0"/>
              <a:t>στη συνέχεια εκχωρούνται οι τιμές 1 και 3 στις μεταβλητές</a:t>
            </a:r>
            <a:r>
              <a:rPr lang="en-US" sz="1800" dirty="0" err="1"/>
              <a:t>i</a:t>
            </a:r>
            <a:r>
              <a:rPr lang="en-US" sz="1800" dirty="0"/>
              <a:t> </a:t>
            </a:r>
            <a:r>
              <a:rPr lang="el-GR" sz="1800" dirty="0"/>
              <a:t>και j αντίστοιχα και εκτυπώνονται στην οθόνη οι τιμές</a:t>
            </a:r>
            <a:r>
              <a:rPr lang="en-US" sz="1800" dirty="0" smtClean="0"/>
              <a:t>:</a:t>
            </a:r>
          </a:p>
          <a:p>
            <a:pPr marL="0" indent="0" algn="ctr">
              <a:buNone/>
            </a:pPr>
            <a:r>
              <a:rPr lang="en-US" sz="1800" b="1" dirty="0" smtClean="0"/>
              <a:t>a</a:t>
            </a:r>
            <a:r>
              <a:rPr lang="el-GR" sz="1800" b="1" dirty="0" smtClean="0"/>
              <a:t>[1+3]=</a:t>
            </a:r>
            <a:r>
              <a:rPr lang="en-US" sz="1800" b="1" dirty="0" smtClean="0"/>
              <a:t> a</a:t>
            </a:r>
            <a:r>
              <a:rPr lang="el-GR" sz="1800" b="1" dirty="0" smtClean="0"/>
              <a:t>[4]=1, </a:t>
            </a:r>
            <a:r>
              <a:rPr lang="en-US" sz="1800" b="1" dirty="0" smtClean="0"/>
              <a:t>a</a:t>
            </a:r>
            <a:r>
              <a:rPr lang="el-GR" sz="1800" b="1" dirty="0" smtClean="0"/>
              <a:t>[3-1]=</a:t>
            </a:r>
            <a:r>
              <a:rPr lang="en-US" sz="1800" b="1" dirty="0" smtClean="0"/>
              <a:t> a</a:t>
            </a:r>
            <a:r>
              <a:rPr lang="el-GR" sz="1800" b="1" dirty="0" smtClean="0"/>
              <a:t>[2]=3</a:t>
            </a:r>
            <a:endParaRPr lang="en-US" sz="1800" b="1" dirty="0" smtClean="0"/>
          </a:p>
          <a:p>
            <a:r>
              <a:rPr lang="el-GR" sz="1800" dirty="0" smtClean="0"/>
              <a:t>Τώρα </a:t>
            </a:r>
            <a:r>
              <a:rPr lang="el-GR" sz="1800" dirty="0"/>
              <a:t>στο δεύτερο στοιχείο τον πίνακα εκχωρείται η τιμή 8 (από 3 πού ήταν πριν ) ενώ στο τρίτο </a:t>
            </a:r>
            <a:r>
              <a:rPr lang="el-GR" sz="1800" b="1" dirty="0"/>
              <a:t>( i+2=1+2=3 ) </a:t>
            </a:r>
            <a:r>
              <a:rPr lang="el-GR" sz="1800" dirty="0"/>
              <a:t>εκχωρείται η τιμή 9 και εκτυπώνονται στην οθόνη οι τιμές </a:t>
            </a:r>
            <a:r>
              <a:rPr lang="en-US" sz="1800" b="1" dirty="0"/>
              <a:t>a</a:t>
            </a:r>
            <a:r>
              <a:rPr lang="el-GR" sz="1800" b="1" dirty="0"/>
              <a:t>[ 1 ]=4 και </a:t>
            </a:r>
            <a:r>
              <a:rPr lang="en-US" sz="1800" b="1" dirty="0"/>
              <a:t>a</a:t>
            </a:r>
            <a:r>
              <a:rPr lang="el-GR" sz="1800" b="1" dirty="0"/>
              <a:t>[3]=9</a:t>
            </a:r>
            <a:r>
              <a:rPr lang="en-US" sz="1800" dirty="0"/>
              <a:t>.</a:t>
            </a:r>
            <a:r>
              <a:rPr lang="el-GR" sz="1800" dirty="0"/>
              <a:t>Τέλος, το j αυξάνεται κατά 1 και γίνεται 4 ενώ το πρώτο στοιχείο του πίνακα ( αφού i=1 ) γίνεται ίσο με 1 που είναι η τιμή του α[4] και στην οθόνη εμφανίζονται οι τιμές α[1]=1 και α[4]=1. Το ζητούμενο </a:t>
            </a:r>
            <a:r>
              <a:rPr lang="el-GR" sz="1800" dirty="0" err="1"/>
              <a:t>tracetable</a:t>
            </a:r>
            <a:r>
              <a:rPr lang="el-GR" sz="1800" dirty="0"/>
              <a:t> είναι το εξής:</a:t>
            </a:r>
            <a:endParaRPr lang="en-US" sz="1800" dirty="0"/>
          </a:p>
        </p:txBody>
      </p:sp>
    </p:spTree>
    <p:extLst>
      <p:ext uri="{BB962C8B-B14F-4D97-AF65-F5344CB8AC3E}">
        <p14:creationId xmlns:p14="http://schemas.microsoft.com/office/powerpoint/2010/main" val="1047024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smtClean="0"/>
              <a:t>Λύση</a:t>
            </a:r>
            <a:r>
              <a:rPr lang="en-US" baseline="-25000" dirty="0" smtClean="0"/>
              <a:t>2/3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19</a:t>
            </a:fld>
            <a:endParaRPr lang="en-US" dirty="0"/>
          </a:p>
        </p:txBody>
      </p:sp>
      <p:sp>
        <p:nvSpPr>
          <p:cNvPr id="4" name="Θέση περιεχομένου 3"/>
          <p:cNvSpPr>
            <a:spLocks noGrp="1"/>
          </p:cNvSpPr>
          <p:nvPr>
            <p:ph idx="1"/>
          </p:nvPr>
        </p:nvSpPr>
        <p:spPr/>
        <p:txBody>
          <a:bodyPr>
            <a:noAutofit/>
          </a:bodyPr>
          <a:lstStyle/>
          <a:p>
            <a:r>
              <a:rPr lang="el-GR" sz="2000" dirty="0" smtClean="0"/>
              <a:t>Το </a:t>
            </a:r>
            <a:r>
              <a:rPr lang="el-GR" sz="2000" dirty="0"/>
              <a:t>ζητούμενο </a:t>
            </a:r>
            <a:r>
              <a:rPr lang="el-GR" sz="2000" dirty="0" err="1"/>
              <a:t>tracetable</a:t>
            </a:r>
            <a:r>
              <a:rPr lang="el-GR" sz="2000" dirty="0"/>
              <a:t> είναι το εξής:</a:t>
            </a:r>
            <a:endParaRPr lang="en-US" sz="2000" dirty="0"/>
          </a:p>
        </p:txBody>
      </p:sp>
      <p:graphicFrame>
        <p:nvGraphicFramePr>
          <p:cNvPr id="5" name="Table 7"/>
          <p:cNvGraphicFramePr>
            <a:graphicFrameLocks noGrp="1"/>
          </p:cNvGraphicFramePr>
          <p:nvPr>
            <p:extLst>
              <p:ext uri="{D42A27DB-BD31-4B8C-83A1-F6EECF244321}">
                <p14:modId xmlns:p14="http://schemas.microsoft.com/office/powerpoint/2010/main" val="596352312"/>
              </p:ext>
            </p:extLst>
          </p:nvPr>
        </p:nvGraphicFramePr>
        <p:xfrm>
          <a:off x="1115616" y="1849388"/>
          <a:ext cx="6921500" cy="1524000"/>
        </p:xfrm>
        <a:graphic>
          <a:graphicData uri="http://schemas.openxmlformats.org/drawingml/2006/table">
            <a:tbl>
              <a:tblPr firstRow="1" bandRow="1">
                <a:tableStyleId>{5940675A-B579-460E-94D1-54222C63F5DA}</a:tableStyleId>
              </a:tblPr>
              <a:tblGrid>
                <a:gridCol w="2307167"/>
                <a:gridCol w="1566334"/>
                <a:gridCol w="3047999"/>
              </a:tblGrid>
              <a:tr h="304800">
                <a:tc>
                  <a:txBody>
                    <a:bodyPr/>
                    <a:lstStyle/>
                    <a:p>
                      <a:pPr algn="ctr"/>
                      <a:r>
                        <a:rPr lang="en-US" sz="2000" b="1" dirty="0" smtClean="0"/>
                        <a:t>i</a:t>
                      </a:r>
                      <a:endParaRPr lang="en-US" sz="2000" b="1" dirty="0"/>
                    </a:p>
                  </a:txBody>
                  <a:tcPr marL="76200" marR="76200" marT="38100" marB="38100" anchor="ctr"/>
                </a:tc>
                <a:tc>
                  <a:txBody>
                    <a:bodyPr/>
                    <a:lstStyle/>
                    <a:p>
                      <a:pPr algn="ctr"/>
                      <a:r>
                        <a:rPr lang="en-US" sz="2000" b="1" dirty="0" smtClean="0"/>
                        <a:t>j</a:t>
                      </a:r>
                      <a:endParaRPr lang="en-US" sz="2000" b="1" dirty="0"/>
                    </a:p>
                  </a:txBody>
                  <a:tcPr marL="76200" marR="76200" marT="38100" marB="38100" anchor="ctr"/>
                </a:tc>
                <a:tc>
                  <a:txBody>
                    <a:bodyPr/>
                    <a:lstStyle/>
                    <a:p>
                      <a:pPr algn="ctr"/>
                      <a:r>
                        <a:rPr lang="en-US" sz="2000" b="1" dirty="0" smtClean="0"/>
                        <a:t>A</a:t>
                      </a:r>
                      <a:endParaRPr lang="en-US" sz="2000" b="1" dirty="0"/>
                    </a:p>
                  </a:txBody>
                  <a:tcPr marL="76200" marR="76200" marT="38100" marB="38100" anchor="ctr"/>
                </a:tc>
              </a:tr>
              <a:tr h="330200">
                <a:tc>
                  <a:txBody>
                    <a:bodyPr/>
                    <a:lstStyle/>
                    <a:p>
                      <a:pPr algn="ctr"/>
                      <a:r>
                        <a:rPr lang="en-US" sz="2000" dirty="0" smtClean="0"/>
                        <a:t>1</a:t>
                      </a:r>
                      <a:endParaRPr lang="en-US" sz="2000" dirty="0"/>
                    </a:p>
                  </a:txBody>
                  <a:tcPr marL="76200" marR="76200" marT="38100" marB="38100" anchor="ctr"/>
                </a:tc>
                <a:tc>
                  <a:txBody>
                    <a:bodyPr/>
                    <a:lstStyle/>
                    <a:p>
                      <a:pPr algn="ctr"/>
                      <a:r>
                        <a:rPr lang="en-US" sz="2000" dirty="0" smtClean="0"/>
                        <a:t>3</a:t>
                      </a:r>
                      <a:endParaRPr lang="en-US" sz="2000" dirty="0"/>
                    </a:p>
                  </a:txBody>
                  <a:tcPr marL="76200" marR="76200" marT="38100" marB="381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latin typeface="+mn-lt"/>
                          <a:ea typeface="+mn-ea"/>
                          <a:cs typeface="+mn-cs"/>
                        </a:rPr>
                        <a:t>a[1]=4,a[2]=3,a[3]=7,a[4]=1</a:t>
                      </a:r>
                    </a:p>
                  </a:txBody>
                  <a:tcPr marL="76200" marR="76200" marT="38100" marB="38100" anchor="ctr"/>
                </a:tc>
              </a:tr>
              <a:tr h="309033">
                <a:tc>
                  <a:txBody>
                    <a:bodyPr/>
                    <a:lstStyle/>
                    <a:p>
                      <a:pPr algn="ctr"/>
                      <a:endParaRPr lang="en-US" sz="2000"/>
                    </a:p>
                  </a:txBody>
                  <a:tcPr marL="76200" marR="76200" marT="38100" marB="38100" anchor="ctr"/>
                </a:tc>
                <a:tc>
                  <a:txBody>
                    <a:bodyPr/>
                    <a:lstStyle/>
                    <a:p>
                      <a:pPr algn="ctr"/>
                      <a:endParaRPr lang="en-US" sz="2000" dirty="0"/>
                    </a:p>
                  </a:txBody>
                  <a:tcPr marL="76200" marR="76200" marT="38100" marB="38100" anchor="ctr"/>
                </a:tc>
                <a:tc>
                  <a:txBody>
                    <a:bodyPr/>
                    <a:lstStyle/>
                    <a:p>
                      <a:pPr algn="ctr"/>
                      <a:r>
                        <a:rPr lang="en-US" sz="2000" kern="1200" dirty="0" smtClean="0">
                          <a:solidFill>
                            <a:schemeClr val="tx1"/>
                          </a:solidFill>
                          <a:latin typeface="+mn-lt"/>
                          <a:ea typeface="+mn-ea"/>
                          <a:cs typeface="+mn-cs"/>
                        </a:rPr>
                        <a:t>a[2]=8,a[3]=9</a:t>
                      </a:r>
                      <a:endParaRPr lang="en-US" sz="2000" dirty="0"/>
                    </a:p>
                  </a:txBody>
                  <a:tcPr marL="76200" marR="76200" marT="38100" marB="38100" anchor="ctr"/>
                </a:tc>
              </a:tr>
              <a:tr h="309033">
                <a:tc>
                  <a:txBody>
                    <a:bodyPr/>
                    <a:lstStyle/>
                    <a:p>
                      <a:pPr algn="ctr"/>
                      <a:endParaRPr lang="en-US" sz="2000" dirty="0"/>
                    </a:p>
                  </a:txBody>
                  <a:tcPr marL="76200" marR="76200" marT="38100" marB="38100" anchor="ctr"/>
                </a:tc>
                <a:tc>
                  <a:txBody>
                    <a:bodyPr/>
                    <a:lstStyle/>
                    <a:p>
                      <a:pPr algn="ctr"/>
                      <a:r>
                        <a:rPr lang="en-US" sz="2000" dirty="0" smtClean="0"/>
                        <a:t>2</a:t>
                      </a:r>
                      <a:endParaRPr lang="en-US" sz="2000" dirty="0"/>
                    </a:p>
                  </a:txBody>
                  <a:tcPr marL="76200" marR="76200" marT="38100" marB="38100" anchor="ctr"/>
                </a:tc>
                <a:tc>
                  <a:txBody>
                    <a:bodyPr/>
                    <a:lstStyle/>
                    <a:p>
                      <a:pPr algn="ctr"/>
                      <a:r>
                        <a:rPr lang="en-US" sz="2000" dirty="0" smtClean="0"/>
                        <a:t>a[1]=1</a:t>
                      </a:r>
                      <a:endParaRPr lang="en-US" sz="2000" dirty="0"/>
                    </a:p>
                  </a:txBody>
                  <a:tcPr marL="76200" marR="76200" marT="38100" marB="38100" anchor="ctr"/>
                </a:tc>
              </a:tr>
            </a:tbl>
          </a:graphicData>
        </a:graphic>
      </p:graphicFrame>
      <p:graphicFrame>
        <p:nvGraphicFramePr>
          <p:cNvPr id="7" name="Table 8"/>
          <p:cNvGraphicFramePr>
            <a:graphicFrameLocks noGrp="1"/>
          </p:cNvGraphicFramePr>
          <p:nvPr>
            <p:extLst>
              <p:ext uri="{D42A27DB-BD31-4B8C-83A1-F6EECF244321}">
                <p14:modId xmlns:p14="http://schemas.microsoft.com/office/powerpoint/2010/main" val="1838410523"/>
              </p:ext>
            </p:extLst>
          </p:nvPr>
        </p:nvGraphicFramePr>
        <p:xfrm>
          <a:off x="3707904" y="3587600"/>
          <a:ext cx="1238250" cy="1524000"/>
        </p:xfrm>
        <a:graphic>
          <a:graphicData uri="http://schemas.openxmlformats.org/drawingml/2006/table">
            <a:tbl>
              <a:tblPr firstRow="1" bandRow="1">
                <a:tableStyleId>{5940675A-B579-460E-94D1-54222C63F5DA}</a:tableStyleId>
              </a:tblPr>
              <a:tblGrid>
                <a:gridCol w="619125"/>
                <a:gridCol w="619125"/>
              </a:tblGrid>
              <a:tr h="304800">
                <a:tc gridSpan="2">
                  <a:txBody>
                    <a:bodyPr/>
                    <a:lstStyle/>
                    <a:p>
                      <a:pPr algn="ctr"/>
                      <a:r>
                        <a:rPr lang="en-US" sz="2000" b="1" dirty="0" smtClean="0"/>
                        <a:t>Output</a:t>
                      </a:r>
                      <a:endParaRPr lang="en-US" sz="2000" b="1" dirty="0"/>
                    </a:p>
                  </a:txBody>
                  <a:tcPr marL="76200" marR="76200" marT="38100" marB="38100" anchor="ctr"/>
                </a:tc>
                <a:tc hMerge="1">
                  <a:txBody>
                    <a:bodyPr/>
                    <a:lstStyle/>
                    <a:p>
                      <a:pPr algn="ctr"/>
                      <a:endParaRPr lang="en-US" b="1" dirty="0"/>
                    </a:p>
                  </a:txBody>
                  <a:tcPr anchor="ctr"/>
                </a:tc>
              </a:tr>
              <a:tr h="330200">
                <a:tc>
                  <a:txBody>
                    <a:bodyPr/>
                    <a:lstStyle/>
                    <a:p>
                      <a:pPr algn="ctr"/>
                      <a:r>
                        <a:rPr lang="en-US" sz="2000" dirty="0" smtClean="0"/>
                        <a:t>1</a:t>
                      </a:r>
                      <a:endParaRPr lang="en-US" sz="2000" dirty="0"/>
                    </a:p>
                  </a:txBody>
                  <a:tcPr marL="76200" marR="76200" marT="38100" marB="38100" anchor="ctr"/>
                </a:tc>
                <a:tc>
                  <a:txBody>
                    <a:bodyPr/>
                    <a:lstStyle/>
                    <a:p>
                      <a:pPr algn="ctr"/>
                      <a:r>
                        <a:rPr lang="en-US" sz="2000" dirty="0" smtClean="0"/>
                        <a:t>3</a:t>
                      </a:r>
                      <a:endParaRPr lang="en-US" sz="2000" dirty="0"/>
                    </a:p>
                  </a:txBody>
                  <a:tcPr marL="76200" marR="76200" marT="38100" marB="38100" anchor="ctr"/>
                </a:tc>
              </a:tr>
              <a:tr h="309033">
                <a:tc>
                  <a:txBody>
                    <a:bodyPr/>
                    <a:lstStyle/>
                    <a:p>
                      <a:pPr algn="ctr"/>
                      <a:r>
                        <a:rPr lang="en-US" sz="2000" dirty="0" smtClean="0"/>
                        <a:t>4</a:t>
                      </a:r>
                      <a:endParaRPr lang="en-US" sz="2000" dirty="0"/>
                    </a:p>
                  </a:txBody>
                  <a:tcPr marL="76200" marR="76200" marT="38100" marB="38100" anchor="ctr"/>
                </a:tc>
                <a:tc>
                  <a:txBody>
                    <a:bodyPr/>
                    <a:lstStyle/>
                    <a:p>
                      <a:pPr algn="ctr"/>
                      <a:r>
                        <a:rPr lang="en-US" sz="2000" dirty="0" smtClean="0"/>
                        <a:t>9</a:t>
                      </a:r>
                      <a:endParaRPr lang="en-US" sz="2000" dirty="0"/>
                    </a:p>
                  </a:txBody>
                  <a:tcPr marL="76200" marR="76200" marT="38100" marB="38100" anchor="ctr"/>
                </a:tc>
              </a:tr>
              <a:tr h="309033">
                <a:tc>
                  <a:txBody>
                    <a:bodyPr/>
                    <a:lstStyle/>
                    <a:p>
                      <a:pPr algn="ctr"/>
                      <a:r>
                        <a:rPr lang="en-US" sz="2000" dirty="0" smtClean="0"/>
                        <a:t>1</a:t>
                      </a:r>
                      <a:endParaRPr lang="en-US" sz="2000" dirty="0"/>
                    </a:p>
                  </a:txBody>
                  <a:tcPr marL="76200" marR="76200" marT="38100" marB="38100" anchor="ctr"/>
                </a:tc>
                <a:tc>
                  <a:txBody>
                    <a:bodyPr/>
                    <a:lstStyle/>
                    <a:p>
                      <a:pPr algn="ctr"/>
                      <a:r>
                        <a:rPr lang="en-US" sz="2000" dirty="0" smtClean="0"/>
                        <a:t>1</a:t>
                      </a:r>
                      <a:endParaRPr lang="en-US" sz="2000" dirty="0"/>
                    </a:p>
                  </a:txBody>
                  <a:tcPr marL="76200" marR="76200" marT="38100" marB="38100" anchor="ctr"/>
                </a:tc>
              </a:tr>
            </a:tbl>
          </a:graphicData>
        </a:graphic>
      </p:graphicFrame>
    </p:spTree>
    <p:extLst>
      <p:ext uri="{BB962C8B-B14F-4D97-AF65-F5344CB8AC3E}">
        <p14:creationId xmlns:p14="http://schemas.microsoft.com/office/powerpoint/2010/main" val="2698799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Τμήμα Μηχανικών Πληροφορικής Τ.Ε</a:t>
            </a:r>
          </a:p>
          <a:p>
            <a:pPr algn="l"/>
            <a:r>
              <a:rPr lang="el-GR" b="1" dirty="0" smtClean="0"/>
              <a:t>Προγραμματισμός Ι </a:t>
            </a:r>
            <a:endParaRPr lang="el-GR" b="1" dirty="0"/>
          </a:p>
          <a:p>
            <a:r>
              <a:rPr lang="el-GR" sz="2800" b="1" dirty="0"/>
              <a:t>Ενότητα </a:t>
            </a:r>
            <a:r>
              <a:rPr lang="en-US" sz="2800" b="1" smtClean="0"/>
              <a:t>7 </a:t>
            </a:r>
            <a:r>
              <a:rPr lang="el-GR" sz="2800" b="1" dirty="0"/>
              <a:t>:</a:t>
            </a:r>
            <a:r>
              <a:rPr lang="en-US" sz="2800" b="1" dirty="0"/>
              <a:t> </a:t>
            </a:r>
            <a:r>
              <a:rPr lang="el-GR" sz="2800" dirty="0" smtClean="0"/>
              <a:t>Πίνακες</a:t>
            </a:r>
            <a:r>
              <a:rPr lang="en-US" sz="2800" dirty="0" smtClean="0"/>
              <a:t> I</a:t>
            </a:r>
            <a:endParaRPr lang="el-GR" sz="2800" dirty="0"/>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Αλέξανδρος Τζάλλας</a:t>
            </a:r>
          </a:p>
          <a:p>
            <a:pPr algn="l">
              <a:lnSpc>
                <a:spcPts val="2600"/>
              </a:lnSpc>
            </a:pPr>
            <a:r>
              <a:rPr lang="el-GR" sz="2800" dirty="0">
                <a:solidFill>
                  <a:schemeClr val="tx2">
                    <a:lumMod val="50000"/>
                  </a:schemeClr>
                </a:solidFill>
              </a:rPr>
              <a:t>Λέκτορας</a:t>
            </a: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smtClean="0"/>
              <a:t>Λύση</a:t>
            </a:r>
            <a:r>
              <a:rPr lang="en-US" baseline="-25000" dirty="0" smtClean="0"/>
              <a:t>3/3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20</a:t>
            </a:fld>
            <a:endParaRPr lang="en-US" dirty="0"/>
          </a:p>
        </p:txBody>
      </p:sp>
      <p:sp>
        <p:nvSpPr>
          <p:cNvPr id="4" name="Θέση περιεχομένου 3"/>
          <p:cNvSpPr>
            <a:spLocks noGrp="1"/>
          </p:cNvSpPr>
          <p:nvPr>
            <p:ph idx="1"/>
          </p:nvPr>
        </p:nvSpPr>
        <p:spPr/>
        <p:txBody>
          <a:bodyPr>
            <a:noAutofit/>
          </a:bodyPr>
          <a:lstStyle/>
          <a:p>
            <a:r>
              <a:rPr lang="el-GR" sz="2000" dirty="0" smtClean="0"/>
              <a:t>Ο </a:t>
            </a:r>
            <a:r>
              <a:rPr lang="el-GR" sz="2000" dirty="0"/>
              <a:t>ζητούμενος πίνακας είναι ένας πίνακας πέντε ακεραίων επομένως στις  δηλώσεις θα έχουμε την εντολή:</a:t>
            </a:r>
          </a:p>
          <a:p>
            <a:pPr marL="0" indent="0" algn="ctr">
              <a:buNone/>
            </a:pPr>
            <a:r>
              <a:rPr lang="en-US" sz="2000" b="1" dirty="0" err="1"/>
              <a:t>var</a:t>
            </a:r>
            <a:r>
              <a:rPr lang="en-US" sz="2000" b="1" dirty="0"/>
              <a:t> </a:t>
            </a:r>
            <a:r>
              <a:rPr lang="el-GR" sz="2000" dirty="0"/>
              <a:t> a:</a:t>
            </a:r>
            <a:r>
              <a:rPr lang="el-GR" sz="2000" b="1" dirty="0"/>
              <a:t>array</a:t>
            </a:r>
            <a:r>
              <a:rPr lang="el-GR" sz="2000" dirty="0"/>
              <a:t> [ 1..5] </a:t>
            </a:r>
            <a:r>
              <a:rPr lang="el-GR" sz="2000" b="1" dirty="0"/>
              <a:t>ο</a:t>
            </a:r>
            <a:r>
              <a:rPr lang="en-US" sz="2000" b="1" dirty="0"/>
              <a:t>f</a:t>
            </a:r>
            <a:r>
              <a:rPr lang="el-GR" sz="2000" dirty="0"/>
              <a:t> </a:t>
            </a:r>
            <a:r>
              <a:rPr lang="el-GR" sz="2000" dirty="0" err="1"/>
              <a:t>integer</a:t>
            </a:r>
            <a:r>
              <a:rPr lang="el-GR" sz="2000" dirty="0"/>
              <a:t>; </a:t>
            </a:r>
            <a:endParaRPr lang="en-US" sz="2000" dirty="0"/>
          </a:p>
          <a:p>
            <a:pPr marL="0" indent="358775">
              <a:buNone/>
            </a:pPr>
            <a:r>
              <a:rPr lang="el-GR" sz="2000" dirty="0"/>
              <a:t>και στο κυρίως πρόγραμμα τις εντολές:</a:t>
            </a:r>
          </a:p>
          <a:p>
            <a:pPr marL="0" indent="0" algn="ctr">
              <a:buNone/>
            </a:pPr>
            <a:r>
              <a:rPr lang="el-GR" sz="2000" dirty="0"/>
              <a:t> </a:t>
            </a:r>
            <a:r>
              <a:rPr lang="en-US" sz="2000" dirty="0"/>
              <a:t>a</a:t>
            </a:r>
            <a:r>
              <a:rPr lang="el-GR" sz="2000" dirty="0"/>
              <a:t>[1]:=5; </a:t>
            </a:r>
            <a:r>
              <a:rPr lang="en-US" sz="2000" dirty="0"/>
              <a:t>a</a:t>
            </a:r>
            <a:r>
              <a:rPr lang="el-GR" sz="2000" dirty="0"/>
              <a:t>[2]:=4; </a:t>
            </a:r>
            <a:r>
              <a:rPr lang="en-US" sz="2000" dirty="0"/>
              <a:t>a</a:t>
            </a:r>
            <a:r>
              <a:rPr lang="el-GR" sz="2000" dirty="0"/>
              <a:t>[3]:=3; </a:t>
            </a:r>
            <a:r>
              <a:rPr lang="en-US" sz="2000" dirty="0"/>
              <a:t>a</a:t>
            </a:r>
            <a:r>
              <a:rPr lang="el-GR" sz="2000" dirty="0"/>
              <a:t>[4]:=2; </a:t>
            </a:r>
            <a:r>
              <a:rPr lang="en-US" sz="2000" dirty="0"/>
              <a:t>a</a:t>
            </a:r>
            <a:r>
              <a:rPr lang="el-GR" sz="2000" dirty="0"/>
              <a:t>[5]:=1; </a:t>
            </a:r>
          </a:p>
          <a:p>
            <a:r>
              <a:rPr lang="el-GR" sz="2000" dirty="0"/>
              <a:t>Αυτές οι πέντε εντολές θα μπορούσαν να συντομευτούν με την εξής εντολή: </a:t>
            </a:r>
          </a:p>
          <a:p>
            <a:pPr marL="0" indent="0" algn="ctr">
              <a:buNone/>
            </a:pPr>
            <a:r>
              <a:rPr lang="en-US" sz="2000" b="1" dirty="0"/>
              <a:t>f</a:t>
            </a:r>
            <a:r>
              <a:rPr lang="el-GR" sz="2000" b="1" dirty="0" err="1"/>
              <a:t>or</a:t>
            </a:r>
            <a:r>
              <a:rPr lang="en-US" sz="2000" b="1" dirty="0"/>
              <a:t>  </a:t>
            </a:r>
            <a:r>
              <a:rPr lang="en-US" sz="2000" dirty="0"/>
              <a:t>i:=</a:t>
            </a:r>
            <a:r>
              <a:rPr lang="el-GR" sz="2000" dirty="0"/>
              <a:t> 5 </a:t>
            </a:r>
            <a:r>
              <a:rPr lang="en-US" sz="2000" dirty="0"/>
              <a:t> </a:t>
            </a:r>
            <a:r>
              <a:rPr lang="el-GR" sz="2000" b="1" dirty="0" err="1"/>
              <a:t>do</a:t>
            </a:r>
            <a:r>
              <a:rPr lang="el-GR" sz="2000" dirty="0"/>
              <a:t> </a:t>
            </a:r>
            <a:r>
              <a:rPr lang="en-US" sz="2000" dirty="0"/>
              <a:t>a</a:t>
            </a:r>
            <a:r>
              <a:rPr lang="el-GR" sz="2000" dirty="0"/>
              <a:t>[</a:t>
            </a:r>
            <a:r>
              <a:rPr lang="en-US" sz="2000" dirty="0" err="1"/>
              <a:t>i</a:t>
            </a:r>
            <a:r>
              <a:rPr lang="el-GR" sz="2000" dirty="0"/>
              <a:t>]:=6-</a:t>
            </a:r>
            <a:r>
              <a:rPr lang="en-US" sz="2000" dirty="0" err="1"/>
              <a:t>i</a:t>
            </a:r>
            <a:r>
              <a:rPr lang="el-GR" sz="2000" dirty="0"/>
              <a:t>; </a:t>
            </a:r>
            <a:endParaRPr lang="en-US" sz="2000" dirty="0"/>
          </a:p>
          <a:p>
            <a:pPr marL="0" indent="0" algn="ctr">
              <a:buNone/>
            </a:pPr>
            <a:r>
              <a:rPr lang="el-GR" sz="2000" dirty="0"/>
              <a:t>γιατί </a:t>
            </a:r>
            <a:r>
              <a:rPr lang="en-US" sz="2000" b="1" dirty="0"/>
              <a:t>a</a:t>
            </a:r>
            <a:r>
              <a:rPr lang="el-GR" sz="2000" b="1" dirty="0"/>
              <a:t>[ 1 ]=6-1=5, </a:t>
            </a:r>
            <a:r>
              <a:rPr lang="en-US" sz="2000" b="1" dirty="0"/>
              <a:t>a</a:t>
            </a:r>
            <a:r>
              <a:rPr lang="el-GR" sz="2000" b="1" dirty="0"/>
              <a:t>[2]=6-2=4 </a:t>
            </a:r>
            <a:r>
              <a:rPr lang="el-GR" sz="2000" b="1" dirty="0" err="1"/>
              <a:t>κ.ο.κ.</a:t>
            </a:r>
            <a:endParaRPr lang="el-GR" sz="2000" b="1" dirty="0"/>
          </a:p>
        </p:txBody>
      </p:sp>
    </p:spTree>
    <p:extLst>
      <p:ext uri="{BB962C8B-B14F-4D97-AF65-F5344CB8AC3E}">
        <p14:creationId xmlns:p14="http://schemas.microsoft.com/office/powerpoint/2010/main" val="2675116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Παράδειγμα </a:t>
            </a:r>
            <a:r>
              <a:rPr lang="en-US" dirty="0" smtClean="0"/>
              <a:t>2</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21</a:t>
            </a:fld>
            <a:endParaRPr lang="en-US" dirty="0"/>
          </a:p>
        </p:txBody>
      </p:sp>
      <p:sp>
        <p:nvSpPr>
          <p:cNvPr id="4" name="Θέση περιεχομένου 3"/>
          <p:cNvSpPr>
            <a:spLocks noGrp="1"/>
          </p:cNvSpPr>
          <p:nvPr>
            <p:ph idx="1"/>
          </p:nvPr>
        </p:nvSpPr>
        <p:spPr/>
        <p:txBody>
          <a:bodyPr>
            <a:noAutofit/>
          </a:bodyPr>
          <a:lstStyle/>
          <a:p>
            <a:pPr marL="0" indent="0" algn="just">
              <a:buNone/>
            </a:pPr>
            <a:r>
              <a:rPr lang="el-GR" sz="2400" dirty="0"/>
              <a:t>Να γραφτεί πρόγραμμα το οποίο αρχικά </a:t>
            </a:r>
            <a:r>
              <a:rPr lang="el-GR" sz="2400" b="1" dirty="0"/>
              <a:t>να διαβάζει </a:t>
            </a:r>
            <a:r>
              <a:rPr lang="el-GR" sz="2400" dirty="0"/>
              <a:t>τα στοιχεία </a:t>
            </a:r>
            <a:r>
              <a:rPr lang="el-GR" sz="2400" b="1" dirty="0"/>
              <a:t>ενός πίνακα </a:t>
            </a:r>
            <a:r>
              <a:rPr lang="en-US" sz="2400" b="1" dirty="0"/>
              <a:t>a </a:t>
            </a:r>
            <a:r>
              <a:rPr lang="el-GR" sz="2400" b="1" dirty="0"/>
              <a:t>είκοσι πραγματικών αριθμών</a:t>
            </a:r>
            <a:r>
              <a:rPr lang="el-GR" sz="2400" dirty="0"/>
              <a:t> και να τους τυπώνει στην οθόνη ανάποδα στη συνέχεια να </a:t>
            </a:r>
            <a:r>
              <a:rPr lang="el-GR" sz="2400" b="1" dirty="0"/>
              <a:t>διαβάζει τα στοιχεία ενός πίνακα b τριάντα χαρακτήρων </a:t>
            </a:r>
            <a:r>
              <a:rPr lang="el-GR" sz="2400" dirty="0"/>
              <a:t>και να τυπώνει στην οθόνη το </a:t>
            </a:r>
            <a:r>
              <a:rPr lang="el-GR" sz="2400" b="1" dirty="0"/>
              <a:t>πλήθος των εμφανίσεων χαρακτήρα </a:t>
            </a:r>
            <a:r>
              <a:rPr lang="en-US" sz="2400" b="1" dirty="0"/>
              <a:t>a</a:t>
            </a:r>
            <a:r>
              <a:rPr lang="el-GR" sz="2400" dirty="0"/>
              <a:t> και </a:t>
            </a:r>
            <a:r>
              <a:rPr lang="el-GR" sz="2400" b="1" dirty="0"/>
              <a:t>μετά να διαβάζει τα στοιχεία ενός πίνακα c δεκαπέντε λογικών μεταβλητών</a:t>
            </a:r>
            <a:r>
              <a:rPr lang="el-GR" sz="2400" dirty="0"/>
              <a:t> και να τυπώνει στην οθόνη το </a:t>
            </a:r>
            <a:r>
              <a:rPr lang="el-GR" sz="2400" b="1" dirty="0"/>
              <a:t>πλήθος των </a:t>
            </a:r>
            <a:r>
              <a:rPr lang="en-US" sz="2400" b="1" dirty="0"/>
              <a:t>true </a:t>
            </a:r>
            <a:r>
              <a:rPr lang="el-GR" sz="2400" b="1" dirty="0"/>
              <a:t>το πλήθος των </a:t>
            </a:r>
            <a:r>
              <a:rPr lang="el-GR" sz="2400" b="1" dirty="0" err="1"/>
              <a:t>false</a:t>
            </a:r>
            <a:endParaRPr lang="el-GR" sz="2400" b="1" dirty="0"/>
          </a:p>
        </p:txBody>
      </p:sp>
    </p:spTree>
    <p:extLst>
      <p:ext uri="{BB962C8B-B14F-4D97-AF65-F5344CB8AC3E}">
        <p14:creationId xmlns:p14="http://schemas.microsoft.com/office/powerpoint/2010/main" val="120062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smtClean="0"/>
              <a:t>Λύση</a:t>
            </a:r>
            <a:r>
              <a:rPr lang="en-US" baseline="-25000" dirty="0" smtClean="0"/>
              <a:t>1/2</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22</a:t>
            </a:fld>
            <a:endParaRPr lang="en-US" dirty="0"/>
          </a:p>
        </p:txBody>
      </p:sp>
      <p:sp>
        <p:nvSpPr>
          <p:cNvPr id="4" name="Θέση περιεχομένου 3"/>
          <p:cNvSpPr>
            <a:spLocks noGrp="1"/>
          </p:cNvSpPr>
          <p:nvPr>
            <p:ph idx="1"/>
          </p:nvPr>
        </p:nvSpPr>
        <p:spPr/>
        <p:txBody>
          <a:bodyPr>
            <a:noAutofit/>
          </a:bodyPr>
          <a:lstStyle/>
          <a:p>
            <a:r>
              <a:rPr lang="el-GR" sz="2400" dirty="0"/>
              <a:t>Στο πρόγραμμα αυτό εκτός από τους τρεις πίνακες </a:t>
            </a:r>
            <a:r>
              <a:rPr lang="el-GR" sz="2400" b="1" dirty="0" err="1"/>
              <a:t>a,b,c</a:t>
            </a:r>
            <a:r>
              <a:rPr lang="el-GR" sz="2400" dirty="0"/>
              <a:t>  </a:t>
            </a:r>
          </a:p>
          <a:p>
            <a:r>
              <a:rPr lang="el-GR" sz="2400" dirty="0"/>
              <a:t>Πρέπει να δηλώσουμε έναν μετρητή για την επεξεργασία των τριών πινάκων με τη χρήση του </a:t>
            </a:r>
            <a:r>
              <a:rPr lang="el-GR" sz="2400" b="1" dirty="0"/>
              <a:t>for )</a:t>
            </a:r>
          </a:p>
          <a:p>
            <a:r>
              <a:rPr lang="el-GR" sz="2400" dirty="0"/>
              <a:t>Έναν μετρητή </a:t>
            </a:r>
            <a:r>
              <a:rPr lang="el-GR" sz="2400" b="1" dirty="0"/>
              <a:t>j </a:t>
            </a:r>
            <a:r>
              <a:rPr lang="el-GR" sz="2400" dirty="0"/>
              <a:t>για τις εμφανίσεις του </a:t>
            </a:r>
            <a:r>
              <a:rPr lang="en-US" sz="2400" dirty="0"/>
              <a:t>a</a:t>
            </a:r>
            <a:r>
              <a:rPr lang="el-GR" sz="2400" dirty="0"/>
              <a:t> κι έναν</a:t>
            </a:r>
            <a:r>
              <a:rPr lang="en-US" sz="2400" dirty="0"/>
              <a:t> </a:t>
            </a:r>
            <a:r>
              <a:rPr lang="el-GR" sz="2400" dirty="0"/>
              <a:t>μετρητή </a:t>
            </a:r>
            <a:r>
              <a:rPr lang="en-US" sz="2400" dirty="0"/>
              <a:t>k</a:t>
            </a:r>
            <a:r>
              <a:rPr lang="el-GR" sz="2400" dirty="0"/>
              <a:t> για τη μέτρηση των </a:t>
            </a:r>
            <a:r>
              <a:rPr lang="el-GR" sz="2400" dirty="0" err="1"/>
              <a:t>true</a:t>
            </a:r>
            <a:r>
              <a:rPr lang="el-GR" sz="2400" dirty="0"/>
              <a:t> στον τελευταίο πίνακα </a:t>
            </a:r>
          </a:p>
          <a:p>
            <a:r>
              <a:rPr lang="el-GR" sz="2400" dirty="0"/>
              <a:t>Δε χρειάζεται ξεχωριστή μεταβλητή για το πλήθος των </a:t>
            </a:r>
            <a:r>
              <a:rPr lang="el-GR" sz="2400" b="1" dirty="0" err="1"/>
              <a:t>fa</a:t>
            </a:r>
            <a:r>
              <a:rPr lang="en-US" sz="2400" b="1" dirty="0"/>
              <a:t>l</a:t>
            </a:r>
            <a:r>
              <a:rPr lang="el-GR" sz="2400" b="1" dirty="0" err="1"/>
              <a:t>se</a:t>
            </a:r>
            <a:r>
              <a:rPr lang="el-GR" sz="2400" b="1" dirty="0"/>
              <a:t> </a:t>
            </a:r>
            <a:r>
              <a:rPr lang="el-GR" sz="2400" dirty="0"/>
              <a:t>αφού αυτό ισούται με </a:t>
            </a:r>
            <a:r>
              <a:rPr lang="el-GR" sz="2400" b="1" dirty="0"/>
              <a:t>15-</a:t>
            </a:r>
            <a:r>
              <a:rPr lang="en-US" sz="2400" b="1" dirty="0"/>
              <a:t>k</a:t>
            </a:r>
            <a:endParaRPr lang="el-GR" sz="2400" b="1" dirty="0"/>
          </a:p>
        </p:txBody>
      </p:sp>
    </p:spTree>
    <p:extLst>
      <p:ext uri="{BB962C8B-B14F-4D97-AF65-F5344CB8AC3E}">
        <p14:creationId xmlns:p14="http://schemas.microsoft.com/office/powerpoint/2010/main" val="743164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smtClean="0"/>
              <a:t>Λύση</a:t>
            </a:r>
            <a:r>
              <a:rPr lang="en-US" baseline="-25000" dirty="0" smtClean="0"/>
              <a:t>2/2</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23</a:t>
            </a:fld>
            <a:endParaRPr lang="en-US" dirty="0"/>
          </a:p>
        </p:txBody>
      </p:sp>
      <p:sp>
        <p:nvSpPr>
          <p:cNvPr id="4" name="Θέση περιεχομένου 3"/>
          <p:cNvSpPr>
            <a:spLocks noGrp="1"/>
          </p:cNvSpPr>
          <p:nvPr>
            <p:ph idx="1"/>
          </p:nvPr>
        </p:nvSpPr>
        <p:spPr>
          <a:xfrm>
            <a:off x="457200" y="1333500"/>
            <a:ext cx="3034680" cy="3771636"/>
          </a:xfrm>
        </p:spPr>
        <p:txBody>
          <a:bodyPr>
            <a:noAutofit/>
          </a:bodyPr>
          <a:lstStyle/>
          <a:p>
            <a:pPr marL="0" indent="0">
              <a:buNone/>
            </a:pPr>
            <a:r>
              <a:rPr lang="el-GR" sz="1600" dirty="0">
                <a:solidFill>
                  <a:schemeClr val="tx1">
                    <a:lumMod val="90000"/>
                    <a:lumOff val="10000"/>
                  </a:schemeClr>
                </a:solidFill>
              </a:rPr>
              <a:t>Όσον  αφορά το δεύτερο πίνακα b ελέγχουμε αν κάθε στοιχείο του είναι ίσο με </a:t>
            </a:r>
            <a:r>
              <a:rPr lang="en-US" sz="1600" dirty="0">
                <a:solidFill>
                  <a:schemeClr val="tx1">
                    <a:lumMod val="90000"/>
                    <a:lumOff val="10000"/>
                  </a:schemeClr>
                </a:solidFill>
              </a:rPr>
              <a:t>a</a:t>
            </a:r>
            <a:r>
              <a:rPr lang="el-GR" sz="1600" dirty="0">
                <a:solidFill>
                  <a:schemeClr val="tx1">
                    <a:lumMod val="90000"/>
                    <a:lumOff val="10000"/>
                  </a:schemeClr>
                </a:solidFill>
              </a:rPr>
              <a:t/>
            </a:r>
            <a:br>
              <a:rPr lang="el-GR" sz="1600" dirty="0">
                <a:solidFill>
                  <a:schemeClr val="tx1">
                    <a:lumMod val="90000"/>
                    <a:lumOff val="10000"/>
                  </a:schemeClr>
                </a:solidFill>
              </a:rPr>
            </a:br>
            <a:r>
              <a:rPr lang="el-GR" sz="1600" dirty="0">
                <a:solidFill>
                  <a:schemeClr val="tx1">
                    <a:lumMod val="90000"/>
                    <a:lumOff val="10000"/>
                  </a:schemeClr>
                </a:solidFill>
              </a:rPr>
              <a:t>και αν είναι τότε αυξάνεται ο μετρητής j κατά 1. ‘Έτσι  μόλις τελειώσει αυτός ο </a:t>
            </a:r>
            <a:br>
              <a:rPr lang="el-GR" sz="1600" dirty="0">
                <a:solidFill>
                  <a:schemeClr val="tx1">
                    <a:lumMod val="90000"/>
                    <a:lumOff val="10000"/>
                  </a:schemeClr>
                </a:solidFill>
              </a:rPr>
            </a:br>
            <a:r>
              <a:rPr lang="el-GR" sz="1600" dirty="0">
                <a:solidFill>
                  <a:schemeClr val="tx1">
                    <a:lumMod val="90000"/>
                    <a:lumOff val="10000"/>
                  </a:schemeClr>
                </a:solidFill>
              </a:rPr>
              <a:t>έλεγχος η τιμή του j θα ισούται με το πλήθος των </a:t>
            </a:r>
            <a:r>
              <a:rPr lang="en-US" sz="1600" dirty="0">
                <a:solidFill>
                  <a:schemeClr val="tx1">
                    <a:lumMod val="90000"/>
                    <a:lumOff val="10000"/>
                  </a:schemeClr>
                </a:solidFill>
              </a:rPr>
              <a:t>a</a:t>
            </a:r>
            <a:r>
              <a:rPr lang="el-GR" sz="1600" dirty="0">
                <a:solidFill>
                  <a:schemeClr val="tx1">
                    <a:lumMod val="90000"/>
                    <a:lumOff val="10000"/>
                  </a:schemeClr>
                </a:solidFill>
              </a:rPr>
              <a:t> στον πίνακα b.</a:t>
            </a:r>
            <a:endParaRPr lang="en-US" sz="1600" dirty="0">
              <a:solidFill>
                <a:schemeClr val="tx1">
                  <a:lumMod val="90000"/>
                  <a:lumOff val="10000"/>
                </a:schemeClr>
              </a:solidFill>
            </a:endParaRPr>
          </a:p>
          <a:p>
            <a:pPr marL="0" indent="0">
              <a:buNone/>
            </a:pPr>
            <a:r>
              <a:rPr lang="el-GR" sz="1600" dirty="0">
                <a:solidFill>
                  <a:schemeClr val="tx1">
                    <a:lumMod val="90000"/>
                    <a:lumOff val="10000"/>
                  </a:schemeClr>
                </a:solidFill>
              </a:rPr>
              <a:t>Τέλος, στον</a:t>
            </a:r>
            <a:r>
              <a:rPr lang="en-US" sz="1600" dirty="0">
                <a:solidFill>
                  <a:schemeClr val="tx1">
                    <a:lumMod val="90000"/>
                    <a:lumOff val="10000"/>
                  </a:schemeClr>
                </a:solidFill>
              </a:rPr>
              <a:t> </a:t>
            </a:r>
            <a:r>
              <a:rPr lang="el-GR" sz="1600" dirty="0">
                <a:solidFill>
                  <a:schemeClr val="tx1">
                    <a:lumMod val="90000"/>
                    <a:lumOff val="10000"/>
                  </a:schemeClr>
                </a:solidFill>
              </a:rPr>
              <a:t>τελευταίο πίνακα c ελέγχουμε αν κάθε στοιχείο του είναι ίσο με </a:t>
            </a:r>
            <a:r>
              <a:rPr lang="el-GR" sz="1600" b="1" dirty="0" err="1">
                <a:solidFill>
                  <a:schemeClr val="tx1">
                    <a:lumMod val="90000"/>
                    <a:lumOff val="10000"/>
                  </a:schemeClr>
                </a:solidFill>
              </a:rPr>
              <a:t>true</a:t>
            </a:r>
            <a:r>
              <a:rPr lang="el-GR" sz="1600" dirty="0">
                <a:solidFill>
                  <a:schemeClr val="tx1">
                    <a:lumMod val="90000"/>
                    <a:lumOff val="10000"/>
                  </a:schemeClr>
                </a:solidFill>
              </a:rPr>
              <a:t>, αν είναι  τότε αυξάνεται η τιμή τον k κατά 1 κι έτσι μόλις τελειώσει αυτή η διεργασία η τιμή τον k Θα ισούται με το πλήθος των </a:t>
            </a:r>
            <a:r>
              <a:rPr lang="el-GR" sz="1600" b="1" dirty="0" err="1">
                <a:solidFill>
                  <a:schemeClr val="tx1">
                    <a:lumMod val="90000"/>
                    <a:lumOff val="10000"/>
                  </a:schemeClr>
                </a:solidFill>
              </a:rPr>
              <a:t>true</a:t>
            </a:r>
            <a:r>
              <a:rPr lang="el-GR" sz="1600" dirty="0">
                <a:solidFill>
                  <a:schemeClr val="tx1">
                    <a:lumMod val="90000"/>
                    <a:lumOff val="10000"/>
                  </a:schemeClr>
                </a:solidFill>
              </a:rPr>
              <a:t> στον πίνακα c.</a:t>
            </a:r>
            <a:endParaRPr lang="en-US" sz="1600" dirty="0">
              <a:solidFill>
                <a:schemeClr val="tx1">
                  <a:lumMod val="90000"/>
                  <a:lumOff val="10000"/>
                </a:schemeClr>
              </a:solidFill>
            </a:endParaRPr>
          </a:p>
        </p:txBody>
      </p:sp>
      <p:sp>
        <p:nvSpPr>
          <p:cNvPr id="5" name="Rounded Rectangle 7"/>
          <p:cNvSpPr/>
          <p:nvPr/>
        </p:nvSpPr>
        <p:spPr>
          <a:xfrm>
            <a:off x="3635896" y="1135492"/>
            <a:ext cx="5207000" cy="4167651"/>
          </a:xfrm>
          <a:prstGeom prst="roundRect">
            <a:avLst>
              <a:gd name="adj" fmla="val 384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a:solidFill>
                  <a:schemeClr val="bg1"/>
                </a:solidFill>
              </a:rPr>
              <a:t>program </a:t>
            </a:r>
            <a:r>
              <a:rPr lang="en-US" sz="1000" b="1" dirty="0" err="1">
                <a:solidFill>
                  <a:schemeClr val="bg1"/>
                </a:solidFill>
              </a:rPr>
              <a:t>epexergasia_pinakon</a:t>
            </a:r>
            <a:r>
              <a:rPr lang="en-US" sz="1000" b="1" dirty="0">
                <a:solidFill>
                  <a:schemeClr val="bg1"/>
                </a:solidFill>
              </a:rPr>
              <a:t>(</a:t>
            </a:r>
            <a:r>
              <a:rPr lang="en-US" sz="1000" b="1" dirty="0" err="1">
                <a:solidFill>
                  <a:schemeClr val="bg1"/>
                </a:solidFill>
              </a:rPr>
              <a:t>input,output</a:t>
            </a:r>
            <a:r>
              <a:rPr lang="en-US" sz="1000" b="1" dirty="0">
                <a:solidFill>
                  <a:schemeClr val="bg1"/>
                </a:solidFill>
              </a:rPr>
              <a:t>);</a:t>
            </a:r>
          </a:p>
          <a:p>
            <a:r>
              <a:rPr lang="en-US" sz="1000" b="1" dirty="0">
                <a:solidFill>
                  <a:schemeClr val="bg1"/>
                </a:solidFill>
              </a:rPr>
              <a:t>var a: array [ 1..20] of real;</a:t>
            </a:r>
          </a:p>
          <a:p>
            <a:r>
              <a:rPr lang="en-US" sz="1000" b="1" dirty="0">
                <a:solidFill>
                  <a:schemeClr val="bg1"/>
                </a:solidFill>
              </a:rPr>
              <a:t>b:	array [ 1..30] of char;</a:t>
            </a:r>
          </a:p>
          <a:p>
            <a:r>
              <a:rPr lang="en-US" sz="1000" b="1" dirty="0">
                <a:solidFill>
                  <a:schemeClr val="bg1"/>
                </a:solidFill>
              </a:rPr>
              <a:t>c:	array [ 1..15] of </a:t>
            </a:r>
            <a:r>
              <a:rPr lang="en-US" sz="1000" b="1" dirty="0" err="1">
                <a:solidFill>
                  <a:schemeClr val="bg1"/>
                </a:solidFill>
              </a:rPr>
              <a:t>boolean</a:t>
            </a:r>
            <a:r>
              <a:rPr lang="en-US" sz="1000" b="1" dirty="0">
                <a:solidFill>
                  <a:schemeClr val="bg1"/>
                </a:solidFill>
              </a:rPr>
              <a:t>;</a:t>
            </a:r>
          </a:p>
          <a:p>
            <a:r>
              <a:rPr lang="en-US" sz="1000" b="1" dirty="0">
                <a:solidFill>
                  <a:schemeClr val="bg1"/>
                </a:solidFill>
              </a:rPr>
              <a:t>i, j, k: integer;</a:t>
            </a:r>
          </a:p>
          <a:p>
            <a:r>
              <a:rPr lang="en-US" sz="1000" b="1" dirty="0">
                <a:solidFill>
                  <a:schemeClr val="bg1"/>
                </a:solidFill>
              </a:rPr>
              <a:t>begin</a:t>
            </a:r>
          </a:p>
          <a:p>
            <a:r>
              <a:rPr lang="fr-FR" sz="1000" b="1" dirty="0">
                <a:solidFill>
                  <a:schemeClr val="bg1"/>
                </a:solidFill>
              </a:rPr>
              <a:t>j:= 0; </a:t>
            </a:r>
          </a:p>
          <a:p>
            <a:r>
              <a:rPr lang="fr-FR" sz="1000" b="1" dirty="0">
                <a:solidFill>
                  <a:schemeClr val="bg1"/>
                </a:solidFill>
              </a:rPr>
              <a:t>k:= 0; </a:t>
            </a:r>
          </a:p>
          <a:p>
            <a:r>
              <a:rPr lang="en-US" sz="1000" b="1" dirty="0">
                <a:solidFill>
                  <a:schemeClr val="bg1"/>
                </a:solidFill>
              </a:rPr>
              <a:t>writeln ('</a:t>
            </a:r>
            <a:r>
              <a:rPr lang="en-US" sz="1000" b="1" dirty="0" err="1">
                <a:solidFill>
                  <a:schemeClr val="bg1"/>
                </a:solidFill>
              </a:rPr>
              <a:t>Dwse</a:t>
            </a:r>
            <a:r>
              <a:rPr lang="en-US" sz="1000" b="1" dirty="0">
                <a:solidFill>
                  <a:schemeClr val="bg1"/>
                </a:solidFill>
              </a:rPr>
              <a:t> 20 </a:t>
            </a:r>
            <a:r>
              <a:rPr lang="en-US" sz="1000" b="1" dirty="0" err="1">
                <a:solidFill>
                  <a:schemeClr val="bg1"/>
                </a:solidFill>
              </a:rPr>
              <a:t>pragmatikous</a:t>
            </a:r>
            <a:r>
              <a:rPr lang="en-US" sz="1000" b="1" dirty="0">
                <a:solidFill>
                  <a:schemeClr val="bg1"/>
                </a:solidFill>
              </a:rPr>
              <a:t> </a:t>
            </a:r>
            <a:r>
              <a:rPr lang="en-US" sz="1000" b="1" dirty="0" err="1">
                <a:solidFill>
                  <a:schemeClr val="bg1"/>
                </a:solidFill>
              </a:rPr>
              <a:t>arithmous</a:t>
            </a:r>
            <a:r>
              <a:rPr lang="en-US" sz="1000" b="1" dirty="0">
                <a:solidFill>
                  <a:schemeClr val="bg1"/>
                </a:solidFill>
              </a:rPr>
              <a:t>: ');</a:t>
            </a:r>
          </a:p>
          <a:p>
            <a:r>
              <a:rPr lang="pl-PL" sz="1000" b="1" dirty="0">
                <a:solidFill>
                  <a:schemeClr val="bg1"/>
                </a:solidFill>
              </a:rPr>
              <a:t>for i:= 1 to 20 do</a:t>
            </a:r>
          </a:p>
          <a:p>
            <a:r>
              <a:rPr lang="it-IT" sz="1000" b="1" dirty="0">
                <a:solidFill>
                  <a:schemeClr val="bg1"/>
                </a:solidFill>
              </a:rPr>
              <a:t>readln (a[i]); </a:t>
            </a:r>
          </a:p>
          <a:p>
            <a:r>
              <a:rPr lang="pl-PL" sz="1000" b="1" dirty="0">
                <a:solidFill>
                  <a:schemeClr val="bg1"/>
                </a:solidFill>
              </a:rPr>
              <a:t>for i:= 1 to 20 do</a:t>
            </a:r>
          </a:p>
          <a:p>
            <a:r>
              <a:rPr lang="en-US" sz="1000" b="1" dirty="0">
                <a:solidFill>
                  <a:schemeClr val="bg1"/>
                </a:solidFill>
              </a:rPr>
              <a:t>writeln ( a[21-i]); </a:t>
            </a:r>
          </a:p>
          <a:p>
            <a:r>
              <a:rPr lang="en-US" sz="1000" b="1" dirty="0">
                <a:solidFill>
                  <a:schemeClr val="bg1"/>
                </a:solidFill>
              </a:rPr>
              <a:t>writeln ('</a:t>
            </a:r>
            <a:r>
              <a:rPr lang="en-US" sz="1000" b="1" dirty="0" err="1">
                <a:solidFill>
                  <a:schemeClr val="bg1"/>
                </a:solidFill>
              </a:rPr>
              <a:t>Dwse</a:t>
            </a:r>
            <a:r>
              <a:rPr lang="en-US" sz="1000" b="1" dirty="0">
                <a:solidFill>
                  <a:schemeClr val="bg1"/>
                </a:solidFill>
              </a:rPr>
              <a:t> 30 </a:t>
            </a:r>
            <a:r>
              <a:rPr lang="en-US" sz="1000" b="1" dirty="0" err="1">
                <a:solidFill>
                  <a:schemeClr val="bg1"/>
                </a:solidFill>
              </a:rPr>
              <a:t>Charakthres</a:t>
            </a:r>
            <a:r>
              <a:rPr lang="en-US" sz="1000" b="1" dirty="0">
                <a:solidFill>
                  <a:schemeClr val="bg1"/>
                </a:solidFill>
              </a:rPr>
              <a:t>: ');</a:t>
            </a:r>
          </a:p>
          <a:p>
            <a:r>
              <a:rPr lang="pl-PL" sz="1000" b="1" dirty="0">
                <a:solidFill>
                  <a:schemeClr val="bg1"/>
                </a:solidFill>
              </a:rPr>
              <a:t>for i:= 1 to 30 do</a:t>
            </a:r>
          </a:p>
          <a:p>
            <a:r>
              <a:rPr lang="en-US" sz="1000" b="1" dirty="0" err="1">
                <a:solidFill>
                  <a:schemeClr val="bg1"/>
                </a:solidFill>
              </a:rPr>
              <a:t>readln</a:t>
            </a:r>
            <a:r>
              <a:rPr lang="en-US" sz="1000" b="1" dirty="0">
                <a:solidFill>
                  <a:schemeClr val="bg1"/>
                </a:solidFill>
              </a:rPr>
              <a:t> (b[i] ); </a:t>
            </a:r>
          </a:p>
          <a:p>
            <a:r>
              <a:rPr lang="pl-PL" sz="1000" b="1" dirty="0">
                <a:solidFill>
                  <a:schemeClr val="bg1"/>
                </a:solidFill>
              </a:rPr>
              <a:t>for i:= 1 to 30 do</a:t>
            </a:r>
          </a:p>
          <a:p>
            <a:r>
              <a:rPr lang="en-US" sz="1000" b="1" dirty="0">
                <a:solidFill>
                  <a:schemeClr val="bg1"/>
                </a:solidFill>
              </a:rPr>
              <a:t>if b[i]= 'a' then</a:t>
            </a:r>
          </a:p>
          <a:p>
            <a:r>
              <a:rPr lang="en-US" sz="1000" b="1" dirty="0">
                <a:solidFill>
                  <a:schemeClr val="bg1"/>
                </a:solidFill>
              </a:rPr>
              <a:t>j:=j+1;</a:t>
            </a:r>
          </a:p>
          <a:p>
            <a:r>
              <a:rPr lang="en-US" sz="1000" b="1" dirty="0">
                <a:solidFill>
                  <a:schemeClr val="bg1"/>
                </a:solidFill>
              </a:rPr>
              <a:t>writeln (' To </a:t>
            </a:r>
            <a:r>
              <a:rPr lang="en-US" sz="1000" b="1" dirty="0" err="1">
                <a:solidFill>
                  <a:schemeClr val="bg1"/>
                </a:solidFill>
              </a:rPr>
              <a:t>plhthos</a:t>
            </a:r>
            <a:r>
              <a:rPr lang="en-US" sz="1000" b="1" dirty="0">
                <a:solidFill>
                  <a:schemeClr val="bg1"/>
                </a:solidFill>
              </a:rPr>
              <a:t> </a:t>
            </a:r>
            <a:r>
              <a:rPr lang="en-US" sz="1000" b="1" dirty="0" err="1">
                <a:solidFill>
                  <a:schemeClr val="bg1"/>
                </a:solidFill>
              </a:rPr>
              <a:t>twn</a:t>
            </a:r>
            <a:r>
              <a:rPr lang="en-US" sz="1000" b="1" dirty="0">
                <a:solidFill>
                  <a:schemeClr val="bg1"/>
                </a:solidFill>
              </a:rPr>
              <a:t> a </a:t>
            </a:r>
            <a:r>
              <a:rPr lang="en-US" sz="1000" b="1" dirty="0" err="1">
                <a:solidFill>
                  <a:schemeClr val="bg1"/>
                </a:solidFill>
              </a:rPr>
              <a:t>ston</a:t>
            </a:r>
            <a:r>
              <a:rPr lang="en-US" sz="1000" b="1" dirty="0">
                <a:solidFill>
                  <a:schemeClr val="bg1"/>
                </a:solidFill>
              </a:rPr>
              <a:t> </a:t>
            </a:r>
            <a:r>
              <a:rPr lang="en-US" sz="1000" b="1" dirty="0" err="1">
                <a:solidFill>
                  <a:schemeClr val="bg1"/>
                </a:solidFill>
              </a:rPr>
              <a:t>pinaka</a:t>
            </a:r>
            <a:r>
              <a:rPr lang="en-US" sz="1000" b="1" dirty="0">
                <a:solidFill>
                  <a:schemeClr val="bg1"/>
                </a:solidFill>
              </a:rPr>
              <a:t> b </a:t>
            </a:r>
            <a:r>
              <a:rPr lang="en-US" sz="1000" b="1" dirty="0" err="1">
                <a:solidFill>
                  <a:schemeClr val="bg1"/>
                </a:solidFill>
              </a:rPr>
              <a:t>eina</a:t>
            </a:r>
            <a:r>
              <a:rPr lang="en-US" sz="1000" b="1" dirty="0">
                <a:solidFill>
                  <a:schemeClr val="bg1"/>
                </a:solidFill>
              </a:rPr>
              <a:t>: ', j);</a:t>
            </a:r>
          </a:p>
          <a:p>
            <a:r>
              <a:rPr lang="en-US" sz="1000" b="1" dirty="0">
                <a:solidFill>
                  <a:schemeClr val="bg1"/>
                </a:solidFill>
              </a:rPr>
              <a:t>writeln (' </a:t>
            </a:r>
            <a:r>
              <a:rPr lang="en-US" sz="1000" b="1" dirty="0" err="1">
                <a:solidFill>
                  <a:schemeClr val="bg1"/>
                </a:solidFill>
              </a:rPr>
              <a:t>Dwse</a:t>
            </a:r>
            <a:r>
              <a:rPr lang="en-US" sz="1000" b="1" dirty="0">
                <a:solidFill>
                  <a:schemeClr val="bg1"/>
                </a:solidFill>
              </a:rPr>
              <a:t> 15 </a:t>
            </a:r>
            <a:r>
              <a:rPr lang="en-US" sz="1000" b="1" dirty="0" err="1">
                <a:solidFill>
                  <a:schemeClr val="bg1"/>
                </a:solidFill>
              </a:rPr>
              <a:t>logikes</a:t>
            </a:r>
            <a:r>
              <a:rPr lang="en-US" sz="1000" b="1" dirty="0">
                <a:solidFill>
                  <a:schemeClr val="bg1"/>
                </a:solidFill>
              </a:rPr>
              <a:t> </a:t>
            </a:r>
            <a:r>
              <a:rPr lang="en-US" sz="1000" b="1" dirty="0" err="1">
                <a:solidFill>
                  <a:schemeClr val="bg1"/>
                </a:solidFill>
              </a:rPr>
              <a:t>metablhtes</a:t>
            </a:r>
            <a:r>
              <a:rPr lang="en-US" sz="1000" b="1" dirty="0">
                <a:solidFill>
                  <a:schemeClr val="bg1"/>
                </a:solidFill>
              </a:rPr>
              <a:t>: ');</a:t>
            </a:r>
          </a:p>
          <a:p>
            <a:r>
              <a:rPr lang="pl-PL" sz="1000" b="1" dirty="0">
                <a:solidFill>
                  <a:schemeClr val="bg1"/>
                </a:solidFill>
              </a:rPr>
              <a:t>for i:=1 to 15 do</a:t>
            </a:r>
          </a:p>
          <a:p>
            <a:r>
              <a:rPr lang="en-US" sz="1000" b="1" dirty="0" err="1">
                <a:solidFill>
                  <a:schemeClr val="bg1"/>
                </a:solidFill>
              </a:rPr>
              <a:t>readln</a:t>
            </a:r>
            <a:r>
              <a:rPr lang="en-US" sz="1000" b="1" dirty="0">
                <a:solidFill>
                  <a:schemeClr val="bg1"/>
                </a:solidFill>
              </a:rPr>
              <a:t>(c[i]);</a:t>
            </a:r>
          </a:p>
          <a:p>
            <a:r>
              <a:rPr lang="pl-PL" sz="1000" b="1" dirty="0">
                <a:solidFill>
                  <a:schemeClr val="bg1"/>
                </a:solidFill>
              </a:rPr>
              <a:t>for i:=1 to 15 do</a:t>
            </a:r>
          </a:p>
          <a:p>
            <a:r>
              <a:rPr lang="en-US" sz="1000" b="1" dirty="0">
                <a:solidFill>
                  <a:schemeClr val="bg1"/>
                </a:solidFill>
              </a:rPr>
              <a:t>if c[i]=true then k:=k+1;</a:t>
            </a:r>
          </a:p>
          <a:p>
            <a:r>
              <a:rPr lang="en-US" sz="1000" b="1" dirty="0">
                <a:solidFill>
                  <a:schemeClr val="bg1"/>
                </a:solidFill>
              </a:rPr>
              <a:t>writeln(' To </a:t>
            </a:r>
            <a:r>
              <a:rPr lang="en-US" sz="1000" b="1" dirty="0" err="1">
                <a:solidFill>
                  <a:schemeClr val="bg1"/>
                </a:solidFill>
              </a:rPr>
              <a:t>plhthos</a:t>
            </a:r>
            <a:r>
              <a:rPr lang="en-US" sz="1000" b="1" dirty="0">
                <a:solidFill>
                  <a:schemeClr val="bg1"/>
                </a:solidFill>
              </a:rPr>
              <a:t> </a:t>
            </a:r>
            <a:r>
              <a:rPr lang="en-US" sz="1000" b="1" dirty="0" err="1">
                <a:solidFill>
                  <a:schemeClr val="bg1"/>
                </a:solidFill>
              </a:rPr>
              <a:t>twn</a:t>
            </a:r>
            <a:r>
              <a:rPr lang="en-US" sz="1000" b="1" dirty="0">
                <a:solidFill>
                  <a:schemeClr val="bg1"/>
                </a:solidFill>
              </a:rPr>
              <a:t> true </a:t>
            </a:r>
            <a:r>
              <a:rPr lang="en-US" sz="1000" b="1" dirty="0" err="1">
                <a:solidFill>
                  <a:schemeClr val="bg1"/>
                </a:solidFill>
              </a:rPr>
              <a:t>einai</a:t>
            </a:r>
            <a:r>
              <a:rPr lang="en-US" sz="1000" b="1" dirty="0">
                <a:solidFill>
                  <a:schemeClr val="bg1"/>
                </a:solidFill>
              </a:rPr>
              <a:t>: ', k,' </a:t>
            </a:r>
            <a:r>
              <a:rPr lang="en-US" sz="1000" b="1" dirty="0" err="1">
                <a:solidFill>
                  <a:schemeClr val="bg1"/>
                </a:solidFill>
              </a:rPr>
              <a:t>kai</a:t>
            </a:r>
            <a:r>
              <a:rPr lang="en-US" sz="1000" b="1" dirty="0">
                <a:solidFill>
                  <a:schemeClr val="bg1"/>
                </a:solidFill>
              </a:rPr>
              <a:t> to </a:t>
            </a:r>
            <a:r>
              <a:rPr lang="en-US" sz="1000" b="1" dirty="0" err="1">
                <a:solidFill>
                  <a:schemeClr val="bg1"/>
                </a:solidFill>
              </a:rPr>
              <a:t>plhthos</a:t>
            </a:r>
            <a:r>
              <a:rPr lang="en-US" sz="1000" b="1" dirty="0">
                <a:solidFill>
                  <a:schemeClr val="bg1"/>
                </a:solidFill>
              </a:rPr>
              <a:t> </a:t>
            </a:r>
            <a:r>
              <a:rPr lang="en-US" sz="1000" b="1" dirty="0" err="1">
                <a:solidFill>
                  <a:schemeClr val="bg1"/>
                </a:solidFill>
              </a:rPr>
              <a:t>twn</a:t>
            </a:r>
            <a:r>
              <a:rPr lang="en-US" sz="1000" b="1" dirty="0">
                <a:solidFill>
                  <a:schemeClr val="bg1"/>
                </a:solidFill>
              </a:rPr>
              <a:t> false </a:t>
            </a:r>
            <a:r>
              <a:rPr lang="en-US" sz="1000" b="1" dirty="0" err="1">
                <a:solidFill>
                  <a:schemeClr val="bg1"/>
                </a:solidFill>
              </a:rPr>
              <a:t>einai</a:t>
            </a:r>
            <a:r>
              <a:rPr lang="en-US" sz="1000" b="1" dirty="0">
                <a:solidFill>
                  <a:schemeClr val="bg1"/>
                </a:solidFill>
              </a:rPr>
              <a:t>: ', 15-k);</a:t>
            </a:r>
          </a:p>
          <a:p>
            <a:r>
              <a:rPr lang="en-US" sz="1000" b="1" dirty="0">
                <a:solidFill>
                  <a:schemeClr val="bg1"/>
                </a:solidFill>
              </a:rPr>
              <a:t>end. </a:t>
            </a:r>
            <a:endParaRPr lang="en-US" sz="1000" dirty="0">
              <a:solidFill>
                <a:schemeClr val="bg1"/>
              </a:solidFill>
            </a:endParaRPr>
          </a:p>
        </p:txBody>
      </p:sp>
    </p:spTree>
    <p:extLst>
      <p:ext uri="{BB962C8B-B14F-4D97-AF65-F5344CB8AC3E}">
        <p14:creationId xmlns:p14="http://schemas.microsoft.com/office/powerpoint/2010/main" val="3821267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Παράδειγμα </a:t>
            </a:r>
            <a:r>
              <a:rPr lang="en-US" dirty="0" smtClean="0"/>
              <a:t>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24</a:t>
            </a:fld>
            <a:endParaRPr lang="en-US" dirty="0"/>
          </a:p>
        </p:txBody>
      </p:sp>
      <p:sp>
        <p:nvSpPr>
          <p:cNvPr id="4" name="Θέση περιεχομένου 3"/>
          <p:cNvSpPr>
            <a:spLocks noGrp="1"/>
          </p:cNvSpPr>
          <p:nvPr>
            <p:ph idx="1"/>
          </p:nvPr>
        </p:nvSpPr>
        <p:spPr/>
        <p:txBody>
          <a:bodyPr>
            <a:noAutofit/>
          </a:bodyPr>
          <a:lstStyle/>
          <a:p>
            <a:pPr marL="0" indent="0" algn="just">
              <a:buNone/>
            </a:pPr>
            <a:r>
              <a:rPr lang="el-GR" sz="1800" dirty="0"/>
              <a:t>Να γραφτεί πρόγραμμα το οποίο να δέχεται ως είσοδο του βαθμούς δεκαπέντε μαθημάτων ενός μαθητή και να εμφανίζει το μέσο όρο τους και τον μέγιστο βαθμό</a:t>
            </a:r>
          </a:p>
          <a:p>
            <a:r>
              <a:rPr lang="el-GR" sz="1800" dirty="0"/>
              <a:t>Εδώ η εύρεση του </a:t>
            </a:r>
            <a:r>
              <a:rPr lang="el-GR" sz="1800" b="1" dirty="0" err="1"/>
              <a:t>μ.ο</a:t>
            </a:r>
            <a:r>
              <a:rPr lang="el-GR" sz="1800" dirty="0"/>
              <a:t> μπορεί να γίνει με τη διαδικασία που είχαμε αναπτύξει στο κεφάλαιο της δομής επανάληψης δηλαδή θεωρώντας μεταβλητή </a:t>
            </a:r>
            <a:r>
              <a:rPr lang="el-GR" sz="1800" b="1" dirty="0"/>
              <a:t>sum </a:t>
            </a:r>
            <a:r>
              <a:rPr lang="el-GR" sz="1800" dirty="0"/>
              <a:t>στην οποία προσθέτουμε κάθε φορά τον επόμενο βαθμό στη συνέχεια διαιρώντας την τελική τιμή τον </a:t>
            </a:r>
            <a:r>
              <a:rPr lang="el-GR" sz="1800" b="1" dirty="0"/>
              <a:t>sum με 15</a:t>
            </a:r>
            <a:r>
              <a:rPr lang="el-GR" sz="1800" dirty="0"/>
              <a:t>.</a:t>
            </a:r>
          </a:p>
          <a:p>
            <a:r>
              <a:rPr lang="el-GR" sz="1800" dirty="0"/>
              <a:t>Ακολουθώντας τον τρόπο όμως είναι πολύ δύσκολο να βρούμε το μέγιστο στοιχείο δεκαπέντε μαθημάτων γιατί στη μεταβλητή </a:t>
            </a:r>
            <a:r>
              <a:rPr lang="en-US" sz="1800" b="1" dirty="0"/>
              <a:t>x</a:t>
            </a:r>
            <a:r>
              <a:rPr lang="el-GR" sz="1800" dirty="0"/>
              <a:t> κάθε φορά αποθηκεύει τελευταίος βαθμός που δίνει ο χρήστης κι έτσι δεν είναι πρακτικός ο διαδοχικός  έλεγχος όλων των βαθμών με το γνωστό αλγόριθμο για την </a:t>
            </a:r>
            <a:r>
              <a:rPr lang="el-GR" sz="1800" b="1" dirty="0"/>
              <a:t>εύρεση</a:t>
            </a:r>
            <a:r>
              <a:rPr lang="el-GR" sz="1800" dirty="0"/>
              <a:t> μέγιστου </a:t>
            </a:r>
          </a:p>
          <a:p>
            <a:r>
              <a:rPr lang="el-GR" sz="1800" dirty="0"/>
              <a:t>Αυτό το πρόβλημα μπορεί να λυθεί είτε χρησιμοποιώντας δεκαπέντε διαφορετικές μεταβλητές για την αποθήκευση των δεκαπέντε βαθμών </a:t>
            </a:r>
            <a:r>
              <a:rPr lang="el-GR" sz="1800" b="1" dirty="0"/>
              <a:t>είτε χρησιμοποιώντας έναν πίνακα δεκαπέντε στοιχείων που είναι πολύ πιο εύκολο</a:t>
            </a:r>
          </a:p>
        </p:txBody>
      </p:sp>
    </p:spTree>
    <p:extLst>
      <p:ext uri="{BB962C8B-B14F-4D97-AF65-F5344CB8AC3E}">
        <p14:creationId xmlns:p14="http://schemas.microsoft.com/office/powerpoint/2010/main" val="61837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smtClean="0"/>
              <a:t>Λύση</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25</a:t>
            </a:fld>
            <a:endParaRPr lang="en-US" dirty="0"/>
          </a:p>
        </p:txBody>
      </p:sp>
      <p:sp>
        <p:nvSpPr>
          <p:cNvPr id="8" name="Rounded Rectangle 7"/>
          <p:cNvSpPr/>
          <p:nvPr/>
        </p:nvSpPr>
        <p:spPr>
          <a:xfrm>
            <a:off x="1896492" y="1047199"/>
            <a:ext cx="5207000" cy="4402589"/>
          </a:xfrm>
          <a:prstGeom prst="roundRect">
            <a:avLst>
              <a:gd name="adj" fmla="val 384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a:t>program grades</a:t>
            </a:r>
            <a:r>
              <a:rPr lang="en-US" sz="1500" dirty="0"/>
              <a:t>(</a:t>
            </a:r>
            <a:r>
              <a:rPr lang="en-US" sz="1500" dirty="0" err="1"/>
              <a:t>input,output</a:t>
            </a:r>
            <a:r>
              <a:rPr lang="en-US" sz="1500" dirty="0"/>
              <a:t>);</a:t>
            </a:r>
          </a:p>
          <a:p>
            <a:r>
              <a:rPr lang="en-US" sz="1500" b="1" dirty="0"/>
              <a:t>var </a:t>
            </a:r>
            <a:r>
              <a:rPr lang="en-US" sz="1500" dirty="0"/>
              <a:t>a: </a:t>
            </a:r>
            <a:r>
              <a:rPr lang="en-US" sz="1500" b="1" dirty="0"/>
              <a:t>array </a:t>
            </a:r>
            <a:r>
              <a:rPr lang="en-US" sz="1500" dirty="0"/>
              <a:t>[ 1..15] </a:t>
            </a:r>
            <a:r>
              <a:rPr lang="en-US" sz="1500" b="1" dirty="0"/>
              <a:t>of real</a:t>
            </a:r>
            <a:r>
              <a:rPr lang="en-US" sz="1500" dirty="0"/>
              <a:t>;</a:t>
            </a:r>
          </a:p>
          <a:p>
            <a:r>
              <a:rPr lang="en-US" sz="1500" dirty="0"/>
              <a:t>i: </a:t>
            </a:r>
            <a:r>
              <a:rPr lang="en-US" sz="1500" b="1" dirty="0"/>
              <a:t>integer</a:t>
            </a:r>
            <a:r>
              <a:rPr lang="en-US" sz="1500" dirty="0"/>
              <a:t>;</a:t>
            </a:r>
          </a:p>
          <a:p>
            <a:r>
              <a:rPr lang="en-US" sz="1500" dirty="0"/>
              <a:t>average, sum, max: </a:t>
            </a:r>
            <a:r>
              <a:rPr lang="en-US" sz="1500" b="1" dirty="0"/>
              <a:t>real</a:t>
            </a:r>
            <a:r>
              <a:rPr lang="en-US" sz="1500" dirty="0"/>
              <a:t>;</a:t>
            </a:r>
          </a:p>
          <a:p>
            <a:r>
              <a:rPr lang="en-US" sz="1500" b="1" dirty="0"/>
              <a:t>begin</a:t>
            </a:r>
          </a:p>
          <a:p>
            <a:r>
              <a:rPr lang="en-US" sz="1500" dirty="0"/>
              <a:t>sum:= 0.0; </a:t>
            </a:r>
          </a:p>
          <a:p>
            <a:r>
              <a:rPr lang="en-US" sz="1500" b="1" dirty="0"/>
              <a:t>writeln</a:t>
            </a:r>
            <a:r>
              <a:rPr lang="en-US" sz="1500" dirty="0"/>
              <a:t>(' </a:t>
            </a:r>
            <a:r>
              <a:rPr lang="en-US" sz="1500" dirty="0" err="1"/>
              <a:t>Dwse</a:t>
            </a:r>
            <a:r>
              <a:rPr lang="en-US" sz="1500" dirty="0"/>
              <a:t> 15 </a:t>
            </a:r>
            <a:r>
              <a:rPr lang="en-US" sz="1500" dirty="0" err="1"/>
              <a:t>bathmous</a:t>
            </a:r>
            <a:r>
              <a:rPr lang="en-US" sz="1500" dirty="0"/>
              <a:t> </a:t>
            </a:r>
            <a:r>
              <a:rPr lang="en-US" sz="1500" dirty="0" err="1"/>
              <a:t>twn</a:t>
            </a:r>
            <a:r>
              <a:rPr lang="en-US" sz="1500" dirty="0"/>
              <a:t> </a:t>
            </a:r>
            <a:r>
              <a:rPr lang="en-US" sz="1500" dirty="0" err="1"/>
              <a:t>mathimatwn</a:t>
            </a:r>
            <a:r>
              <a:rPr lang="en-US" sz="1500" dirty="0"/>
              <a:t>: ');</a:t>
            </a:r>
          </a:p>
          <a:p>
            <a:r>
              <a:rPr lang="pl-PL" sz="1500" b="1" dirty="0"/>
              <a:t>for </a:t>
            </a:r>
            <a:r>
              <a:rPr lang="pl-PL" sz="1500" dirty="0"/>
              <a:t>i:= 1 </a:t>
            </a:r>
            <a:r>
              <a:rPr lang="pl-PL" sz="1500" b="1" dirty="0"/>
              <a:t>to </a:t>
            </a:r>
            <a:r>
              <a:rPr lang="pl-PL" sz="1500" dirty="0"/>
              <a:t>15 </a:t>
            </a:r>
            <a:r>
              <a:rPr lang="pl-PL" sz="1500" b="1" dirty="0"/>
              <a:t>do</a:t>
            </a:r>
          </a:p>
          <a:p>
            <a:r>
              <a:rPr lang="en-US" sz="1500" b="1" dirty="0"/>
              <a:t>begin</a:t>
            </a:r>
          </a:p>
          <a:p>
            <a:r>
              <a:rPr lang="en-US" sz="1500" b="1" dirty="0" err="1"/>
              <a:t>readln</a:t>
            </a:r>
            <a:r>
              <a:rPr lang="en-US" sz="1500" dirty="0"/>
              <a:t>(a[i]); </a:t>
            </a:r>
          </a:p>
          <a:p>
            <a:r>
              <a:rPr lang="en-US" sz="1500" dirty="0"/>
              <a:t>sum:= sum+ a[i]; </a:t>
            </a:r>
          </a:p>
          <a:p>
            <a:r>
              <a:rPr lang="en-US" sz="1500" b="1" dirty="0"/>
              <a:t>end</a:t>
            </a:r>
            <a:r>
              <a:rPr lang="en-US" sz="1500" dirty="0"/>
              <a:t>;</a:t>
            </a:r>
          </a:p>
          <a:p>
            <a:r>
              <a:rPr lang="en-US" sz="1500" dirty="0"/>
              <a:t>average:= sum/15.0; </a:t>
            </a:r>
          </a:p>
          <a:p>
            <a:r>
              <a:rPr lang="en-US" sz="1500" dirty="0"/>
              <a:t>max:= a[1]; </a:t>
            </a:r>
          </a:p>
          <a:p>
            <a:r>
              <a:rPr lang="pl-PL" sz="1500" b="1" dirty="0"/>
              <a:t>for </a:t>
            </a:r>
            <a:r>
              <a:rPr lang="pl-PL" sz="1500" dirty="0"/>
              <a:t>i:=2 </a:t>
            </a:r>
            <a:r>
              <a:rPr lang="pl-PL" sz="1500" b="1" dirty="0"/>
              <a:t>to </a:t>
            </a:r>
            <a:r>
              <a:rPr lang="pl-PL" sz="1500" dirty="0"/>
              <a:t>15 </a:t>
            </a:r>
            <a:r>
              <a:rPr lang="pl-PL" sz="1500" b="1" dirty="0"/>
              <a:t>do</a:t>
            </a:r>
          </a:p>
          <a:p>
            <a:r>
              <a:rPr lang="en-US" sz="1500" b="1" dirty="0"/>
              <a:t>if </a:t>
            </a:r>
            <a:r>
              <a:rPr lang="en-US" sz="1500" dirty="0"/>
              <a:t>a[i] &gt; max </a:t>
            </a:r>
            <a:r>
              <a:rPr lang="en-US" sz="1500" b="1" dirty="0"/>
              <a:t>then  </a:t>
            </a:r>
            <a:r>
              <a:rPr lang="en-US" sz="1500" dirty="0"/>
              <a:t>max:= a[i]; </a:t>
            </a:r>
          </a:p>
          <a:p>
            <a:r>
              <a:rPr lang="en-US" sz="1500" b="1" dirty="0"/>
              <a:t>writeln </a:t>
            </a:r>
            <a:r>
              <a:rPr lang="en-US" sz="1500" dirty="0"/>
              <a:t>('O </a:t>
            </a:r>
            <a:r>
              <a:rPr lang="en-US" sz="1500" dirty="0" err="1"/>
              <a:t>m.o</a:t>
            </a:r>
            <a:r>
              <a:rPr lang="en-US" sz="1500" dirty="0"/>
              <a:t> </a:t>
            </a:r>
            <a:r>
              <a:rPr lang="en-US" sz="1500" dirty="0" err="1"/>
              <a:t>twn</a:t>
            </a:r>
            <a:r>
              <a:rPr lang="en-US" sz="1500" dirty="0"/>
              <a:t> </a:t>
            </a:r>
            <a:r>
              <a:rPr lang="en-US" sz="1500" dirty="0" err="1"/>
              <a:t>mathimatwn</a:t>
            </a:r>
            <a:r>
              <a:rPr lang="en-US" sz="1500" dirty="0"/>
              <a:t> </a:t>
            </a:r>
            <a:r>
              <a:rPr lang="en-US" sz="1500" dirty="0" err="1"/>
              <a:t>einai</a:t>
            </a:r>
            <a:r>
              <a:rPr lang="en-US" sz="1500" dirty="0"/>
              <a:t>: ',average, ' o </a:t>
            </a:r>
            <a:r>
              <a:rPr lang="en-US" sz="1500" dirty="0" err="1"/>
              <a:t>megistos</a:t>
            </a:r>
            <a:r>
              <a:rPr lang="en-US" sz="1500" dirty="0"/>
              <a:t> </a:t>
            </a:r>
            <a:r>
              <a:rPr lang="en-US" sz="1500" dirty="0" err="1"/>
              <a:t>einai</a:t>
            </a:r>
            <a:r>
              <a:rPr lang="en-US" sz="1500" dirty="0"/>
              <a:t>: ',max)</a:t>
            </a:r>
          </a:p>
          <a:p>
            <a:r>
              <a:rPr lang="en-US" sz="1500" b="1" dirty="0"/>
              <a:t>end. </a:t>
            </a:r>
            <a:endParaRPr lang="en-US" sz="1500" dirty="0"/>
          </a:p>
        </p:txBody>
      </p:sp>
    </p:spTree>
    <p:extLst>
      <p:ext uri="{BB962C8B-B14F-4D97-AF65-F5344CB8AC3E}">
        <p14:creationId xmlns:p14="http://schemas.microsoft.com/office/powerpoint/2010/main" val="83841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smtClean="0"/>
              <a:t>Παρατηρήσεις</a:t>
            </a:r>
            <a:r>
              <a:rPr lang="en-US" baseline="-25000" dirty="0" smtClean="0"/>
              <a:t>1/2</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26</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r>
              <a:rPr lang="el-GR" sz="1800" dirty="0"/>
              <a:t>Η εισαγωγή των βαθμών του μαθητή και η εύρεση τον αθροίσματός τους είναι δύο διεργασίες που Θα μπορούσαν να υλοποιη0ούν με δύο ξεχωριστά </a:t>
            </a:r>
            <a:r>
              <a:rPr lang="el-GR" sz="1800" b="1" dirty="0"/>
              <a:t>for:</a:t>
            </a:r>
            <a:endParaRPr lang="el-GR" sz="1800" dirty="0"/>
          </a:p>
          <a:p>
            <a:pPr marL="0" indent="0" algn="ctr">
              <a:buNone/>
            </a:pPr>
            <a:r>
              <a:rPr lang="el-GR" sz="1800" b="1" dirty="0" err="1"/>
              <a:t>fοr</a:t>
            </a:r>
            <a:r>
              <a:rPr lang="el-GR" sz="1800" b="1" dirty="0"/>
              <a:t> </a:t>
            </a:r>
            <a:r>
              <a:rPr lang="el-GR" sz="1800" dirty="0"/>
              <a:t>i:=1 </a:t>
            </a:r>
            <a:r>
              <a:rPr lang="en-US" sz="1800" b="1" dirty="0"/>
              <a:t>t</a:t>
            </a:r>
            <a:r>
              <a:rPr lang="el-GR" sz="1800" b="1" dirty="0"/>
              <a:t>ο </a:t>
            </a:r>
            <a:r>
              <a:rPr lang="el-GR" sz="1800" dirty="0"/>
              <a:t>15 </a:t>
            </a:r>
            <a:r>
              <a:rPr lang="en-US" sz="1800" b="1" dirty="0"/>
              <a:t>d</a:t>
            </a:r>
            <a:r>
              <a:rPr lang="el-GR" sz="1800" b="1" dirty="0"/>
              <a:t>ο </a:t>
            </a:r>
            <a:r>
              <a:rPr lang="el-GR" sz="1800" dirty="0" err="1"/>
              <a:t>readl</a:t>
            </a:r>
            <a:r>
              <a:rPr lang="en-US" sz="1800" dirty="0"/>
              <a:t>n </a:t>
            </a:r>
            <a:r>
              <a:rPr lang="el-GR" sz="1800" dirty="0"/>
              <a:t>( </a:t>
            </a:r>
            <a:r>
              <a:rPr lang="en-US" sz="1800" dirty="0"/>
              <a:t>s</a:t>
            </a:r>
            <a:r>
              <a:rPr lang="el-GR" sz="1800" dirty="0"/>
              <a:t>[i] ); και στη συνέχεια</a:t>
            </a:r>
            <a:endParaRPr lang="en-US" sz="1800" dirty="0"/>
          </a:p>
          <a:p>
            <a:pPr marL="0" indent="0" algn="ctr">
              <a:buNone/>
            </a:pPr>
            <a:r>
              <a:rPr lang="en-US" sz="1800" b="1" dirty="0"/>
              <a:t>f</a:t>
            </a:r>
            <a:r>
              <a:rPr lang="el-GR" sz="1800" b="1" dirty="0"/>
              <a:t>ο</a:t>
            </a:r>
            <a:r>
              <a:rPr lang="en-US" sz="1800" b="1" dirty="0"/>
              <a:t>r </a:t>
            </a:r>
            <a:r>
              <a:rPr lang="en-US" sz="1800" dirty="0"/>
              <a:t>i:=1 </a:t>
            </a:r>
            <a:r>
              <a:rPr lang="en-US" sz="1800" b="1" dirty="0"/>
              <a:t>t</a:t>
            </a:r>
            <a:r>
              <a:rPr lang="el-GR" sz="1800" b="1" dirty="0"/>
              <a:t>ο </a:t>
            </a:r>
            <a:r>
              <a:rPr lang="en-US" sz="1800" dirty="0"/>
              <a:t>15 </a:t>
            </a:r>
            <a:r>
              <a:rPr lang="en-US" sz="1800" b="1" dirty="0"/>
              <a:t>do sum:= </a:t>
            </a:r>
            <a:r>
              <a:rPr lang="en-US" sz="1800" dirty="0"/>
              <a:t>sum+ a[</a:t>
            </a:r>
            <a:r>
              <a:rPr lang="en-US" sz="1800" dirty="0" err="1"/>
              <a:t>i</a:t>
            </a:r>
            <a:r>
              <a:rPr lang="en-US" sz="1800" dirty="0"/>
              <a:t>];</a:t>
            </a:r>
          </a:p>
          <a:p>
            <a:r>
              <a:rPr lang="el-GR" sz="1800" dirty="0"/>
              <a:t>Η εύρεση τον μέγιστου βαθμού γίνεται με το γνωστό τρόπο με τη μόνη διαφορά ότι εδώ έχουμε τους αριθμούς απο0ηκευμένους σε έναν πίνακα λόγω του μεγάλου πλήθους τους</a:t>
            </a:r>
            <a:endParaRPr lang="en-US" sz="1800" dirty="0"/>
          </a:p>
          <a:p>
            <a:r>
              <a:rPr lang="el-GR" sz="1800" dirty="0"/>
              <a:t>Έτσι, υποθέτουμε ότι το πρώτο στοιχείο τον πίνακα είναι μέγιστο, αν βρούμε κάποιο άλλο στοιχείο του πίνακα (π.χ.</a:t>
            </a:r>
            <a:r>
              <a:rPr lang="el-GR" sz="1800" i="1" dirty="0"/>
              <a:t> </a:t>
            </a:r>
            <a:r>
              <a:rPr lang="el-GR" sz="1800" dirty="0"/>
              <a:t>το τρίτο) ότι είναι μεγαλύτερο τον πρώτου τότε υποθέτουμε ότι το τρίτο είναι μέγιστο </a:t>
            </a:r>
            <a:r>
              <a:rPr lang="el-GR" sz="1800" dirty="0" err="1"/>
              <a:t>κ.ο.κ.</a:t>
            </a:r>
            <a:r>
              <a:rPr lang="el-GR" sz="1800" dirty="0"/>
              <a:t> ώσπου να ολοκληρωθεί αυτός ο έλεγχος και για τους δεκαπέντε βαθμούς</a:t>
            </a:r>
            <a:endParaRPr lang="en-US" sz="1800" dirty="0"/>
          </a:p>
          <a:p>
            <a:r>
              <a:rPr lang="el-GR" sz="1800" dirty="0"/>
              <a:t>Στο τέλος θα έχουμε βρει το μέγιστο των βαθμών</a:t>
            </a:r>
            <a:endParaRPr lang="en-US" sz="1800" dirty="0"/>
          </a:p>
        </p:txBody>
      </p:sp>
    </p:spTree>
    <p:extLst>
      <p:ext uri="{BB962C8B-B14F-4D97-AF65-F5344CB8AC3E}">
        <p14:creationId xmlns:p14="http://schemas.microsoft.com/office/powerpoint/2010/main" val="24481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smtClean="0"/>
              <a:t>Παρατηρήσεις</a:t>
            </a:r>
            <a:r>
              <a:rPr lang="en-US" baseline="-25000" dirty="0" smtClean="0"/>
              <a:t>2/2</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27</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r>
              <a:rPr lang="el-GR" sz="2000" dirty="0"/>
              <a:t>Στο δεύτερο </a:t>
            </a:r>
            <a:r>
              <a:rPr lang="el-GR" sz="2000" b="1" dirty="0"/>
              <a:t>for </a:t>
            </a:r>
            <a:r>
              <a:rPr lang="el-GR" sz="2000" dirty="0"/>
              <a:t>του προγράμματος ο μετρητής i παίρνει τιμές από το 2 και όχι από το 1 γιατί τότε θα ήταν σα να ελέγχαμε αν </a:t>
            </a:r>
            <a:r>
              <a:rPr lang="el-GR" sz="2000" b="1" dirty="0"/>
              <a:t>α[1] &gt; α[ 1 ] </a:t>
            </a:r>
            <a:r>
              <a:rPr lang="el-GR" sz="2000" dirty="0"/>
              <a:t>που δεν ισχύει ποτέ ( δηλαδή αποφεύγουμε έναν περιττό έλεγχο )</a:t>
            </a:r>
            <a:endParaRPr lang="en-US" sz="2000" dirty="0"/>
          </a:p>
          <a:p>
            <a:r>
              <a:rPr lang="el-GR" sz="2000" dirty="0"/>
              <a:t>Για αυτό το λόγο πάντοτε όταν έχουμε προβλήματα με μέγιστο ή ελάχιστο ο μετρητής του </a:t>
            </a:r>
            <a:r>
              <a:rPr lang="el-GR" sz="2000" b="1" dirty="0"/>
              <a:t>for </a:t>
            </a:r>
            <a:r>
              <a:rPr lang="el-GR" sz="2000" dirty="0"/>
              <a:t>πρέπει να ξεκινάει από το 2 και όχι από το 1</a:t>
            </a:r>
            <a:endParaRPr lang="en-US" sz="2000" dirty="0"/>
          </a:p>
        </p:txBody>
      </p:sp>
    </p:spTree>
    <p:extLst>
      <p:ext uri="{BB962C8B-B14F-4D97-AF65-F5344CB8AC3E}">
        <p14:creationId xmlns:p14="http://schemas.microsoft.com/office/powerpoint/2010/main" val="1705649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Συγχώνευση </a:t>
            </a:r>
            <a:r>
              <a:rPr lang="el-GR" dirty="0" smtClean="0"/>
              <a:t>Πινάκων</a:t>
            </a:r>
            <a:r>
              <a:rPr lang="en-US" baseline="-25000" dirty="0" smtClean="0"/>
              <a:t>1/10</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28</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r>
              <a:rPr lang="el-GR" sz="2800" dirty="0"/>
              <a:t>Η συγχώνευση δύο ταξινομημένων πινάκων έχει ως στόχο τη δημιουργία ενός τρίτου επίσης ταξινομημένου πίνακα ο οποίος θα περιέχει όλα τα στοιχεία των προηγούμενων πινάκων</a:t>
            </a:r>
          </a:p>
          <a:p>
            <a:r>
              <a:rPr lang="el-GR" sz="2800" dirty="0" smtClean="0"/>
              <a:t>Για </a:t>
            </a:r>
            <a:r>
              <a:rPr lang="el-GR" sz="2800" dirty="0"/>
              <a:t>να συγχωνεύσουμε δύο ταξινομημένους πίνακες </a:t>
            </a:r>
            <a:r>
              <a:rPr lang="en-US" sz="2800" b="1" dirty="0"/>
              <a:t>a</a:t>
            </a:r>
            <a:r>
              <a:rPr lang="el-GR" sz="2800" b="1" dirty="0"/>
              <a:t>, b </a:t>
            </a:r>
            <a:r>
              <a:rPr lang="el-GR" sz="2800" dirty="0"/>
              <a:t>αρκεί να δημιουργήσουμε έναν τρίτο πίνακα </a:t>
            </a:r>
            <a:r>
              <a:rPr lang="el-GR" sz="2800" b="1" dirty="0"/>
              <a:t>c</a:t>
            </a:r>
            <a:r>
              <a:rPr lang="el-GR" sz="2800" dirty="0"/>
              <a:t> ο οποίος θα περιέχει όλα τα στοιχεία των αρχικών πινάκων και θα είναι και αυτός ταξινομημένος</a:t>
            </a:r>
          </a:p>
        </p:txBody>
      </p:sp>
    </p:spTree>
    <p:extLst>
      <p:ext uri="{BB962C8B-B14F-4D97-AF65-F5344CB8AC3E}">
        <p14:creationId xmlns:p14="http://schemas.microsoft.com/office/powerpoint/2010/main" val="150645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Συγχώνευση </a:t>
            </a:r>
            <a:r>
              <a:rPr lang="el-GR" dirty="0" smtClean="0"/>
              <a:t>Πινάκων</a:t>
            </a:r>
            <a:r>
              <a:rPr lang="en-US" baseline="-25000" dirty="0" smtClean="0"/>
              <a:t>2/10</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29</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r>
              <a:rPr lang="el-GR" sz="2000" dirty="0"/>
              <a:t>Η διαδικασία (αλγόριθμος) που ακολουθούμε είναι η εξής: </a:t>
            </a:r>
          </a:p>
          <a:p>
            <a:pPr marL="576780" lvl="1">
              <a:buFont typeface="Wingdings" panose="05000000000000000000" pitchFamily="2" charset="2"/>
              <a:buChar char="§"/>
            </a:pPr>
            <a:r>
              <a:rPr lang="el-GR" sz="1400" dirty="0"/>
              <a:t>Στην αρχή συγκρίνουμε τα πρώτα στοιχεία των </a:t>
            </a:r>
            <a:r>
              <a:rPr lang="el-GR" sz="1400" b="1" dirty="0"/>
              <a:t>δύο πινάκων </a:t>
            </a:r>
            <a:r>
              <a:rPr lang="en-US" sz="1400" b="1" dirty="0"/>
              <a:t>a</a:t>
            </a:r>
            <a:r>
              <a:rPr lang="el-GR" sz="1400" b="1" dirty="0"/>
              <a:t>, b </a:t>
            </a:r>
            <a:r>
              <a:rPr lang="el-GR" sz="1400" dirty="0"/>
              <a:t>και το μικρότερο από αυτά το εκχωρούμε στην πρώτη θέση του </a:t>
            </a:r>
            <a:r>
              <a:rPr lang="el-GR" sz="1400" b="1" dirty="0"/>
              <a:t>πίνακα c</a:t>
            </a:r>
            <a:r>
              <a:rPr lang="el-GR" sz="1400" dirty="0"/>
              <a:t>, μετά συγκρίνουμε το επόμενο στοιχείο από αυτό που εκχωρήσαμε στον </a:t>
            </a:r>
            <a:r>
              <a:rPr lang="el-GR" sz="1400" b="1" dirty="0"/>
              <a:t>πίνακα c</a:t>
            </a:r>
            <a:r>
              <a:rPr lang="el-GR" sz="1400" dirty="0"/>
              <a:t> με το πρώτο του άλλου πίνακα και αυτό που είναι μικρότερο από αυτά τα δύο το τοποθετούμε στη δεύτερη θέση του πίνακα </a:t>
            </a:r>
            <a:r>
              <a:rPr lang="el-GR" sz="1400" b="1" dirty="0"/>
              <a:t>c</a:t>
            </a:r>
            <a:r>
              <a:rPr lang="en-US" sz="1400" dirty="0"/>
              <a:t> </a:t>
            </a:r>
            <a:endParaRPr lang="el-GR" sz="1400" dirty="0"/>
          </a:p>
          <a:p>
            <a:pPr marL="576780" lvl="1">
              <a:buFont typeface="Wingdings" panose="05000000000000000000" pitchFamily="2" charset="2"/>
              <a:buChar char="§"/>
            </a:pPr>
            <a:r>
              <a:rPr lang="el-GR" sz="1400" dirty="0"/>
              <a:t>Συνεχίζοντας με αυτόν τον τρόπο συγκρίνουμε κάθε φορά το επόμενο στοιχείο του πίνακα </a:t>
            </a:r>
            <a:r>
              <a:rPr lang="en-US" sz="1400" dirty="0"/>
              <a:t>a</a:t>
            </a:r>
            <a:r>
              <a:rPr lang="el-GR" sz="1400" dirty="0"/>
              <a:t> ή b που εκχωρούμε στον πίνακα c με το στοιχείο </a:t>
            </a:r>
            <a:r>
              <a:rPr lang="el-GR" sz="1400" b="1" dirty="0"/>
              <a:t>του </a:t>
            </a:r>
            <a:r>
              <a:rPr lang="el-GR" sz="1400" dirty="0"/>
              <a:t>άλλον πίνακα στο οποίο βρισκόμαστε κάθε φορά και καταχωρούμε το μικρότερο από αυτά στην αμέσως επόμενη θέση στον πίνακα c</a:t>
            </a:r>
          </a:p>
          <a:p>
            <a:pPr marL="576780" lvl="1">
              <a:buFont typeface="Wingdings" panose="05000000000000000000" pitchFamily="2" charset="2"/>
              <a:buChar char="§"/>
            </a:pPr>
            <a:r>
              <a:rPr lang="el-GR" sz="1400" dirty="0"/>
              <a:t> Αυτή η διαδικασία επαναλαμβάνεται μέχρι να αντιγραφούν όλα τα στοιχεία ενός εκ των δύο πινάκων α, b στον πίνακα c</a:t>
            </a:r>
          </a:p>
          <a:p>
            <a:pPr marL="576780" lvl="1">
              <a:buFont typeface="Wingdings" panose="05000000000000000000" pitchFamily="2" charset="2"/>
              <a:buChar char="§"/>
            </a:pPr>
            <a:r>
              <a:rPr lang="el-GR" sz="1400" dirty="0"/>
              <a:t> Μετά απλώς αντιγράφονται τα υπόλοιπα στοιχεία του άλλου πίνακα στον c </a:t>
            </a:r>
          </a:p>
          <a:p>
            <a:pPr marL="576780" lvl="1">
              <a:buFont typeface="Wingdings" panose="05000000000000000000" pitchFamily="2" charset="2"/>
              <a:buChar char="§"/>
            </a:pPr>
            <a:r>
              <a:rPr lang="el-GR" sz="1400" dirty="0"/>
              <a:t>Έτσι ο c θα περιέχει όλα τα στοιχεία των πινάκων α, b σε αύξουσα σειρά</a:t>
            </a:r>
            <a:endParaRPr lang="en-US" sz="1400" dirty="0"/>
          </a:p>
        </p:txBody>
      </p:sp>
    </p:spTree>
    <p:extLst>
      <p:ext uri="{BB962C8B-B14F-4D97-AF65-F5344CB8AC3E}">
        <p14:creationId xmlns:p14="http://schemas.microsoft.com/office/powerpoint/2010/main" val="49917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Συγχώνευση </a:t>
            </a:r>
            <a:r>
              <a:rPr lang="el-GR" dirty="0" smtClean="0"/>
              <a:t>Πινάκων</a:t>
            </a:r>
            <a:r>
              <a:rPr lang="en-US" baseline="-25000" dirty="0" smtClean="0"/>
              <a:t>3/10</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30</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algn="just"/>
            <a:r>
              <a:rPr lang="el-GR" sz="1800" dirty="0"/>
              <a:t>Ας υποθέσουμε έχουμε τους εξής δυο πίνακες </a:t>
            </a:r>
            <a:r>
              <a:rPr lang="en-US" sz="1800" b="1" dirty="0"/>
              <a:t>a</a:t>
            </a:r>
            <a:r>
              <a:rPr lang="el-GR" sz="1800" b="1" dirty="0"/>
              <a:t>, b </a:t>
            </a:r>
            <a:r>
              <a:rPr lang="el-GR" sz="1800" dirty="0"/>
              <a:t>τους οποίους θέλουμε να συγχωνεύσουμε:</a:t>
            </a:r>
          </a:p>
          <a:p>
            <a:pPr algn="just"/>
            <a:endParaRPr lang="el-GR" sz="1800" dirty="0"/>
          </a:p>
          <a:p>
            <a:pPr algn="just"/>
            <a:endParaRPr lang="el-GR" sz="1800" dirty="0"/>
          </a:p>
          <a:p>
            <a:pPr algn="just"/>
            <a:r>
              <a:rPr lang="el-GR" sz="1800" dirty="0"/>
              <a:t>Οι, πίνακες αυτοί έχουν μήκη </a:t>
            </a:r>
            <a:r>
              <a:rPr lang="el-GR" sz="1800" b="1" dirty="0"/>
              <a:t>m=7, </a:t>
            </a:r>
            <a:r>
              <a:rPr lang="en-US" sz="1800" b="1" dirty="0"/>
              <a:t>n</a:t>
            </a:r>
            <a:r>
              <a:rPr lang="el-GR" sz="1800" b="1" dirty="0"/>
              <a:t>=5, </a:t>
            </a:r>
            <a:r>
              <a:rPr lang="el-GR" sz="1800" dirty="0"/>
              <a:t>ενώ ο καινούργιος πίνακας </a:t>
            </a:r>
            <a:r>
              <a:rPr lang="el-GR" sz="1800" b="1" dirty="0"/>
              <a:t>c </a:t>
            </a:r>
            <a:r>
              <a:rPr lang="el-GR" sz="1800" dirty="0"/>
              <a:t>Θα έχει μήκος </a:t>
            </a:r>
            <a:r>
              <a:rPr lang="el-GR" sz="1800" b="1" dirty="0" err="1"/>
              <a:t>m+n</a:t>
            </a:r>
            <a:r>
              <a:rPr lang="el-GR" sz="1800" b="1" dirty="0"/>
              <a:t>=12</a:t>
            </a:r>
          </a:p>
          <a:p>
            <a:pPr algn="just"/>
            <a:r>
              <a:rPr lang="el-GR" sz="1800" dirty="0"/>
              <a:t> Θα χρησιμοποιήσουμε τρεις δείκτες </a:t>
            </a:r>
            <a:r>
              <a:rPr lang="el-GR" sz="1800" b="1" dirty="0"/>
              <a:t>i, j, k</a:t>
            </a:r>
            <a:r>
              <a:rPr lang="el-GR" sz="1800" dirty="0"/>
              <a:t>, έναν για κάθε πίνακα, και θα τους </a:t>
            </a:r>
            <a:r>
              <a:rPr lang="el-GR" sz="1800" dirty="0" err="1"/>
              <a:t>αρχικοποιήσουμε</a:t>
            </a:r>
            <a:r>
              <a:rPr lang="el-GR" sz="1800" dirty="0"/>
              <a:t> ίσους με 1 γιατί οι μεταβλητές </a:t>
            </a:r>
            <a:r>
              <a:rPr lang="en-US" sz="1800" dirty="0" err="1"/>
              <a:t>i</a:t>
            </a:r>
            <a:r>
              <a:rPr lang="el-GR" sz="1800" dirty="0"/>
              <a:t>, j δείχνουν κάθε φορά το πρώτο από τα στοιχεία των πινάκων </a:t>
            </a:r>
            <a:r>
              <a:rPr lang="el-GR" sz="1800" b="1" dirty="0"/>
              <a:t>α, b </a:t>
            </a:r>
            <a:r>
              <a:rPr lang="el-GR" sz="1800" dirty="0"/>
              <a:t>αντίστοιχα που δεν έχουν μεταφερθεί στον πίνακα </a:t>
            </a:r>
            <a:r>
              <a:rPr lang="el-GR" sz="1800" b="1" dirty="0"/>
              <a:t>c</a:t>
            </a:r>
            <a:r>
              <a:rPr lang="el-GR" sz="1800" dirty="0"/>
              <a:t> ενώ η μεταβλητή </a:t>
            </a:r>
            <a:r>
              <a:rPr lang="el-GR" sz="1800" b="1" dirty="0"/>
              <a:t>k</a:t>
            </a:r>
            <a:r>
              <a:rPr lang="el-GR" sz="1800" dirty="0"/>
              <a:t> δείχνει κάθε φορά στην πρώτη κενή Θέση τον πίνακα </a:t>
            </a:r>
            <a:r>
              <a:rPr lang="el-GR" sz="1800" b="1" dirty="0"/>
              <a:t>c</a:t>
            </a:r>
            <a:r>
              <a:rPr lang="el-GR" sz="1800" dirty="0"/>
              <a:t> στην οποία πρόκειται να εισαχθεί το επόμενο στοιχείο</a:t>
            </a:r>
            <a:endParaRPr lang="en-US" sz="1800" dirty="0"/>
          </a:p>
        </p:txBody>
      </p:sp>
      <p:graphicFrame>
        <p:nvGraphicFramePr>
          <p:cNvPr id="5" name="Table 6"/>
          <p:cNvGraphicFramePr>
            <a:graphicFrameLocks noGrp="1"/>
          </p:cNvGraphicFramePr>
          <p:nvPr>
            <p:extLst>
              <p:ext uri="{D42A27DB-BD31-4B8C-83A1-F6EECF244321}">
                <p14:modId xmlns:p14="http://schemas.microsoft.com/office/powerpoint/2010/main" val="1245099620"/>
              </p:ext>
            </p:extLst>
          </p:nvPr>
        </p:nvGraphicFramePr>
        <p:xfrm>
          <a:off x="2008482" y="2032000"/>
          <a:ext cx="5079998" cy="381000"/>
        </p:xfrm>
        <a:graphic>
          <a:graphicData uri="http://schemas.openxmlformats.org/drawingml/2006/table">
            <a:tbl>
              <a:tblPr firstRow="1" bandRow="1">
                <a:tableStyleId>{5940675A-B579-460E-94D1-54222C63F5DA}</a:tableStyleId>
              </a:tblPr>
              <a:tblGrid>
                <a:gridCol w="725714"/>
                <a:gridCol w="725714"/>
                <a:gridCol w="725714"/>
                <a:gridCol w="725714"/>
                <a:gridCol w="725714"/>
                <a:gridCol w="725714"/>
                <a:gridCol w="725714"/>
              </a:tblGrid>
              <a:tr h="309033">
                <a:tc>
                  <a:txBody>
                    <a:bodyPr/>
                    <a:lstStyle/>
                    <a:p>
                      <a:pPr algn="ctr"/>
                      <a:r>
                        <a:rPr lang="el-GR" sz="2000" b="1" dirty="0" smtClean="0"/>
                        <a:t>1</a:t>
                      </a:r>
                      <a:endParaRPr lang="en-US" sz="2000" b="1" dirty="0"/>
                    </a:p>
                  </a:txBody>
                  <a:tcPr marL="76200" marR="76200" marT="38100" marB="38100"/>
                </a:tc>
                <a:tc>
                  <a:txBody>
                    <a:bodyPr/>
                    <a:lstStyle/>
                    <a:p>
                      <a:pPr algn="ctr"/>
                      <a:r>
                        <a:rPr lang="el-GR" sz="2000" b="1" dirty="0" smtClean="0"/>
                        <a:t>4</a:t>
                      </a:r>
                      <a:endParaRPr lang="en-US" sz="2000" b="1" dirty="0"/>
                    </a:p>
                  </a:txBody>
                  <a:tcPr marL="76200" marR="76200" marT="38100" marB="38100"/>
                </a:tc>
                <a:tc>
                  <a:txBody>
                    <a:bodyPr/>
                    <a:lstStyle/>
                    <a:p>
                      <a:pPr algn="ctr"/>
                      <a:r>
                        <a:rPr lang="el-GR" sz="2000" b="1" dirty="0" smtClean="0"/>
                        <a:t>5</a:t>
                      </a:r>
                      <a:endParaRPr lang="en-US" sz="2000" b="1" dirty="0"/>
                    </a:p>
                  </a:txBody>
                  <a:tcPr marL="76200" marR="76200" marT="38100" marB="38100"/>
                </a:tc>
                <a:tc>
                  <a:txBody>
                    <a:bodyPr/>
                    <a:lstStyle/>
                    <a:p>
                      <a:pPr algn="ctr"/>
                      <a:r>
                        <a:rPr lang="el-GR" sz="2000" b="1" dirty="0" smtClean="0"/>
                        <a:t>9</a:t>
                      </a:r>
                      <a:endParaRPr lang="en-US" sz="2000" b="1" dirty="0"/>
                    </a:p>
                  </a:txBody>
                  <a:tcPr marL="76200" marR="76200" marT="38100" marB="38100"/>
                </a:tc>
                <a:tc>
                  <a:txBody>
                    <a:bodyPr/>
                    <a:lstStyle/>
                    <a:p>
                      <a:pPr algn="ctr"/>
                      <a:r>
                        <a:rPr lang="el-GR" sz="2000" b="1" dirty="0" smtClean="0"/>
                        <a:t>11</a:t>
                      </a:r>
                      <a:endParaRPr lang="en-US" sz="2000" b="1" dirty="0"/>
                    </a:p>
                  </a:txBody>
                  <a:tcPr marL="76200" marR="76200" marT="38100" marB="38100"/>
                </a:tc>
                <a:tc>
                  <a:txBody>
                    <a:bodyPr/>
                    <a:lstStyle/>
                    <a:p>
                      <a:pPr algn="ctr"/>
                      <a:r>
                        <a:rPr lang="el-GR" sz="2000" b="1" dirty="0" smtClean="0"/>
                        <a:t>13</a:t>
                      </a:r>
                      <a:endParaRPr lang="en-US" sz="2000" b="1" dirty="0"/>
                    </a:p>
                  </a:txBody>
                  <a:tcPr marL="76200" marR="76200" marT="38100" marB="38100"/>
                </a:tc>
                <a:tc>
                  <a:txBody>
                    <a:bodyPr/>
                    <a:lstStyle/>
                    <a:p>
                      <a:pPr algn="ctr"/>
                      <a:r>
                        <a:rPr lang="el-GR" sz="2000" b="1" dirty="0" smtClean="0"/>
                        <a:t>16</a:t>
                      </a:r>
                      <a:endParaRPr lang="en-US" sz="2000" b="1" dirty="0"/>
                    </a:p>
                  </a:txBody>
                  <a:tcPr marL="76200" marR="76200" marT="38100" marB="38100"/>
                </a:tc>
              </a:tr>
            </a:tbl>
          </a:graphicData>
        </a:graphic>
      </p:graphicFrame>
      <p:graphicFrame>
        <p:nvGraphicFramePr>
          <p:cNvPr id="7" name="Table 7"/>
          <p:cNvGraphicFramePr>
            <a:graphicFrameLocks noGrp="1"/>
          </p:cNvGraphicFramePr>
          <p:nvPr>
            <p:extLst>
              <p:ext uri="{D42A27DB-BD31-4B8C-83A1-F6EECF244321}">
                <p14:modId xmlns:p14="http://schemas.microsoft.com/office/powerpoint/2010/main" val="2749019818"/>
              </p:ext>
            </p:extLst>
          </p:nvPr>
        </p:nvGraphicFramePr>
        <p:xfrm>
          <a:off x="2022930" y="2497460"/>
          <a:ext cx="3628570" cy="381000"/>
        </p:xfrm>
        <a:graphic>
          <a:graphicData uri="http://schemas.openxmlformats.org/drawingml/2006/table">
            <a:tbl>
              <a:tblPr firstRow="1" bandRow="1">
                <a:tableStyleId>{5940675A-B579-460E-94D1-54222C63F5DA}</a:tableStyleId>
              </a:tblPr>
              <a:tblGrid>
                <a:gridCol w="725714"/>
                <a:gridCol w="725714"/>
                <a:gridCol w="725714"/>
                <a:gridCol w="725714"/>
                <a:gridCol w="725714"/>
              </a:tblGrid>
              <a:tr h="338197">
                <a:tc>
                  <a:txBody>
                    <a:bodyPr/>
                    <a:lstStyle/>
                    <a:p>
                      <a:pPr algn="ctr"/>
                      <a:r>
                        <a:rPr lang="el-GR" sz="2000" b="1" dirty="0" smtClean="0"/>
                        <a:t>2</a:t>
                      </a:r>
                      <a:endParaRPr lang="en-US" sz="2000" b="1" dirty="0"/>
                    </a:p>
                  </a:txBody>
                  <a:tcPr marL="76200" marR="76200" marT="38100" marB="38100"/>
                </a:tc>
                <a:tc>
                  <a:txBody>
                    <a:bodyPr/>
                    <a:lstStyle/>
                    <a:p>
                      <a:pPr algn="ctr"/>
                      <a:r>
                        <a:rPr lang="el-GR" sz="2000" b="1" dirty="0" smtClean="0"/>
                        <a:t>3</a:t>
                      </a:r>
                      <a:endParaRPr lang="en-US" sz="2000" b="1" dirty="0"/>
                    </a:p>
                  </a:txBody>
                  <a:tcPr marL="76200" marR="76200" marT="38100" marB="38100"/>
                </a:tc>
                <a:tc>
                  <a:txBody>
                    <a:bodyPr/>
                    <a:lstStyle/>
                    <a:p>
                      <a:pPr algn="ctr"/>
                      <a:r>
                        <a:rPr lang="el-GR" sz="2000" b="1" dirty="0" smtClean="0"/>
                        <a:t>4</a:t>
                      </a:r>
                      <a:endParaRPr lang="en-US" sz="2000" b="1" dirty="0"/>
                    </a:p>
                  </a:txBody>
                  <a:tcPr marL="76200" marR="76200" marT="38100" marB="38100"/>
                </a:tc>
                <a:tc>
                  <a:txBody>
                    <a:bodyPr/>
                    <a:lstStyle/>
                    <a:p>
                      <a:pPr algn="ctr"/>
                      <a:r>
                        <a:rPr lang="el-GR" sz="2000" b="1" dirty="0" smtClean="0"/>
                        <a:t>17</a:t>
                      </a:r>
                      <a:endParaRPr lang="en-US" sz="2000" b="1" dirty="0"/>
                    </a:p>
                  </a:txBody>
                  <a:tcPr marL="76200" marR="76200" marT="38100" marB="38100"/>
                </a:tc>
                <a:tc>
                  <a:txBody>
                    <a:bodyPr/>
                    <a:lstStyle/>
                    <a:p>
                      <a:pPr algn="ctr"/>
                      <a:r>
                        <a:rPr lang="el-GR" sz="2000" b="1" dirty="0" smtClean="0"/>
                        <a:t>20</a:t>
                      </a:r>
                      <a:endParaRPr lang="en-US" sz="2000" b="1" dirty="0"/>
                    </a:p>
                  </a:txBody>
                  <a:tcPr marL="76200" marR="76200" marT="38100" marB="38100"/>
                </a:tc>
              </a:tr>
            </a:tbl>
          </a:graphicData>
        </a:graphic>
      </p:graphicFrame>
    </p:spTree>
    <p:extLst>
      <p:ext uri="{BB962C8B-B14F-4D97-AF65-F5344CB8AC3E}">
        <p14:creationId xmlns:p14="http://schemas.microsoft.com/office/powerpoint/2010/main" val="2334010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Συγχώνευση </a:t>
            </a:r>
            <a:r>
              <a:rPr lang="el-GR" dirty="0" smtClean="0"/>
              <a:t>Πινάκων</a:t>
            </a:r>
            <a:r>
              <a:rPr lang="en-US" baseline="-25000" dirty="0" smtClean="0"/>
              <a:t>4/10</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31</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algn="just"/>
            <a:r>
              <a:rPr lang="el-GR" sz="2800" b="1" dirty="0"/>
              <a:t>Πρώτο βήμα</a:t>
            </a:r>
          </a:p>
          <a:p>
            <a:pPr marL="0" indent="0" algn="just">
              <a:buNone/>
            </a:pPr>
            <a:endParaRPr lang="el-GR" sz="1800" dirty="0"/>
          </a:p>
          <a:p>
            <a:pPr marL="0" indent="0" algn="just">
              <a:buNone/>
            </a:pPr>
            <a:endParaRPr lang="el-GR" sz="1800" dirty="0"/>
          </a:p>
          <a:p>
            <a:pPr algn="just"/>
            <a:endParaRPr lang="el-GR" sz="1800" dirty="0"/>
          </a:p>
          <a:p>
            <a:pPr marL="0" indent="0" algn="just">
              <a:buNone/>
            </a:pPr>
            <a:endParaRPr lang="en-US" sz="2000" dirty="0" smtClean="0"/>
          </a:p>
          <a:p>
            <a:pPr marL="0" indent="0" algn="just">
              <a:buNone/>
            </a:pPr>
            <a:endParaRPr lang="en-US" sz="2000" dirty="0"/>
          </a:p>
          <a:p>
            <a:pPr marL="0" indent="0" algn="just">
              <a:buNone/>
            </a:pPr>
            <a:r>
              <a:rPr lang="el-GR" sz="2000" dirty="0" smtClean="0"/>
              <a:t>Αρχικά </a:t>
            </a:r>
            <a:r>
              <a:rPr lang="el-GR" sz="2000" dirty="0"/>
              <a:t>όπως είπαμε εντοπίζουμε το μικρότερο από τα στοιχεία που βρίσκονται στην πρώτη Θέση των </a:t>
            </a:r>
            <a:r>
              <a:rPr lang="en-US" sz="2000" dirty="0"/>
              <a:t>a</a:t>
            </a:r>
            <a:r>
              <a:rPr lang="el-GR" sz="2000" dirty="0"/>
              <a:t> και b που εδώ είναι το 1 (1&lt;2) και μεταφέρουμε στην πρώτη Θέση τον πίνακα c </a:t>
            </a:r>
          </a:p>
        </p:txBody>
      </p:sp>
      <p:graphicFrame>
        <p:nvGraphicFramePr>
          <p:cNvPr id="8" name="Table 8"/>
          <p:cNvGraphicFramePr>
            <a:graphicFrameLocks noGrp="1"/>
          </p:cNvGraphicFramePr>
          <p:nvPr>
            <p:extLst>
              <p:ext uri="{D42A27DB-BD31-4B8C-83A1-F6EECF244321}">
                <p14:modId xmlns:p14="http://schemas.microsoft.com/office/powerpoint/2010/main" val="3256968916"/>
              </p:ext>
            </p:extLst>
          </p:nvPr>
        </p:nvGraphicFramePr>
        <p:xfrm>
          <a:off x="2211168" y="3736162"/>
          <a:ext cx="5079996" cy="304800"/>
        </p:xfrm>
        <a:graphic>
          <a:graphicData uri="http://schemas.openxmlformats.org/drawingml/2006/table">
            <a:tbl>
              <a:tblPr firstRow="1" bandRow="1">
                <a:tableStyleId>{5940675A-B579-460E-94D1-54222C63F5DA}</a:tableStyleId>
              </a:tblPr>
              <a:tblGrid>
                <a:gridCol w="423333"/>
                <a:gridCol w="423333"/>
                <a:gridCol w="423333"/>
                <a:gridCol w="423333"/>
                <a:gridCol w="423333"/>
                <a:gridCol w="423333"/>
                <a:gridCol w="423333"/>
                <a:gridCol w="423333"/>
                <a:gridCol w="423333"/>
                <a:gridCol w="423333"/>
                <a:gridCol w="423333"/>
                <a:gridCol w="423333"/>
              </a:tblGrid>
              <a:tr h="304800">
                <a:tc>
                  <a:txBody>
                    <a:bodyPr/>
                    <a:lstStyle/>
                    <a:p>
                      <a:pPr algn="ctr"/>
                      <a:endParaRPr lang="en-US" sz="1500" dirty="0"/>
                    </a:p>
                  </a:txBody>
                  <a:tcPr marL="76200" marR="76200" marT="38100" marB="38100"/>
                </a:tc>
                <a:tc>
                  <a:txBody>
                    <a:bodyPr/>
                    <a:lstStyle/>
                    <a:p>
                      <a:pPr algn="ctr"/>
                      <a:endParaRPr lang="en-US" sz="1500" dirty="0"/>
                    </a:p>
                  </a:txBody>
                  <a:tcPr marL="76200" marR="76200" marT="38100" marB="38100"/>
                </a:tc>
                <a:tc>
                  <a:txBody>
                    <a:bodyPr/>
                    <a:lstStyle/>
                    <a:p>
                      <a:pPr algn="ctr"/>
                      <a:endParaRPr lang="en-US" sz="1500" dirty="0"/>
                    </a:p>
                  </a:txBody>
                  <a:tcPr marL="76200" marR="76200" marT="38100" marB="38100"/>
                </a:tc>
                <a:tc>
                  <a:txBody>
                    <a:bodyPr/>
                    <a:lstStyle/>
                    <a:p>
                      <a:pPr algn="ctr"/>
                      <a:endParaRPr lang="en-US" sz="1500" dirty="0"/>
                    </a:p>
                  </a:txBody>
                  <a:tcPr marL="76200" marR="76200" marT="38100" marB="38100"/>
                </a:tc>
                <a:tc>
                  <a:txBody>
                    <a:bodyPr/>
                    <a:lstStyle/>
                    <a:p>
                      <a:pPr algn="ctr"/>
                      <a:endParaRPr lang="en-US" sz="1500" dirty="0"/>
                    </a:p>
                  </a:txBody>
                  <a:tcPr marL="76200" marR="76200" marT="38100" marB="38100"/>
                </a:tc>
                <a:tc>
                  <a:txBody>
                    <a:bodyPr/>
                    <a:lstStyle/>
                    <a:p>
                      <a:pPr algn="ctr"/>
                      <a:endParaRPr lang="en-US" sz="1500" dirty="0"/>
                    </a:p>
                  </a:txBody>
                  <a:tcPr marL="76200" marR="76200" marT="38100" marB="38100"/>
                </a:tc>
                <a:tc>
                  <a:txBody>
                    <a:bodyPr/>
                    <a:lstStyle/>
                    <a:p>
                      <a:pPr algn="ctr"/>
                      <a:endParaRPr lang="en-US" sz="1500" dirty="0"/>
                    </a:p>
                  </a:txBody>
                  <a:tcPr marL="76200" marR="76200" marT="38100" marB="38100"/>
                </a:tc>
                <a:tc>
                  <a:txBody>
                    <a:bodyPr/>
                    <a:lstStyle/>
                    <a:p>
                      <a:pPr algn="ctr"/>
                      <a:endParaRPr lang="en-US" sz="1500" dirty="0"/>
                    </a:p>
                  </a:txBody>
                  <a:tcPr marL="76200" marR="76200" marT="38100" marB="38100"/>
                </a:tc>
                <a:tc>
                  <a:txBody>
                    <a:bodyPr/>
                    <a:lstStyle/>
                    <a:p>
                      <a:pPr algn="ctr"/>
                      <a:endParaRPr lang="en-US" sz="1500" dirty="0"/>
                    </a:p>
                  </a:txBody>
                  <a:tcPr marL="76200" marR="76200" marT="38100" marB="38100"/>
                </a:tc>
                <a:tc>
                  <a:txBody>
                    <a:bodyPr/>
                    <a:lstStyle/>
                    <a:p>
                      <a:pPr algn="ctr"/>
                      <a:endParaRPr lang="en-US" sz="1500" dirty="0"/>
                    </a:p>
                  </a:txBody>
                  <a:tcPr marL="76200" marR="76200" marT="38100" marB="38100"/>
                </a:tc>
                <a:tc>
                  <a:txBody>
                    <a:bodyPr/>
                    <a:lstStyle/>
                    <a:p>
                      <a:pPr algn="ctr"/>
                      <a:endParaRPr lang="en-US" sz="1500" dirty="0"/>
                    </a:p>
                  </a:txBody>
                  <a:tcPr marL="76200" marR="76200" marT="38100" marB="38100"/>
                </a:tc>
                <a:tc>
                  <a:txBody>
                    <a:bodyPr/>
                    <a:lstStyle/>
                    <a:p>
                      <a:pPr algn="ctr"/>
                      <a:endParaRPr lang="en-US" sz="1500" dirty="0"/>
                    </a:p>
                  </a:txBody>
                  <a:tcPr marL="76200" marR="76200" marT="38100" marB="38100"/>
                </a:tc>
              </a:tr>
            </a:tbl>
          </a:graphicData>
        </a:graphic>
      </p:graphicFrame>
      <p:graphicFrame>
        <p:nvGraphicFramePr>
          <p:cNvPr id="9" name="Table 9"/>
          <p:cNvGraphicFramePr>
            <a:graphicFrameLocks noGrp="1"/>
          </p:cNvGraphicFramePr>
          <p:nvPr>
            <p:extLst>
              <p:ext uri="{D42A27DB-BD31-4B8C-83A1-F6EECF244321}">
                <p14:modId xmlns:p14="http://schemas.microsoft.com/office/powerpoint/2010/main" val="35729099"/>
              </p:ext>
            </p:extLst>
          </p:nvPr>
        </p:nvGraphicFramePr>
        <p:xfrm>
          <a:off x="2195736" y="3001516"/>
          <a:ext cx="2116665"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tblGrid>
              <a:tr h="304800">
                <a:tc>
                  <a:txBody>
                    <a:bodyPr/>
                    <a:lstStyle/>
                    <a:p>
                      <a:pPr algn="ctr"/>
                      <a:r>
                        <a:rPr lang="el-GR" sz="2000" b="1" dirty="0" smtClean="0"/>
                        <a:t>2</a:t>
                      </a:r>
                      <a:endParaRPr lang="en-US" sz="2000" b="1" dirty="0"/>
                    </a:p>
                  </a:txBody>
                  <a:tcPr marL="76200" marR="76200" marT="38100" marB="38100"/>
                </a:tc>
                <a:tc>
                  <a:txBody>
                    <a:bodyPr/>
                    <a:lstStyle/>
                    <a:p>
                      <a:pPr algn="ctr"/>
                      <a:r>
                        <a:rPr lang="el-GR" sz="2000" b="1" dirty="0" smtClean="0"/>
                        <a:t>3</a:t>
                      </a:r>
                      <a:endParaRPr lang="en-US" sz="2000" b="1" dirty="0"/>
                    </a:p>
                  </a:txBody>
                  <a:tcPr marL="76200" marR="76200" marT="38100" marB="38100"/>
                </a:tc>
                <a:tc>
                  <a:txBody>
                    <a:bodyPr/>
                    <a:lstStyle/>
                    <a:p>
                      <a:pPr algn="ctr"/>
                      <a:r>
                        <a:rPr lang="el-GR" sz="2000" b="1" dirty="0" smtClean="0"/>
                        <a:t>4</a:t>
                      </a:r>
                      <a:endParaRPr lang="en-US" sz="2000" b="1" dirty="0"/>
                    </a:p>
                  </a:txBody>
                  <a:tcPr marL="76200" marR="76200" marT="38100" marB="38100"/>
                </a:tc>
                <a:tc>
                  <a:txBody>
                    <a:bodyPr/>
                    <a:lstStyle/>
                    <a:p>
                      <a:pPr algn="ctr"/>
                      <a:r>
                        <a:rPr lang="el-GR" sz="2000" b="1" dirty="0" smtClean="0"/>
                        <a:t>17</a:t>
                      </a:r>
                      <a:endParaRPr lang="en-US" sz="2000" b="1" dirty="0"/>
                    </a:p>
                  </a:txBody>
                  <a:tcPr marL="76200" marR="76200" marT="38100" marB="38100"/>
                </a:tc>
                <a:tc>
                  <a:txBody>
                    <a:bodyPr/>
                    <a:lstStyle/>
                    <a:p>
                      <a:pPr algn="ctr"/>
                      <a:r>
                        <a:rPr lang="el-GR" sz="2000" b="1" dirty="0" smtClean="0"/>
                        <a:t>20</a:t>
                      </a:r>
                      <a:endParaRPr lang="en-US" sz="2000" b="1" dirty="0"/>
                    </a:p>
                  </a:txBody>
                  <a:tcPr marL="76200" marR="76200" marT="38100" marB="38100"/>
                </a:tc>
              </a:tr>
            </a:tbl>
          </a:graphicData>
        </a:graphic>
      </p:graphicFrame>
      <p:graphicFrame>
        <p:nvGraphicFramePr>
          <p:cNvPr id="10" name="Table 10"/>
          <p:cNvGraphicFramePr>
            <a:graphicFrameLocks noGrp="1"/>
          </p:cNvGraphicFramePr>
          <p:nvPr>
            <p:extLst>
              <p:ext uri="{D42A27DB-BD31-4B8C-83A1-F6EECF244321}">
                <p14:modId xmlns:p14="http://schemas.microsoft.com/office/powerpoint/2010/main" val="885972422"/>
              </p:ext>
            </p:extLst>
          </p:nvPr>
        </p:nvGraphicFramePr>
        <p:xfrm>
          <a:off x="2195736" y="2209428"/>
          <a:ext cx="2963331"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gridCol w="423333"/>
                <a:gridCol w="423333"/>
              </a:tblGrid>
              <a:tr h="304800">
                <a:tc>
                  <a:txBody>
                    <a:bodyPr/>
                    <a:lstStyle/>
                    <a:p>
                      <a:pPr algn="ctr"/>
                      <a:r>
                        <a:rPr lang="el-GR" sz="2000" b="1" dirty="0" smtClean="0"/>
                        <a:t>1</a:t>
                      </a:r>
                      <a:endParaRPr lang="en-US" sz="2000" b="1" dirty="0"/>
                    </a:p>
                  </a:txBody>
                  <a:tcPr marL="76200" marR="76200" marT="38100" marB="38100"/>
                </a:tc>
                <a:tc>
                  <a:txBody>
                    <a:bodyPr/>
                    <a:lstStyle/>
                    <a:p>
                      <a:pPr algn="ctr"/>
                      <a:r>
                        <a:rPr lang="el-GR" sz="2000" b="1" dirty="0" smtClean="0"/>
                        <a:t>4</a:t>
                      </a:r>
                      <a:endParaRPr lang="en-US" sz="2000" b="1" dirty="0"/>
                    </a:p>
                  </a:txBody>
                  <a:tcPr marL="76200" marR="76200" marT="38100" marB="38100"/>
                </a:tc>
                <a:tc>
                  <a:txBody>
                    <a:bodyPr/>
                    <a:lstStyle/>
                    <a:p>
                      <a:pPr algn="ctr"/>
                      <a:r>
                        <a:rPr lang="el-GR" sz="2000" b="1" dirty="0" smtClean="0"/>
                        <a:t>5</a:t>
                      </a:r>
                      <a:endParaRPr lang="en-US" sz="2000" b="1" dirty="0"/>
                    </a:p>
                  </a:txBody>
                  <a:tcPr marL="76200" marR="76200" marT="38100" marB="38100"/>
                </a:tc>
                <a:tc>
                  <a:txBody>
                    <a:bodyPr/>
                    <a:lstStyle/>
                    <a:p>
                      <a:pPr algn="ctr"/>
                      <a:r>
                        <a:rPr lang="el-GR" sz="2000" b="1" dirty="0" smtClean="0"/>
                        <a:t>9</a:t>
                      </a:r>
                      <a:endParaRPr lang="en-US" sz="2000" b="1" dirty="0"/>
                    </a:p>
                  </a:txBody>
                  <a:tcPr marL="76200" marR="76200" marT="38100" marB="38100"/>
                </a:tc>
                <a:tc>
                  <a:txBody>
                    <a:bodyPr/>
                    <a:lstStyle/>
                    <a:p>
                      <a:pPr algn="ctr"/>
                      <a:r>
                        <a:rPr lang="el-GR" sz="2000" b="1" dirty="0" smtClean="0"/>
                        <a:t>11</a:t>
                      </a:r>
                      <a:endParaRPr lang="en-US" sz="2000" b="1" dirty="0"/>
                    </a:p>
                  </a:txBody>
                  <a:tcPr marL="76200" marR="76200" marT="38100" marB="38100"/>
                </a:tc>
                <a:tc>
                  <a:txBody>
                    <a:bodyPr/>
                    <a:lstStyle/>
                    <a:p>
                      <a:pPr algn="ctr"/>
                      <a:r>
                        <a:rPr lang="el-GR" sz="2000" b="1" dirty="0" smtClean="0"/>
                        <a:t>13</a:t>
                      </a:r>
                      <a:endParaRPr lang="en-US" sz="2000" b="1" dirty="0"/>
                    </a:p>
                  </a:txBody>
                  <a:tcPr marL="76200" marR="76200" marT="38100" marB="38100"/>
                </a:tc>
                <a:tc>
                  <a:txBody>
                    <a:bodyPr/>
                    <a:lstStyle/>
                    <a:p>
                      <a:pPr algn="ctr"/>
                      <a:r>
                        <a:rPr lang="el-GR" sz="2000" b="1" dirty="0" smtClean="0"/>
                        <a:t>16</a:t>
                      </a:r>
                      <a:endParaRPr lang="en-US" sz="2000" b="1" dirty="0"/>
                    </a:p>
                  </a:txBody>
                  <a:tcPr marL="76200" marR="76200" marT="38100" marB="38100"/>
                </a:tc>
              </a:tr>
            </a:tbl>
          </a:graphicData>
        </a:graphic>
      </p:graphicFrame>
      <p:sp>
        <p:nvSpPr>
          <p:cNvPr id="11" name="TextBox 10"/>
          <p:cNvSpPr txBox="1"/>
          <p:nvPr/>
        </p:nvSpPr>
        <p:spPr>
          <a:xfrm>
            <a:off x="2150208" y="2616646"/>
            <a:ext cx="508473" cy="400110"/>
          </a:xfrm>
          <a:prstGeom prst="rect">
            <a:avLst/>
          </a:prstGeom>
          <a:noFill/>
        </p:spPr>
        <p:txBody>
          <a:bodyPr wrap="none" rtlCol="0">
            <a:spAutoFit/>
          </a:bodyPr>
          <a:lstStyle/>
          <a:p>
            <a:r>
              <a:rPr lang="en-US" sz="2000" b="1" dirty="0"/>
              <a:t>j</a:t>
            </a:r>
            <a:r>
              <a:rPr lang="el-GR" sz="2000" b="1" dirty="0"/>
              <a:t>=1</a:t>
            </a:r>
            <a:endParaRPr lang="en-US" sz="2000" b="1" dirty="0"/>
          </a:p>
        </p:txBody>
      </p:sp>
      <p:sp>
        <p:nvSpPr>
          <p:cNvPr id="12" name="TextBox 11"/>
          <p:cNvSpPr txBox="1"/>
          <p:nvPr/>
        </p:nvSpPr>
        <p:spPr>
          <a:xfrm>
            <a:off x="2150208" y="3361556"/>
            <a:ext cx="566181" cy="400110"/>
          </a:xfrm>
          <a:prstGeom prst="rect">
            <a:avLst/>
          </a:prstGeom>
          <a:noFill/>
        </p:spPr>
        <p:txBody>
          <a:bodyPr wrap="none" rtlCol="0">
            <a:spAutoFit/>
          </a:bodyPr>
          <a:lstStyle/>
          <a:p>
            <a:r>
              <a:rPr lang="en-US" sz="2000" b="1" dirty="0"/>
              <a:t>k</a:t>
            </a:r>
            <a:r>
              <a:rPr lang="el-GR" sz="2000" b="1" dirty="0"/>
              <a:t>=1</a:t>
            </a:r>
            <a:endParaRPr lang="en-US" sz="2000" b="1" dirty="0"/>
          </a:p>
        </p:txBody>
      </p:sp>
      <p:sp>
        <p:nvSpPr>
          <p:cNvPr id="13" name="TextBox 12"/>
          <p:cNvSpPr txBox="1"/>
          <p:nvPr/>
        </p:nvSpPr>
        <p:spPr>
          <a:xfrm>
            <a:off x="2160839" y="1809318"/>
            <a:ext cx="508473" cy="400110"/>
          </a:xfrm>
          <a:prstGeom prst="rect">
            <a:avLst/>
          </a:prstGeom>
          <a:noFill/>
        </p:spPr>
        <p:txBody>
          <a:bodyPr wrap="none" rtlCol="0">
            <a:spAutoFit/>
          </a:bodyPr>
          <a:lstStyle/>
          <a:p>
            <a:r>
              <a:rPr lang="en-US" sz="2000" b="1" dirty="0" err="1" smtClean="0"/>
              <a:t>i</a:t>
            </a:r>
            <a:r>
              <a:rPr lang="el-GR" sz="2000" b="1" dirty="0" smtClean="0"/>
              <a:t>=1</a:t>
            </a:r>
            <a:endParaRPr lang="en-US" sz="2000" b="1" dirty="0"/>
          </a:p>
        </p:txBody>
      </p:sp>
    </p:spTree>
    <p:extLst>
      <p:ext uri="{BB962C8B-B14F-4D97-AF65-F5344CB8AC3E}">
        <p14:creationId xmlns:p14="http://schemas.microsoft.com/office/powerpoint/2010/main" val="4271153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Συγχώνευση </a:t>
            </a:r>
            <a:r>
              <a:rPr lang="el-GR" dirty="0" smtClean="0"/>
              <a:t>Πινάκων</a:t>
            </a:r>
            <a:r>
              <a:rPr lang="en-US" baseline="-25000" dirty="0" smtClean="0"/>
              <a:t>5/10</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32</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algn="just"/>
            <a:r>
              <a:rPr lang="el-GR" sz="2800" b="1" dirty="0"/>
              <a:t>Πρώτο βήμα</a:t>
            </a:r>
          </a:p>
          <a:p>
            <a:pPr marL="0" indent="0" algn="just">
              <a:buNone/>
            </a:pPr>
            <a:endParaRPr lang="el-GR" sz="1800" dirty="0"/>
          </a:p>
          <a:p>
            <a:pPr marL="0" indent="0" algn="just">
              <a:buNone/>
            </a:pPr>
            <a:endParaRPr lang="el-GR" sz="1800" dirty="0"/>
          </a:p>
          <a:p>
            <a:pPr algn="just"/>
            <a:endParaRPr lang="el-GR" sz="1800" dirty="0"/>
          </a:p>
          <a:p>
            <a:pPr marL="0" indent="0" algn="just">
              <a:buNone/>
            </a:pPr>
            <a:endParaRPr lang="en-US" sz="2000" dirty="0" smtClean="0"/>
          </a:p>
          <a:p>
            <a:pPr marL="0" indent="0" algn="just">
              <a:buNone/>
            </a:pPr>
            <a:endParaRPr lang="en-US" sz="2000" dirty="0"/>
          </a:p>
          <a:p>
            <a:pPr marL="0" indent="0" algn="just">
              <a:buNone/>
            </a:pPr>
            <a:r>
              <a:rPr lang="el-GR" sz="2000" dirty="0"/>
              <a:t>Την ίδια στιγμή ο δείκτης k του πίνακα c αυξάνεται κατά 1 για να δείχνει τη θέση στην οποία θα καταχωρηθεί το επόμενο στοιχείο και ο δείκτης i του πίνακα </a:t>
            </a:r>
            <a:r>
              <a:rPr lang="en-US" sz="2000" dirty="0"/>
              <a:t>a </a:t>
            </a:r>
            <a:r>
              <a:rPr lang="el-GR" sz="2000" dirty="0"/>
              <a:t>αυξάνεται επίσης κατά 1 ώστε να δείχνει το πρώτο από τα στοιχεία του που δεν έχουν μεταφερθεί ακόμη στον πίνακα c</a:t>
            </a:r>
            <a:endParaRPr lang="en-US" sz="2000" dirty="0"/>
          </a:p>
        </p:txBody>
      </p:sp>
      <p:graphicFrame>
        <p:nvGraphicFramePr>
          <p:cNvPr id="8" name="Table 8"/>
          <p:cNvGraphicFramePr>
            <a:graphicFrameLocks noGrp="1"/>
          </p:cNvGraphicFramePr>
          <p:nvPr>
            <p:extLst>
              <p:ext uri="{D42A27DB-BD31-4B8C-83A1-F6EECF244321}">
                <p14:modId xmlns:p14="http://schemas.microsoft.com/office/powerpoint/2010/main" val="3919024918"/>
              </p:ext>
            </p:extLst>
          </p:nvPr>
        </p:nvGraphicFramePr>
        <p:xfrm>
          <a:off x="2211168" y="3736162"/>
          <a:ext cx="5079996"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gridCol w="423333"/>
                <a:gridCol w="423333"/>
                <a:gridCol w="423333"/>
                <a:gridCol w="423333"/>
                <a:gridCol w="423333"/>
                <a:gridCol w="423333"/>
                <a:gridCol w="423333"/>
              </a:tblGrid>
              <a:tr h="304800">
                <a:tc>
                  <a:txBody>
                    <a:bodyPr/>
                    <a:lstStyle/>
                    <a:p>
                      <a:pPr algn="ctr"/>
                      <a:r>
                        <a:rPr lang="el-GR" sz="2000" b="1" u="sng" dirty="0" smtClean="0"/>
                        <a:t>1</a:t>
                      </a: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r>
            </a:tbl>
          </a:graphicData>
        </a:graphic>
      </p:graphicFrame>
      <p:graphicFrame>
        <p:nvGraphicFramePr>
          <p:cNvPr id="9" name="Table 9"/>
          <p:cNvGraphicFramePr>
            <a:graphicFrameLocks noGrp="1"/>
          </p:cNvGraphicFramePr>
          <p:nvPr>
            <p:extLst>
              <p:ext uri="{D42A27DB-BD31-4B8C-83A1-F6EECF244321}">
                <p14:modId xmlns:p14="http://schemas.microsoft.com/office/powerpoint/2010/main" val="1746534715"/>
              </p:ext>
            </p:extLst>
          </p:nvPr>
        </p:nvGraphicFramePr>
        <p:xfrm>
          <a:off x="2195736" y="3001516"/>
          <a:ext cx="2116665"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tblGrid>
              <a:tr h="304800">
                <a:tc>
                  <a:txBody>
                    <a:bodyPr/>
                    <a:lstStyle/>
                    <a:p>
                      <a:pPr algn="ctr"/>
                      <a:r>
                        <a:rPr lang="el-GR" sz="2000" b="1" u="sng" dirty="0" smtClean="0"/>
                        <a:t>2</a:t>
                      </a:r>
                      <a:endParaRPr lang="en-US" sz="2000" b="1" u="sng" dirty="0"/>
                    </a:p>
                  </a:txBody>
                  <a:tcPr marL="76200" marR="76200" marT="38100" marB="38100"/>
                </a:tc>
                <a:tc>
                  <a:txBody>
                    <a:bodyPr/>
                    <a:lstStyle/>
                    <a:p>
                      <a:pPr algn="ctr"/>
                      <a:r>
                        <a:rPr lang="el-GR" sz="2000" b="1" dirty="0" smtClean="0"/>
                        <a:t>3</a:t>
                      </a:r>
                      <a:endParaRPr lang="en-US" sz="2000" b="1" dirty="0"/>
                    </a:p>
                  </a:txBody>
                  <a:tcPr marL="76200" marR="76200" marT="38100" marB="38100"/>
                </a:tc>
                <a:tc>
                  <a:txBody>
                    <a:bodyPr/>
                    <a:lstStyle/>
                    <a:p>
                      <a:pPr algn="ctr"/>
                      <a:r>
                        <a:rPr lang="el-GR" sz="2000" b="1" dirty="0" smtClean="0"/>
                        <a:t>4</a:t>
                      </a:r>
                      <a:endParaRPr lang="en-US" sz="2000" b="1" dirty="0"/>
                    </a:p>
                  </a:txBody>
                  <a:tcPr marL="76200" marR="76200" marT="38100" marB="38100"/>
                </a:tc>
                <a:tc>
                  <a:txBody>
                    <a:bodyPr/>
                    <a:lstStyle/>
                    <a:p>
                      <a:pPr algn="ctr"/>
                      <a:r>
                        <a:rPr lang="el-GR" sz="2000" b="1" dirty="0" smtClean="0"/>
                        <a:t>17</a:t>
                      </a:r>
                      <a:endParaRPr lang="en-US" sz="2000" b="1" dirty="0"/>
                    </a:p>
                  </a:txBody>
                  <a:tcPr marL="76200" marR="76200" marT="38100" marB="38100"/>
                </a:tc>
                <a:tc>
                  <a:txBody>
                    <a:bodyPr/>
                    <a:lstStyle/>
                    <a:p>
                      <a:pPr algn="ctr"/>
                      <a:r>
                        <a:rPr lang="el-GR" sz="2000" b="1" dirty="0" smtClean="0"/>
                        <a:t>20</a:t>
                      </a:r>
                      <a:endParaRPr lang="en-US" sz="2000" b="1" dirty="0"/>
                    </a:p>
                  </a:txBody>
                  <a:tcPr marL="76200" marR="76200" marT="38100" marB="38100"/>
                </a:tc>
              </a:tr>
            </a:tbl>
          </a:graphicData>
        </a:graphic>
      </p:graphicFrame>
      <p:graphicFrame>
        <p:nvGraphicFramePr>
          <p:cNvPr id="10" name="Table 10"/>
          <p:cNvGraphicFramePr>
            <a:graphicFrameLocks noGrp="1"/>
          </p:cNvGraphicFramePr>
          <p:nvPr>
            <p:extLst>
              <p:ext uri="{D42A27DB-BD31-4B8C-83A1-F6EECF244321}">
                <p14:modId xmlns:p14="http://schemas.microsoft.com/office/powerpoint/2010/main" val="2231106161"/>
              </p:ext>
            </p:extLst>
          </p:nvPr>
        </p:nvGraphicFramePr>
        <p:xfrm>
          <a:off x="2195736" y="2209428"/>
          <a:ext cx="2963331"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gridCol w="423333"/>
                <a:gridCol w="423333"/>
              </a:tblGrid>
              <a:tr h="304800">
                <a:tc>
                  <a:txBody>
                    <a:bodyPr/>
                    <a:lstStyle/>
                    <a:p>
                      <a:pPr algn="ctr"/>
                      <a:r>
                        <a:rPr lang="el-GR" sz="2000" b="1" u="sng" dirty="0" smtClean="0"/>
                        <a:t>1</a:t>
                      </a:r>
                      <a:endParaRPr lang="en-US" sz="2000" b="1" u="sng" dirty="0"/>
                    </a:p>
                  </a:txBody>
                  <a:tcPr marL="76200" marR="76200" marT="38100" marB="38100"/>
                </a:tc>
                <a:tc>
                  <a:txBody>
                    <a:bodyPr/>
                    <a:lstStyle/>
                    <a:p>
                      <a:pPr algn="ctr"/>
                      <a:r>
                        <a:rPr lang="el-GR" sz="2000" b="1" dirty="0" smtClean="0"/>
                        <a:t>4</a:t>
                      </a:r>
                      <a:endParaRPr lang="en-US" sz="2000" b="1" dirty="0"/>
                    </a:p>
                  </a:txBody>
                  <a:tcPr marL="76200" marR="76200" marT="38100" marB="38100"/>
                </a:tc>
                <a:tc>
                  <a:txBody>
                    <a:bodyPr/>
                    <a:lstStyle/>
                    <a:p>
                      <a:pPr algn="ctr"/>
                      <a:r>
                        <a:rPr lang="el-GR" sz="2000" b="1" dirty="0" smtClean="0"/>
                        <a:t>5</a:t>
                      </a:r>
                      <a:endParaRPr lang="en-US" sz="2000" b="1" dirty="0"/>
                    </a:p>
                  </a:txBody>
                  <a:tcPr marL="76200" marR="76200" marT="38100" marB="38100"/>
                </a:tc>
                <a:tc>
                  <a:txBody>
                    <a:bodyPr/>
                    <a:lstStyle/>
                    <a:p>
                      <a:pPr algn="ctr"/>
                      <a:r>
                        <a:rPr lang="el-GR" sz="2000" b="1" dirty="0" smtClean="0"/>
                        <a:t>9</a:t>
                      </a:r>
                      <a:endParaRPr lang="en-US" sz="2000" b="1" dirty="0"/>
                    </a:p>
                  </a:txBody>
                  <a:tcPr marL="76200" marR="76200" marT="38100" marB="38100"/>
                </a:tc>
                <a:tc>
                  <a:txBody>
                    <a:bodyPr/>
                    <a:lstStyle/>
                    <a:p>
                      <a:pPr algn="ctr"/>
                      <a:r>
                        <a:rPr lang="el-GR" sz="2000" b="1" dirty="0" smtClean="0"/>
                        <a:t>11</a:t>
                      </a:r>
                      <a:endParaRPr lang="en-US" sz="2000" b="1" dirty="0"/>
                    </a:p>
                  </a:txBody>
                  <a:tcPr marL="76200" marR="76200" marT="38100" marB="38100"/>
                </a:tc>
                <a:tc>
                  <a:txBody>
                    <a:bodyPr/>
                    <a:lstStyle/>
                    <a:p>
                      <a:pPr algn="ctr"/>
                      <a:r>
                        <a:rPr lang="el-GR" sz="2000" b="1" dirty="0" smtClean="0"/>
                        <a:t>13</a:t>
                      </a:r>
                      <a:endParaRPr lang="en-US" sz="2000" b="1" dirty="0"/>
                    </a:p>
                  </a:txBody>
                  <a:tcPr marL="76200" marR="76200" marT="38100" marB="38100"/>
                </a:tc>
                <a:tc>
                  <a:txBody>
                    <a:bodyPr/>
                    <a:lstStyle/>
                    <a:p>
                      <a:pPr algn="ctr"/>
                      <a:r>
                        <a:rPr lang="el-GR" sz="2000" b="1" dirty="0" smtClean="0"/>
                        <a:t>16</a:t>
                      </a:r>
                      <a:endParaRPr lang="en-US" sz="2000" b="1" dirty="0"/>
                    </a:p>
                  </a:txBody>
                  <a:tcPr marL="76200" marR="76200" marT="38100" marB="38100"/>
                </a:tc>
              </a:tr>
            </a:tbl>
          </a:graphicData>
        </a:graphic>
      </p:graphicFrame>
      <p:sp>
        <p:nvSpPr>
          <p:cNvPr id="11" name="TextBox 10"/>
          <p:cNvSpPr txBox="1"/>
          <p:nvPr/>
        </p:nvSpPr>
        <p:spPr>
          <a:xfrm>
            <a:off x="2150208" y="2616646"/>
            <a:ext cx="508473" cy="400110"/>
          </a:xfrm>
          <a:prstGeom prst="rect">
            <a:avLst/>
          </a:prstGeom>
          <a:noFill/>
        </p:spPr>
        <p:txBody>
          <a:bodyPr wrap="none" rtlCol="0">
            <a:spAutoFit/>
          </a:bodyPr>
          <a:lstStyle/>
          <a:p>
            <a:r>
              <a:rPr lang="en-US" sz="2000" b="1" dirty="0"/>
              <a:t>j</a:t>
            </a:r>
            <a:r>
              <a:rPr lang="el-GR" sz="2000" b="1" dirty="0"/>
              <a:t>=1</a:t>
            </a:r>
            <a:endParaRPr lang="en-US" sz="2000" b="1" dirty="0"/>
          </a:p>
        </p:txBody>
      </p:sp>
      <p:sp>
        <p:nvSpPr>
          <p:cNvPr id="12" name="TextBox 11"/>
          <p:cNvSpPr txBox="1"/>
          <p:nvPr/>
        </p:nvSpPr>
        <p:spPr>
          <a:xfrm>
            <a:off x="2150208" y="3361556"/>
            <a:ext cx="566181" cy="400110"/>
          </a:xfrm>
          <a:prstGeom prst="rect">
            <a:avLst/>
          </a:prstGeom>
          <a:noFill/>
        </p:spPr>
        <p:txBody>
          <a:bodyPr wrap="none" rtlCol="0">
            <a:spAutoFit/>
          </a:bodyPr>
          <a:lstStyle/>
          <a:p>
            <a:r>
              <a:rPr lang="en-US" sz="2000" b="1" dirty="0" smtClean="0"/>
              <a:t>k</a:t>
            </a:r>
            <a:r>
              <a:rPr lang="el-GR" sz="2000" b="1" dirty="0" smtClean="0"/>
              <a:t>=</a:t>
            </a:r>
            <a:r>
              <a:rPr lang="en-US" sz="2000" b="1" dirty="0" smtClean="0"/>
              <a:t>2</a:t>
            </a:r>
            <a:endParaRPr lang="en-US" sz="2000" b="1" dirty="0"/>
          </a:p>
        </p:txBody>
      </p:sp>
      <p:sp>
        <p:nvSpPr>
          <p:cNvPr id="13" name="TextBox 12"/>
          <p:cNvSpPr txBox="1"/>
          <p:nvPr/>
        </p:nvSpPr>
        <p:spPr>
          <a:xfrm>
            <a:off x="2627784" y="1844081"/>
            <a:ext cx="505267" cy="400110"/>
          </a:xfrm>
          <a:prstGeom prst="rect">
            <a:avLst/>
          </a:prstGeom>
          <a:noFill/>
        </p:spPr>
        <p:txBody>
          <a:bodyPr wrap="none" rtlCol="0">
            <a:spAutoFit/>
          </a:bodyPr>
          <a:lstStyle/>
          <a:p>
            <a:r>
              <a:rPr lang="en-US" sz="2000" b="1" dirty="0" err="1" smtClean="0"/>
              <a:t>i</a:t>
            </a:r>
            <a:r>
              <a:rPr lang="el-GR" sz="2000" b="1" dirty="0" smtClean="0"/>
              <a:t>=</a:t>
            </a:r>
            <a:r>
              <a:rPr lang="en-US" sz="2000" b="1" dirty="0" smtClean="0"/>
              <a:t>2</a:t>
            </a:r>
            <a:endParaRPr lang="en-US" sz="2000" b="1" dirty="0"/>
          </a:p>
        </p:txBody>
      </p:sp>
    </p:spTree>
    <p:extLst>
      <p:ext uri="{BB962C8B-B14F-4D97-AF65-F5344CB8AC3E}">
        <p14:creationId xmlns:p14="http://schemas.microsoft.com/office/powerpoint/2010/main" val="3342304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Συγχώνευση </a:t>
            </a:r>
            <a:r>
              <a:rPr lang="el-GR" dirty="0" smtClean="0"/>
              <a:t>Πινάκων</a:t>
            </a:r>
            <a:r>
              <a:rPr lang="en-US" baseline="-25000" dirty="0" smtClean="0"/>
              <a:t>6/10</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33</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algn="just"/>
            <a:r>
              <a:rPr lang="el-GR" sz="2800" b="1" dirty="0"/>
              <a:t>Δεύτερο </a:t>
            </a:r>
            <a:r>
              <a:rPr lang="el-GR" sz="2800" b="1" dirty="0" smtClean="0"/>
              <a:t>βήμα</a:t>
            </a:r>
            <a:endParaRPr lang="el-GR" sz="2800" b="1" dirty="0"/>
          </a:p>
          <a:p>
            <a:pPr marL="0" indent="0" algn="just">
              <a:buNone/>
            </a:pPr>
            <a:endParaRPr lang="el-GR" sz="1800" dirty="0"/>
          </a:p>
          <a:p>
            <a:pPr marL="0" indent="0" algn="just">
              <a:buNone/>
            </a:pPr>
            <a:endParaRPr lang="el-GR" sz="1800" dirty="0"/>
          </a:p>
          <a:p>
            <a:pPr algn="just"/>
            <a:endParaRPr lang="el-GR" sz="1800" dirty="0"/>
          </a:p>
          <a:p>
            <a:pPr marL="0" indent="0" algn="just">
              <a:buNone/>
            </a:pPr>
            <a:endParaRPr lang="en-US" sz="2000" dirty="0" smtClean="0"/>
          </a:p>
          <a:p>
            <a:pPr marL="0" indent="0" algn="just">
              <a:buNone/>
            </a:pPr>
            <a:endParaRPr lang="en-US" sz="2000" dirty="0"/>
          </a:p>
          <a:p>
            <a:pPr marL="0" indent="0">
              <a:buNone/>
            </a:pPr>
            <a:r>
              <a:rPr lang="el-GR" sz="2000" dirty="0"/>
              <a:t>Στο επόμενο βήμα εντοπίζουμε το μικρότερο από τα στοιχεία στη δεύτερη </a:t>
            </a:r>
            <a:r>
              <a:rPr lang="el-GR" sz="2000" dirty="0" smtClean="0"/>
              <a:t>θέση </a:t>
            </a:r>
            <a:r>
              <a:rPr lang="el-GR" sz="2000" dirty="0"/>
              <a:t>του πίνακα </a:t>
            </a:r>
            <a:r>
              <a:rPr lang="en-US" sz="2000" dirty="0"/>
              <a:t>a</a:t>
            </a:r>
            <a:r>
              <a:rPr lang="el-GR" sz="2000" dirty="0"/>
              <a:t> και στην πρώτη θέση του πίνακα b που είναι το 2 (2&lt;4) </a:t>
            </a:r>
            <a:r>
              <a:rPr lang="el-GR" sz="2000" dirty="0" smtClean="0"/>
              <a:t>και </a:t>
            </a:r>
            <a:r>
              <a:rPr lang="el-GR" sz="2000" dirty="0"/>
              <a:t>το καταχωρούμε στον πίνακα c. </a:t>
            </a:r>
            <a:r>
              <a:rPr lang="el-GR" sz="2000" dirty="0" smtClean="0"/>
              <a:t>Ομοίως </a:t>
            </a:r>
            <a:r>
              <a:rPr lang="el-GR" sz="2000" dirty="0"/>
              <a:t>με πριν τα j, k αυξάνουν κατά 1</a:t>
            </a:r>
            <a:endParaRPr lang="en-US" sz="2000" dirty="0"/>
          </a:p>
        </p:txBody>
      </p:sp>
      <p:graphicFrame>
        <p:nvGraphicFramePr>
          <p:cNvPr id="8" name="Table 8"/>
          <p:cNvGraphicFramePr>
            <a:graphicFrameLocks noGrp="1"/>
          </p:cNvGraphicFramePr>
          <p:nvPr>
            <p:extLst>
              <p:ext uri="{D42A27DB-BD31-4B8C-83A1-F6EECF244321}">
                <p14:modId xmlns:p14="http://schemas.microsoft.com/office/powerpoint/2010/main" val="2491968701"/>
              </p:ext>
            </p:extLst>
          </p:nvPr>
        </p:nvGraphicFramePr>
        <p:xfrm>
          <a:off x="2211168" y="3736162"/>
          <a:ext cx="5079996"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gridCol w="423333"/>
                <a:gridCol w="423333"/>
                <a:gridCol w="423333"/>
                <a:gridCol w="423333"/>
                <a:gridCol w="423333"/>
                <a:gridCol w="423333"/>
                <a:gridCol w="423333"/>
              </a:tblGrid>
              <a:tr h="304800">
                <a:tc>
                  <a:txBody>
                    <a:bodyPr/>
                    <a:lstStyle/>
                    <a:p>
                      <a:pPr algn="ctr"/>
                      <a:r>
                        <a:rPr lang="el-GR" sz="2000" b="1" u="sng" dirty="0" smtClean="0"/>
                        <a:t>1</a:t>
                      </a:r>
                      <a:endParaRPr lang="en-US" sz="2000" dirty="0"/>
                    </a:p>
                  </a:txBody>
                  <a:tcPr marL="76200" marR="76200" marT="38100" marB="381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1" dirty="0" smtClean="0"/>
                        <a:t>2</a:t>
                      </a:r>
                      <a:endParaRPr lang="en-US" sz="2000" b="1" dirty="0" smtClean="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r>
            </a:tbl>
          </a:graphicData>
        </a:graphic>
      </p:graphicFrame>
      <p:graphicFrame>
        <p:nvGraphicFramePr>
          <p:cNvPr id="9" name="Table 9"/>
          <p:cNvGraphicFramePr>
            <a:graphicFrameLocks noGrp="1"/>
          </p:cNvGraphicFramePr>
          <p:nvPr>
            <p:extLst>
              <p:ext uri="{D42A27DB-BD31-4B8C-83A1-F6EECF244321}">
                <p14:modId xmlns:p14="http://schemas.microsoft.com/office/powerpoint/2010/main" val="397391669"/>
              </p:ext>
            </p:extLst>
          </p:nvPr>
        </p:nvGraphicFramePr>
        <p:xfrm>
          <a:off x="2195736" y="3001516"/>
          <a:ext cx="2116665"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tblGrid>
              <a:tr h="304800">
                <a:tc>
                  <a:txBody>
                    <a:bodyPr/>
                    <a:lstStyle/>
                    <a:p>
                      <a:pPr algn="ctr"/>
                      <a:r>
                        <a:rPr lang="el-GR" sz="2000" b="1" u="sng" dirty="0" smtClean="0"/>
                        <a:t>2</a:t>
                      </a:r>
                      <a:endParaRPr lang="en-US" sz="2000" b="1" u="sng" dirty="0"/>
                    </a:p>
                  </a:txBody>
                  <a:tcPr marL="76200" marR="76200" marT="38100" marB="38100"/>
                </a:tc>
                <a:tc>
                  <a:txBody>
                    <a:bodyPr/>
                    <a:lstStyle/>
                    <a:p>
                      <a:pPr algn="ctr"/>
                      <a:r>
                        <a:rPr lang="el-GR" sz="2000" b="1" dirty="0" smtClean="0"/>
                        <a:t>3</a:t>
                      </a:r>
                      <a:endParaRPr lang="en-US" sz="2000" b="1" dirty="0"/>
                    </a:p>
                  </a:txBody>
                  <a:tcPr marL="76200" marR="76200" marT="38100" marB="38100"/>
                </a:tc>
                <a:tc>
                  <a:txBody>
                    <a:bodyPr/>
                    <a:lstStyle/>
                    <a:p>
                      <a:pPr algn="ctr"/>
                      <a:r>
                        <a:rPr lang="el-GR" sz="2000" b="1" dirty="0" smtClean="0"/>
                        <a:t>4</a:t>
                      </a:r>
                      <a:endParaRPr lang="en-US" sz="2000" b="1" dirty="0"/>
                    </a:p>
                  </a:txBody>
                  <a:tcPr marL="76200" marR="76200" marT="38100" marB="38100"/>
                </a:tc>
                <a:tc>
                  <a:txBody>
                    <a:bodyPr/>
                    <a:lstStyle/>
                    <a:p>
                      <a:pPr algn="ctr"/>
                      <a:r>
                        <a:rPr lang="el-GR" sz="2000" b="1" dirty="0" smtClean="0"/>
                        <a:t>17</a:t>
                      </a:r>
                      <a:endParaRPr lang="en-US" sz="2000" b="1" dirty="0"/>
                    </a:p>
                  </a:txBody>
                  <a:tcPr marL="76200" marR="76200" marT="38100" marB="38100"/>
                </a:tc>
                <a:tc>
                  <a:txBody>
                    <a:bodyPr/>
                    <a:lstStyle/>
                    <a:p>
                      <a:pPr algn="ctr"/>
                      <a:r>
                        <a:rPr lang="el-GR" sz="2000" b="1" dirty="0" smtClean="0"/>
                        <a:t>20</a:t>
                      </a:r>
                      <a:endParaRPr lang="en-US" sz="2000" b="1" dirty="0"/>
                    </a:p>
                  </a:txBody>
                  <a:tcPr marL="76200" marR="76200" marT="38100" marB="38100"/>
                </a:tc>
              </a:tr>
            </a:tbl>
          </a:graphicData>
        </a:graphic>
      </p:graphicFrame>
      <p:graphicFrame>
        <p:nvGraphicFramePr>
          <p:cNvPr id="10" name="Table 10"/>
          <p:cNvGraphicFramePr>
            <a:graphicFrameLocks noGrp="1"/>
          </p:cNvGraphicFramePr>
          <p:nvPr>
            <p:extLst>
              <p:ext uri="{D42A27DB-BD31-4B8C-83A1-F6EECF244321}">
                <p14:modId xmlns:p14="http://schemas.microsoft.com/office/powerpoint/2010/main" val="2231106161"/>
              </p:ext>
            </p:extLst>
          </p:nvPr>
        </p:nvGraphicFramePr>
        <p:xfrm>
          <a:off x="2195736" y="2209428"/>
          <a:ext cx="2963331"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gridCol w="423333"/>
                <a:gridCol w="423333"/>
              </a:tblGrid>
              <a:tr h="304800">
                <a:tc>
                  <a:txBody>
                    <a:bodyPr/>
                    <a:lstStyle/>
                    <a:p>
                      <a:pPr algn="ctr"/>
                      <a:r>
                        <a:rPr lang="el-GR" sz="2000" b="1" u="sng" dirty="0" smtClean="0"/>
                        <a:t>1</a:t>
                      </a:r>
                      <a:endParaRPr lang="en-US" sz="2000" b="1" u="sng" dirty="0"/>
                    </a:p>
                  </a:txBody>
                  <a:tcPr marL="76200" marR="76200" marT="38100" marB="38100"/>
                </a:tc>
                <a:tc>
                  <a:txBody>
                    <a:bodyPr/>
                    <a:lstStyle/>
                    <a:p>
                      <a:pPr algn="ctr"/>
                      <a:r>
                        <a:rPr lang="el-GR" sz="2000" b="1" dirty="0" smtClean="0"/>
                        <a:t>4</a:t>
                      </a:r>
                      <a:endParaRPr lang="en-US" sz="2000" b="1" dirty="0"/>
                    </a:p>
                  </a:txBody>
                  <a:tcPr marL="76200" marR="76200" marT="38100" marB="38100"/>
                </a:tc>
                <a:tc>
                  <a:txBody>
                    <a:bodyPr/>
                    <a:lstStyle/>
                    <a:p>
                      <a:pPr algn="ctr"/>
                      <a:r>
                        <a:rPr lang="el-GR" sz="2000" b="1" dirty="0" smtClean="0"/>
                        <a:t>5</a:t>
                      </a:r>
                      <a:endParaRPr lang="en-US" sz="2000" b="1" dirty="0"/>
                    </a:p>
                  </a:txBody>
                  <a:tcPr marL="76200" marR="76200" marT="38100" marB="38100"/>
                </a:tc>
                <a:tc>
                  <a:txBody>
                    <a:bodyPr/>
                    <a:lstStyle/>
                    <a:p>
                      <a:pPr algn="ctr"/>
                      <a:r>
                        <a:rPr lang="el-GR" sz="2000" b="1" dirty="0" smtClean="0"/>
                        <a:t>9</a:t>
                      </a:r>
                      <a:endParaRPr lang="en-US" sz="2000" b="1" dirty="0"/>
                    </a:p>
                  </a:txBody>
                  <a:tcPr marL="76200" marR="76200" marT="38100" marB="38100"/>
                </a:tc>
                <a:tc>
                  <a:txBody>
                    <a:bodyPr/>
                    <a:lstStyle/>
                    <a:p>
                      <a:pPr algn="ctr"/>
                      <a:r>
                        <a:rPr lang="el-GR" sz="2000" b="1" dirty="0" smtClean="0"/>
                        <a:t>11</a:t>
                      </a:r>
                      <a:endParaRPr lang="en-US" sz="2000" b="1" dirty="0"/>
                    </a:p>
                  </a:txBody>
                  <a:tcPr marL="76200" marR="76200" marT="38100" marB="38100"/>
                </a:tc>
                <a:tc>
                  <a:txBody>
                    <a:bodyPr/>
                    <a:lstStyle/>
                    <a:p>
                      <a:pPr algn="ctr"/>
                      <a:r>
                        <a:rPr lang="el-GR" sz="2000" b="1" dirty="0" smtClean="0"/>
                        <a:t>13</a:t>
                      </a:r>
                      <a:endParaRPr lang="en-US" sz="2000" b="1" dirty="0"/>
                    </a:p>
                  </a:txBody>
                  <a:tcPr marL="76200" marR="76200" marT="38100" marB="38100"/>
                </a:tc>
                <a:tc>
                  <a:txBody>
                    <a:bodyPr/>
                    <a:lstStyle/>
                    <a:p>
                      <a:pPr algn="ctr"/>
                      <a:r>
                        <a:rPr lang="el-GR" sz="2000" b="1" dirty="0" smtClean="0"/>
                        <a:t>16</a:t>
                      </a:r>
                      <a:endParaRPr lang="en-US" sz="2000" b="1" dirty="0"/>
                    </a:p>
                  </a:txBody>
                  <a:tcPr marL="76200" marR="76200" marT="38100" marB="38100"/>
                </a:tc>
              </a:tr>
            </a:tbl>
          </a:graphicData>
        </a:graphic>
      </p:graphicFrame>
      <p:sp>
        <p:nvSpPr>
          <p:cNvPr id="11" name="TextBox 10"/>
          <p:cNvSpPr txBox="1"/>
          <p:nvPr/>
        </p:nvSpPr>
        <p:spPr>
          <a:xfrm>
            <a:off x="2635122" y="2640208"/>
            <a:ext cx="508473" cy="400110"/>
          </a:xfrm>
          <a:prstGeom prst="rect">
            <a:avLst/>
          </a:prstGeom>
          <a:noFill/>
        </p:spPr>
        <p:txBody>
          <a:bodyPr wrap="none" rtlCol="0">
            <a:spAutoFit/>
          </a:bodyPr>
          <a:lstStyle/>
          <a:p>
            <a:r>
              <a:rPr lang="en-US" sz="2000" b="1" dirty="0"/>
              <a:t>j</a:t>
            </a:r>
            <a:r>
              <a:rPr lang="el-GR" sz="2000" b="1" dirty="0" smtClean="0"/>
              <a:t>=</a:t>
            </a:r>
            <a:r>
              <a:rPr lang="en-US" sz="2000" b="1" dirty="0" smtClean="0"/>
              <a:t>2</a:t>
            </a:r>
            <a:endParaRPr lang="en-US" sz="2000" b="1" dirty="0"/>
          </a:p>
        </p:txBody>
      </p:sp>
      <p:sp>
        <p:nvSpPr>
          <p:cNvPr id="12" name="TextBox 11"/>
          <p:cNvSpPr txBox="1"/>
          <p:nvPr/>
        </p:nvSpPr>
        <p:spPr>
          <a:xfrm>
            <a:off x="2987824" y="3361556"/>
            <a:ext cx="566181" cy="400110"/>
          </a:xfrm>
          <a:prstGeom prst="rect">
            <a:avLst/>
          </a:prstGeom>
          <a:noFill/>
        </p:spPr>
        <p:txBody>
          <a:bodyPr wrap="none" rtlCol="0">
            <a:spAutoFit/>
          </a:bodyPr>
          <a:lstStyle/>
          <a:p>
            <a:r>
              <a:rPr lang="en-US" sz="2000" b="1" dirty="0" smtClean="0"/>
              <a:t>k</a:t>
            </a:r>
            <a:r>
              <a:rPr lang="el-GR" sz="2000" b="1" dirty="0" smtClean="0"/>
              <a:t>=</a:t>
            </a:r>
            <a:r>
              <a:rPr lang="en-US" sz="2000" b="1" dirty="0" smtClean="0"/>
              <a:t>3</a:t>
            </a:r>
            <a:endParaRPr lang="en-US" sz="2000" b="1" dirty="0"/>
          </a:p>
        </p:txBody>
      </p:sp>
      <p:sp>
        <p:nvSpPr>
          <p:cNvPr id="13" name="TextBox 12"/>
          <p:cNvSpPr txBox="1"/>
          <p:nvPr/>
        </p:nvSpPr>
        <p:spPr>
          <a:xfrm>
            <a:off x="2635122" y="1813993"/>
            <a:ext cx="505267" cy="400110"/>
          </a:xfrm>
          <a:prstGeom prst="rect">
            <a:avLst/>
          </a:prstGeom>
          <a:noFill/>
        </p:spPr>
        <p:txBody>
          <a:bodyPr wrap="none" rtlCol="0">
            <a:spAutoFit/>
          </a:bodyPr>
          <a:lstStyle/>
          <a:p>
            <a:r>
              <a:rPr lang="en-US" sz="2000" b="1" dirty="0" err="1" smtClean="0"/>
              <a:t>i</a:t>
            </a:r>
            <a:r>
              <a:rPr lang="el-GR" sz="2000" b="1" dirty="0" smtClean="0"/>
              <a:t>=</a:t>
            </a:r>
            <a:r>
              <a:rPr lang="en-US" sz="2000" b="1" dirty="0" smtClean="0"/>
              <a:t>2</a:t>
            </a:r>
            <a:endParaRPr lang="en-US" sz="2000" b="1" dirty="0"/>
          </a:p>
        </p:txBody>
      </p:sp>
    </p:spTree>
    <p:extLst>
      <p:ext uri="{BB962C8B-B14F-4D97-AF65-F5344CB8AC3E}">
        <p14:creationId xmlns:p14="http://schemas.microsoft.com/office/powerpoint/2010/main" val="3838553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Συγχώνευση </a:t>
            </a:r>
            <a:r>
              <a:rPr lang="el-GR" dirty="0" smtClean="0"/>
              <a:t>Πινάκων</a:t>
            </a:r>
            <a:r>
              <a:rPr lang="en-US" baseline="-25000" dirty="0" smtClean="0"/>
              <a:t>7/10</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34</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algn="just"/>
            <a:r>
              <a:rPr lang="el-GR" sz="2800" b="1" dirty="0"/>
              <a:t>Τρίτο</a:t>
            </a:r>
            <a:r>
              <a:rPr lang="el-GR" sz="2800" b="1" dirty="0" smtClean="0"/>
              <a:t> βήμα</a:t>
            </a:r>
            <a:endParaRPr lang="el-GR" sz="2800" b="1" dirty="0"/>
          </a:p>
          <a:p>
            <a:pPr marL="0" indent="0" algn="just">
              <a:buNone/>
            </a:pPr>
            <a:endParaRPr lang="el-GR" sz="1800" dirty="0"/>
          </a:p>
          <a:p>
            <a:pPr marL="0" indent="0" algn="just">
              <a:buNone/>
            </a:pPr>
            <a:endParaRPr lang="el-GR" sz="1800" dirty="0"/>
          </a:p>
          <a:p>
            <a:pPr algn="just"/>
            <a:endParaRPr lang="el-GR" sz="1800" dirty="0"/>
          </a:p>
          <a:p>
            <a:pPr marL="0" indent="0" algn="just">
              <a:buNone/>
            </a:pPr>
            <a:endParaRPr lang="en-US" sz="2000" dirty="0" smtClean="0"/>
          </a:p>
          <a:p>
            <a:pPr marL="0" indent="0" algn="just">
              <a:buNone/>
            </a:pPr>
            <a:endParaRPr lang="en-US" sz="2000" dirty="0"/>
          </a:p>
          <a:p>
            <a:pPr marL="0" indent="0">
              <a:buNone/>
            </a:pPr>
            <a:r>
              <a:rPr lang="el-GR" sz="2000" dirty="0"/>
              <a:t>Ακριβώς η ίδια διαδικασία επαναλαμβάνεται ώσπου όλα τα στοιχεία τον πίνακα </a:t>
            </a:r>
            <a:r>
              <a:rPr lang="en-US" sz="2000" dirty="0"/>
              <a:t>a</a:t>
            </a:r>
            <a:r>
              <a:rPr lang="el-GR" sz="2000" dirty="0"/>
              <a:t> ή τον πίνακα b να καταχωρηθούν στον πίνακα c</a:t>
            </a:r>
            <a:r>
              <a:rPr lang="en-US" sz="2000" dirty="0"/>
              <a:t>  </a:t>
            </a:r>
            <a:r>
              <a:rPr lang="el-GR" sz="2000" dirty="0"/>
              <a:t>(εδώ 3&lt;4)</a:t>
            </a:r>
            <a:endParaRPr lang="en-US" sz="2000" dirty="0"/>
          </a:p>
        </p:txBody>
      </p:sp>
      <p:graphicFrame>
        <p:nvGraphicFramePr>
          <p:cNvPr id="8" name="Table 8"/>
          <p:cNvGraphicFramePr>
            <a:graphicFrameLocks noGrp="1"/>
          </p:cNvGraphicFramePr>
          <p:nvPr>
            <p:extLst>
              <p:ext uri="{D42A27DB-BD31-4B8C-83A1-F6EECF244321}">
                <p14:modId xmlns:p14="http://schemas.microsoft.com/office/powerpoint/2010/main" val="4092100638"/>
              </p:ext>
            </p:extLst>
          </p:nvPr>
        </p:nvGraphicFramePr>
        <p:xfrm>
          <a:off x="2211168" y="3736162"/>
          <a:ext cx="5079996"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gridCol w="423333"/>
                <a:gridCol w="423333"/>
                <a:gridCol w="423333"/>
                <a:gridCol w="423333"/>
                <a:gridCol w="423333"/>
                <a:gridCol w="423333"/>
                <a:gridCol w="423333"/>
              </a:tblGrid>
              <a:tr h="304800">
                <a:tc>
                  <a:txBody>
                    <a:bodyPr/>
                    <a:lstStyle/>
                    <a:p>
                      <a:pPr algn="ctr"/>
                      <a:r>
                        <a:rPr lang="el-GR" sz="2000" b="1" u="sng" dirty="0" smtClean="0"/>
                        <a:t>1</a:t>
                      </a:r>
                      <a:endParaRPr lang="en-US" sz="2000" dirty="0"/>
                    </a:p>
                  </a:txBody>
                  <a:tcPr marL="76200" marR="76200" marT="38100" marB="381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1" dirty="0" smtClean="0"/>
                        <a:t>2</a:t>
                      </a:r>
                      <a:endParaRPr lang="en-US" sz="2000" b="1" dirty="0" smtClean="0"/>
                    </a:p>
                  </a:txBody>
                  <a:tcPr marL="76200" marR="76200" marT="38100" marB="38100"/>
                </a:tc>
                <a:tc>
                  <a:txBody>
                    <a:bodyPr/>
                    <a:lstStyle/>
                    <a:p>
                      <a:pPr algn="ctr"/>
                      <a:r>
                        <a:rPr lang="en-US" sz="2000" b="1" dirty="0" smtClean="0"/>
                        <a:t>3</a:t>
                      </a:r>
                      <a:endParaRPr lang="en-US" sz="2000" b="1"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r>
            </a:tbl>
          </a:graphicData>
        </a:graphic>
      </p:graphicFrame>
      <p:graphicFrame>
        <p:nvGraphicFramePr>
          <p:cNvPr id="9" name="Table 9"/>
          <p:cNvGraphicFramePr>
            <a:graphicFrameLocks noGrp="1"/>
          </p:cNvGraphicFramePr>
          <p:nvPr>
            <p:extLst>
              <p:ext uri="{D42A27DB-BD31-4B8C-83A1-F6EECF244321}">
                <p14:modId xmlns:p14="http://schemas.microsoft.com/office/powerpoint/2010/main" val="1792637082"/>
              </p:ext>
            </p:extLst>
          </p:nvPr>
        </p:nvGraphicFramePr>
        <p:xfrm>
          <a:off x="2195736" y="3001516"/>
          <a:ext cx="2116665"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tblGrid>
              <a:tr h="304800">
                <a:tc>
                  <a:txBody>
                    <a:bodyPr/>
                    <a:lstStyle/>
                    <a:p>
                      <a:pPr algn="ctr"/>
                      <a:r>
                        <a:rPr lang="el-GR" sz="2000" b="1" u="sng" dirty="0" smtClean="0"/>
                        <a:t>2</a:t>
                      </a:r>
                      <a:endParaRPr lang="en-US" sz="2000" b="1" u="sng" dirty="0"/>
                    </a:p>
                  </a:txBody>
                  <a:tcPr marL="76200" marR="76200" marT="38100" marB="38100"/>
                </a:tc>
                <a:tc>
                  <a:txBody>
                    <a:bodyPr/>
                    <a:lstStyle/>
                    <a:p>
                      <a:pPr algn="ctr"/>
                      <a:r>
                        <a:rPr lang="el-GR" sz="2000" b="1" u="sng" dirty="0" smtClean="0"/>
                        <a:t>3</a:t>
                      </a:r>
                      <a:endParaRPr lang="en-US" sz="2000" b="1" u="sng" dirty="0"/>
                    </a:p>
                  </a:txBody>
                  <a:tcPr marL="76200" marR="76200" marT="38100" marB="38100"/>
                </a:tc>
                <a:tc>
                  <a:txBody>
                    <a:bodyPr/>
                    <a:lstStyle/>
                    <a:p>
                      <a:pPr algn="ctr"/>
                      <a:r>
                        <a:rPr lang="el-GR" sz="2000" b="1" dirty="0" smtClean="0"/>
                        <a:t>4</a:t>
                      </a:r>
                      <a:endParaRPr lang="en-US" sz="2000" b="1" dirty="0"/>
                    </a:p>
                  </a:txBody>
                  <a:tcPr marL="76200" marR="76200" marT="38100" marB="38100"/>
                </a:tc>
                <a:tc>
                  <a:txBody>
                    <a:bodyPr/>
                    <a:lstStyle/>
                    <a:p>
                      <a:pPr algn="ctr"/>
                      <a:r>
                        <a:rPr lang="el-GR" sz="2000" b="1" dirty="0" smtClean="0"/>
                        <a:t>17</a:t>
                      </a:r>
                      <a:endParaRPr lang="en-US" sz="2000" b="1" dirty="0"/>
                    </a:p>
                  </a:txBody>
                  <a:tcPr marL="76200" marR="76200" marT="38100" marB="38100"/>
                </a:tc>
                <a:tc>
                  <a:txBody>
                    <a:bodyPr/>
                    <a:lstStyle/>
                    <a:p>
                      <a:pPr algn="ctr"/>
                      <a:r>
                        <a:rPr lang="el-GR" sz="2000" b="1" dirty="0" smtClean="0"/>
                        <a:t>20</a:t>
                      </a:r>
                      <a:endParaRPr lang="en-US" sz="2000" b="1" dirty="0"/>
                    </a:p>
                  </a:txBody>
                  <a:tcPr marL="76200" marR="76200" marT="38100" marB="38100"/>
                </a:tc>
              </a:tr>
            </a:tbl>
          </a:graphicData>
        </a:graphic>
      </p:graphicFrame>
      <p:graphicFrame>
        <p:nvGraphicFramePr>
          <p:cNvPr id="10" name="Table 10"/>
          <p:cNvGraphicFramePr>
            <a:graphicFrameLocks noGrp="1"/>
          </p:cNvGraphicFramePr>
          <p:nvPr>
            <p:extLst>
              <p:ext uri="{D42A27DB-BD31-4B8C-83A1-F6EECF244321}">
                <p14:modId xmlns:p14="http://schemas.microsoft.com/office/powerpoint/2010/main" val="2231106161"/>
              </p:ext>
            </p:extLst>
          </p:nvPr>
        </p:nvGraphicFramePr>
        <p:xfrm>
          <a:off x="2195736" y="2209428"/>
          <a:ext cx="2963331"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gridCol w="423333"/>
                <a:gridCol w="423333"/>
              </a:tblGrid>
              <a:tr h="304800">
                <a:tc>
                  <a:txBody>
                    <a:bodyPr/>
                    <a:lstStyle/>
                    <a:p>
                      <a:pPr algn="ctr"/>
                      <a:r>
                        <a:rPr lang="el-GR" sz="2000" b="1" u="sng" dirty="0" smtClean="0"/>
                        <a:t>1</a:t>
                      </a:r>
                      <a:endParaRPr lang="en-US" sz="2000" b="1" u="sng" dirty="0"/>
                    </a:p>
                  </a:txBody>
                  <a:tcPr marL="76200" marR="76200" marT="38100" marB="38100"/>
                </a:tc>
                <a:tc>
                  <a:txBody>
                    <a:bodyPr/>
                    <a:lstStyle/>
                    <a:p>
                      <a:pPr algn="ctr"/>
                      <a:r>
                        <a:rPr lang="el-GR" sz="2000" b="1" dirty="0" smtClean="0"/>
                        <a:t>4</a:t>
                      </a:r>
                      <a:endParaRPr lang="en-US" sz="2000" b="1" dirty="0"/>
                    </a:p>
                  </a:txBody>
                  <a:tcPr marL="76200" marR="76200" marT="38100" marB="38100"/>
                </a:tc>
                <a:tc>
                  <a:txBody>
                    <a:bodyPr/>
                    <a:lstStyle/>
                    <a:p>
                      <a:pPr algn="ctr"/>
                      <a:r>
                        <a:rPr lang="el-GR" sz="2000" b="1" dirty="0" smtClean="0"/>
                        <a:t>5</a:t>
                      </a:r>
                      <a:endParaRPr lang="en-US" sz="2000" b="1" dirty="0"/>
                    </a:p>
                  </a:txBody>
                  <a:tcPr marL="76200" marR="76200" marT="38100" marB="38100"/>
                </a:tc>
                <a:tc>
                  <a:txBody>
                    <a:bodyPr/>
                    <a:lstStyle/>
                    <a:p>
                      <a:pPr algn="ctr"/>
                      <a:r>
                        <a:rPr lang="el-GR" sz="2000" b="1" dirty="0" smtClean="0"/>
                        <a:t>9</a:t>
                      </a:r>
                      <a:endParaRPr lang="en-US" sz="2000" b="1" dirty="0"/>
                    </a:p>
                  </a:txBody>
                  <a:tcPr marL="76200" marR="76200" marT="38100" marB="38100"/>
                </a:tc>
                <a:tc>
                  <a:txBody>
                    <a:bodyPr/>
                    <a:lstStyle/>
                    <a:p>
                      <a:pPr algn="ctr"/>
                      <a:r>
                        <a:rPr lang="el-GR" sz="2000" b="1" dirty="0" smtClean="0"/>
                        <a:t>11</a:t>
                      </a:r>
                      <a:endParaRPr lang="en-US" sz="2000" b="1" dirty="0"/>
                    </a:p>
                  </a:txBody>
                  <a:tcPr marL="76200" marR="76200" marT="38100" marB="38100"/>
                </a:tc>
                <a:tc>
                  <a:txBody>
                    <a:bodyPr/>
                    <a:lstStyle/>
                    <a:p>
                      <a:pPr algn="ctr"/>
                      <a:r>
                        <a:rPr lang="el-GR" sz="2000" b="1" dirty="0" smtClean="0"/>
                        <a:t>13</a:t>
                      </a:r>
                      <a:endParaRPr lang="en-US" sz="2000" b="1" dirty="0"/>
                    </a:p>
                  </a:txBody>
                  <a:tcPr marL="76200" marR="76200" marT="38100" marB="38100"/>
                </a:tc>
                <a:tc>
                  <a:txBody>
                    <a:bodyPr/>
                    <a:lstStyle/>
                    <a:p>
                      <a:pPr algn="ctr"/>
                      <a:r>
                        <a:rPr lang="el-GR" sz="2000" b="1" dirty="0" smtClean="0"/>
                        <a:t>16</a:t>
                      </a:r>
                      <a:endParaRPr lang="en-US" sz="2000" b="1" dirty="0"/>
                    </a:p>
                  </a:txBody>
                  <a:tcPr marL="76200" marR="76200" marT="38100" marB="38100"/>
                </a:tc>
              </a:tr>
            </a:tbl>
          </a:graphicData>
        </a:graphic>
      </p:graphicFrame>
      <p:sp>
        <p:nvSpPr>
          <p:cNvPr id="11" name="TextBox 10"/>
          <p:cNvSpPr txBox="1"/>
          <p:nvPr/>
        </p:nvSpPr>
        <p:spPr>
          <a:xfrm>
            <a:off x="2987824" y="2647828"/>
            <a:ext cx="508473" cy="400110"/>
          </a:xfrm>
          <a:prstGeom prst="rect">
            <a:avLst/>
          </a:prstGeom>
          <a:noFill/>
        </p:spPr>
        <p:txBody>
          <a:bodyPr wrap="none" rtlCol="0">
            <a:spAutoFit/>
          </a:bodyPr>
          <a:lstStyle/>
          <a:p>
            <a:r>
              <a:rPr lang="en-US" sz="2000" b="1" dirty="0"/>
              <a:t>j</a:t>
            </a:r>
            <a:r>
              <a:rPr lang="el-GR" sz="2000" b="1" dirty="0" smtClean="0"/>
              <a:t>=</a:t>
            </a:r>
            <a:r>
              <a:rPr lang="en-US" sz="2000" b="1" dirty="0" smtClean="0"/>
              <a:t>3</a:t>
            </a:r>
            <a:endParaRPr lang="en-US" sz="2000" b="1" dirty="0"/>
          </a:p>
        </p:txBody>
      </p:sp>
      <p:sp>
        <p:nvSpPr>
          <p:cNvPr id="12" name="TextBox 11"/>
          <p:cNvSpPr txBox="1"/>
          <p:nvPr/>
        </p:nvSpPr>
        <p:spPr>
          <a:xfrm>
            <a:off x="3419872" y="3361556"/>
            <a:ext cx="566181" cy="400110"/>
          </a:xfrm>
          <a:prstGeom prst="rect">
            <a:avLst/>
          </a:prstGeom>
          <a:noFill/>
        </p:spPr>
        <p:txBody>
          <a:bodyPr wrap="none" rtlCol="0">
            <a:spAutoFit/>
          </a:bodyPr>
          <a:lstStyle/>
          <a:p>
            <a:r>
              <a:rPr lang="en-US" sz="2000" b="1" dirty="0" smtClean="0"/>
              <a:t>k</a:t>
            </a:r>
            <a:r>
              <a:rPr lang="el-GR" sz="2000" b="1" dirty="0" smtClean="0"/>
              <a:t>=</a:t>
            </a:r>
            <a:r>
              <a:rPr lang="en-US" sz="2000" b="1" dirty="0" smtClean="0"/>
              <a:t>4</a:t>
            </a:r>
            <a:endParaRPr lang="en-US" sz="2000" b="1" dirty="0"/>
          </a:p>
        </p:txBody>
      </p:sp>
      <p:sp>
        <p:nvSpPr>
          <p:cNvPr id="13" name="TextBox 12"/>
          <p:cNvSpPr txBox="1"/>
          <p:nvPr/>
        </p:nvSpPr>
        <p:spPr>
          <a:xfrm>
            <a:off x="2635122" y="1813993"/>
            <a:ext cx="505267" cy="400110"/>
          </a:xfrm>
          <a:prstGeom prst="rect">
            <a:avLst/>
          </a:prstGeom>
          <a:noFill/>
        </p:spPr>
        <p:txBody>
          <a:bodyPr wrap="none" rtlCol="0">
            <a:spAutoFit/>
          </a:bodyPr>
          <a:lstStyle/>
          <a:p>
            <a:r>
              <a:rPr lang="en-US" sz="2000" b="1" dirty="0" err="1" smtClean="0"/>
              <a:t>i</a:t>
            </a:r>
            <a:r>
              <a:rPr lang="el-GR" sz="2000" b="1" dirty="0" smtClean="0"/>
              <a:t>=</a:t>
            </a:r>
            <a:r>
              <a:rPr lang="en-US" sz="2000" b="1" dirty="0" smtClean="0"/>
              <a:t>2</a:t>
            </a:r>
            <a:endParaRPr lang="en-US" sz="2000" b="1" dirty="0"/>
          </a:p>
        </p:txBody>
      </p:sp>
    </p:spTree>
    <p:extLst>
      <p:ext uri="{BB962C8B-B14F-4D97-AF65-F5344CB8AC3E}">
        <p14:creationId xmlns:p14="http://schemas.microsoft.com/office/powerpoint/2010/main" val="1268311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Συγχώνευση </a:t>
            </a:r>
            <a:r>
              <a:rPr lang="el-GR" dirty="0" smtClean="0"/>
              <a:t>Πινάκων</a:t>
            </a:r>
            <a:r>
              <a:rPr lang="en-US" baseline="-25000" dirty="0" smtClean="0"/>
              <a:t>8/10</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35</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algn="just"/>
            <a:r>
              <a:rPr lang="el-GR" sz="2800" b="1" dirty="0"/>
              <a:t>Τέταρτο</a:t>
            </a:r>
            <a:r>
              <a:rPr lang="el-GR" sz="2800" b="1" dirty="0" smtClean="0"/>
              <a:t> βήμα</a:t>
            </a:r>
            <a:endParaRPr lang="el-GR" sz="2800" b="1" dirty="0"/>
          </a:p>
          <a:p>
            <a:pPr marL="0" indent="0" algn="just">
              <a:buNone/>
            </a:pPr>
            <a:endParaRPr lang="el-GR" sz="1800" dirty="0"/>
          </a:p>
          <a:p>
            <a:pPr marL="0" indent="0" algn="just">
              <a:buNone/>
            </a:pPr>
            <a:endParaRPr lang="el-GR" sz="1800" dirty="0"/>
          </a:p>
          <a:p>
            <a:pPr algn="just"/>
            <a:endParaRPr lang="el-GR" sz="1800" dirty="0"/>
          </a:p>
          <a:p>
            <a:pPr marL="0" indent="0" algn="just">
              <a:buNone/>
            </a:pPr>
            <a:endParaRPr lang="en-US" sz="2000" dirty="0" smtClean="0"/>
          </a:p>
          <a:p>
            <a:pPr marL="0" indent="0" algn="just">
              <a:buNone/>
            </a:pPr>
            <a:endParaRPr lang="en-US" sz="2000" dirty="0"/>
          </a:p>
          <a:p>
            <a:pPr marL="0" indent="0">
              <a:buNone/>
            </a:pPr>
            <a:r>
              <a:rPr lang="el-GR" sz="2000" dirty="0"/>
              <a:t>Εδώ επειδή συγκρίνουμε το δεύτερο στοιχείο του πίνακα </a:t>
            </a:r>
            <a:r>
              <a:rPr lang="en-US" sz="2000" dirty="0"/>
              <a:t>a</a:t>
            </a:r>
            <a:r>
              <a:rPr lang="el-GR" sz="2000" dirty="0"/>
              <a:t> που είναι το 4 και το τρίτο στοιχείο τ</a:t>
            </a:r>
            <a:r>
              <a:rPr lang="en-US" sz="2000" dirty="0"/>
              <a:t>o</a:t>
            </a:r>
            <a:r>
              <a:rPr lang="el-GR" sz="2000" dirty="0"/>
              <a:t>υ πίνακα b που είναι το 4 καταχωρούμε στον πίνακα c όποιο θέλουμε  π.χ. το πρώτο με τους τρεις δείκτες i, j, k να μεταβάλλονται ανάλογα</a:t>
            </a:r>
            <a:endParaRPr lang="en-US" sz="2000" dirty="0"/>
          </a:p>
        </p:txBody>
      </p:sp>
      <p:graphicFrame>
        <p:nvGraphicFramePr>
          <p:cNvPr id="8" name="Table 8"/>
          <p:cNvGraphicFramePr>
            <a:graphicFrameLocks noGrp="1"/>
          </p:cNvGraphicFramePr>
          <p:nvPr>
            <p:extLst>
              <p:ext uri="{D42A27DB-BD31-4B8C-83A1-F6EECF244321}">
                <p14:modId xmlns:p14="http://schemas.microsoft.com/office/powerpoint/2010/main" val="4206155687"/>
              </p:ext>
            </p:extLst>
          </p:nvPr>
        </p:nvGraphicFramePr>
        <p:xfrm>
          <a:off x="2211168" y="3736162"/>
          <a:ext cx="5079996"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gridCol w="423333"/>
                <a:gridCol w="423333"/>
                <a:gridCol w="423333"/>
                <a:gridCol w="423333"/>
                <a:gridCol w="423333"/>
                <a:gridCol w="423333"/>
                <a:gridCol w="423333"/>
              </a:tblGrid>
              <a:tr h="304800">
                <a:tc>
                  <a:txBody>
                    <a:bodyPr/>
                    <a:lstStyle/>
                    <a:p>
                      <a:pPr algn="ctr"/>
                      <a:r>
                        <a:rPr lang="el-GR" sz="2000" b="1" u="sng" dirty="0" smtClean="0"/>
                        <a:t>1</a:t>
                      </a:r>
                      <a:endParaRPr lang="en-US" sz="2000" dirty="0"/>
                    </a:p>
                  </a:txBody>
                  <a:tcPr marL="76200" marR="76200" marT="38100" marB="381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1" dirty="0" smtClean="0"/>
                        <a:t>2</a:t>
                      </a:r>
                      <a:endParaRPr lang="en-US" sz="2000" b="1" dirty="0" smtClean="0"/>
                    </a:p>
                  </a:txBody>
                  <a:tcPr marL="76200" marR="76200" marT="38100" marB="38100"/>
                </a:tc>
                <a:tc>
                  <a:txBody>
                    <a:bodyPr/>
                    <a:lstStyle/>
                    <a:p>
                      <a:pPr algn="ctr"/>
                      <a:r>
                        <a:rPr lang="en-US" sz="2000" b="1" dirty="0" smtClean="0"/>
                        <a:t>3</a:t>
                      </a:r>
                      <a:endParaRPr lang="en-US" sz="2000" b="1" dirty="0"/>
                    </a:p>
                  </a:txBody>
                  <a:tcPr marL="76200" marR="76200" marT="38100" marB="38100"/>
                </a:tc>
                <a:tc>
                  <a:txBody>
                    <a:bodyPr/>
                    <a:lstStyle/>
                    <a:p>
                      <a:pPr algn="ctr"/>
                      <a:r>
                        <a:rPr lang="en-US" sz="2000" b="1" dirty="0" smtClean="0"/>
                        <a:t>4</a:t>
                      </a:r>
                      <a:endParaRPr lang="en-US" sz="2000" b="1"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r>
            </a:tbl>
          </a:graphicData>
        </a:graphic>
      </p:graphicFrame>
      <p:graphicFrame>
        <p:nvGraphicFramePr>
          <p:cNvPr id="9" name="Table 9"/>
          <p:cNvGraphicFramePr>
            <a:graphicFrameLocks noGrp="1"/>
          </p:cNvGraphicFramePr>
          <p:nvPr>
            <p:extLst>
              <p:ext uri="{D42A27DB-BD31-4B8C-83A1-F6EECF244321}">
                <p14:modId xmlns:p14="http://schemas.microsoft.com/office/powerpoint/2010/main" val="1792637082"/>
              </p:ext>
            </p:extLst>
          </p:nvPr>
        </p:nvGraphicFramePr>
        <p:xfrm>
          <a:off x="2195736" y="3001516"/>
          <a:ext cx="2116665"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tblGrid>
              <a:tr h="304800">
                <a:tc>
                  <a:txBody>
                    <a:bodyPr/>
                    <a:lstStyle/>
                    <a:p>
                      <a:pPr algn="ctr"/>
                      <a:r>
                        <a:rPr lang="el-GR" sz="2000" b="1" u="sng" dirty="0" smtClean="0"/>
                        <a:t>2</a:t>
                      </a:r>
                      <a:endParaRPr lang="en-US" sz="2000" b="1" u="sng" dirty="0"/>
                    </a:p>
                  </a:txBody>
                  <a:tcPr marL="76200" marR="76200" marT="38100" marB="38100"/>
                </a:tc>
                <a:tc>
                  <a:txBody>
                    <a:bodyPr/>
                    <a:lstStyle/>
                    <a:p>
                      <a:pPr algn="ctr"/>
                      <a:r>
                        <a:rPr lang="el-GR" sz="2000" b="1" u="sng" dirty="0" smtClean="0"/>
                        <a:t>3</a:t>
                      </a:r>
                      <a:endParaRPr lang="en-US" sz="2000" b="1" u="sng" dirty="0"/>
                    </a:p>
                  </a:txBody>
                  <a:tcPr marL="76200" marR="76200" marT="38100" marB="38100"/>
                </a:tc>
                <a:tc>
                  <a:txBody>
                    <a:bodyPr/>
                    <a:lstStyle/>
                    <a:p>
                      <a:pPr algn="ctr"/>
                      <a:r>
                        <a:rPr lang="el-GR" sz="2000" b="1" dirty="0" smtClean="0"/>
                        <a:t>4</a:t>
                      </a:r>
                      <a:endParaRPr lang="en-US" sz="2000" b="1" dirty="0"/>
                    </a:p>
                  </a:txBody>
                  <a:tcPr marL="76200" marR="76200" marT="38100" marB="38100"/>
                </a:tc>
                <a:tc>
                  <a:txBody>
                    <a:bodyPr/>
                    <a:lstStyle/>
                    <a:p>
                      <a:pPr algn="ctr"/>
                      <a:r>
                        <a:rPr lang="el-GR" sz="2000" b="1" dirty="0" smtClean="0"/>
                        <a:t>17</a:t>
                      </a:r>
                      <a:endParaRPr lang="en-US" sz="2000" b="1" dirty="0"/>
                    </a:p>
                  </a:txBody>
                  <a:tcPr marL="76200" marR="76200" marT="38100" marB="38100"/>
                </a:tc>
                <a:tc>
                  <a:txBody>
                    <a:bodyPr/>
                    <a:lstStyle/>
                    <a:p>
                      <a:pPr algn="ctr"/>
                      <a:r>
                        <a:rPr lang="el-GR" sz="2000" b="1" dirty="0" smtClean="0"/>
                        <a:t>20</a:t>
                      </a:r>
                      <a:endParaRPr lang="en-US" sz="2000" b="1" dirty="0"/>
                    </a:p>
                  </a:txBody>
                  <a:tcPr marL="76200" marR="76200" marT="38100" marB="38100"/>
                </a:tc>
              </a:tr>
            </a:tbl>
          </a:graphicData>
        </a:graphic>
      </p:graphicFrame>
      <p:graphicFrame>
        <p:nvGraphicFramePr>
          <p:cNvPr id="10" name="Table 10"/>
          <p:cNvGraphicFramePr>
            <a:graphicFrameLocks noGrp="1"/>
          </p:cNvGraphicFramePr>
          <p:nvPr>
            <p:extLst>
              <p:ext uri="{D42A27DB-BD31-4B8C-83A1-F6EECF244321}">
                <p14:modId xmlns:p14="http://schemas.microsoft.com/office/powerpoint/2010/main" val="4235751383"/>
              </p:ext>
            </p:extLst>
          </p:nvPr>
        </p:nvGraphicFramePr>
        <p:xfrm>
          <a:off x="2195736" y="2209428"/>
          <a:ext cx="2963331"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gridCol w="423333"/>
                <a:gridCol w="423333"/>
              </a:tblGrid>
              <a:tr h="304800">
                <a:tc>
                  <a:txBody>
                    <a:bodyPr/>
                    <a:lstStyle/>
                    <a:p>
                      <a:pPr algn="ctr"/>
                      <a:r>
                        <a:rPr lang="el-GR" sz="2000" b="1" u="sng" dirty="0" smtClean="0"/>
                        <a:t>1</a:t>
                      </a:r>
                      <a:endParaRPr lang="en-US" sz="2000" b="1" u="sng" dirty="0"/>
                    </a:p>
                  </a:txBody>
                  <a:tcPr marL="76200" marR="76200" marT="38100" marB="38100"/>
                </a:tc>
                <a:tc>
                  <a:txBody>
                    <a:bodyPr/>
                    <a:lstStyle/>
                    <a:p>
                      <a:pPr algn="ctr"/>
                      <a:r>
                        <a:rPr lang="el-GR" sz="2000" b="1" u="sng" dirty="0" smtClean="0"/>
                        <a:t>4</a:t>
                      </a:r>
                      <a:endParaRPr lang="en-US" sz="2000" b="1" u="sng" dirty="0"/>
                    </a:p>
                  </a:txBody>
                  <a:tcPr marL="76200" marR="76200" marT="38100" marB="38100"/>
                </a:tc>
                <a:tc>
                  <a:txBody>
                    <a:bodyPr/>
                    <a:lstStyle/>
                    <a:p>
                      <a:pPr algn="ctr"/>
                      <a:r>
                        <a:rPr lang="el-GR" sz="2000" b="1" dirty="0" smtClean="0"/>
                        <a:t>5</a:t>
                      </a:r>
                      <a:endParaRPr lang="en-US" sz="2000" b="1" dirty="0"/>
                    </a:p>
                  </a:txBody>
                  <a:tcPr marL="76200" marR="76200" marT="38100" marB="38100"/>
                </a:tc>
                <a:tc>
                  <a:txBody>
                    <a:bodyPr/>
                    <a:lstStyle/>
                    <a:p>
                      <a:pPr algn="ctr"/>
                      <a:r>
                        <a:rPr lang="el-GR" sz="2000" b="1" dirty="0" smtClean="0"/>
                        <a:t>9</a:t>
                      </a:r>
                      <a:endParaRPr lang="en-US" sz="2000" b="1" dirty="0"/>
                    </a:p>
                  </a:txBody>
                  <a:tcPr marL="76200" marR="76200" marT="38100" marB="38100"/>
                </a:tc>
                <a:tc>
                  <a:txBody>
                    <a:bodyPr/>
                    <a:lstStyle/>
                    <a:p>
                      <a:pPr algn="ctr"/>
                      <a:r>
                        <a:rPr lang="el-GR" sz="2000" b="1" dirty="0" smtClean="0"/>
                        <a:t>11</a:t>
                      </a:r>
                      <a:endParaRPr lang="en-US" sz="2000" b="1" dirty="0"/>
                    </a:p>
                  </a:txBody>
                  <a:tcPr marL="76200" marR="76200" marT="38100" marB="38100"/>
                </a:tc>
                <a:tc>
                  <a:txBody>
                    <a:bodyPr/>
                    <a:lstStyle/>
                    <a:p>
                      <a:pPr algn="ctr"/>
                      <a:r>
                        <a:rPr lang="el-GR" sz="2000" b="1" dirty="0" smtClean="0"/>
                        <a:t>13</a:t>
                      </a:r>
                      <a:endParaRPr lang="en-US" sz="2000" b="1" dirty="0"/>
                    </a:p>
                  </a:txBody>
                  <a:tcPr marL="76200" marR="76200" marT="38100" marB="38100"/>
                </a:tc>
                <a:tc>
                  <a:txBody>
                    <a:bodyPr/>
                    <a:lstStyle/>
                    <a:p>
                      <a:pPr algn="ctr"/>
                      <a:r>
                        <a:rPr lang="el-GR" sz="2000" b="1" dirty="0" smtClean="0"/>
                        <a:t>16</a:t>
                      </a:r>
                      <a:endParaRPr lang="en-US" sz="2000" b="1" dirty="0"/>
                    </a:p>
                  </a:txBody>
                  <a:tcPr marL="76200" marR="76200" marT="38100" marB="38100"/>
                </a:tc>
              </a:tr>
            </a:tbl>
          </a:graphicData>
        </a:graphic>
      </p:graphicFrame>
      <p:sp>
        <p:nvSpPr>
          <p:cNvPr id="11" name="TextBox 10"/>
          <p:cNvSpPr txBox="1"/>
          <p:nvPr/>
        </p:nvSpPr>
        <p:spPr>
          <a:xfrm>
            <a:off x="2987824" y="2647828"/>
            <a:ext cx="508473" cy="400110"/>
          </a:xfrm>
          <a:prstGeom prst="rect">
            <a:avLst/>
          </a:prstGeom>
          <a:noFill/>
        </p:spPr>
        <p:txBody>
          <a:bodyPr wrap="none" rtlCol="0">
            <a:spAutoFit/>
          </a:bodyPr>
          <a:lstStyle/>
          <a:p>
            <a:r>
              <a:rPr lang="en-US" sz="2000" b="1" dirty="0"/>
              <a:t>j</a:t>
            </a:r>
            <a:r>
              <a:rPr lang="el-GR" sz="2000" b="1" dirty="0" smtClean="0"/>
              <a:t>=</a:t>
            </a:r>
            <a:r>
              <a:rPr lang="en-US" sz="2000" b="1" dirty="0" smtClean="0"/>
              <a:t>3</a:t>
            </a:r>
            <a:endParaRPr lang="en-US" sz="2000" b="1" dirty="0"/>
          </a:p>
        </p:txBody>
      </p:sp>
      <p:sp>
        <p:nvSpPr>
          <p:cNvPr id="12" name="TextBox 11"/>
          <p:cNvSpPr txBox="1"/>
          <p:nvPr/>
        </p:nvSpPr>
        <p:spPr>
          <a:xfrm>
            <a:off x="3779912" y="3361556"/>
            <a:ext cx="566181" cy="400110"/>
          </a:xfrm>
          <a:prstGeom prst="rect">
            <a:avLst/>
          </a:prstGeom>
          <a:noFill/>
        </p:spPr>
        <p:txBody>
          <a:bodyPr wrap="none" rtlCol="0">
            <a:spAutoFit/>
          </a:bodyPr>
          <a:lstStyle/>
          <a:p>
            <a:r>
              <a:rPr lang="en-US" sz="2000" b="1" dirty="0" smtClean="0"/>
              <a:t>k</a:t>
            </a:r>
            <a:r>
              <a:rPr lang="el-GR" sz="2000" b="1" dirty="0" smtClean="0"/>
              <a:t>=</a:t>
            </a:r>
            <a:r>
              <a:rPr lang="en-US" sz="2000" b="1" dirty="0" smtClean="0"/>
              <a:t>5</a:t>
            </a:r>
            <a:endParaRPr lang="en-US" sz="2000" b="1" dirty="0"/>
          </a:p>
        </p:txBody>
      </p:sp>
      <p:sp>
        <p:nvSpPr>
          <p:cNvPr id="13" name="TextBox 12"/>
          <p:cNvSpPr txBox="1"/>
          <p:nvPr/>
        </p:nvSpPr>
        <p:spPr>
          <a:xfrm>
            <a:off x="2991030" y="1818031"/>
            <a:ext cx="505267" cy="400110"/>
          </a:xfrm>
          <a:prstGeom prst="rect">
            <a:avLst/>
          </a:prstGeom>
          <a:noFill/>
        </p:spPr>
        <p:txBody>
          <a:bodyPr wrap="none" rtlCol="0">
            <a:spAutoFit/>
          </a:bodyPr>
          <a:lstStyle/>
          <a:p>
            <a:r>
              <a:rPr lang="en-US" sz="2000" b="1" dirty="0" err="1" smtClean="0"/>
              <a:t>i</a:t>
            </a:r>
            <a:r>
              <a:rPr lang="el-GR" sz="2000" b="1" dirty="0" smtClean="0"/>
              <a:t>=</a:t>
            </a:r>
            <a:r>
              <a:rPr lang="en-US" sz="2000" b="1" dirty="0" smtClean="0"/>
              <a:t>3</a:t>
            </a:r>
            <a:endParaRPr lang="en-US" sz="2000" b="1" dirty="0"/>
          </a:p>
        </p:txBody>
      </p:sp>
    </p:spTree>
    <p:extLst>
      <p:ext uri="{BB962C8B-B14F-4D97-AF65-F5344CB8AC3E}">
        <p14:creationId xmlns:p14="http://schemas.microsoft.com/office/powerpoint/2010/main" val="2084483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Συγχώνευση </a:t>
            </a:r>
            <a:r>
              <a:rPr lang="el-GR" dirty="0" smtClean="0"/>
              <a:t>Πινάκων</a:t>
            </a:r>
            <a:r>
              <a:rPr lang="en-US" baseline="-25000" dirty="0" smtClean="0"/>
              <a:t>8/10</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36</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algn="just"/>
            <a:r>
              <a:rPr lang="el-GR" sz="2800" b="1" dirty="0"/>
              <a:t>Δέκατο</a:t>
            </a:r>
            <a:r>
              <a:rPr lang="el-GR" sz="2800" b="1" dirty="0" smtClean="0"/>
              <a:t> βήμα</a:t>
            </a:r>
            <a:endParaRPr lang="el-GR" sz="2800" b="1" dirty="0"/>
          </a:p>
          <a:p>
            <a:pPr marL="0" indent="0" algn="just">
              <a:buNone/>
            </a:pPr>
            <a:endParaRPr lang="el-GR" sz="1800" dirty="0"/>
          </a:p>
          <a:p>
            <a:pPr marL="0" indent="0" algn="just">
              <a:buNone/>
            </a:pPr>
            <a:endParaRPr lang="el-GR" sz="1800" dirty="0"/>
          </a:p>
          <a:p>
            <a:pPr algn="just"/>
            <a:endParaRPr lang="el-GR" sz="1800" dirty="0"/>
          </a:p>
          <a:p>
            <a:pPr marL="0" indent="0" algn="just">
              <a:buNone/>
            </a:pPr>
            <a:endParaRPr lang="en-US" sz="2000" dirty="0" smtClean="0"/>
          </a:p>
          <a:p>
            <a:pPr marL="0" indent="0" algn="just">
              <a:buNone/>
            </a:pPr>
            <a:endParaRPr lang="en-US" sz="2000" dirty="0"/>
          </a:p>
          <a:p>
            <a:pPr marL="0" indent="0">
              <a:buNone/>
            </a:pPr>
            <a:r>
              <a:rPr lang="el-GR" sz="2000" dirty="0"/>
              <a:t>Σε αυτό το σημείο όλα τα στοιχεία του πίνακα </a:t>
            </a:r>
            <a:r>
              <a:rPr lang="en-US" sz="2000" dirty="0"/>
              <a:t>a </a:t>
            </a:r>
            <a:r>
              <a:rPr lang="el-GR" sz="2000" dirty="0"/>
              <a:t>έχουν μεταφερθεί στον πίνακα </a:t>
            </a:r>
            <a:r>
              <a:rPr lang="en-US" sz="2000" dirty="0"/>
              <a:t>c </a:t>
            </a:r>
            <a:r>
              <a:rPr lang="el-GR" sz="2000" dirty="0"/>
              <a:t>οπότε για να μην κάνουμε άσκοπες συγκρίσεις μεταφέρουμε απ’ ευθείας τα υπόλοιπα στοιχεία του πίνακα </a:t>
            </a:r>
            <a:r>
              <a:rPr lang="en-US" sz="2000" dirty="0"/>
              <a:t>b </a:t>
            </a:r>
            <a:r>
              <a:rPr lang="el-GR" sz="2000" dirty="0"/>
              <a:t>στον πίνακα </a:t>
            </a:r>
            <a:r>
              <a:rPr lang="en-US" sz="2000" dirty="0"/>
              <a:t>c</a:t>
            </a:r>
          </a:p>
        </p:txBody>
      </p:sp>
      <p:graphicFrame>
        <p:nvGraphicFramePr>
          <p:cNvPr id="8" name="Table 8"/>
          <p:cNvGraphicFramePr>
            <a:graphicFrameLocks noGrp="1"/>
          </p:cNvGraphicFramePr>
          <p:nvPr>
            <p:extLst>
              <p:ext uri="{D42A27DB-BD31-4B8C-83A1-F6EECF244321}">
                <p14:modId xmlns:p14="http://schemas.microsoft.com/office/powerpoint/2010/main" val="1871775673"/>
              </p:ext>
            </p:extLst>
          </p:nvPr>
        </p:nvGraphicFramePr>
        <p:xfrm>
          <a:off x="2211168" y="3736162"/>
          <a:ext cx="5079996"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gridCol w="423333"/>
                <a:gridCol w="423333"/>
                <a:gridCol w="423333"/>
                <a:gridCol w="423333"/>
                <a:gridCol w="423333"/>
                <a:gridCol w="423333"/>
                <a:gridCol w="423333"/>
              </a:tblGrid>
              <a:tr h="304800">
                <a:tc>
                  <a:txBody>
                    <a:bodyPr/>
                    <a:lstStyle/>
                    <a:p>
                      <a:pPr algn="ctr"/>
                      <a:r>
                        <a:rPr lang="el-GR" sz="2000" b="1" u="sng" dirty="0" smtClean="0"/>
                        <a:t>1</a:t>
                      </a:r>
                      <a:endParaRPr lang="en-US" sz="2000" b="1" dirty="0"/>
                    </a:p>
                  </a:txBody>
                  <a:tcPr marL="76200" marR="76200" marT="38100" marB="381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1" dirty="0" smtClean="0"/>
                        <a:t>2</a:t>
                      </a:r>
                      <a:endParaRPr lang="en-US" sz="2000" b="1" dirty="0" smtClean="0"/>
                    </a:p>
                  </a:txBody>
                  <a:tcPr marL="76200" marR="76200" marT="38100" marB="38100"/>
                </a:tc>
                <a:tc>
                  <a:txBody>
                    <a:bodyPr/>
                    <a:lstStyle/>
                    <a:p>
                      <a:pPr algn="ctr"/>
                      <a:r>
                        <a:rPr lang="en-US" sz="2000" b="1" dirty="0" smtClean="0"/>
                        <a:t>3</a:t>
                      </a:r>
                      <a:endParaRPr lang="en-US" sz="2000" b="1" dirty="0"/>
                    </a:p>
                  </a:txBody>
                  <a:tcPr marL="76200" marR="76200" marT="38100" marB="38100"/>
                </a:tc>
                <a:tc>
                  <a:txBody>
                    <a:bodyPr/>
                    <a:lstStyle/>
                    <a:p>
                      <a:pPr algn="ctr"/>
                      <a:r>
                        <a:rPr lang="en-US" sz="2000" b="1" dirty="0" smtClean="0"/>
                        <a:t>4</a:t>
                      </a:r>
                      <a:endParaRPr lang="en-US" sz="2000" b="1" dirty="0"/>
                    </a:p>
                  </a:txBody>
                  <a:tcPr marL="76200" marR="76200" marT="38100" marB="38100"/>
                </a:tc>
                <a:tc>
                  <a:txBody>
                    <a:bodyPr/>
                    <a:lstStyle/>
                    <a:p>
                      <a:pPr algn="ctr"/>
                      <a:r>
                        <a:rPr lang="en-US" sz="2000" b="1" dirty="0" smtClean="0"/>
                        <a:t>4</a:t>
                      </a:r>
                      <a:endParaRPr lang="en-US" sz="2000" b="1" dirty="0"/>
                    </a:p>
                  </a:txBody>
                  <a:tcPr marL="76200" marR="76200" marT="38100" marB="38100"/>
                </a:tc>
                <a:tc>
                  <a:txBody>
                    <a:bodyPr/>
                    <a:lstStyle/>
                    <a:p>
                      <a:pPr algn="ctr"/>
                      <a:r>
                        <a:rPr lang="en-US" sz="2000" b="1" dirty="0" smtClean="0"/>
                        <a:t>5</a:t>
                      </a:r>
                      <a:endParaRPr lang="en-US" sz="2000" b="1" dirty="0"/>
                    </a:p>
                  </a:txBody>
                  <a:tcPr marL="76200" marR="76200" marT="38100" marB="38100"/>
                </a:tc>
                <a:tc>
                  <a:txBody>
                    <a:bodyPr/>
                    <a:lstStyle/>
                    <a:p>
                      <a:pPr algn="ctr"/>
                      <a:r>
                        <a:rPr lang="en-US" sz="2000" b="1" dirty="0" smtClean="0"/>
                        <a:t>9</a:t>
                      </a:r>
                      <a:endParaRPr lang="en-US" sz="2000" b="1" dirty="0"/>
                    </a:p>
                  </a:txBody>
                  <a:tcPr marL="76200" marR="76200" marT="38100" marB="38100"/>
                </a:tc>
                <a:tc>
                  <a:txBody>
                    <a:bodyPr/>
                    <a:lstStyle/>
                    <a:p>
                      <a:pPr algn="ctr"/>
                      <a:r>
                        <a:rPr lang="en-US" sz="2000" b="1" dirty="0" smtClean="0"/>
                        <a:t>11</a:t>
                      </a:r>
                      <a:endParaRPr lang="en-US" sz="2000" b="1" dirty="0"/>
                    </a:p>
                  </a:txBody>
                  <a:tcPr marL="76200" marR="76200" marT="38100" marB="38100"/>
                </a:tc>
                <a:tc>
                  <a:txBody>
                    <a:bodyPr/>
                    <a:lstStyle/>
                    <a:p>
                      <a:pPr algn="ctr"/>
                      <a:r>
                        <a:rPr lang="en-US" sz="2000" b="1" dirty="0" smtClean="0"/>
                        <a:t>13</a:t>
                      </a:r>
                      <a:endParaRPr lang="en-US" sz="2000" b="1" dirty="0"/>
                    </a:p>
                  </a:txBody>
                  <a:tcPr marL="76200" marR="76200" marT="38100" marB="38100"/>
                </a:tc>
                <a:tc>
                  <a:txBody>
                    <a:bodyPr/>
                    <a:lstStyle/>
                    <a:p>
                      <a:pPr algn="ctr"/>
                      <a:r>
                        <a:rPr lang="en-US" sz="2000" b="1" dirty="0" smtClean="0"/>
                        <a:t>16</a:t>
                      </a:r>
                      <a:endParaRPr lang="en-US" sz="2000" b="1" dirty="0"/>
                    </a:p>
                  </a:txBody>
                  <a:tcPr marL="76200" marR="76200" marT="38100" marB="38100"/>
                </a:tc>
                <a:tc>
                  <a:txBody>
                    <a:bodyPr/>
                    <a:lstStyle/>
                    <a:p>
                      <a:pPr algn="ctr"/>
                      <a:endParaRPr lang="en-US" sz="2000" dirty="0"/>
                    </a:p>
                  </a:txBody>
                  <a:tcPr marL="76200" marR="76200" marT="38100" marB="38100"/>
                </a:tc>
                <a:tc>
                  <a:txBody>
                    <a:bodyPr/>
                    <a:lstStyle/>
                    <a:p>
                      <a:pPr algn="ctr"/>
                      <a:endParaRPr lang="en-US" sz="2000" dirty="0"/>
                    </a:p>
                  </a:txBody>
                  <a:tcPr marL="76200" marR="76200" marT="38100" marB="38100"/>
                </a:tc>
              </a:tr>
            </a:tbl>
          </a:graphicData>
        </a:graphic>
      </p:graphicFrame>
      <p:graphicFrame>
        <p:nvGraphicFramePr>
          <p:cNvPr id="9" name="Table 9"/>
          <p:cNvGraphicFramePr>
            <a:graphicFrameLocks noGrp="1"/>
          </p:cNvGraphicFramePr>
          <p:nvPr>
            <p:extLst>
              <p:ext uri="{D42A27DB-BD31-4B8C-83A1-F6EECF244321}">
                <p14:modId xmlns:p14="http://schemas.microsoft.com/office/powerpoint/2010/main" val="2092457730"/>
              </p:ext>
            </p:extLst>
          </p:nvPr>
        </p:nvGraphicFramePr>
        <p:xfrm>
          <a:off x="2195736" y="3001516"/>
          <a:ext cx="2116665"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tblGrid>
              <a:tr h="304800">
                <a:tc>
                  <a:txBody>
                    <a:bodyPr/>
                    <a:lstStyle/>
                    <a:p>
                      <a:pPr algn="ctr"/>
                      <a:r>
                        <a:rPr lang="el-GR" sz="2000" b="1" u="sng" dirty="0" smtClean="0"/>
                        <a:t>2</a:t>
                      </a:r>
                      <a:endParaRPr lang="en-US" sz="2000" b="1" u="sng" dirty="0"/>
                    </a:p>
                  </a:txBody>
                  <a:tcPr marL="76200" marR="76200" marT="38100" marB="38100"/>
                </a:tc>
                <a:tc>
                  <a:txBody>
                    <a:bodyPr/>
                    <a:lstStyle/>
                    <a:p>
                      <a:pPr algn="ctr"/>
                      <a:r>
                        <a:rPr lang="el-GR" sz="2000" b="1" u="sng" dirty="0" smtClean="0"/>
                        <a:t>3</a:t>
                      </a:r>
                      <a:endParaRPr lang="en-US" sz="2000" b="1" u="sng" dirty="0"/>
                    </a:p>
                  </a:txBody>
                  <a:tcPr marL="76200" marR="76200" marT="38100" marB="38100"/>
                </a:tc>
                <a:tc>
                  <a:txBody>
                    <a:bodyPr/>
                    <a:lstStyle/>
                    <a:p>
                      <a:pPr algn="ctr"/>
                      <a:r>
                        <a:rPr lang="el-GR" sz="2000" b="1" u="sng" dirty="0" smtClean="0"/>
                        <a:t>4</a:t>
                      </a:r>
                      <a:endParaRPr lang="en-US" sz="2000" b="1" u="sng" dirty="0"/>
                    </a:p>
                  </a:txBody>
                  <a:tcPr marL="76200" marR="76200" marT="38100" marB="38100"/>
                </a:tc>
                <a:tc>
                  <a:txBody>
                    <a:bodyPr/>
                    <a:lstStyle/>
                    <a:p>
                      <a:pPr algn="ctr"/>
                      <a:r>
                        <a:rPr lang="el-GR" sz="2000" b="1" dirty="0" smtClean="0"/>
                        <a:t>17</a:t>
                      </a:r>
                      <a:endParaRPr lang="en-US" sz="2000" b="1" dirty="0"/>
                    </a:p>
                  </a:txBody>
                  <a:tcPr marL="76200" marR="76200" marT="38100" marB="38100"/>
                </a:tc>
                <a:tc>
                  <a:txBody>
                    <a:bodyPr/>
                    <a:lstStyle/>
                    <a:p>
                      <a:pPr algn="ctr"/>
                      <a:r>
                        <a:rPr lang="el-GR" sz="2000" b="1" dirty="0" smtClean="0"/>
                        <a:t>20</a:t>
                      </a:r>
                      <a:endParaRPr lang="en-US" sz="2000" b="1" dirty="0"/>
                    </a:p>
                  </a:txBody>
                  <a:tcPr marL="76200" marR="76200" marT="38100" marB="38100"/>
                </a:tc>
              </a:tr>
            </a:tbl>
          </a:graphicData>
        </a:graphic>
      </p:graphicFrame>
      <p:graphicFrame>
        <p:nvGraphicFramePr>
          <p:cNvPr id="10" name="Table 10"/>
          <p:cNvGraphicFramePr>
            <a:graphicFrameLocks noGrp="1"/>
          </p:cNvGraphicFramePr>
          <p:nvPr>
            <p:extLst>
              <p:ext uri="{D42A27DB-BD31-4B8C-83A1-F6EECF244321}">
                <p14:modId xmlns:p14="http://schemas.microsoft.com/office/powerpoint/2010/main" val="620515826"/>
              </p:ext>
            </p:extLst>
          </p:nvPr>
        </p:nvGraphicFramePr>
        <p:xfrm>
          <a:off x="2195736" y="2209428"/>
          <a:ext cx="2963331"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gridCol w="423333"/>
                <a:gridCol w="423333"/>
              </a:tblGrid>
              <a:tr h="304800">
                <a:tc>
                  <a:txBody>
                    <a:bodyPr/>
                    <a:lstStyle/>
                    <a:p>
                      <a:pPr algn="ctr"/>
                      <a:r>
                        <a:rPr lang="el-GR" sz="2000" b="1" u="sng" dirty="0" smtClean="0"/>
                        <a:t>1</a:t>
                      </a:r>
                      <a:endParaRPr lang="en-US" sz="2000" b="1" u="sng" dirty="0"/>
                    </a:p>
                  </a:txBody>
                  <a:tcPr marL="76200" marR="76200" marT="38100" marB="38100"/>
                </a:tc>
                <a:tc>
                  <a:txBody>
                    <a:bodyPr/>
                    <a:lstStyle/>
                    <a:p>
                      <a:pPr algn="ctr"/>
                      <a:r>
                        <a:rPr lang="el-GR" sz="2000" b="1" u="sng" dirty="0" smtClean="0"/>
                        <a:t>4</a:t>
                      </a:r>
                      <a:endParaRPr lang="en-US" sz="2000" b="1" u="sng" dirty="0"/>
                    </a:p>
                  </a:txBody>
                  <a:tcPr marL="76200" marR="76200" marT="38100" marB="38100"/>
                </a:tc>
                <a:tc>
                  <a:txBody>
                    <a:bodyPr/>
                    <a:lstStyle/>
                    <a:p>
                      <a:pPr algn="ctr"/>
                      <a:r>
                        <a:rPr lang="el-GR" sz="2000" b="1" i="0" u="sng" dirty="0" smtClean="0"/>
                        <a:t>5</a:t>
                      </a:r>
                      <a:endParaRPr lang="en-US" sz="2000" b="1" i="0" u="sng" dirty="0"/>
                    </a:p>
                  </a:txBody>
                  <a:tcPr marL="76200" marR="76200" marT="38100" marB="38100"/>
                </a:tc>
                <a:tc>
                  <a:txBody>
                    <a:bodyPr/>
                    <a:lstStyle/>
                    <a:p>
                      <a:pPr algn="ctr"/>
                      <a:r>
                        <a:rPr lang="el-GR" sz="2000" b="1" i="0" u="sng" dirty="0" smtClean="0"/>
                        <a:t>9</a:t>
                      </a:r>
                      <a:endParaRPr lang="en-US" sz="2000" b="1" i="0" u="sng" dirty="0"/>
                    </a:p>
                  </a:txBody>
                  <a:tcPr marL="76200" marR="76200" marT="38100" marB="38100"/>
                </a:tc>
                <a:tc>
                  <a:txBody>
                    <a:bodyPr/>
                    <a:lstStyle/>
                    <a:p>
                      <a:pPr algn="ctr"/>
                      <a:r>
                        <a:rPr lang="el-GR" sz="2000" b="1" i="0" u="sng" dirty="0" smtClean="0"/>
                        <a:t>11</a:t>
                      </a:r>
                      <a:endParaRPr lang="en-US" sz="2000" b="1" i="0" u="sng" dirty="0"/>
                    </a:p>
                  </a:txBody>
                  <a:tcPr marL="76200" marR="76200" marT="38100" marB="38100"/>
                </a:tc>
                <a:tc>
                  <a:txBody>
                    <a:bodyPr/>
                    <a:lstStyle/>
                    <a:p>
                      <a:pPr algn="ctr"/>
                      <a:r>
                        <a:rPr lang="el-GR" sz="2000" b="1" i="0" u="sng" dirty="0" smtClean="0"/>
                        <a:t>13</a:t>
                      </a:r>
                      <a:endParaRPr lang="en-US" sz="2000" b="1" i="0" u="sng" dirty="0"/>
                    </a:p>
                  </a:txBody>
                  <a:tcPr marL="76200" marR="76200" marT="38100" marB="38100"/>
                </a:tc>
                <a:tc>
                  <a:txBody>
                    <a:bodyPr/>
                    <a:lstStyle/>
                    <a:p>
                      <a:pPr algn="ctr"/>
                      <a:r>
                        <a:rPr lang="el-GR" sz="2000" b="1" i="0" u="sng" dirty="0" smtClean="0"/>
                        <a:t>16</a:t>
                      </a:r>
                      <a:endParaRPr lang="en-US" sz="2000" b="1" i="0" u="sng" dirty="0"/>
                    </a:p>
                  </a:txBody>
                  <a:tcPr marL="76200" marR="76200" marT="38100" marB="38100"/>
                </a:tc>
              </a:tr>
            </a:tbl>
          </a:graphicData>
        </a:graphic>
      </p:graphicFrame>
      <p:sp>
        <p:nvSpPr>
          <p:cNvPr id="11" name="TextBox 10"/>
          <p:cNvSpPr txBox="1"/>
          <p:nvPr/>
        </p:nvSpPr>
        <p:spPr>
          <a:xfrm>
            <a:off x="3419872" y="2636016"/>
            <a:ext cx="508473" cy="400110"/>
          </a:xfrm>
          <a:prstGeom prst="rect">
            <a:avLst/>
          </a:prstGeom>
          <a:noFill/>
        </p:spPr>
        <p:txBody>
          <a:bodyPr wrap="none" rtlCol="0">
            <a:spAutoFit/>
          </a:bodyPr>
          <a:lstStyle/>
          <a:p>
            <a:r>
              <a:rPr lang="en-US" sz="2000" b="1" dirty="0"/>
              <a:t>j</a:t>
            </a:r>
            <a:r>
              <a:rPr lang="el-GR" sz="2000" b="1" dirty="0" smtClean="0"/>
              <a:t>=</a:t>
            </a:r>
            <a:r>
              <a:rPr lang="en-US" sz="2000" b="1" dirty="0" smtClean="0"/>
              <a:t>4</a:t>
            </a:r>
            <a:endParaRPr lang="en-US" sz="2000" b="1" dirty="0"/>
          </a:p>
        </p:txBody>
      </p:sp>
      <p:sp>
        <p:nvSpPr>
          <p:cNvPr id="12" name="TextBox 11"/>
          <p:cNvSpPr txBox="1"/>
          <p:nvPr/>
        </p:nvSpPr>
        <p:spPr>
          <a:xfrm>
            <a:off x="6372200" y="3361556"/>
            <a:ext cx="696024" cy="400110"/>
          </a:xfrm>
          <a:prstGeom prst="rect">
            <a:avLst/>
          </a:prstGeom>
          <a:noFill/>
        </p:spPr>
        <p:txBody>
          <a:bodyPr wrap="none" rtlCol="0">
            <a:spAutoFit/>
          </a:bodyPr>
          <a:lstStyle/>
          <a:p>
            <a:r>
              <a:rPr lang="en-US" sz="2000" b="1" dirty="0" smtClean="0"/>
              <a:t>k</a:t>
            </a:r>
            <a:r>
              <a:rPr lang="el-GR" sz="2000" b="1" dirty="0" smtClean="0"/>
              <a:t>=</a:t>
            </a:r>
            <a:r>
              <a:rPr lang="en-US" sz="2000" b="1" dirty="0" smtClean="0"/>
              <a:t>11</a:t>
            </a:r>
            <a:endParaRPr lang="en-US" sz="2000" b="1" dirty="0"/>
          </a:p>
        </p:txBody>
      </p:sp>
      <p:sp>
        <p:nvSpPr>
          <p:cNvPr id="13" name="TextBox 12"/>
          <p:cNvSpPr txBox="1"/>
          <p:nvPr/>
        </p:nvSpPr>
        <p:spPr>
          <a:xfrm>
            <a:off x="2991030" y="1818031"/>
            <a:ext cx="505267" cy="400110"/>
          </a:xfrm>
          <a:prstGeom prst="rect">
            <a:avLst/>
          </a:prstGeom>
          <a:noFill/>
        </p:spPr>
        <p:txBody>
          <a:bodyPr wrap="none" rtlCol="0">
            <a:spAutoFit/>
          </a:bodyPr>
          <a:lstStyle/>
          <a:p>
            <a:r>
              <a:rPr lang="en-US" sz="2000" b="1" dirty="0" err="1" smtClean="0"/>
              <a:t>i</a:t>
            </a:r>
            <a:r>
              <a:rPr lang="el-GR" sz="2000" b="1" dirty="0" smtClean="0"/>
              <a:t>=</a:t>
            </a:r>
            <a:r>
              <a:rPr lang="en-US" sz="2000" b="1" dirty="0" smtClean="0"/>
              <a:t>3</a:t>
            </a:r>
            <a:endParaRPr lang="en-US" sz="2000" b="1" dirty="0"/>
          </a:p>
        </p:txBody>
      </p:sp>
    </p:spTree>
    <p:extLst>
      <p:ext uri="{BB962C8B-B14F-4D97-AF65-F5344CB8AC3E}">
        <p14:creationId xmlns:p14="http://schemas.microsoft.com/office/powerpoint/2010/main" val="218739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Συγχώνευση </a:t>
            </a:r>
            <a:r>
              <a:rPr lang="el-GR" dirty="0" smtClean="0"/>
              <a:t>Πινάκων</a:t>
            </a:r>
            <a:r>
              <a:rPr lang="en-US" baseline="-25000" dirty="0" smtClean="0"/>
              <a:t>9/10</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37</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algn="just"/>
            <a:r>
              <a:rPr lang="el-GR" sz="2800" b="1" dirty="0"/>
              <a:t>Ενδέκατο</a:t>
            </a:r>
            <a:r>
              <a:rPr lang="el-GR" sz="2800" b="1" dirty="0" smtClean="0"/>
              <a:t> βήμα</a:t>
            </a:r>
            <a:endParaRPr lang="el-GR" sz="2800" b="1" dirty="0"/>
          </a:p>
          <a:p>
            <a:pPr marL="0" indent="0" algn="just">
              <a:buNone/>
            </a:pPr>
            <a:endParaRPr lang="el-GR" sz="1800" dirty="0"/>
          </a:p>
          <a:p>
            <a:pPr marL="0" indent="0" algn="just">
              <a:buNone/>
            </a:pPr>
            <a:endParaRPr lang="el-GR" sz="1800" dirty="0"/>
          </a:p>
          <a:p>
            <a:pPr algn="just"/>
            <a:endParaRPr lang="el-GR" sz="1800" dirty="0"/>
          </a:p>
          <a:p>
            <a:pPr marL="0" indent="0" algn="just">
              <a:buNone/>
            </a:pPr>
            <a:endParaRPr lang="en-US" sz="2000" dirty="0" smtClean="0"/>
          </a:p>
          <a:p>
            <a:pPr marL="0" indent="0" algn="just">
              <a:buNone/>
            </a:pPr>
            <a:endParaRPr lang="en-US" sz="2000" dirty="0"/>
          </a:p>
        </p:txBody>
      </p:sp>
      <p:graphicFrame>
        <p:nvGraphicFramePr>
          <p:cNvPr id="8" name="Table 8"/>
          <p:cNvGraphicFramePr>
            <a:graphicFrameLocks noGrp="1"/>
          </p:cNvGraphicFramePr>
          <p:nvPr>
            <p:extLst>
              <p:ext uri="{D42A27DB-BD31-4B8C-83A1-F6EECF244321}">
                <p14:modId xmlns:p14="http://schemas.microsoft.com/office/powerpoint/2010/main" val="3193809084"/>
              </p:ext>
            </p:extLst>
          </p:nvPr>
        </p:nvGraphicFramePr>
        <p:xfrm>
          <a:off x="2211168" y="3736162"/>
          <a:ext cx="5079996"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gridCol w="423333"/>
                <a:gridCol w="423333"/>
                <a:gridCol w="423333"/>
                <a:gridCol w="423333"/>
                <a:gridCol w="423333"/>
                <a:gridCol w="423333"/>
                <a:gridCol w="423333"/>
              </a:tblGrid>
              <a:tr h="304800">
                <a:tc>
                  <a:txBody>
                    <a:bodyPr/>
                    <a:lstStyle/>
                    <a:p>
                      <a:pPr algn="ctr"/>
                      <a:r>
                        <a:rPr lang="el-GR" sz="2000" b="1" u="none" dirty="0" smtClean="0"/>
                        <a:t>1</a:t>
                      </a:r>
                      <a:endParaRPr lang="en-US" sz="2000" b="1" u="none" dirty="0"/>
                    </a:p>
                  </a:txBody>
                  <a:tcPr marL="76200" marR="76200" marT="38100" marB="381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1" u="none" dirty="0" smtClean="0"/>
                        <a:t>2</a:t>
                      </a:r>
                      <a:endParaRPr lang="en-US" sz="2000" b="1" u="none" dirty="0" smtClean="0"/>
                    </a:p>
                  </a:txBody>
                  <a:tcPr marL="76200" marR="76200" marT="38100" marB="38100"/>
                </a:tc>
                <a:tc>
                  <a:txBody>
                    <a:bodyPr/>
                    <a:lstStyle/>
                    <a:p>
                      <a:pPr algn="ctr"/>
                      <a:r>
                        <a:rPr lang="en-US" sz="2000" b="1" u="none" dirty="0" smtClean="0"/>
                        <a:t>3</a:t>
                      </a:r>
                      <a:endParaRPr lang="en-US" sz="2000" b="1" u="none" dirty="0"/>
                    </a:p>
                  </a:txBody>
                  <a:tcPr marL="76200" marR="76200" marT="38100" marB="38100"/>
                </a:tc>
                <a:tc>
                  <a:txBody>
                    <a:bodyPr/>
                    <a:lstStyle/>
                    <a:p>
                      <a:pPr algn="ctr"/>
                      <a:r>
                        <a:rPr lang="en-US" sz="2000" b="1" u="none" dirty="0" smtClean="0"/>
                        <a:t>4</a:t>
                      </a:r>
                      <a:endParaRPr lang="en-US" sz="2000" b="1" u="none" dirty="0"/>
                    </a:p>
                  </a:txBody>
                  <a:tcPr marL="76200" marR="76200" marT="38100" marB="38100"/>
                </a:tc>
                <a:tc>
                  <a:txBody>
                    <a:bodyPr/>
                    <a:lstStyle/>
                    <a:p>
                      <a:pPr algn="ctr"/>
                      <a:r>
                        <a:rPr lang="en-US" sz="2000" b="1" u="none" dirty="0" smtClean="0"/>
                        <a:t>4</a:t>
                      </a:r>
                      <a:endParaRPr lang="en-US" sz="2000" b="1" u="none" dirty="0"/>
                    </a:p>
                  </a:txBody>
                  <a:tcPr marL="76200" marR="76200" marT="38100" marB="38100"/>
                </a:tc>
                <a:tc>
                  <a:txBody>
                    <a:bodyPr/>
                    <a:lstStyle/>
                    <a:p>
                      <a:pPr algn="ctr"/>
                      <a:r>
                        <a:rPr lang="en-US" sz="2000" b="1" u="none" dirty="0" smtClean="0"/>
                        <a:t>5</a:t>
                      </a:r>
                      <a:endParaRPr lang="en-US" sz="2000" b="1" u="none" dirty="0"/>
                    </a:p>
                  </a:txBody>
                  <a:tcPr marL="76200" marR="76200" marT="38100" marB="38100"/>
                </a:tc>
                <a:tc>
                  <a:txBody>
                    <a:bodyPr/>
                    <a:lstStyle/>
                    <a:p>
                      <a:pPr algn="ctr"/>
                      <a:r>
                        <a:rPr lang="en-US" sz="2000" b="1" u="none" dirty="0" smtClean="0"/>
                        <a:t>9</a:t>
                      </a:r>
                      <a:endParaRPr lang="en-US" sz="2000" b="1" u="none" dirty="0"/>
                    </a:p>
                  </a:txBody>
                  <a:tcPr marL="76200" marR="76200" marT="38100" marB="38100"/>
                </a:tc>
                <a:tc>
                  <a:txBody>
                    <a:bodyPr/>
                    <a:lstStyle/>
                    <a:p>
                      <a:pPr algn="ctr"/>
                      <a:r>
                        <a:rPr lang="en-US" sz="2000" b="1" u="none" dirty="0" smtClean="0"/>
                        <a:t>11</a:t>
                      </a:r>
                      <a:endParaRPr lang="en-US" sz="2000" b="1" u="none" dirty="0"/>
                    </a:p>
                  </a:txBody>
                  <a:tcPr marL="76200" marR="76200" marT="38100" marB="38100"/>
                </a:tc>
                <a:tc>
                  <a:txBody>
                    <a:bodyPr/>
                    <a:lstStyle/>
                    <a:p>
                      <a:pPr algn="ctr"/>
                      <a:r>
                        <a:rPr lang="en-US" sz="2000" b="1" u="none" dirty="0" smtClean="0"/>
                        <a:t>13</a:t>
                      </a:r>
                      <a:endParaRPr lang="en-US" sz="2000" b="1" u="none" dirty="0"/>
                    </a:p>
                  </a:txBody>
                  <a:tcPr marL="76200" marR="76200" marT="38100" marB="38100"/>
                </a:tc>
                <a:tc>
                  <a:txBody>
                    <a:bodyPr/>
                    <a:lstStyle/>
                    <a:p>
                      <a:pPr algn="ctr"/>
                      <a:r>
                        <a:rPr lang="en-US" sz="2000" b="1" u="none" dirty="0" smtClean="0"/>
                        <a:t>16</a:t>
                      </a:r>
                      <a:endParaRPr lang="en-US" sz="2000" b="1" u="none" dirty="0"/>
                    </a:p>
                  </a:txBody>
                  <a:tcPr marL="76200" marR="76200" marT="38100" marB="38100"/>
                </a:tc>
                <a:tc>
                  <a:txBody>
                    <a:bodyPr/>
                    <a:lstStyle/>
                    <a:p>
                      <a:pPr algn="ctr"/>
                      <a:r>
                        <a:rPr lang="en-US" sz="2000" b="1" u="none" dirty="0" smtClean="0"/>
                        <a:t>17</a:t>
                      </a:r>
                      <a:endParaRPr lang="en-US" sz="2000" b="1" u="none" dirty="0"/>
                    </a:p>
                  </a:txBody>
                  <a:tcPr marL="76200" marR="76200" marT="38100" marB="38100"/>
                </a:tc>
                <a:tc>
                  <a:txBody>
                    <a:bodyPr/>
                    <a:lstStyle/>
                    <a:p>
                      <a:pPr algn="ctr"/>
                      <a:r>
                        <a:rPr lang="en-US" sz="2000" b="1" u="none" dirty="0" smtClean="0"/>
                        <a:t>20</a:t>
                      </a:r>
                      <a:endParaRPr lang="en-US" sz="2000" b="1" u="none" dirty="0"/>
                    </a:p>
                  </a:txBody>
                  <a:tcPr marL="76200" marR="76200" marT="38100" marB="38100"/>
                </a:tc>
              </a:tr>
            </a:tbl>
          </a:graphicData>
        </a:graphic>
      </p:graphicFrame>
      <p:graphicFrame>
        <p:nvGraphicFramePr>
          <p:cNvPr id="9" name="Table 9"/>
          <p:cNvGraphicFramePr>
            <a:graphicFrameLocks noGrp="1"/>
          </p:cNvGraphicFramePr>
          <p:nvPr>
            <p:extLst>
              <p:ext uri="{D42A27DB-BD31-4B8C-83A1-F6EECF244321}">
                <p14:modId xmlns:p14="http://schemas.microsoft.com/office/powerpoint/2010/main" val="3376992350"/>
              </p:ext>
            </p:extLst>
          </p:nvPr>
        </p:nvGraphicFramePr>
        <p:xfrm>
          <a:off x="2195736" y="3001516"/>
          <a:ext cx="2116665"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tblGrid>
              <a:tr h="304800">
                <a:tc>
                  <a:txBody>
                    <a:bodyPr/>
                    <a:lstStyle/>
                    <a:p>
                      <a:pPr algn="ctr"/>
                      <a:r>
                        <a:rPr lang="el-GR" sz="2000" b="1" u="sng" dirty="0" smtClean="0"/>
                        <a:t>2</a:t>
                      </a:r>
                      <a:endParaRPr lang="en-US" sz="2000" b="1" u="sng" dirty="0"/>
                    </a:p>
                  </a:txBody>
                  <a:tcPr marL="76200" marR="76200" marT="38100" marB="38100"/>
                </a:tc>
                <a:tc>
                  <a:txBody>
                    <a:bodyPr/>
                    <a:lstStyle/>
                    <a:p>
                      <a:pPr algn="ctr"/>
                      <a:r>
                        <a:rPr lang="el-GR" sz="2000" b="1" u="sng" dirty="0" smtClean="0"/>
                        <a:t>3</a:t>
                      </a:r>
                      <a:endParaRPr lang="en-US" sz="2000" b="1" u="sng" dirty="0"/>
                    </a:p>
                  </a:txBody>
                  <a:tcPr marL="76200" marR="76200" marT="38100" marB="38100"/>
                </a:tc>
                <a:tc>
                  <a:txBody>
                    <a:bodyPr/>
                    <a:lstStyle/>
                    <a:p>
                      <a:pPr algn="ctr"/>
                      <a:r>
                        <a:rPr lang="el-GR" sz="2000" b="1" u="sng" dirty="0" smtClean="0"/>
                        <a:t>4</a:t>
                      </a:r>
                      <a:endParaRPr lang="en-US" sz="2000" b="1" u="sng" dirty="0"/>
                    </a:p>
                  </a:txBody>
                  <a:tcPr marL="76200" marR="76200" marT="38100" marB="38100"/>
                </a:tc>
                <a:tc>
                  <a:txBody>
                    <a:bodyPr/>
                    <a:lstStyle/>
                    <a:p>
                      <a:pPr algn="ctr"/>
                      <a:r>
                        <a:rPr lang="el-GR" sz="2000" b="1" u="sng" dirty="0" smtClean="0"/>
                        <a:t>17</a:t>
                      </a:r>
                      <a:endParaRPr lang="en-US" sz="2000" b="1" u="sng" dirty="0"/>
                    </a:p>
                  </a:txBody>
                  <a:tcPr marL="76200" marR="76200" marT="38100" marB="38100"/>
                </a:tc>
                <a:tc>
                  <a:txBody>
                    <a:bodyPr/>
                    <a:lstStyle/>
                    <a:p>
                      <a:pPr algn="ctr"/>
                      <a:r>
                        <a:rPr lang="el-GR" sz="2000" b="1" u="sng" dirty="0" smtClean="0"/>
                        <a:t>20</a:t>
                      </a:r>
                      <a:endParaRPr lang="en-US" sz="2000" b="1" u="sng" dirty="0"/>
                    </a:p>
                  </a:txBody>
                  <a:tcPr marL="76200" marR="76200" marT="38100" marB="38100"/>
                </a:tc>
              </a:tr>
            </a:tbl>
          </a:graphicData>
        </a:graphic>
      </p:graphicFrame>
      <p:graphicFrame>
        <p:nvGraphicFramePr>
          <p:cNvPr id="10" name="Table 10"/>
          <p:cNvGraphicFramePr>
            <a:graphicFrameLocks noGrp="1"/>
          </p:cNvGraphicFramePr>
          <p:nvPr>
            <p:extLst>
              <p:ext uri="{D42A27DB-BD31-4B8C-83A1-F6EECF244321}">
                <p14:modId xmlns:p14="http://schemas.microsoft.com/office/powerpoint/2010/main" val="620515826"/>
              </p:ext>
            </p:extLst>
          </p:nvPr>
        </p:nvGraphicFramePr>
        <p:xfrm>
          <a:off x="2195736" y="2209428"/>
          <a:ext cx="2963331" cy="381000"/>
        </p:xfrm>
        <a:graphic>
          <a:graphicData uri="http://schemas.openxmlformats.org/drawingml/2006/table">
            <a:tbl>
              <a:tblPr firstRow="1" bandRow="1">
                <a:tableStyleId>{5940675A-B579-460E-94D1-54222C63F5DA}</a:tableStyleId>
              </a:tblPr>
              <a:tblGrid>
                <a:gridCol w="423333"/>
                <a:gridCol w="423333"/>
                <a:gridCol w="423333"/>
                <a:gridCol w="423333"/>
                <a:gridCol w="423333"/>
                <a:gridCol w="423333"/>
                <a:gridCol w="423333"/>
              </a:tblGrid>
              <a:tr h="304800">
                <a:tc>
                  <a:txBody>
                    <a:bodyPr/>
                    <a:lstStyle/>
                    <a:p>
                      <a:pPr algn="ctr"/>
                      <a:r>
                        <a:rPr lang="el-GR" sz="2000" b="1" u="sng" dirty="0" smtClean="0"/>
                        <a:t>1</a:t>
                      </a:r>
                      <a:endParaRPr lang="en-US" sz="2000" b="1" u="sng" dirty="0"/>
                    </a:p>
                  </a:txBody>
                  <a:tcPr marL="76200" marR="76200" marT="38100" marB="38100"/>
                </a:tc>
                <a:tc>
                  <a:txBody>
                    <a:bodyPr/>
                    <a:lstStyle/>
                    <a:p>
                      <a:pPr algn="ctr"/>
                      <a:r>
                        <a:rPr lang="el-GR" sz="2000" b="1" u="sng" dirty="0" smtClean="0"/>
                        <a:t>4</a:t>
                      </a:r>
                      <a:endParaRPr lang="en-US" sz="2000" b="1" u="sng" dirty="0"/>
                    </a:p>
                  </a:txBody>
                  <a:tcPr marL="76200" marR="76200" marT="38100" marB="38100"/>
                </a:tc>
                <a:tc>
                  <a:txBody>
                    <a:bodyPr/>
                    <a:lstStyle/>
                    <a:p>
                      <a:pPr algn="ctr"/>
                      <a:r>
                        <a:rPr lang="el-GR" sz="2000" b="1" i="0" u="sng" dirty="0" smtClean="0"/>
                        <a:t>5</a:t>
                      </a:r>
                      <a:endParaRPr lang="en-US" sz="2000" b="1" i="0" u="sng" dirty="0"/>
                    </a:p>
                  </a:txBody>
                  <a:tcPr marL="76200" marR="76200" marT="38100" marB="38100"/>
                </a:tc>
                <a:tc>
                  <a:txBody>
                    <a:bodyPr/>
                    <a:lstStyle/>
                    <a:p>
                      <a:pPr algn="ctr"/>
                      <a:r>
                        <a:rPr lang="el-GR" sz="2000" b="1" i="0" u="sng" dirty="0" smtClean="0"/>
                        <a:t>9</a:t>
                      </a:r>
                      <a:endParaRPr lang="en-US" sz="2000" b="1" i="0" u="sng" dirty="0"/>
                    </a:p>
                  </a:txBody>
                  <a:tcPr marL="76200" marR="76200" marT="38100" marB="38100"/>
                </a:tc>
                <a:tc>
                  <a:txBody>
                    <a:bodyPr/>
                    <a:lstStyle/>
                    <a:p>
                      <a:pPr algn="ctr"/>
                      <a:r>
                        <a:rPr lang="el-GR" sz="2000" b="1" i="0" u="sng" dirty="0" smtClean="0"/>
                        <a:t>11</a:t>
                      </a:r>
                      <a:endParaRPr lang="en-US" sz="2000" b="1" i="0" u="sng" dirty="0"/>
                    </a:p>
                  </a:txBody>
                  <a:tcPr marL="76200" marR="76200" marT="38100" marB="38100"/>
                </a:tc>
                <a:tc>
                  <a:txBody>
                    <a:bodyPr/>
                    <a:lstStyle/>
                    <a:p>
                      <a:pPr algn="ctr"/>
                      <a:r>
                        <a:rPr lang="el-GR" sz="2000" b="1" i="0" u="sng" dirty="0" smtClean="0"/>
                        <a:t>13</a:t>
                      </a:r>
                      <a:endParaRPr lang="en-US" sz="2000" b="1" i="0" u="sng" dirty="0"/>
                    </a:p>
                  </a:txBody>
                  <a:tcPr marL="76200" marR="76200" marT="38100" marB="38100"/>
                </a:tc>
                <a:tc>
                  <a:txBody>
                    <a:bodyPr/>
                    <a:lstStyle/>
                    <a:p>
                      <a:pPr algn="ctr"/>
                      <a:r>
                        <a:rPr lang="el-GR" sz="2000" b="1" i="0" u="sng" dirty="0" smtClean="0"/>
                        <a:t>16</a:t>
                      </a:r>
                      <a:endParaRPr lang="en-US" sz="2000" b="1" i="0" u="sng" dirty="0"/>
                    </a:p>
                  </a:txBody>
                  <a:tcPr marL="76200" marR="76200" marT="38100" marB="38100"/>
                </a:tc>
              </a:tr>
            </a:tbl>
          </a:graphicData>
        </a:graphic>
      </p:graphicFrame>
    </p:spTree>
    <p:extLst>
      <p:ext uri="{BB962C8B-B14F-4D97-AF65-F5344CB8AC3E}">
        <p14:creationId xmlns:p14="http://schemas.microsoft.com/office/powerpoint/2010/main" val="201405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Δισδιάστατοι </a:t>
            </a:r>
            <a:r>
              <a:rPr lang="el-GR" dirty="0" smtClean="0"/>
              <a:t>Πίνακες</a:t>
            </a:r>
            <a:r>
              <a:rPr lang="en-US" baseline="-25000" dirty="0" smtClean="0"/>
              <a:t>1/4</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38</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algn="just"/>
            <a:r>
              <a:rPr lang="el-GR" sz="2400" dirty="0"/>
              <a:t>Ένας δισδιάστατος πίνακας είναι μία δομή δεδομένων με την οποία μπορούμε να καταχωρήσουμε σε μία μεταβλητή απεριόριστα στοιχεία του ίδιον τύπου</a:t>
            </a:r>
          </a:p>
          <a:p>
            <a:pPr algn="just"/>
            <a:r>
              <a:rPr lang="el-GR" sz="2400" dirty="0"/>
              <a:t>Η Θέση κάθε στοιχείου στον πίνακα προσδιορίζεται μονοσήμαντα από ένα ζεύγος αριθμών</a:t>
            </a:r>
          </a:p>
          <a:p>
            <a:pPr algn="just"/>
            <a:r>
              <a:rPr lang="el-GR" sz="2400" dirty="0"/>
              <a:t>Μπορούμε, σε αντίθεση με τον μονοδιάστατο πίνακα, να φανταστούμε το δισδιάστατο πίνακα σα μία παράταξη διατεταγμένη σε δύο διαστάσεις η οποία αποτελείται από μεταβλητές τον ίδιον τύπον καταχωρημένες σε διαφορετικά κελιά μεταξύ τους</a:t>
            </a:r>
          </a:p>
        </p:txBody>
      </p:sp>
    </p:spTree>
    <p:extLst>
      <p:ext uri="{BB962C8B-B14F-4D97-AF65-F5344CB8AC3E}">
        <p14:creationId xmlns:p14="http://schemas.microsoft.com/office/powerpoint/2010/main" val="1844756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Δισδιάστατοι </a:t>
            </a:r>
            <a:r>
              <a:rPr lang="el-GR" dirty="0" smtClean="0"/>
              <a:t>Πίνακες</a:t>
            </a:r>
            <a:r>
              <a:rPr lang="en-US" baseline="-25000" dirty="0" smtClean="0"/>
              <a:t>2/4</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39</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algn="just"/>
            <a:r>
              <a:rPr lang="el-GR" sz="2400" dirty="0"/>
              <a:t>Αν υποθέσουμε ότι έχουμε ορίσει έναν δισδιάστατο πίνακα χαρακτήρων με δύο γραμμές και τρεις στήλες που έχει όνομα </a:t>
            </a:r>
            <a:r>
              <a:rPr lang="en-US" sz="2400" dirty="0"/>
              <a:t>a</a:t>
            </a:r>
            <a:r>
              <a:rPr lang="el-GR" sz="2400" dirty="0"/>
              <a:t> και τιμές τις `h' , '1', '1', '4', `s' , ` *' , στη μνήμη τον υπολογιστή Θα έχουμε την εξής κατάσταση:</a:t>
            </a:r>
            <a:endParaRPr lang="en-US" sz="2400" dirty="0"/>
          </a:p>
          <a:p>
            <a:pPr algn="just"/>
            <a:endParaRPr lang="en-US" sz="2400" dirty="0"/>
          </a:p>
          <a:p>
            <a:pPr algn="just"/>
            <a:endParaRPr lang="en-US" sz="2400" dirty="0"/>
          </a:p>
          <a:p>
            <a:pPr algn="just"/>
            <a:endParaRPr lang="en-US" sz="2400" dirty="0"/>
          </a:p>
          <a:p>
            <a:pPr marL="0" indent="0" algn="just">
              <a:buNone/>
            </a:pPr>
            <a:r>
              <a:rPr lang="el-GR" sz="2400" dirty="0"/>
              <a:t>Εδώ ισχύει</a:t>
            </a:r>
            <a:r>
              <a:rPr lang="en-US" sz="2400" dirty="0"/>
              <a:t>: a</a:t>
            </a:r>
            <a:r>
              <a:rPr lang="el-GR" sz="2400" dirty="0"/>
              <a:t>[1,1]='h',</a:t>
            </a:r>
            <a:r>
              <a:rPr lang="en-US" sz="2400" dirty="0"/>
              <a:t> a</a:t>
            </a:r>
            <a:r>
              <a:rPr lang="el-GR" sz="2400" dirty="0"/>
              <a:t>[1,2]='i', </a:t>
            </a:r>
            <a:r>
              <a:rPr lang="en-US" sz="2400" dirty="0"/>
              <a:t>a</a:t>
            </a:r>
            <a:r>
              <a:rPr lang="el-GR" sz="2400" dirty="0"/>
              <a:t>[1,3]='/</a:t>
            </a:r>
            <a:r>
              <a:rPr lang="en-US" sz="2400" dirty="0"/>
              <a:t>’, a[</a:t>
            </a:r>
            <a:r>
              <a:rPr lang="el-GR" sz="2400" dirty="0"/>
              <a:t>2,1]='4',</a:t>
            </a:r>
            <a:r>
              <a:rPr lang="en-US" sz="2400" dirty="0"/>
              <a:t> a</a:t>
            </a:r>
            <a:r>
              <a:rPr lang="el-GR" sz="2400" dirty="0"/>
              <a:t>[2,2]='s</a:t>
            </a:r>
            <a:r>
              <a:rPr lang="el-GR" sz="2400" dirty="0" smtClean="0"/>
              <a:t>'</a:t>
            </a:r>
            <a:endParaRPr lang="en-US" sz="2400" dirty="0"/>
          </a:p>
        </p:txBody>
      </p:sp>
      <p:graphicFrame>
        <p:nvGraphicFramePr>
          <p:cNvPr id="5" name="Table 6"/>
          <p:cNvGraphicFramePr>
            <a:graphicFrameLocks noGrp="1"/>
          </p:cNvGraphicFramePr>
          <p:nvPr>
            <p:extLst>
              <p:ext uri="{D42A27DB-BD31-4B8C-83A1-F6EECF244321}">
                <p14:modId xmlns:p14="http://schemas.microsoft.com/office/powerpoint/2010/main" val="3954000803"/>
              </p:ext>
            </p:extLst>
          </p:nvPr>
        </p:nvGraphicFramePr>
        <p:xfrm>
          <a:off x="2843808" y="2857500"/>
          <a:ext cx="2540001" cy="1524000"/>
        </p:xfrm>
        <a:graphic>
          <a:graphicData uri="http://schemas.openxmlformats.org/drawingml/2006/table">
            <a:tbl>
              <a:tblPr firstRow="1" bandRow="1">
                <a:tableStyleId>{5940675A-B579-460E-94D1-54222C63F5DA}</a:tableStyleId>
              </a:tblPr>
              <a:tblGrid>
                <a:gridCol w="846667"/>
                <a:gridCol w="846667"/>
                <a:gridCol w="846667"/>
              </a:tblGrid>
              <a:tr h="309033">
                <a:tc>
                  <a:txBody>
                    <a:bodyPr/>
                    <a:lstStyle/>
                    <a:p>
                      <a:pPr algn="ctr"/>
                      <a:r>
                        <a:rPr lang="en-US" sz="2000" b="1" dirty="0" smtClean="0"/>
                        <a:t>a[1,1]</a:t>
                      </a:r>
                      <a:endParaRPr lang="en-US" sz="2000" b="1" dirty="0"/>
                    </a:p>
                  </a:txBody>
                  <a:tcPr marL="76200" marR="76200" marT="38100" marB="381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a[1,2]</a:t>
                      </a:r>
                      <a:endParaRPr lang="en-US" sz="2000" b="1" dirty="0"/>
                    </a:p>
                  </a:txBody>
                  <a:tcPr marL="76200" marR="76200" marT="38100" marB="381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t>a[1,3]</a:t>
                      </a:r>
                      <a:endParaRPr lang="en-US" sz="2000" b="1" dirty="0"/>
                    </a:p>
                  </a:txBody>
                  <a:tcPr marL="76200" marR="76200" marT="38100" marB="381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033">
                <a:tc>
                  <a:txBody>
                    <a:bodyPr/>
                    <a:lstStyle/>
                    <a:p>
                      <a:pPr algn="ctr"/>
                      <a:r>
                        <a:rPr lang="en-US" sz="2000" b="1" dirty="0" smtClean="0"/>
                        <a:t>‘h’</a:t>
                      </a:r>
                      <a:endParaRPr lang="en-US" sz="2000" b="1" dirty="0"/>
                    </a:p>
                  </a:txBody>
                  <a:tcPr marL="76200" marR="76200" marT="38100" marB="381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‘i’</a:t>
                      </a:r>
                      <a:endParaRPr lang="en-US" sz="2000" b="1" dirty="0"/>
                    </a:p>
                  </a:txBody>
                  <a:tcPr marL="76200" marR="76200" marT="38100" marB="381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a:t>
                      </a:r>
                      <a:endParaRPr lang="en-US" sz="2000" b="1" dirty="0"/>
                    </a:p>
                  </a:txBody>
                  <a:tcPr marL="76200" marR="76200" marT="38100" marB="381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033">
                <a:tc>
                  <a:txBody>
                    <a:bodyPr/>
                    <a:lstStyle/>
                    <a:p>
                      <a:pPr algn="ctr"/>
                      <a:r>
                        <a:rPr lang="en-US" sz="2000" b="1" dirty="0" smtClean="0"/>
                        <a:t>‘4’</a:t>
                      </a:r>
                      <a:endParaRPr lang="en-US" sz="20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‘s’</a:t>
                      </a:r>
                      <a:endParaRPr lang="en-US" sz="20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t>‘*’</a:t>
                      </a:r>
                      <a:endParaRPr lang="en-US" sz="20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033">
                <a:tc>
                  <a:txBody>
                    <a:bodyPr/>
                    <a:lstStyle/>
                    <a:p>
                      <a:pPr algn="ctr"/>
                      <a:r>
                        <a:rPr lang="en-US" sz="2000" b="1" dirty="0" smtClean="0"/>
                        <a:t>a[1,1]</a:t>
                      </a:r>
                      <a:endParaRPr lang="en-US" sz="2000" b="1" dirty="0"/>
                    </a:p>
                  </a:txBody>
                  <a:tcPr marL="76200" marR="76200" marT="38100" marB="381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smtClean="0"/>
                        <a:t>a[1,2]</a:t>
                      </a:r>
                      <a:endParaRPr lang="en-US" sz="2000" b="1" dirty="0"/>
                    </a:p>
                  </a:txBody>
                  <a:tcPr marL="76200" marR="76200" marT="38100" marB="381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smtClean="0"/>
                        <a:t>a[1,3]</a:t>
                      </a:r>
                      <a:endParaRPr lang="en-US" sz="2000" b="1" dirty="0"/>
                    </a:p>
                  </a:txBody>
                  <a:tcPr marL="76200" marR="76200" marT="38100" marB="381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89573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Δισδιάστατοι </a:t>
            </a:r>
            <a:r>
              <a:rPr lang="el-GR" dirty="0" smtClean="0"/>
              <a:t>Πίνακες</a:t>
            </a:r>
            <a:r>
              <a:rPr lang="en-US" baseline="-25000" dirty="0" smtClean="0"/>
              <a:t>3/4</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40</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r>
              <a:rPr lang="el-GR" sz="2000" dirty="0"/>
              <a:t>Γενικά ένας δισδιάστατος πίνακας ορίζεται ως εξής: </a:t>
            </a:r>
            <a:endParaRPr lang="en-US" sz="2000" dirty="0"/>
          </a:p>
          <a:p>
            <a:pPr marL="0" indent="0" algn="ctr">
              <a:buNone/>
            </a:pPr>
            <a:r>
              <a:rPr lang="el-GR" sz="2000" b="1" dirty="0" err="1"/>
              <a:t>var</a:t>
            </a:r>
            <a:r>
              <a:rPr lang="el-GR" sz="2000" b="1" dirty="0"/>
              <a:t> </a:t>
            </a:r>
            <a:r>
              <a:rPr lang="el-GR" sz="2000" dirty="0" err="1"/>
              <a:t>όνομα_πίνακα</a:t>
            </a:r>
            <a:r>
              <a:rPr lang="el-GR" sz="2000" dirty="0"/>
              <a:t>: </a:t>
            </a:r>
            <a:r>
              <a:rPr lang="el-GR" sz="2000" b="1" dirty="0" err="1"/>
              <a:t>array</a:t>
            </a:r>
            <a:r>
              <a:rPr lang="el-GR" sz="2000" b="1" dirty="0"/>
              <a:t> [</a:t>
            </a:r>
            <a:r>
              <a:rPr lang="el-GR" sz="2000" b="1" dirty="0" err="1"/>
              <a:t>α..b</a:t>
            </a:r>
            <a:r>
              <a:rPr lang="el-GR" sz="2000" b="1" dirty="0"/>
              <a:t>, </a:t>
            </a:r>
            <a:r>
              <a:rPr lang="en-US" sz="2000" b="1" dirty="0" err="1"/>
              <a:t>c..d</a:t>
            </a:r>
            <a:r>
              <a:rPr lang="el-GR" sz="2000" b="1" dirty="0"/>
              <a:t>]</a:t>
            </a:r>
            <a:r>
              <a:rPr lang="el-GR" sz="2000" dirty="0"/>
              <a:t> </a:t>
            </a:r>
            <a:r>
              <a:rPr lang="el-GR" sz="2000" b="1" dirty="0"/>
              <a:t>ο</a:t>
            </a:r>
            <a:r>
              <a:rPr lang="en-US" sz="2000" b="1" dirty="0"/>
              <a:t>f</a:t>
            </a:r>
            <a:r>
              <a:rPr lang="el-GR" sz="2000" b="1" dirty="0"/>
              <a:t> </a:t>
            </a:r>
            <a:r>
              <a:rPr lang="el-GR" sz="2000" dirty="0" err="1"/>
              <a:t>τύπος_δεδομένων</a:t>
            </a:r>
            <a:r>
              <a:rPr lang="el-GR" sz="2000" dirty="0"/>
              <a:t>;</a:t>
            </a:r>
            <a:endParaRPr lang="en-US" sz="2000" dirty="0"/>
          </a:p>
          <a:p>
            <a:r>
              <a:rPr lang="el-GR" sz="2000" dirty="0"/>
              <a:t> </a:t>
            </a:r>
            <a:r>
              <a:rPr lang="en-US" sz="2000" dirty="0"/>
              <a:t>E</a:t>
            </a:r>
            <a:r>
              <a:rPr lang="el-GR" sz="2000" dirty="0" err="1"/>
              <a:t>νώ</a:t>
            </a:r>
            <a:r>
              <a:rPr lang="el-GR" sz="2000" dirty="0"/>
              <a:t> το (i, j) στοιχείο τον πίνακα ορίζεται ως εξής:</a:t>
            </a:r>
            <a:endParaRPr lang="en-US" sz="2000" dirty="0"/>
          </a:p>
          <a:p>
            <a:pPr marL="0" indent="0" algn="ctr">
              <a:buNone/>
            </a:pPr>
            <a:r>
              <a:rPr lang="el-GR" sz="2000" dirty="0" err="1"/>
              <a:t>όνομα_πίνακα</a:t>
            </a:r>
            <a:r>
              <a:rPr lang="el-GR" sz="2000" dirty="0"/>
              <a:t> [</a:t>
            </a:r>
            <a:r>
              <a:rPr lang="en-US" sz="2000" dirty="0" err="1"/>
              <a:t>i,j</a:t>
            </a:r>
            <a:r>
              <a:rPr lang="el-GR" sz="2000" dirty="0"/>
              <a:t>]:= </a:t>
            </a:r>
            <a:r>
              <a:rPr lang="el-GR" sz="2000" dirty="0" smtClean="0"/>
              <a:t>τιμή</a:t>
            </a:r>
            <a:endParaRPr lang="en-US" sz="2000" dirty="0" smtClean="0"/>
          </a:p>
          <a:p>
            <a:pPr marL="358775" indent="0">
              <a:buNone/>
            </a:pPr>
            <a:r>
              <a:rPr lang="el-GR" sz="2000" dirty="0" smtClean="0"/>
              <a:t>(π.χ. το α[1,1] είναι το στοιχείο στην πρώτη γραμμή και την πρώτη στήλη, το α[1,2] είναι το στοιχείο στην πρώτη γραμμή και τη δεύτερη στήλη </a:t>
            </a:r>
            <a:r>
              <a:rPr lang="el-GR" sz="2000" dirty="0" err="1" smtClean="0"/>
              <a:t>κ.ο.κ.</a:t>
            </a:r>
            <a:r>
              <a:rPr lang="el-GR" sz="2000" dirty="0" smtClean="0"/>
              <a:t> ). </a:t>
            </a:r>
            <a:endParaRPr lang="en-US" sz="2000" dirty="0" smtClean="0"/>
          </a:p>
          <a:p>
            <a:r>
              <a:rPr lang="el-GR" sz="2000" dirty="0" smtClean="0"/>
              <a:t>Τον </a:t>
            </a:r>
            <a:r>
              <a:rPr lang="el-GR" sz="2000" dirty="0"/>
              <a:t>προηγούμενο πίνακα Θα τον ορίζαμε στις </a:t>
            </a:r>
            <a:r>
              <a:rPr lang="en-US" sz="2000" dirty="0" smtClean="0"/>
              <a:t>                                  </a:t>
            </a:r>
            <a:r>
              <a:rPr lang="el-GR" sz="2000" dirty="0" smtClean="0"/>
              <a:t>δηλώσεις </a:t>
            </a:r>
            <a:r>
              <a:rPr lang="el-GR" sz="2000" dirty="0"/>
              <a:t>με την εντολή:</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2770833790"/>
              </p:ext>
            </p:extLst>
          </p:nvPr>
        </p:nvGraphicFramePr>
        <p:xfrm>
          <a:off x="5868144" y="3884637"/>
          <a:ext cx="2540001" cy="1402080"/>
        </p:xfrm>
        <a:graphic>
          <a:graphicData uri="http://schemas.openxmlformats.org/drawingml/2006/table">
            <a:tbl>
              <a:tblPr firstRow="1" bandRow="1">
                <a:tableStyleId>{5940675A-B579-460E-94D1-54222C63F5DA}</a:tableStyleId>
              </a:tblPr>
              <a:tblGrid>
                <a:gridCol w="846667"/>
                <a:gridCol w="846667"/>
                <a:gridCol w="846667"/>
              </a:tblGrid>
              <a:tr h="304800">
                <a:tc>
                  <a:txBody>
                    <a:bodyPr/>
                    <a:lstStyle/>
                    <a:p>
                      <a:pPr algn="ctr"/>
                      <a:r>
                        <a:rPr lang="en-US" sz="1800" b="1" dirty="0" smtClean="0"/>
                        <a:t>a[1,1]</a:t>
                      </a:r>
                      <a:endParaRPr lang="en-US" sz="1800" b="1" dirty="0"/>
                    </a:p>
                  </a:txBody>
                  <a:tcPr marL="76200" marR="76200" marT="38100" marB="381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a[1,2]</a:t>
                      </a:r>
                      <a:endParaRPr lang="en-US" sz="1800" b="1" dirty="0"/>
                    </a:p>
                  </a:txBody>
                  <a:tcPr marL="76200" marR="76200" marT="38100" marB="381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a[1,3]</a:t>
                      </a:r>
                      <a:endParaRPr lang="en-US" sz="1800" b="1" dirty="0"/>
                    </a:p>
                  </a:txBody>
                  <a:tcPr marL="76200" marR="76200" marT="38100" marB="381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033">
                <a:tc>
                  <a:txBody>
                    <a:bodyPr/>
                    <a:lstStyle/>
                    <a:p>
                      <a:pPr algn="ctr"/>
                      <a:r>
                        <a:rPr lang="en-US" sz="1800" b="1" dirty="0" smtClean="0"/>
                        <a:t>‘h’</a:t>
                      </a:r>
                      <a:endParaRPr lang="en-US" sz="1800" b="1" dirty="0"/>
                    </a:p>
                  </a:txBody>
                  <a:tcPr marL="76200" marR="76200" marT="38100" marB="381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t>‘i’</a:t>
                      </a:r>
                      <a:endParaRPr lang="en-US" sz="1800" b="1" dirty="0"/>
                    </a:p>
                  </a:txBody>
                  <a:tcPr marL="76200" marR="76200" marT="38100" marB="381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t>‘/’</a:t>
                      </a:r>
                      <a:endParaRPr lang="en-US" sz="1800" b="1" dirty="0"/>
                    </a:p>
                  </a:txBody>
                  <a:tcPr marL="76200" marR="76200" marT="38100" marB="381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033">
                <a:tc>
                  <a:txBody>
                    <a:bodyPr/>
                    <a:lstStyle/>
                    <a:p>
                      <a:pPr algn="ctr"/>
                      <a:r>
                        <a:rPr lang="en-US" sz="1800" b="1" dirty="0" smtClean="0"/>
                        <a:t>‘4’</a:t>
                      </a:r>
                      <a:endParaRPr lang="en-US" sz="18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t>‘s’</a:t>
                      </a:r>
                      <a:endParaRPr lang="en-US" sz="18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t>‘*’</a:t>
                      </a:r>
                      <a:endParaRPr lang="en-US" sz="18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033">
                <a:tc>
                  <a:txBody>
                    <a:bodyPr/>
                    <a:lstStyle/>
                    <a:p>
                      <a:pPr algn="ctr"/>
                      <a:r>
                        <a:rPr lang="en-US" sz="1800" b="1" dirty="0" smtClean="0"/>
                        <a:t>a[1,1]</a:t>
                      </a:r>
                      <a:endParaRPr lang="en-US" sz="1800" b="1" dirty="0"/>
                    </a:p>
                  </a:txBody>
                  <a:tcPr marL="76200" marR="76200" marT="38100" marB="381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800" b="1" dirty="0" smtClean="0"/>
                        <a:t>a[1,2]</a:t>
                      </a:r>
                      <a:endParaRPr lang="en-US" sz="1800" b="1" dirty="0"/>
                    </a:p>
                  </a:txBody>
                  <a:tcPr marL="76200" marR="76200" marT="38100" marB="381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800" b="1" dirty="0" smtClean="0"/>
                        <a:t>a[1,3]</a:t>
                      </a:r>
                      <a:endParaRPr lang="en-US" sz="1800" b="1" dirty="0"/>
                    </a:p>
                  </a:txBody>
                  <a:tcPr marL="76200" marR="76200" marT="38100" marB="381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663747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Δισδιάστατοι </a:t>
            </a:r>
            <a:r>
              <a:rPr lang="el-GR" dirty="0" smtClean="0"/>
              <a:t>Πίνακες</a:t>
            </a:r>
            <a:r>
              <a:rPr lang="en-US" baseline="-25000" dirty="0" smtClean="0"/>
              <a:t>4/4</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41</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r>
              <a:rPr lang="el-GR" sz="2000" dirty="0"/>
              <a:t>Τον προηγούμενο πίνακα Θα τον ορίζαμε στις δηλώσεις με την εντολή:</a:t>
            </a:r>
            <a:endParaRPr lang="en-US" sz="2000" dirty="0"/>
          </a:p>
          <a:p>
            <a:pPr marL="0" indent="0" algn="just">
              <a:buNone/>
            </a:pPr>
            <a:endParaRPr lang="en-US" sz="2000" dirty="0"/>
          </a:p>
          <a:p>
            <a:pPr algn="just"/>
            <a:endParaRPr lang="en-US" sz="2000" dirty="0"/>
          </a:p>
          <a:p>
            <a:pPr marL="0" indent="0">
              <a:buNone/>
            </a:pPr>
            <a:endParaRPr lang="en-US" sz="2000" b="1" dirty="0"/>
          </a:p>
          <a:p>
            <a:pPr marL="0" indent="0" algn="ctr">
              <a:buNone/>
            </a:pPr>
            <a:r>
              <a:rPr lang="el-GR" sz="2000" b="1" dirty="0" err="1"/>
              <a:t>var</a:t>
            </a:r>
            <a:r>
              <a:rPr lang="el-GR" sz="2000" b="1" dirty="0"/>
              <a:t> </a:t>
            </a:r>
            <a:r>
              <a:rPr lang="en-US" sz="2000" dirty="0"/>
              <a:t>a</a:t>
            </a:r>
            <a:r>
              <a:rPr lang="el-GR" sz="2000" dirty="0"/>
              <a:t>: </a:t>
            </a:r>
            <a:r>
              <a:rPr lang="el-GR" sz="2000" b="1" dirty="0" err="1"/>
              <a:t>array</a:t>
            </a:r>
            <a:r>
              <a:rPr lang="el-GR" sz="2000" b="1" dirty="0"/>
              <a:t> </a:t>
            </a:r>
            <a:r>
              <a:rPr lang="el-GR" sz="2000" dirty="0"/>
              <a:t>[ 1..2,1..3] </a:t>
            </a:r>
            <a:r>
              <a:rPr lang="el-GR" sz="2000" b="1" dirty="0"/>
              <a:t>ο</a:t>
            </a:r>
            <a:r>
              <a:rPr lang="en-US" sz="2000" b="1" dirty="0"/>
              <a:t>f</a:t>
            </a:r>
            <a:r>
              <a:rPr lang="el-GR" sz="2000" b="1" dirty="0"/>
              <a:t> </a:t>
            </a:r>
            <a:r>
              <a:rPr lang="el-GR" sz="2000" dirty="0" err="1"/>
              <a:t>cha</a:t>
            </a:r>
            <a:r>
              <a:rPr lang="en-US" sz="2000" dirty="0"/>
              <a:t>r</a:t>
            </a:r>
            <a:r>
              <a:rPr lang="el-GR" sz="2000" dirty="0"/>
              <a:t>;</a:t>
            </a:r>
            <a:endParaRPr lang="en-US" sz="2000" dirty="0"/>
          </a:p>
          <a:p>
            <a:r>
              <a:rPr lang="en-US" sz="2000" dirty="0"/>
              <a:t>E</a:t>
            </a:r>
            <a:r>
              <a:rPr lang="el-GR" sz="2000" dirty="0" err="1"/>
              <a:t>νώ</a:t>
            </a:r>
            <a:r>
              <a:rPr lang="el-GR" sz="2000" dirty="0"/>
              <a:t> θα </a:t>
            </a:r>
            <a:r>
              <a:rPr lang="el-GR" sz="2000" dirty="0" err="1"/>
              <a:t>αρχικοποιούσαμε</a:t>
            </a:r>
            <a:r>
              <a:rPr lang="el-GR" sz="2000" dirty="0"/>
              <a:t> τα στοιχεία τον στο κυρίως πρόγραμμα ως εξής: </a:t>
            </a:r>
            <a:r>
              <a:rPr lang="en-US" sz="2000" dirty="0"/>
              <a:t> </a:t>
            </a:r>
            <a:r>
              <a:rPr lang="en-US" sz="2000" b="1" dirty="0"/>
              <a:t>a</a:t>
            </a:r>
            <a:r>
              <a:rPr lang="el-GR" sz="2000" b="1" dirty="0"/>
              <a:t>[1,1]:='h'; </a:t>
            </a:r>
            <a:r>
              <a:rPr lang="en-US" sz="2000" b="1" dirty="0"/>
              <a:t>a</a:t>
            </a:r>
            <a:r>
              <a:rPr lang="el-GR" sz="2000" b="1" dirty="0"/>
              <a:t>[1,2]:='i'; </a:t>
            </a:r>
            <a:r>
              <a:rPr lang="en-US" sz="2000" b="1" dirty="0"/>
              <a:t>a</a:t>
            </a:r>
            <a:r>
              <a:rPr lang="el-GR" sz="2000" b="1" dirty="0"/>
              <a:t>[1,3]:='/'; </a:t>
            </a:r>
            <a:r>
              <a:rPr lang="en-US" sz="2000" b="1" dirty="0"/>
              <a:t>a</a:t>
            </a:r>
            <a:r>
              <a:rPr lang="el-GR" sz="2000" b="1" dirty="0"/>
              <a:t>[2,</a:t>
            </a:r>
            <a:r>
              <a:rPr lang="en-US" sz="2000" b="1" dirty="0"/>
              <a:t>1</a:t>
            </a:r>
            <a:r>
              <a:rPr lang="el-GR" sz="2000" b="1" dirty="0"/>
              <a:t>]:</a:t>
            </a:r>
            <a:r>
              <a:rPr lang="en-US" sz="2000" b="1" dirty="0"/>
              <a:t>=</a:t>
            </a:r>
            <a:r>
              <a:rPr lang="el-GR" sz="2000" b="1" dirty="0"/>
              <a:t>'4'; </a:t>
            </a:r>
            <a:r>
              <a:rPr lang="en-US" sz="2000" b="1" dirty="0"/>
              <a:t>a</a:t>
            </a:r>
            <a:r>
              <a:rPr lang="el-GR" sz="2000" b="1" dirty="0"/>
              <a:t>[2,2]:</a:t>
            </a:r>
            <a:r>
              <a:rPr lang="en-US" sz="2000" b="1" dirty="0"/>
              <a:t>=</a:t>
            </a:r>
            <a:r>
              <a:rPr lang="el-GR" sz="2000" b="1" dirty="0"/>
              <a:t>'s'; </a:t>
            </a:r>
            <a:r>
              <a:rPr lang="en-US" sz="2000" b="1" dirty="0"/>
              <a:t>a</a:t>
            </a:r>
            <a:r>
              <a:rPr lang="el-GR" sz="2000" b="1" dirty="0"/>
              <a:t>[2,3]:</a:t>
            </a:r>
            <a:r>
              <a:rPr lang="en-US" sz="2000" b="1" dirty="0"/>
              <a:t>=</a:t>
            </a:r>
            <a:r>
              <a:rPr lang="el-GR" sz="2000" b="1" dirty="0"/>
              <a:t>‘</a:t>
            </a:r>
            <a:r>
              <a:rPr lang="en-US" sz="2000" b="1" dirty="0"/>
              <a:t>*</a:t>
            </a:r>
            <a:r>
              <a:rPr lang="el-GR" sz="2000" b="1" dirty="0"/>
              <a:t>';</a:t>
            </a:r>
            <a:endParaRPr lang="en-US" sz="2000" b="1" dirty="0"/>
          </a:p>
          <a:p>
            <a:r>
              <a:rPr lang="el-GR" sz="2000" dirty="0"/>
              <a:t>Ως προς την επεξεργασία των στοιχείων του δισδιάστατου πίνακα ισχύουν ακριβώς οι ίδιες παρατηρήσεις με το μονοδιάστατο.</a:t>
            </a:r>
            <a:endParaRPr lang="en-US" sz="2000" dirty="0"/>
          </a:p>
        </p:txBody>
      </p:sp>
      <p:graphicFrame>
        <p:nvGraphicFramePr>
          <p:cNvPr id="8" name="Table 6"/>
          <p:cNvGraphicFramePr>
            <a:graphicFrameLocks noGrp="1"/>
          </p:cNvGraphicFramePr>
          <p:nvPr>
            <p:extLst>
              <p:ext uri="{D42A27DB-BD31-4B8C-83A1-F6EECF244321}">
                <p14:modId xmlns:p14="http://schemas.microsoft.com/office/powerpoint/2010/main" val="455706941"/>
              </p:ext>
            </p:extLst>
          </p:nvPr>
        </p:nvGraphicFramePr>
        <p:xfrm>
          <a:off x="3059832" y="1705372"/>
          <a:ext cx="2540001" cy="1402080"/>
        </p:xfrm>
        <a:graphic>
          <a:graphicData uri="http://schemas.openxmlformats.org/drawingml/2006/table">
            <a:tbl>
              <a:tblPr firstRow="1" bandRow="1">
                <a:tableStyleId>{5940675A-B579-460E-94D1-54222C63F5DA}</a:tableStyleId>
              </a:tblPr>
              <a:tblGrid>
                <a:gridCol w="846667"/>
                <a:gridCol w="846667"/>
                <a:gridCol w="846667"/>
              </a:tblGrid>
              <a:tr h="304800">
                <a:tc>
                  <a:txBody>
                    <a:bodyPr/>
                    <a:lstStyle/>
                    <a:p>
                      <a:pPr algn="ctr"/>
                      <a:r>
                        <a:rPr lang="en-US" sz="1800" b="1" dirty="0" smtClean="0"/>
                        <a:t>a[1,1]</a:t>
                      </a:r>
                      <a:endParaRPr lang="en-US" sz="1800" b="1" dirty="0"/>
                    </a:p>
                  </a:txBody>
                  <a:tcPr marL="76200" marR="76200" marT="38100" marB="381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a[1,2]</a:t>
                      </a:r>
                      <a:endParaRPr lang="en-US" sz="1800" b="1" dirty="0"/>
                    </a:p>
                  </a:txBody>
                  <a:tcPr marL="76200" marR="76200" marT="38100" marB="381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t>a[1,3]</a:t>
                      </a:r>
                      <a:endParaRPr lang="en-US" sz="1800" b="1" dirty="0"/>
                    </a:p>
                  </a:txBody>
                  <a:tcPr marL="76200" marR="76200" marT="38100" marB="381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9033">
                <a:tc>
                  <a:txBody>
                    <a:bodyPr/>
                    <a:lstStyle/>
                    <a:p>
                      <a:pPr algn="ctr"/>
                      <a:r>
                        <a:rPr lang="en-US" sz="1800" b="1" dirty="0" smtClean="0"/>
                        <a:t>‘h’</a:t>
                      </a:r>
                      <a:endParaRPr lang="en-US" sz="1800" b="1" dirty="0"/>
                    </a:p>
                  </a:txBody>
                  <a:tcPr marL="76200" marR="76200" marT="38100" marB="381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t>‘i’</a:t>
                      </a:r>
                      <a:endParaRPr lang="en-US" sz="1800" b="1" dirty="0"/>
                    </a:p>
                  </a:txBody>
                  <a:tcPr marL="76200" marR="76200" marT="38100" marB="381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t>‘/’</a:t>
                      </a:r>
                      <a:endParaRPr lang="en-US" sz="1800" b="1" dirty="0"/>
                    </a:p>
                  </a:txBody>
                  <a:tcPr marL="76200" marR="76200" marT="38100" marB="381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033">
                <a:tc>
                  <a:txBody>
                    <a:bodyPr/>
                    <a:lstStyle/>
                    <a:p>
                      <a:pPr algn="ctr"/>
                      <a:r>
                        <a:rPr lang="en-US" sz="1800" b="1" dirty="0" smtClean="0"/>
                        <a:t>‘4’</a:t>
                      </a:r>
                      <a:endParaRPr lang="en-US" sz="18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t>‘s’</a:t>
                      </a:r>
                      <a:endParaRPr lang="en-US" sz="18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t>‘*’</a:t>
                      </a:r>
                      <a:endParaRPr lang="en-US" sz="1800" b="1" dirty="0"/>
                    </a:p>
                  </a:txBody>
                  <a:tcPr marL="76200" marR="76200" marT="38100" marB="38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033">
                <a:tc>
                  <a:txBody>
                    <a:bodyPr/>
                    <a:lstStyle/>
                    <a:p>
                      <a:pPr algn="ctr"/>
                      <a:r>
                        <a:rPr lang="en-US" sz="1800" b="1" dirty="0" smtClean="0"/>
                        <a:t>a[1,1]</a:t>
                      </a:r>
                      <a:endParaRPr lang="en-US" sz="1800" b="1" dirty="0"/>
                    </a:p>
                  </a:txBody>
                  <a:tcPr marL="76200" marR="76200" marT="38100" marB="381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800" b="1" dirty="0" smtClean="0"/>
                        <a:t>a[1,2]</a:t>
                      </a:r>
                      <a:endParaRPr lang="en-US" sz="1800" b="1" dirty="0"/>
                    </a:p>
                  </a:txBody>
                  <a:tcPr marL="76200" marR="76200" marT="38100" marB="381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800" b="1" dirty="0" smtClean="0"/>
                        <a:t>a[1,3]</a:t>
                      </a:r>
                      <a:endParaRPr lang="en-US" sz="1800" b="1" dirty="0"/>
                    </a:p>
                  </a:txBody>
                  <a:tcPr marL="76200" marR="76200" marT="38100" marB="381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688443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Παράδειγμα 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42</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marL="514350" indent="-514350">
              <a:buFont typeface="+mj-lt"/>
              <a:buAutoNum type="romanLcPeriod"/>
            </a:pPr>
            <a:r>
              <a:rPr lang="el-GR" sz="2000" dirty="0" smtClean="0"/>
              <a:t>Να </a:t>
            </a:r>
            <a:r>
              <a:rPr lang="el-GR" sz="2000" dirty="0"/>
              <a:t>εκτελεστεί το παρακάτω τμήμα προγράμματος. Υποθέτουμε ότι ο α είναι ο εξής δισδιάστατος πίνακας:</a:t>
            </a:r>
            <a:endParaRPr lang="en-US" sz="2000" dirty="0"/>
          </a:p>
          <a:p>
            <a:pPr marL="514350" indent="-514350">
              <a:buFont typeface="+mj-lt"/>
              <a:buAutoNum type="romanLcPeriod"/>
            </a:pPr>
            <a:endParaRPr lang="en-US" sz="2000" dirty="0"/>
          </a:p>
          <a:p>
            <a:pPr marL="514350" indent="-514350" algn="ctr">
              <a:buFont typeface="+mj-lt"/>
              <a:buAutoNum type="romanLcPeriod"/>
            </a:pPr>
            <a:endParaRPr lang="en-US" sz="2000" dirty="0" smtClean="0"/>
          </a:p>
          <a:p>
            <a:pPr marL="514350" indent="-514350" algn="ctr">
              <a:buFont typeface="+mj-lt"/>
              <a:buAutoNum type="romanLcPeriod"/>
            </a:pPr>
            <a:r>
              <a:rPr lang="en-US" sz="2000" b="1" dirty="0" smtClean="0"/>
              <a:t>i</a:t>
            </a:r>
            <a:r>
              <a:rPr lang="en-US" sz="2000" b="1" dirty="0"/>
              <a:t>:=2; j:=2; write (a[</a:t>
            </a:r>
            <a:r>
              <a:rPr lang="en-US" sz="2000" b="1" dirty="0" err="1"/>
              <a:t>i,j</a:t>
            </a:r>
            <a:r>
              <a:rPr lang="en-US" sz="2000" b="1" dirty="0"/>
              <a:t>] ); </a:t>
            </a:r>
            <a:r>
              <a:rPr lang="el-GR" sz="2000" b="1" dirty="0"/>
              <a:t>ί</a:t>
            </a:r>
            <a:r>
              <a:rPr lang="en-US" sz="2000" b="1" dirty="0"/>
              <a:t>:= — 1; j := + 1;</a:t>
            </a:r>
          </a:p>
          <a:p>
            <a:pPr marL="514350" indent="-514350" algn="ctr">
              <a:buFont typeface="+mj-lt"/>
              <a:buAutoNum type="romanLcPeriod"/>
            </a:pPr>
            <a:r>
              <a:rPr lang="en-US" sz="2000" b="1" dirty="0"/>
              <a:t> write (a[ </a:t>
            </a:r>
            <a:r>
              <a:rPr lang="en-US" sz="2000" b="1" dirty="0" err="1"/>
              <a:t>i</a:t>
            </a:r>
            <a:r>
              <a:rPr lang="en-US" sz="2000" b="1" dirty="0"/>
              <a:t>+ 1,j]); write ( a[a[2,4],a[1,2]] );</a:t>
            </a:r>
          </a:p>
          <a:p>
            <a:pPr marL="514350" indent="-514350">
              <a:buFont typeface="+mj-lt"/>
              <a:buAutoNum type="romanLcPeriod" startAt="2"/>
            </a:pPr>
            <a:r>
              <a:rPr lang="el-GR" sz="2000" dirty="0" smtClean="0"/>
              <a:t>Να </a:t>
            </a:r>
            <a:r>
              <a:rPr lang="el-GR" sz="2000" dirty="0"/>
              <a:t>γραφτούν οι εντολές για τη δημιουργία τον εξής πίνακα:</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3691251568"/>
              </p:ext>
            </p:extLst>
          </p:nvPr>
        </p:nvGraphicFramePr>
        <p:xfrm>
          <a:off x="1907704" y="2137420"/>
          <a:ext cx="5080000" cy="762000"/>
        </p:xfrm>
        <a:graphic>
          <a:graphicData uri="http://schemas.openxmlformats.org/drawingml/2006/table">
            <a:tbl>
              <a:tblPr firstRow="1" bandRow="1">
                <a:tableStyleId>{5940675A-B579-460E-94D1-54222C63F5DA}</a:tableStyleId>
              </a:tblPr>
              <a:tblGrid>
                <a:gridCol w="1270000"/>
                <a:gridCol w="1270000"/>
                <a:gridCol w="1270000"/>
                <a:gridCol w="1270000"/>
              </a:tblGrid>
              <a:tr h="309033">
                <a:tc>
                  <a:txBody>
                    <a:bodyPr/>
                    <a:lstStyle/>
                    <a:p>
                      <a:pPr algn="ctr"/>
                      <a:r>
                        <a:rPr lang="en-US" sz="2000" b="1" dirty="0" smtClean="0"/>
                        <a:t>3</a:t>
                      </a:r>
                      <a:endParaRPr lang="en-US" sz="2000" b="1" dirty="0"/>
                    </a:p>
                  </a:txBody>
                  <a:tcPr marL="76200" marR="76200" marT="38100" marB="38100"/>
                </a:tc>
                <a:tc>
                  <a:txBody>
                    <a:bodyPr/>
                    <a:lstStyle/>
                    <a:p>
                      <a:pPr algn="ctr"/>
                      <a:r>
                        <a:rPr lang="en-US" sz="2000" b="1" dirty="0" smtClean="0"/>
                        <a:t>4</a:t>
                      </a:r>
                      <a:endParaRPr lang="en-US" sz="2000" b="1" dirty="0"/>
                    </a:p>
                  </a:txBody>
                  <a:tcPr marL="76200" marR="76200" marT="38100" marB="38100"/>
                </a:tc>
                <a:tc>
                  <a:txBody>
                    <a:bodyPr/>
                    <a:lstStyle/>
                    <a:p>
                      <a:pPr algn="ctr"/>
                      <a:r>
                        <a:rPr lang="en-US" sz="2000" b="1" dirty="0" smtClean="0"/>
                        <a:t>-6</a:t>
                      </a:r>
                      <a:endParaRPr lang="en-US" sz="2000" b="1" dirty="0"/>
                    </a:p>
                  </a:txBody>
                  <a:tcPr marL="76200" marR="76200" marT="38100" marB="38100"/>
                </a:tc>
                <a:tc>
                  <a:txBody>
                    <a:bodyPr/>
                    <a:lstStyle/>
                    <a:p>
                      <a:pPr algn="ctr"/>
                      <a:r>
                        <a:rPr lang="en-US" sz="2000" b="1" dirty="0" smtClean="0"/>
                        <a:t>9</a:t>
                      </a:r>
                      <a:endParaRPr lang="en-US" sz="2000" b="1" dirty="0"/>
                    </a:p>
                  </a:txBody>
                  <a:tcPr marL="76200" marR="76200" marT="38100" marB="38100"/>
                </a:tc>
              </a:tr>
              <a:tr h="309033">
                <a:tc>
                  <a:txBody>
                    <a:bodyPr/>
                    <a:lstStyle/>
                    <a:p>
                      <a:pPr algn="ctr"/>
                      <a:r>
                        <a:rPr lang="en-US" sz="2000" b="1" dirty="0" smtClean="0"/>
                        <a:t>8</a:t>
                      </a:r>
                      <a:endParaRPr lang="en-US" sz="2000" b="1" dirty="0"/>
                    </a:p>
                  </a:txBody>
                  <a:tcPr marL="76200" marR="76200" marT="38100" marB="38100"/>
                </a:tc>
                <a:tc>
                  <a:txBody>
                    <a:bodyPr/>
                    <a:lstStyle/>
                    <a:p>
                      <a:pPr algn="ctr"/>
                      <a:r>
                        <a:rPr lang="en-US" sz="2000" b="1" dirty="0" smtClean="0"/>
                        <a:t>7</a:t>
                      </a:r>
                      <a:endParaRPr lang="en-US" sz="2000" b="1" dirty="0"/>
                    </a:p>
                  </a:txBody>
                  <a:tcPr marL="76200" marR="76200" marT="38100" marB="38100"/>
                </a:tc>
                <a:tc>
                  <a:txBody>
                    <a:bodyPr/>
                    <a:lstStyle/>
                    <a:p>
                      <a:pPr algn="ctr"/>
                      <a:r>
                        <a:rPr lang="en-US" sz="2000" b="1" dirty="0" smtClean="0"/>
                        <a:t>-5</a:t>
                      </a:r>
                      <a:endParaRPr lang="en-US" sz="2000" b="1" dirty="0"/>
                    </a:p>
                  </a:txBody>
                  <a:tcPr marL="76200" marR="76200" marT="38100" marB="38100"/>
                </a:tc>
                <a:tc>
                  <a:txBody>
                    <a:bodyPr/>
                    <a:lstStyle/>
                    <a:p>
                      <a:pPr algn="ctr"/>
                      <a:r>
                        <a:rPr lang="en-US" sz="2000" b="1" dirty="0" smtClean="0"/>
                        <a:t>2</a:t>
                      </a:r>
                      <a:endParaRPr lang="en-US" sz="2000" b="1" dirty="0"/>
                    </a:p>
                  </a:txBody>
                  <a:tcPr marL="76200" marR="76200" marT="38100" marB="38100"/>
                </a:tc>
              </a:tr>
            </a:tbl>
          </a:graphicData>
        </a:graphic>
      </p:graphicFrame>
      <p:graphicFrame>
        <p:nvGraphicFramePr>
          <p:cNvPr id="9" name="Table 7"/>
          <p:cNvGraphicFramePr>
            <a:graphicFrameLocks noGrp="1"/>
          </p:cNvGraphicFramePr>
          <p:nvPr>
            <p:extLst>
              <p:ext uri="{D42A27DB-BD31-4B8C-83A1-F6EECF244321}">
                <p14:modId xmlns:p14="http://schemas.microsoft.com/office/powerpoint/2010/main" val="4282346321"/>
              </p:ext>
            </p:extLst>
          </p:nvPr>
        </p:nvGraphicFramePr>
        <p:xfrm>
          <a:off x="3131840" y="4401889"/>
          <a:ext cx="2540001" cy="1143000"/>
        </p:xfrm>
        <a:graphic>
          <a:graphicData uri="http://schemas.openxmlformats.org/drawingml/2006/table">
            <a:tbl>
              <a:tblPr firstRow="1" bandRow="1">
                <a:tableStyleId>{5940675A-B579-460E-94D1-54222C63F5DA}</a:tableStyleId>
              </a:tblPr>
              <a:tblGrid>
                <a:gridCol w="846667"/>
                <a:gridCol w="846667"/>
                <a:gridCol w="846667"/>
              </a:tblGrid>
              <a:tr h="304800">
                <a:tc>
                  <a:txBody>
                    <a:bodyPr/>
                    <a:lstStyle/>
                    <a:p>
                      <a:pPr algn="ctr"/>
                      <a:r>
                        <a:rPr lang="en-US" sz="2000" b="1" dirty="0" smtClean="0"/>
                        <a:t>1</a:t>
                      </a:r>
                      <a:endParaRPr lang="en-US" sz="2000" b="1" dirty="0"/>
                    </a:p>
                  </a:txBody>
                  <a:tcPr marL="76200" marR="76200" marT="38100" marB="38100"/>
                </a:tc>
                <a:tc>
                  <a:txBody>
                    <a:bodyPr/>
                    <a:lstStyle/>
                    <a:p>
                      <a:pPr algn="ctr"/>
                      <a:r>
                        <a:rPr lang="en-US" sz="2000" b="1" dirty="0" smtClean="0"/>
                        <a:t>1</a:t>
                      </a:r>
                      <a:endParaRPr lang="en-US" sz="2000" b="1" dirty="0"/>
                    </a:p>
                  </a:txBody>
                  <a:tcPr marL="76200" marR="76200" marT="38100" marB="38100"/>
                </a:tc>
                <a:tc>
                  <a:txBody>
                    <a:bodyPr/>
                    <a:lstStyle/>
                    <a:p>
                      <a:pPr algn="ctr"/>
                      <a:r>
                        <a:rPr lang="en-US" sz="2000" b="1" dirty="0" smtClean="0"/>
                        <a:t>1</a:t>
                      </a:r>
                      <a:endParaRPr lang="en-US" sz="2000" b="1" dirty="0"/>
                    </a:p>
                  </a:txBody>
                  <a:tcPr marL="76200" marR="76200" marT="38100" marB="38100"/>
                </a:tc>
              </a:tr>
              <a:tr h="309033">
                <a:tc>
                  <a:txBody>
                    <a:bodyPr/>
                    <a:lstStyle/>
                    <a:p>
                      <a:pPr algn="ctr"/>
                      <a:r>
                        <a:rPr lang="en-US" sz="2000" b="1" dirty="0" smtClean="0"/>
                        <a:t>2</a:t>
                      </a:r>
                      <a:endParaRPr lang="en-US" sz="2000" b="1" dirty="0"/>
                    </a:p>
                  </a:txBody>
                  <a:tcPr marL="76200" marR="76200" marT="38100" marB="38100"/>
                </a:tc>
                <a:tc>
                  <a:txBody>
                    <a:bodyPr/>
                    <a:lstStyle/>
                    <a:p>
                      <a:pPr algn="ctr"/>
                      <a:r>
                        <a:rPr lang="en-US" sz="2000" b="1" dirty="0" smtClean="0"/>
                        <a:t>2</a:t>
                      </a:r>
                      <a:endParaRPr lang="en-US" sz="2000" b="1" dirty="0"/>
                    </a:p>
                  </a:txBody>
                  <a:tcPr marL="76200" marR="76200" marT="38100" marB="38100"/>
                </a:tc>
                <a:tc>
                  <a:txBody>
                    <a:bodyPr/>
                    <a:lstStyle/>
                    <a:p>
                      <a:pPr algn="ctr"/>
                      <a:r>
                        <a:rPr lang="en-US" sz="2000" b="1" dirty="0" smtClean="0"/>
                        <a:t>2</a:t>
                      </a:r>
                      <a:endParaRPr lang="en-US" sz="2000" b="1" dirty="0"/>
                    </a:p>
                  </a:txBody>
                  <a:tcPr marL="76200" marR="76200" marT="38100" marB="38100"/>
                </a:tc>
              </a:tr>
              <a:tr h="309033">
                <a:tc>
                  <a:txBody>
                    <a:bodyPr/>
                    <a:lstStyle/>
                    <a:p>
                      <a:pPr algn="ctr"/>
                      <a:r>
                        <a:rPr lang="en-US" sz="2000" b="1" dirty="0" smtClean="0"/>
                        <a:t>5</a:t>
                      </a:r>
                      <a:endParaRPr lang="en-US" sz="2000" b="1" dirty="0"/>
                    </a:p>
                  </a:txBody>
                  <a:tcPr marL="76200" marR="76200" marT="38100" marB="38100"/>
                </a:tc>
                <a:tc>
                  <a:txBody>
                    <a:bodyPr/>
                    <a:lstStyle/>
                    <a:p>
                      <a:pPr algn="ctr"/>
                      <a:r>
                        <a:rPr lang="en-US" sz="2000" b="1" dirty="0" smtClean="0"/>
                        <a:t>5</a:t>
                      </a:r>
                      <a:endParaRPr lang="en-US" sz="2000" b="1" dirty="0"/>
                    </a:p>
                  </a:txBody>
                  <a:tcPr marL="76200" marR="76200" marT="38100" marB="38100"/>
                </a:tc>
                <a:tc>
                  <a:txBody>
                    <a:bodyPr/>
                    <a:lstStyle/>
                    <a:p>
                      <a:pPr algn="ctr"/>
                      <a:r>
                        <a:rPr lang="en-US" sz="2000" b="1" dirty="0" smtClean="0"/>
                        <a:t>5</a:t>
                      </a:r>
                      <a:endParaRPr lang="en-US" sz="2000" b="1" dirty="0"/>
                    </a:p>
                  </a:txBody>
                  <a:tcPr marL="76200" marR="76200" marT="38100" marB="38100"/>
                </a:tc>
              </a:tr>
            </a:tbl>
          </a:graphicData>
        </a:graphic>
      </p:graphicFrame>
    </p:spTree>
    <p:extLst>
      <p:ext uri="{BB962C8B-B14F-4D97-AF65-F5344CB8AC3E}">
        <p14:creationId xmlns:p14="http://schemas.microsoft.com/office/powerpoint/2010/main" val="88659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smtClean="0"/>
              <a:t>Λύση</a:t>
            </a:r>
            <a:r>
              <a:rPr lang="en-US" baseline="-25000" dirty="0" smtClean="0"/>
              <a:t>1/3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43</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marL="0" indent="0">
              <a:buNone/>
            </a:pPr>
            <a:r>
              <a:rPr lang="en-US" sz="2000" b="1" dirty="0" err="1" smtClean="0"/>
              <a:t>i</a:t>
            </a:r>
            <a:r>
              <a:rPr lang="el-GR" sz="2000" b="1" dirty="0" smtClean="0"/>
              <a:t>) </a:t>
            </a:r>
            <a:r>
              <a:rPr lang="en-US" sz="2000" b="1" dirty="0" smtClean="0"/>
              <a:t>   </a:t>
            </a:r>
            <a:r>
              <a:rPr lang="en-US" sz="1800" b="1" dirty="0" smtClean="0"/>
              <a:t>i</a:t>
            </a:r>
            <a:r>
              <a:rPr lang="en-US" sz="1800" b="1" dirty="0"/>
              <a:t>:=2; j:=2; write (a[</a:t>
            </a:r>
            <a:r>
              <a:rPr lang="en-US" sz="1800" b="1" dirty="0" err="1"/>
              <a:t>i,j</a:t>
            </a:r>
            <a:r>
              <a:rPr lang="en-US" sz="1800" b="1" dirty="0"/>
              <a:t>] ); </a:t>
            </a:r>
            <a:r>
              <a:rPr lang="el-GR" sz="1800" b="1" dirty="0"/>
              <a:t>ί</a:t>
            </a:r>
            <a:r>
              <a:rPr lang="en-US" sz="1800" b="1" dirty="0"/>
              <a:t>:= - 1; j := + 1; write (a[ </a:t>
            </a:r>
            <a:r>
              <a:rPr lang="en-US" sz="1800" b="1" dirty="0" err="1"/>
              <a:t>i</a:t>
            </a:r>
            <a:r>
              <a:rPr lang="en-US" sz="1800" b="1" dirty="0"/>
              <a:t>+ 1,j]); write (a[a[2,4],a[1,2]] );</a:t>
            </a:r>
          </a:p>
          <a:p>
            <a:r>
              <a:rPr lang="el-GR" sz="1800" dirty="0" smtClean="0"/>
              <a:t>Πρώτα </a:t>
            </a:r>
            <a:r>
              <a:rPr lang="el-GR" sz="1800" dirty="0" err="1"/>
              <a:t>αρχικοποιούμε</a:t>
            </a:r>
            <a:r>
              <a:rPr lang="el-GR" sz="1800" dirty="0"/>
              <a:t> τις μεταβλητές </a:t>
            </a:r>
            <a:r>
              <a:rPr lang="el-GR" sz="1800" b="1" dirty="0"/>
              <a:t>i και j </a:t>
            </a:r>
            <a:r>
              <a:rPr lang="el-GR" sz="1800" dirty="0"/>
              <a:t>να είναι ίσες </a:t>
            </a:r>
            <a:r>
              <a:rPr lang="el-GR" sz="1800" b="1" dirty="0"/>
              <a:t>με 2 </a:t>
            </a:r>
            <a:r>
              <a:rPr lang="el-GR" sz="1800" dirty="0"/>
              <a:t>και στην οθόνη εκτυπώνεται το στοιχείο της δεύτερης γραμμής και της δεύτερης στήλης τον πίνακα που είναι </a:t>
            </a:r>
            <a:r>
              <a:rPr lang="el-GR" sz="1800" b="1" dirty="0"/>
              <a:t>ίσο με 7</a:t>
            </a:r>
            <a:endParaRPr lang="en-US" sz="1800" b="1" dirty="0"/>
          </a:p>
          <a:p>
            <a:r>
              <a:rPr lang="el-GR" sz="1800" dirty="0"/>
              <a:t>Στη συνέχεια, το i μειώνεται </a:t>
            </a:r>
            <a:r>
              <a:rPr lang="el-GR" sz="1800" b="1" dirty="0"/>
              <a:t>κατά 1 </a:t>
            </a:r>
            <a:r>
              <a:rPr lang="el-GR" sz="1800" dirty="0"/>
              <a:t>και </a:t>
            </a:r>
            <a:r>
              <a:rPr lang="el-GR" sz="1800" b="1" dirty="0"/>
              <a:t>γίνεται 1</a:t>
            </a:r>
            <a:r>
              <a:rPr lang="el-GR" sz="1800" dirty="0"/>
              <a:t>, το </a:t>
            </a:r>
            <a:r>
              <a:rPr lang="el-GR" sz="1800" b="1" dirty="0"/>
              <a:t>j αυξάνεται κατά </a:t>
            </a:r>
            <a:r>
              <a:rPr lang="en-US" sz="1800" b="1" dirty="0"/>
              <a:t> </a:t>
            </a:r>
            <a:r>
              <a:rPr lang="el-GR" sz="1800" b="1" dirty="0"/>
              <a:t>i=1 </a:t>
            </a:r>
            <a:r>
              <a:rPr lang="el-GR" sz="1800" dirty="0"/>
              <a:t>και γίνεται </a:t>
            </a:r>
            <a:r>
              <a:rPr lang="el-GR" sz="1800" b="1" dirty="0"/>
              <a:t>ίσο με 3 </a:t>
            </a:r>
            <a:r>
              <a:rPr lang="el-GR" sz="1800" dirty="0"/>
              <a:t>ενώ στην οθόνη εκτυπώνεται το στοιχείο της δεύτερης γραμμής και της τρίτης στήλης που είναι </a:t>
            </a:r>
            <a:r>
              <a:rPr lang="el-GR" sz="1800" b="1" dirty="0"/>
              <a:t>ίσο με -5</a:t>
            </a:r>
            <a:r>
              <a:rPr lang="el-GR" sz="1800" dirty="0"/>
              <a:t>.</a:t>
            </a:r>
            <a:endParaRPr lang="en-US" sz="1800" dirty="0"/>
          </a:p>
          <a:p>
            <a:r>
              <a:rPr lang="el-GR" sz="1800" dirty="0"/>
              <a:t>Τέλος, στην οθόνη εμφανίζεται το στοιχείο </a:t>
            </a:r>
            <a:r>
              <a:rPr lang="en-US" sz="1800" b="1" dirty="0"/>
              <a:t>a</a:t>
            </a:r>
            <a:r>
              <a:rPr lang="el-GR" sz="1800" b="1" dirty="0"/>
              <a:t>[</a:t>
            </a:r>
            <a:r>
              <a:rPr lang="en-US" sz="1800" b="1" dirty="0"/>
              <a:t>a</a:t>
            </a:r>
            <a:r>
              <a:rPr lang="el-GR" sz="1800" b="1" dirty="0"/>
              <a:t>[2,4], </a:t>
            </a:r>
            <a:r>
              <a:rPr lang="en-US" sz="1800" b="1" dirty="0"/>
              <a:t>a</a:t>
            </a:r>
            <a:r>
              <a:rPr lang="el-GR" sz="1800" b="1" dirty="0"/>
              <a:t>[1,2]]</a:t>
            </a:r>
            <a:endParaRPr lang="en-US" sz="1800" b="1" dirty="0"/>
          </a:p>
          <a:p>
            <a:r>
              <a:rPr lang="el-GR" sz="1800" dirty="0"/>
              <a:t>Το </a:t>
            </a:r>
            <a:r>
              <a:rPr lang="en-US" sz="1800" b="1" dirty="0"/>
              <a:t>a</a:t>
            </a:r>
            <a:r>
              <a:rPr lang="el-GR" sz="1800" b="1" dirty="0"/>
              <a:t>[2,4] </a:t>
            </a:r>
            <a:r>
              <a:rPr lang="el-GR" sz="1800" dirty="0"/>
              <a:t>ισούται </a:t>
            </a:r>
            <a:r>
              <a:rPr lang="el-GR" sz="1800" b="1" dirty="0"/>
              <a:t>με 2</a:t>
            </a:r>
            <a:r>
              <a:rPr lang="el-GR" sz="1800" dirty="0"/>
              <a:t> ενώ το </a:t>
            </a:r>
            <a:r>
              <a:rPr lang="en-US" sz="1800" b="1" dirty="0"/>
              <a:t>a</a:t>
            </a:r>
            <a:r>
              <a:rPr lang="el-GR" sz="1800" b="1" dirty="0"/>
              <a:t>[1,2]</a:t>
            </a:r>
            <a:r>
              <a:rPr lang="el-GR" sz="1800" dirty="0"/>
              <a:t> ισούται </a:t>
            </a:r>
            <a:r>
              <a:rPr lang="el-GR" sz="1800" b="1" dirty="0"/>
              <a:t>με 4</a:t>
            </a:r>
            <a:r>
              <a:rPr lang="el-GR" sz="1800" dirty="0"/>
              <a:t> κι έτσι για να βρούμε το </a:t>
            </a:r>
            <a:r>
              <a:rPr lang="en-US" sz="1800" b="1" dirty="0"/>
              <a:t>a</a:t>
            </a:r>
            <a:r>
              <a:rPr lang="el-GR" sz="1800" b="1" dirty="0"/>
              <a:t>[</a:t>
            </a:r>
            <a:r>
              <a:rPr lang="en-US" sz="1800" b="1" dirty="0"/>
              <a:t>a</a:t>
            </a:r>
            <a:r>
              <a:rPr lang="el-GR" sz="1800" b="1" dirty="0"/>
              <a:t>[2,4], </a:t>
            </a:r>
            <a:r>
              <a:rPr lang="en-US" sz="1800" b="1" dirty="0"/>
              <a:t>a</a:t>
            </a:r>
            <a:r>
              <a:rPr lang="el-GR" sz="1800" b="1" dirty="0"/>
              <a:t>[1,2]] </a:t>
            </a:r>
            <a:r>
              <a:rPr lang="el-GR" sz="1800" dirty="0"/>
              <a:t>αρκεί να βρούμε το </a:t>
            </a:r>
            <a:r>
              <a:rPr lang="en-US" sz="1800" b="1" dirty="0"/>
              <a:t>a</a:t>
            </a:r>
            <a:r>
              <a:rPr lang="el-GR" sz="1800" b="1" dirty="0"/>
              <a:t>[2,4] </a:t>
            </a:r>
            <a:r>
              <a:rPr lang="el-GR" sz="1800" dirty="0"/>
              <a:t>που ισούται </a:t>
            </a:r>
            <a:r>
              <a:rPr lang="el-GR" sz="1800" b="1" dirty="0"/>
              <a:t>με </a:t>
            </a:r>
            <a:r>
              <a:rPr lang="el-GR" sz="1800" b="1" dirty="0" smtClean="0"/>
              <a:t>2</a:t>
            </a:r>
            <a:endParaRPr lang="en-US" sz="1800" b="1" dirty="0" smtClean="0"/>
          </a:p>
          <a:p>
            <a:pPr marL="0" indent="0" algn="ctr">
              <a:buNone/>
            </a:pPr>
            <a:r>
              <a:rPr lang="en-US" sz="2000" b="1" dirty="0"/>
              <a:t>Output: 7 -5 </a:t>
            </a:r>
            <a:r>
              <a:rPr lang="en-US" sz="2000" b="1" dirty="0" smtClean="0"/>
              <a:t>2</a:t>
            </a:r>
            <a:endParaRPr lang="el-GR" sz="2000" b="1" dirty="0"/>
          </a:p>
        </p:txBody>
      </p:sp>
    </p:spTree>
    <p:extLst>
      <p:ext uri="{BB962C8B-B14F-4D97-AF65-F5344CB8AC3E}">
        <p14:creationId xmlns:p14="http://schemas.microsoft.com/office/powerpoint/2010/main" val="2631048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smtClean="0"/>
              <a:t>Λύση</a:t>
            </a:r>
            <a:r>
              <a:rPr lang="en-US" baseline="-25000" dirty="0" smtClean="0"/>
              <a:t>2/3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44</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marL="0" indent="0">
              <a:buNone/>
            </a:pPr>
            <a:r>
              <a:rPr lang="en-US" sz="2000" b="1" dirty="0" err="1" smtClean="0"/>
              <a:t>i</a:t>
            </a:r>
            <a:r>
              <a:rPr lang="el-GR" sz="2000" b="1" dirty="0" smtClean="0"/>
              <a:t>) </a:t>
            </a:r>
            <a:r>
              <a:rPr lang="en-US" sz="2000" b="1" dirty="0" smtClean="0"/>
              <a:t>   </a:t>
            </a:r>
            <a:r>
              <a:rPr lang="en-US" sz="1800" b="1" dirty="0" smtClean="0"/>
              <a:t>i</a:t>
            </a:r>
            <a:r>
              <a:rPr lang="en-US" sz="1800" b="1" dirty="0"/>
              <a:t>:=2; j:=2; write (a[</a:t>
            </a:r>
            <a:r>
              <a:rPr lang="en-US" sz="1800" b="1" dirty="0" err="1"/>
              <a:t>i,j</a:t>
            </a:r>
            <a:r>
              <a:rPr lang="en-US" sz="1800" b="1" dirty="0"/>
              <a:t>] ); </a:t>
            </a:r>
            <a:r>
              <a:rPr lang="el-GR" sz="1800" b="1" dirty="0"/>
              <a:t>ί:= - 1; </a:t>
            </a:r>
            <a:r>
              <a:rPr lang="en-US" sz="1800" b="1" dirty="0"/>
              <a:t>j := + 1; write (a[ </a:t>
            </a:r>
            <a:r>
              <a:rPr lang="en-US" sz="1800" b="1" dirty="0" err="1"/>
              <a:t>i</a:t>
            </a:r>
            <a:r>
              <a:rPr lang="en-US" sz="1800" b="1" dirty="0"/>
              <a:t>+ 1,j]); write (a[a[2,4],a[1,2]] </a:t>
            </a:r>
            <a:r>
              <a:rPr lang="en-US" sz="1800" b="1" dirty="0" smtClean="0"/>
              <a:t>);</a:t>
            </a:r>
            <a:endParaRPr lang="en-US" sz="1800" b="1" dirty="0"/>
          </a:p>
        </p:txBody>
      </p:sp>
      <p:graphicFrame>
        <p:nvGraphicFramePr>
          <p:cNvPr id="5" name="Table 7"/>
          <p:cNvGraphicFramePr>
            <a:graphicFrameLocks noGrp="1"/>
          </p:cNvGraphicFramePr>
          <p:nvPr>
            <p:extLst>
              <p:ext uri="{D42A27DB-BD31-4B8C-83A1-F6EECF244321}">
                <p14:modId xmlns:p14="http://schemas.microsoft.com/office/powerpoint/2010/main" val="3768024504"/>
              </p:ext>
            </p:extLst>
          </p:nvPr>
        </p:nvGraphicFramePr>
        <p:xfrm>
          <a:off x="2339752" y="2065412"/>
          <a:ext cx="3936999" cy="1660590"/>
        </p:xfrm>
        <a:graphic>
          <a:graphicData uri="http://schemas.openxmlformats.org/drawingml/2006/table">
            <a:tbl>
              <a:tblPr/>
              <a:tblGrid>
                <a:gridCol w="1331264"/>
                <a:gridCol w="1197636"/>
                <a:gridCol w="1408099"/>
              </a:tblGrid>
              <a:tr h="382653">
                <a:tc>
                  <a:txBody>
                    <a:bodyPr/>
                    <a:lstStyle/>
                    <a:p>
                      <a:pPr marL="52070" marR="0" algn="ctr">
                        <a:spcBef>
                          <a:spcPts val="0"/>
                        </a:spcBef>
                        <a:spcAft>
                          <a:spcPts val="0"/>
                        </a:spcAft>
                      </a:pPr>
                      <a:r>
                        <a:rPr lang="el-GR" sz="2000" b="1" kern="1200" dirty="0">
                          <a:solidFill>
                            <a:schemeClr val="tx1"/>
                          </a:solidFill>
                          <a:latin typeface="+mn-lt"/>
                          <a:ea typeface="+mn-ea"/>
                          <a:cs typeface="+mn-cs"/>
                        </a:rPr>
                        <a:t>i</a:t>
                      </a:r>
                      <a:endParaRPr lang="en-US" sz="2000" b="1" kern="1200" dirty="0">
                        <a:solidFill>
                          <a:schemeClr val="tx1"/>
                        </a:solidFill>
                        <a:latin typeface="+mn-lt"/>
                        <a:ea typeface="+mn-ea"/>
                        <a:cs typeface="+mn-cs"/>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0005" marR="0" algn="ctr">
                        <a:spcBef>
                          <a:spcPts val="0"/>
                        </a:spcBef>
                        <a:spcAft>
                          <a:spcPts val="0"/>
                        </a:spcAft>
                      </a:pPr>
                      <a:r>
                        <a:rPr lang="el-GR" sz="2000" b="1" kern="1200" dirty="0">
                          <a:solidFill>
                            <a:schemeClr val="tx1"/>
                          </a:solidFill>
                          <a:latin typeface="+mn-lt"/>
                          <a:ea typeface="+mn-ea"/>
                          <a:cs typeface="+mn-cs"/>
                        </a:rPr>
                        <a:t>j</a:t>
                      </a:r>
                      <a:endParaRPr lang="en-US" sz="2000" b="1" kern="1200" dirty="0">
                        <a:solidFill>
                          <a:schemeClr val="tx1"/>
                        </a:solidFill>
                        <a:latin typeface="+mn-lt"/>
                        <a:ea typeface="+mn-ea"/>
                        <a:cs typeface="+mn-cs"/>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30530" algn="ctr">
                        <a:spcBef>
                          <a:spcPts val="0"/>
                        </a:spcBef>
                        <a:spcAft>
                          <a:spcPts val="0"/>
                        </a:spcAft>
                      </a:pPr>
                      <a:r>
                        <a:rPr lang="en-US" sz="2000" b="1" kern="1200" dirty="0" smtClean="0">
                          <a:solidFill>
                            <a:schemeClr val="tx1"/>
                          </a:solidFill>
                          <a:latin typeface="+mn-lt"/>
                          <a:ea typeface="+mn-ea"/>
                          <a:cs typeface="+mn-cs"/>
                        </a:rPr>
                        <a:t>a</a:t>
                      </a:r>
                      <a:endParaRPr lang="en-US" sz="2000" b="1" kern="1200" dirty="0">
                        <a:solidFill>
                          <a:schemeClr val="tx1"/>
                        </a:solidFill>
                        <a:latin typeface="+mn-lt"/>
                        <a:ea typeface="+mn-ea"/>
                        <a:cs typeface="+mn-cs"/>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05">
                <a:tc>
                  <a:txBody>
                    <a:bodyPr/>
                    <a:lstStyle/>
                    <a:p>
                      <a:pPr marL="52070" marR="0" algn="ctr">
                        <a:spcBef>
                          <a:spcPts val="0"/>
                        </a:spcBef>
                        <a:spcAft>
                          <a:spcPts val="0"/>
                        </a:spcAft>
                      </a:pPr>
                      <a:r>
                        <a:rPr lang="el-GR" sz="2000" b="0" kern="1200" dirty="0">
                          <a:solidFill>
                            <a:schemeClr val="tx1"/>
                          </a:solidFill>
                          <a:latin typeface="+mn-lt"/>
                          <a:ea typeface="+mn-ea"/>
                          <a:cs typeface="+mn-cs"/>
                        </a:rPr>
                        <a:t>2</a:t>
                      </a:r>
                      <a:endParaRPr lang="en-US" sz="2000" b="0" kern="1200" dirty="0">
                        <a:solidFill>
                          <a:schemeClr val="tx1"/>
                        </a:solidFill>
                        <a:latin typeface="+mn-lt"/>
                        <a:ea typeface="+mn-ea"/>
                        <a:cs typeface="+mn-cs"/>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0005" marR="0" algn="ctr">
                        <a:spcBef>
                          <a:spcPts val="0"/>
                        </a:spcBef>
                        <a:spcAft>
                          <a:spcPts val="0"/>
                        </a:spcAft>
                      </a:pPr>
                      <a:r>
                        <a:rPr lang="el-GR" sz="2000" b="0" kern="1200" dirty="0">
                          <a:solidFill>
                            <a:schemeClr val="tx1"/>
                          </a:solidFill>
                          <a:latin typeface="+mn-lt"/>
                          <a:ea typeface="+mn-ea"/>
                          <a:cs typeface="+mn-cs"/>
                        </a:rPr>
                        <a:t>2</a:t>
                      </a:r>
                      <a:endParaRPr lang="en-US" sz="2000" b="0" kern="1200" dirty="0">
                        <a:solidFill>
                          <a:schemeClr val="tx1"/>
                        </a:solidFill>
                        <a:latin typeface="+mn-lt"/>
                        <a:ea typeface="+mn-ea"/>
                        <a:cs typeface="+mn-cs"/>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178435" algn="dec"/>
                        </a:tabLst>
                      </a:pPr>
                      <a:r>
                        <a:rPr lang="en-US" sz="2000" b="0" kern="1200" dirty="0" smtClean="0">
                          <a:solidFill>
                            <a:schemeClr val="tx1"/>
                          </a:solidFill>
                          <a:latin typeface="+mn-lt"/>
                          <a:ea typeface="+mn-ea"/>
                          <a:cs typeface="+mn-cs"/>
                        </a:rPr>
                        <a:t>a</a:t>
                      </a:r>
                      <a:r>
                        <a:rPr lang="el-GR" sz="2000" b="0" kern="1200" dirty="0" smtClean="0">
                          <a:solidFill>
                            <a:schemeClr val="tx1"/>
                          </a:solidFill>
                          <a:latin typeface="+mn-lt"/>
                          <a:ea typeface="+mn-ea"/>
                          <a:cs typeface="+mn-cs"/>
                        </a:rPr>
                        <a:t>[2,2</a:t>
                      </a:r>
                      <a:r>
                        <a:rPr lang="el-GR" sz="2000" b="0" kern="1200" dirty="0">
                          <a:solidFill>
                            <a:schemeClr val="tx1"/>
                          </a:solidFill>
                          <a:latin typeface="+mn-lt"/>
                          <a:ea typeface="+mn-ea"/>
                          <a:cs typeface="+mn-cs"/>
                        </a:rPr>
                        <a:t>]=7</a:t>
                      </a:r>
                      <a:endParaRPr lang="en-US" sz="2000" b="0" kern="1200" dirty="0">
                        <a:solidFill>
                          <a:schemeClr val="tx1"/>
                        </a:solidFill>
                        <a:latin typeface="+mn-lt"/>
                        <a:ea typeface="+mn-ea"/>
                        <a:cs typeface="+mn-cs"/>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205">
                <a:tc>
                  <a:txBody>
                    <a:bodyPr/>
                    <a:lstStyle/>
                    <a:p>
                      <a:pPr marL="52070" marR="0" algn="ctr">
                        <a:spcBef>
                          <a:spcPts val="0"/>
                        </a:spcBef>
                        <a:spcAft>
                          <a:spcPts val="0"/>
                        </a:spcAft>
                      </a:pPr>
                      <a:r>
                        <a:rPr lang="el-GR" sz="2000" b="0" kern="1200" dirty="0">
                          <a:solidFill>
                            <a:schemeClr val="tx1"/>
                          </a:solidFill>
                          <a:latin typeface="+mn-lt"/>
                          <a:ea typeface="+mn-ea"/>
                          <a:cs typeface="+mn-cs"/>
                        </a:rPr>
                        <a:t>1 (=2-1)</a:t>
                      </a:r>
                      <a:endParaRPr lang="en-US" sz="2000" b="0" kern="1200" dirty="0">
                        <a:solidFill>
                          <a:schemeClr val="tx1"/>
                        </a:solidFill>
                        <a:latin typeface="+mn-lt"/>
                        <a:ea typeface="+mn-ea"/>
                        <a:cs typeface="+mn-cs"/>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0005" marR="0" algn="ctr">
                        <a:spcBef>
                          <a:spcPts val="0"/>
                        </a:spcBef>
                        <a:spcAft>
                          <a:spcPts val="0"/>
                        </a:spcAft>
                      </a:pPr>
                      <a:r>
                        <a:rPr lang="el-GR" sz="2000" b="0" kern="1200" dirty="0">
                          <a:solidFill>
                            <a:schemeClr val="tx1"/>
                          </a:solidFill>
                          <a:latin typeface="+mn-lt"/>
                          <a:ea typeface="+mn-ea"/>
                          <a:cs typeface="+mn-cs"/>
                        </a:rPr>
                        <a:t>3 (=2+1)</a:t>
                      </a:r>
                      <a:endParaRPr lang="en-US" sz="2000" b="0" kern="1200" dirty="0">
                        <a:solidFill>
                          <a:schemeClr val="tx1"/>
                        </a:solidFill>
                        <a:latin typeface="+mn-lt"/>
                        <a:ea typeface="+mn-ea"/>
                        <a:cs typeface="+mn-cs"/>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178435" algn="dec"/>
                        </a:tabLst>
                      </a:pPr>
                      <a:r>
                        <a:rPr lang="en-US" sz="2000" b="0" kern="1200" dirty="0" smtClean="0">
                          <a:solidFill>
                            <a:schemeClr val="tx1"/>
                          </a:solidFill>
                          <a:latin typeface="+mn-lt"/>
                          <a:ea typeface="+mn-ea"/>
                          <a:cs typeface="+mn-cs"/>
                        </a:rPr>
                        <a:t>a</a:t>
                      </a:r>
                      <a:r>
                        <a:rPr lang="el-GR" sz="2000" b="0" kern="1200" dirty="0" smtClean="0">
                          <a:solidFill>
                            <a:schemeClr val="tx1"/>
                          </a:solidFill>
                          <a:latin typeface="+mn-lt"/>
                          <a:ea typeface="+mn-ea"/>
                          <a:cs typeface="+mn-cs"/>
                        </a:rPr>
                        <a:t>[2,3</a:t>
                      </a:r>
                      <a:r>
                        <a:rPr lang="el-GR" sz="2000" b="0" kern="1200" dirty="0">
                          <a:solidFill>
                            <a:schemeClr val="tx1"/>
                          </a:solidFill>
                          <a:latin typeface="+mn-lt"/>
                          <a:ea typeface="+mn-ea"/>
                          <a:cs typeface="+mn-cs"/>
                        </a:rPr>
                        <a:t>]=-5</a:t>
                      </a:r>
                      <a:endParaRPr lang="en-US" sz="2000" b="0" kern="1200" dirty="0">
                        <a:solidFill>
                          <a:schemeClr val="tx1"/>
                        </a:solidFill>
                        <a:latin typeface="+mn-lt"/>
                        <a:ea typeface="+mn-ea"/>
                        <a:cs typeface="+mn-cs"/>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5937">
                <a:tc>
                  <a:txBody>
                    <a:bodyPr/>
                    <a:lstStyle/>
                    <a:p>
                      <a:pPr marL="0" marR="0" algn="ctr">
                        <a:spcBef>
                          <a:spcPts val="0"/>
                        </a:spcBef>
                        <a:spcAft>
                          <a:spcPts val="0"/>
                        </a:spcAft>
                      </a:pPr>
                      <a:r>
                        <a:rPr lang="en-US" sz="2000" b="0" kern="1200">
                          <a:solidFill>
                            <a:schemeClr val="tx1"/>
                          </a:solidFill>
                          <a:latin typeface="+mn-lt"/>
                          <a:ea typeface="+mn-ea"/>
                          <a:cs typeface="+mn-cs"/>
                        </a:rPr>
                        <a:t> </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0" kern="1200">
                          <a:solidFill>
                            <a:schemeClr val="tx1"/>
                          </a:solidFill>
                          <a:latin typeface="+mn-lt"/>
                          <a:ea typeface="+mn-ea"/>
                          <a:cs typeface="+mn-cs"/>
                        </a:rPr>
                        <a:t> </a:t>
                      </a: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178435" algn="dec"/>
                        </a:tabLst>
                      </a:pPr>
                      <a:r>
                        <a:rPr lang="en-US" sz="2000" b="0" kern="1200" dirty="0" smtClean="0">
                          <a:solidFill>
                            <a:schemeClr val="tx1"/>
                          </a:solidFill>
                          <a:latin typeface="+mn-lt"/>
                          <a:ea typeface="+mn-ea"/>
                          <a:cs typeface="+mn-cs"/>
                        </a:rPr>
                        <a:t>a</a:t>
                      </a:r>
                      <a:r>
                        <a:rPr lang="el-GR" sz="2000" b="0" kern="1200" dirty="0" smtClean="0">
                          <a:solidFill>
                            <a:schemeClr val="tx1"/>
                          </a:solidFill>
                          <a:latin typeface="+mn-lt"/>
                          <a:ea typeface="+mn-ea"/>
                          <a:cs typeface="+mn-cs"/>
                        </a:rPr>
                        <a:t>[2,4</a:t>
                      </a:r>
                      <a:r>
                        <a:rPr lang="el-GR" sz="2000" b="0" kern="1200" dirty="0">
                          <a:solidFill>
                            <a:schemeClr val="tx1"/>
                          </a:solidFill>
                          <a:latin typeface="+mn-lt"/>
                          <a:ea typeface="+mn-ea"/>
                          <a:cs typeface="+mn-cs"/>
                        </a:rPr>
                        <a:t>]=2</a:t>
                      </a:r>
                      <a:endParaRPr lang="en-US" sz="2000" b="0" kern="1200" dirty="0">
                        <a:solidFill>
                          <a:schemeClr val="tx1"/>
                        </a:solidFill>
                        <a:latin typeface="+mn-lt"/>
                        <a:ea typeface="+mn-ea"/>
                        <a:cs typeface="+mn-cs"/>
                      </a:endParaRPr>
                    </a:p>
                  </a:txBody>
                  <a:tcPr marL="38100" marR="381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5818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smtClean="0"/>
              <a:t>Λύση</a:t>
            </a:r>
            <a:r>
              <a:rPr lang="en-US" baseline="-25000" dirty="0" smtClean="0"/>
              <a:t>3/3</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45</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marL="0" indent="0">
              <a:buNone/>
            </a:pPr>
            <a:r>
              <a:rPr lang="en-US" sz="2000" b="1" dirty="0" smtClean="0"/>
              <a:t>ii</a:t>
            </a:r>
            <a:r>
              <a:rPr lang="el-GR" sz="2000" b="1" dirty="0" smtClean="0"/>
              <a:t>) </a:t>
            </a:r>
            <a:endParaRPr lang="en-US" sz="2000" b="1" dirty="0" smtClean="0"/>
          </a:p>
          <a:p>
            <a:r>
              <a:rPr lang="en-US" sz="2000" dirty="0" smtClean="0"/>
              <a:t>O </a:t>
            </a:r>
            <a:r>
              <a:rPr lang="el-GR" sz="2000" dirty="0" smtClean="0"/>
              <a:t> </a:t>
            </a:r>
            <a:r>
              <a:rPr lang="el-GR" sz="2000" dirty="0"/>
              <a:t>ζητούμενος πίνακας έχει τρεις γραμμές και τρείς στήλες άρα στις δηλώσεις θα έχουμε την εντολή:</a:t>
            </a:r>
          </a:p>
          <a:p>
            <a:pPr marL="0" indent="0" algn="ctr">
              <a:buNone/>
            </a:pPr>
            <a:r>
              <a:rPr lang="en-US" sz="2000" b="1" dirty="0" err="1"/>
              <a:t>var</a:t>
            </a:r>
            <a:r>
              <a:rPr lang="en-US" sz="2000" b="1" dirty="0"/>
              <a:t> </a:t>
            </a:r>
            <a:r>
              <a:rPr lang="en-US" sz="2000" dirty="0"/>
              <a:t>b:</a:t>
            </a:r>
            <a:r>
              <a:rPr lang="en-US" sz="2000" b="1" dirty="0"/>
              <a:t>array</a:t>
            </a:r>
            <a:r>
              <a:rPr lang="en-US" sz="2000" dirty="0"/>
              <a:t>[1..3,1..3] </a:t>
            </a:r>
            <a:r>
              <a:rPr lang="en-US" sz="2000" b="1" dirty="0"/>
              <a:t>of</a:t>
            </a:r>
            <a:r>
              <a:rPr lang="en-US" sz="2000" dirty="0"/>
              <a:t> integer;</a:t>
            </a:r>
          </a:p>
          <a:p>
            <a:r>
              <a:rPr lang="el-GR" sz="2000" dirty="0"/>
              <a:t>Ενώ στο κυρίως πρόγραμμα θα έχουμε τις εντολές:</a:t>
            </a:r>
            <a:r>
              <a:rPr lang="en-US" sz="2000" dirty="0"/>
              <a:t> b[1,1]:=1; b[1,2]:=1 b[1,3]:=1 ;b[2,1]:=2; b[2,2]:=2 ;b[2,3]:=2; b[3,1]:=5; b[3,2]:=5;b[3,3]:=2; </a:t>
            </a:r>
            <a:r>
              <a:rPr lang="el-GR" sz="2000" dirty="0"/>
              <a:t> ή πιο απλά</a:t>
            </a:r>
            <a:r>
              <a:rPr lang="en-US" sz="2000" dirty="0"/>
              <a:t>:                                       </a:t>
            </a:r>
          </a:p>
          <a:p>
            <a:pPr marL="0" indent="0" algn="ctr">
              <a:buNone/>
            </a:pPr>
            <a:r>
              <a:rPr lang="en-US" sz="2000" b="1" dirty="0"/>
              <a:t>for</a:t>
            </a:r>
            <a:r>
              <a:rPr lang="en-US" sz="2000" dirty="0"/>
              <a:t> i:=1 </a:t>
            </a:r>
            <a:r>
              <a:rPr lang="en-US" sz="2000" b="1" dirty="0"/>
              <a:t>to</a:t>
            </a:r>
            <a:r>
              <a:rPr lang="en-US" sz="2000" dirty="0"/>
              <a:t> 3 </a:t>
            </a:r>
            <a:r>
              <a:rPr lang="en-US" sz="2000" b="1" dirty="0"/>
              <a:t>do</a:t>
            </a:r>
            <a:r>
              <a:rPr lang="en-US" sz="2000" dirty="0"/>
              <a:t> b[1,i]:=1;</a:t>
            </a:r>
          </a:p>
          <a:p>
            <a:pPr marL="0" indent="0" algn="ctr">
              <a:buNone/>
            </a:pPr>
            <a:r>
              <a:rPr lang="en-US" sz="2000" b="1" dirty="0"/>
              <a:t>for</a:t>
            </a:r>
            <a:r>
              <a:rPr lang="en-US" sz="2000" dirty="0"/>
              <a:t> i:=1 </a:t>
            </a:r>
            <a:r>
              <a:rPr lang="en-US" sz="2000" b="1" dirty="0"/>
              <a:t>to</a:t>
            </a:r>
            <a:r>
              <a:rPr lang="en-US" sz="2000" dirty="0"/>
              <a:t> 3 </a:t>
            </a:r>
            <a:r>
              <a:rPr lang="en-US" sz="2000" b="1" dirty="0"/>
              <a:t>do</a:t>
            </a:r>
            <a:r>
              <a:rPr lang="en-US" sz="2000" dirty="0"/>
              <a:t> b[2,i]:=2;</a:t>
            </a:r>
          </a:p>
          <a:p>
            <a:pPr marL="0" indent="0" algn="ctr">
              <a:buNone/>
            </a:pPr>
            <a:r>
              <a:rPr lang="en-US" sz="2000" b="1" dirty="0"/>
              <a:t>for</a:t>
            </a:r>
            <a:r>
              <a:rPr lang="en-US" sz="2000" dirty="0"/>
              <a:t> i:=1 </a:t>
            </a:r>
            <a:r>
              <a:rPr lang="en-US" sz="2000" b="1" dirty="0"/>
              <a:t>to</a:t>
            </a:r>
            <a:r>
              <a:rPr lang="en-US" sz="2000" dirty="0"/>
              <a:t> 3 </a:t>
            </a:r>
            <a:r>
              <a:rPr lang="en-US" sz="2000" b="1" dirty="0"/>
              <a:t>do</a:t>
            </a:r>
            <a:r>
              <a:rPr lang="en-US" sz="2000" dirty="0"/>
              <a:t> b[3,i]:=5;</a:t>
            </a:r>
          </a:p>
        </p:txBody>
      </p:sp>
    </p:spTree>
    <p:extLst>
      <p:ext uri="{BB962C8B-B14F-4D97-AF65-F5344CB8AC3E}">
        <p14:creationId xmlns:p14="http://schemas.microsoft.com/office/powerpoint/2010/main" val="4271358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a:t>Παράδειγμα</a:t>
            </a:r>
            <a:r>
              <a:rPr lang="el-GR" dirty="0" smtClean="0"/>
              <a:t> </a:t>
            </a:r>
            <a:r>
              <a:rPr lang="en-US" dirty="0" smtClean="0"/>
              <a:t>4</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46</a:t>
            </a:fld>
            <a:endParaRPr lang="en-US" dirty="0"/>
          </a:p>
        </p:txBody>
      </p:sp>
      <p:sp>
        <p:nvSpPr>
          <p:cNvPr id="4" name="Θέση περιεχομένου 3"/>
          <p:cNvSpPr>
            <a:spLocks noGrp="1"/>
          </p:cNvSpPr>
          <p:nvPr>
            <p:ph idx="1"/>
          </p:nvPr>
        </p:nvSpPr>
        <p:spPr>
          <a:xfrm>
            <a:off x="457200" y="1333500"/>
            <a:ext cx="8147248" cy="3771636"/>
          </a:xfrm>
        </p:spPr>
        <p:txBody>
          <a:bodyPr>
            <a:noAutofit/>
          </a:bodyPr>
          <a:lstStyle/>
          <a:p>
            <a:pPr marL="514350" indent="-514350">
              <a:buFont typeface="+mj-lt"/>
              <a:buAutoNum type="romanLcPeriod"/>
            </a:pPr>
            <a:r>
              <a:rPr lang="el-GR" sz="2000" dirty="0" smtClean="0"/>
              <a:t>Να </a:t>
            </a:r>
            <a:r>
              <a:rPr lang="el-GR" sz="2000" dirty="0"/>
              <a:t>εκτελεστεί το παρακάτω τμήμα προγράμματος</a:t>
            </a:r>
            <a:r>
              <a:rPr lang="en-US" sz="2000" dirty="0"/>
              <a:t>:</a:t>
            </a:r>
          </a:p>
          <a:p>
            <a:pPr marL="1431925" indent="0">
              <a:buNone/>
            </a:pPr>
            <a:r>
              <a:rPr lang="en-US" sz="2000" b="1" dirty="0"/>
              <a:t>for i:=1 to 3 do </a:t>
            </a:r>
          </a:p>
          <a:p>
            <a:pPr marL="1431925" indent="0">
              <a:buNone/>
            </a:pPr>
            <a:r>
              <a:rPr lang="en-US" sz="2000" b="1" dirty="0"/>
              <a:t>	for j:=1 to 3 do</a:t>
            </a:r>
          </a:p>
          <a:p>
            <a:pPr marL="1431925" indent="0" algn="ctr">
              <a:buNone/>
            </a:pPr>
            <a:r>
              <a:rPr lang="en-US" sz="2000" b="1" dirty="0"/>
              <a:t>a[</a:t>
            </a:r>
            <a:r>
              <a:rPr lang="en-US" sz="2000" b="1" dirty="0" err="1"/>
              <a:t>i,j</a:t>
            </a:r>
            <a:r>
              <a:rPr lang="en-US" sz="2000" b="1" dirty="0"/>
              <a:t>]:=a[a[</a:t>
            </a:r>
            <a:r>
              <a:rPr lang="en-US" sz="2000" b="1" dirty="0" err="1"/>
              <a:t>i,j</a:t>
            </a:r>
            <a:r>
              <a:rPr lang="en-US" sz="2000" b="1" dirty="0"/>
              <a:t>]], a[</a:t>
            </a:r>
            <a:r>
              <a:rPr lang="en-US" sz="2000" b="1" dirty="0" err="1"/>
              <a:t>j,i</a:t>
            </a:r>
            <a:r>
              <a:rPr lang="en-US" sz="2000" b="1" dirty="0"/>
              <a:t>]]; </a:t>
            </a:r>
            <a:r>
              <a:rPr lang="el-GR" sz="2000" b="1" dirty="0"/>
              <a:t>Όπου αρχικά ο </a:t>
            </a:r>
            <a:r>
              <a:rPr lang="en-US" sz="2000" b="1" dirty="0"/>
              <a:t>a </a:t>
            </a:r>
            <a:r>
              <a:rPr lang="el-GR" sz="2000" b="1" dirty="0"/>
              <a:t>είναι ο πίνακας;</a:t>
            </a:r>
            <a:endParaRPr lang="en-US" sz="2000" b="1" dirty="0"/>
          </a:p>
        </p:txBody>
      </p:sp>
      <p:graphicFrame>
        <p:nvGraphicFramePr>
          <p:cNvPr id="8" name="Table 7"/>
          <p:cNvGraphicFramePr>
            <a:graphicFrameLocks noGrp="1"/>
          </p:cNvGraphicFramePr>
          <p:nvPr>
            <p:extLst>
              <p:ext uri="{D42A27DB-BD31-4B8C-83A1-F6EECF244321}">
                <p14:modId xmlns:p14="http://schemas.microsoft.com/office/powerpoint/2010/main" val="2783635180"/>
              </p:ext>
            </p:extLst>
          </p:nvPr>
        </p:nvGraphicFramePr>
        <p:xfrm>
          <a:off x="2411760" y="3289548"/>
          <a:ext cx="2540001" cy="1143000"/>
        </p:xfrm>
        <a:graphic>
          <a:graphicData uri="http://schemas.openxmlformats.org/drawingml/2006/table">
            <a:tbl>
              <a:tblPr firstRow="1" bandRow="1">
                <a:tableStyleId>{5940675A-B579-460E-94D1-54222C63F5DA}</a:tableStyleId>
              </a:tblPr>
              <a:tblGrid>
                <a:gridCol w="846667"/>
                <a:gridCol w="846667"/>
                <a:gridCol w="846667"/>
              </a:tblGrid>
              <a:tr h="304800">
                <a:tc>
                  <a:txBody>
                    <a:bodyPr/>
                    <a:lstStyle/>
                    <a:p>
                      <a:pPr algn="ctr"/>
                      <a:r>
                        <a:rPr lang="el-GR" sz="2000" b="1" dirty="0" smtClean="0"/>
                        <a:t>2</a:t>
                      </a:r>
                      <a:endParaRPr lang="en-US" sz="2000" b="1" dirty="0"/>
                    </a:p>
                  </a:txBody>
                  <a:tcPr marL="76200" marR="76200" marT="38100" marB="38100"/>
                </a:tc>
                <a:tc>
                  <a:txBody>
                    <a:bodyPr/>
                    <a:lstStyle/>
                    <a:p>
                      <a:pPr algn="ctr"/>
                      <a:r>
                        <a:rPr lang="en-US" sz="2000" b="1" dirty="0" smtClean="0"/>
                        <a:t>1</a:t>
                      </a:r>
                      <a:endParaRPr lang="en-US" sz="2000" b="1" dirty="0"/>
                    </a:p>
                  </a:txBody>
                  <a:tcPr marL="76200" marR="76200" marT="38100" marB="38100"/>
                </a:tc>
                <a:tc>
                  <a:txBody>
                    <a:bodyPr/>
                    <a:lstStyle/>
                    <a:p>
                      <a:pPr algn="ctr"/>
                      <a:r>
                        <a:rPr lang="el-GR" sz="2000" b="1" dirty="0" smtClean="0"/>
                        <a:t>3</a:t>
                      </a:r>
                      <a:endParaRPr lang="en-US" sz="2000" b="1" dirty="0"/>
                    </a:p>
                  </a:txBody>
                  <a:tcPr marL="76200" marR="76200" marT="38100" marB="38100"/>
                </a:tc>
              </a:tr>
              <a:tr h="309033">
                <a:tc>
                  <a:txBody>
                    <a:bodyPr/>
                    <a:lstStyle/>
                    <a:p>
                      <a:pPr algn="ctr"/>
                      <a:r>
                        <a:rPr lang="el-GR" sz="2000" b="1" dirty="0" smtClean="0"/>
                        <a:t>3</a:t>
                      </a:r>
                      <a:endParaRPr lang="en-US" sz="2000" b="1" dirty="0"/>
                    </a:p>
                  </a:txBody>
                  <a:tcPr marL="76200" marR="76200" marT="38100" marB="38100"/>
                </a:tc>
                <a:tc>
                  <a:txBody>
                    <a:bodyPr/>
                    <a:lstStyle/>
                    <a:p>
                      <a:pPr algn="ctr"/>
                      <a:r>
                        <a:rPr lang="el-GR" sz="2000" b="1" dirty="0" smtClean="0"/>
                        <a:t>3</a:t>
                      </a:r>
                      <a:endParaRPr lang="en-US" sz="2000" b="1" dirty="0"/>
                    </a:p>
                  </a:txBody>
                  <a:tcPr marL="76200" marR="76200" marT="38100" marB="38100"/>
                </a:tc>
                <a:tc>
                  <a:txBody>
                    <a:bodyPr/>
                    <a:lstStyle/>
                    <a:p>
                      <a:pPr algn="ctr"/>
                      <a:r>
                        <a:rPr lang="el-GR" sz="2000" b="1" dirty="0" smtClean="0"/>
                        <a:t>1</a:t>
                      </a:r>
                      <a:endParaRPr lang="en-US" sz="2000" b="1" dirty="0"/>
                    </a:p>
                  </a:txBody>
                  <a:tcPr marL="76200" marR="76200" marT="38100" marB="38100"/>
                </a:tc>
              </a:tr>
              <a:tr h="309033">
                <a:tc>
                  <a:txBody>
                    <a:bodyPr/>
                    <a:lstStyle/>
                    <a:p>
                      <a:pPr algn="ctr"/>
                      <a:r>
                        <a:rPr lang="el-GR" sz="2000" b="1" dirty="0" smtClean="0"/>
                        <a:t>1</a:t>
                      </a:r>
                      <a:endParaRPr lang="en-US" sz="2000" b="1" dirty="0"/>
                    </a:p>
                  </a:txBody>
                  <a:tcPr marL="76200" marR="76200" marT="38100" marB="38100"/>
                </a:tc>
                <a:tc>
                  <a:txBody>
                    <a:bodyPr/>
                    <a:lstStyle/>
                    <a:p>
                      <a:pPr algn="ctr"/>
                      <a:r>
                        <a:rPr lang="el-GR" sz="2000" b="1" dirty="0" smtClean="0"/>
                        <a:t>2</a:t>
                      </a:r>
                      <a:endParaRPr lang="en-US" sz="2000" b="1" dirty="0"/>
                    </a:p>
                  </a:txBody>
                  <a:tcPr marL="76200" marR="76200" marT="38100" marB="38100"/>
                </a:tc>
                <a:tc>
                  <a:txBody>
                    <a:bodyPr/>
                    <a:lstStyle/>
                    <a:p>
                      <a:pPr algn="ctr"/>
                      <a:r>
                        <a:rPr lang="el-GR" sz="2000" b="1" dirty="0" smtClean="0"/>
                        <a:t>1</a:t>
                      </a:r>
                      <a:endParaRPr lang="en-US" sz="2000" b="1" dirty="0"/>
                    </a:p>
                  </a:txBody>
                  <a:tcPr marL="76200" marR="76200" marT="38100" marB="38100"/>
                </a:tc>
              </a:tr>
            </a:tbl>
          </a:graphicData>
        </a:graphic>
      </p:graphicFrame>
    </p:spTree>
    <p:extLst>
      <p:ext uri="{BB962C8B-B14F-4D97-AF65-F5344CB8AC3E}">
        <p14:creationId xmlns:p14="http://schemas.microsoft.com/office/powerpoint/2010/main" val="459447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96944" cy="952500"/>
          </a:xfrm>
        </p:spPr>
        <p:txBody>
          <a:bodyPr>
            <a:normAutofit/>
          </a:bodyPr>
          <a:lstStyle/>
          <a:p>
            <a:r>
              <a:rPr lang="el-GR" dirty="0" smtClean="0"/>
              <a:t>Λύση</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47</a:t>
            </a:fld>
            <a:endParaRPr lang="en-US" dirty="0"/>
          </a:p>
        </p:txBody>
      </p:sp>
      <p:sp>
        <p:nvSpPr>
          <p:cNvPr id="4" name="Θέση περιεχομένου 3"/>
          <p:cNvSpPr>
            <a:spLocks noGrp="1"/>
          </p:cNvSpPr>
          <p:nvPr>
            <p:ph idx="1"/>
          </p:nvPr>
        </p:nvSpPr>
        <p:spPr>
          <a:xfrm>
            <a:off x="457200" y="1333500"/>
            <a:ext cx="2818656" cy="3771636"/>
          </a:xfrm>
        </p:spPr>
        <p:txBody>
          <a:bodyPr>
            <a:noAutofit/>
          </a:bodyPr>
          <a:lstStyle/>
          <a:p>
            <a:pPr marL="0" indent="0">
              <a:buNone/>
            </a:pPr>
            <a:r>
              <a:rPr lang="en-US" sz="2000" b="1" dirty="0" err="1" smtClean="0"/>
              <a:t>i</a:t>
            </a:r>
            <a:r>
              <a:rPr lang="el-GR" sz="2000" b="1" dirty="0" smtClean="0"/>
              <a:t>) </a:t>
            </a:r>
            <a:r>
              <a:rPr lang="en-US" sz="2000" b="1" dirty="0"/>
              <a:t> </a:t>
            </a:r>
            <a:r>
              <a:rPr lang="el-GR" sz="2000" dirty="0" smtClean="0"/>
              <a:t>Με </a:t>
            </a:r>
            <a:r>
              <a:rPr lang="el-GR" sz="2000" dirty="0"/>
              <a:t>αυτές τις εντολές τροποποιούμε τα στοιχεία του πίνακα </a:t>
            </a:r>
            <a:r>
              <a:rPr lang="en-US" sz="2000" dirty="0"/>
              <a:t>a. </a:t>
            </a:r>
            <a:r>
              <a:rPr lang="el-GR" sz="2000" dirty="0"/>
              <a:t>Οι μεταβλητές</a:t>
            </a:r>
            <a:r>
              <a:rPr lang="en-US" sz="2000" dirty="0"/>
              <a:t> </a:t>
            </a:r>
            <a:r>
              <a:rPr lang="en-US" sz="2000" dirty="0" err="1"/>
              <a:t>i,j</a:t>
            </a:r>
            <a:r>
              <a:rPr lang="en-US" sz="2000" dirty="0"/>
              <a:t> </a:t>
            </a:r>
            <a:r>
              <a:rPr lang="el-GR" sz="2000" dirty="0"/>
              <a:t>παίρνουν διαδοχικά τις τιμές 1,2,3 όπως φαίνεται αναλυτικά στο </a:t>
            </a:r>
            <a:r>
              <a:rPr lang="en-US" sz="2000" dirty="0" err="1"/>
              <a:t>tracetable</a:t>
            </a:r>
            <a:r>
              <a:rPr lang="en-US" sz="2000" dirty="0"/>
              <a:t> </a:t>
            </a:r>
            <a:r>
              <a:rPr lang="el-GR" sz="2000" dirty="0"/>
              <a:t>που ακολουθεί:</a:t>
            </a:r>
          </a:p>
        </p:txBody>
      </p:sp>
      <p:graphicFrame>
        <p:nvGraphicFramePr>
          <p:cNvPr id="5" name="Table 6"/>
          <p:cNvGraphicFramePr>
            <a:graphicFrameLocks noGrp="1"/>
          </p:cNvGraphicFramePr>
          <p:nvPr>
            <p:extLst>
              <p:ext uri="{D42A27DB-BD31-4B8C-83A1-F6EECF244321}">
                <p14:modId xmlns:p14="http://schemas.microsoft.com/office/powerpoint/2010/main" val="110509639"/>
              </p:ext>
            </p:extLst>
          </p:nvPr>
        </p:nvGraphicFramePr>
        <p:xfrm>
          <a:off x="3491880" y="1321708"/>
          <a:ext cx="5256584" cy="3810000"/>
        </p:xfrm>
        <a:graphic>
          <a:graphicData uri="http://schemas.openxmlformats.org/drawingml/2006/table">
            <a:tbl>
              <a:tblPr firstRow="1" bandRow="1">
                <a:tableStyleId>{5940675A-B579-460E-94D1-54222C63F5DA}</a:tableStyleId>
              </a:tblPr>
              <a:tblGrid>
                <a:gridCol w="576942"/>
                <a:gridCol w="705151"/>
                <a:gridCol w="3974491"/>
              </a:tblGrid>
              <a:tr h="348503">
                <a:tc>
                  <a:txBody>
                    <a:bodyPr/>
                    <a:lstStyle/>
                    <a:p>
                      <a:pPr algn="ctr"/>
                      <a:r>
                        <a:rPr lang="en-US" sz="2000" b="1" dirty="0" smtClean="0"/>
                        <a:t>i</a:t>
                      </a:r>
                      <a:endParaRPr lang="en-US" sz="2000" b="1" dirty="0"/>
                    </a:p>
                  </a:txBody>
                  <a:tcPr marL="76200" marR="76200" marT="38100" marB="38100" anchor="ctr"/>
                </a:tc>
                <a:tc>
                  <a:txBody>
                    <a:bodyPr/>
                    <a:lstStyle/>
                    <a:p>
                      <a:pPr algn="ctr"/>
                      <a:r>
                        <a:rPr lang="en-US" sz="2000" b="1" dirty="0" smtClean="0"/>
                        <a:t>j</a:t>
                      </a:r>
                      <a:endParaRPr lang="en-US" sz="2000" b="1" dirty="0"/>
                    </a:p>
                  </a:txBody>
                  <a:tcPr marL="76200" marR="76200" marT="38100" marB="38100" anchor="ctr"/>
                </a:tc>
                <a:tc>
                  <a:txBody>
                    <a:bodyPr/>
                    <a:lstStyle/>
                    <a:p>
                      <a:pPr algn="l"/>
                      <a:r>
                        <a:rPr lang="en-US" sz="2000" b="1" dirty="0" smtClean="0"/>
                        <a:t>a[</a:t>
                      </a:r>
                      <a:r>
                        <a:rPr lang="en-US" sz="2000" b="1" dirty="0" err="1" smtClean="0"/>
                        <a:t>i,j</a:t>
                      </a:r>
                      <a:r>
                        <a:rPr lang="en-US" sz="2000" b="1" dirty="0" smtClean="0"/>
                        <a:t>]</a:t>
                      </a:r>
                      <a:endParaRPr lang="en-US" sz="2000" b="1" dirty="0"/>
                    </a:p>
                  </a:txBody>
                  <a:tcPr marL="76200" marR="76200" marT="38100" marB="38100" anchor="ctr"/>
                </a:tc>
              </a:tr>
              <a:tr h="304800">
                <a:tc>
                  <a:txBody>
                    <a:bodyPr/>
                    <a:lstStyle/>
                    <a:p>
                      <a:pPr algn="ctr"/>
                      <a:r>
                        <a:rPr lang="en-US" sz="2000" b="1" dirty="0" smtClean="0"/>
                        <a:t>1</a:t>
                      </a:r>
                      <a:endParaRPr lang="en-US" sz="2000" b="1" dirty="0"/>
                    </a:p>
                  </a:txBody>
                  <a:tcPr marL="76200" marR="76200" marT="38100" marB="38100" anchor="ctr"/>
                </a:tc>
                <a:tc>
                  <a:txBody>
                    <a:bodyPr/>
                    <a:lstStyle/>
                    <a:p>
                      <a:pPr algn="ctr"/>
                      <a:r>
                        <a:rPr lang="en-US" sz="2000" b="1" dirty="0" smtClean="0"/>
                        <a:t>1</a:t>
                      </a:r>
                      <a:endParaRPr lang="en-US" sz="2000" b="1" dirty="0"/>
                    </a:p>
                  </a:txBody>
                  <a:tcPr marL="76200" marR="76200" marT="38100" marB="38100" anchor="ctr"/>
                </a:tc>
                <a:tc>
                  <a:txBody>
                    <a:bodyPr/>
                    <a:lstStyle/>
                    <a:p>
                      <a:pPr algn="l"/>
                      <a:r>
                        <a:rPr lang="en-US" sz="2000" b="1" dirty="0" smtClean="0"/>
                        <a:t>a[1,1]=a[a[1,1],a[1,1]]=a[2,2]=3</a:t>
                      </a:r>
                      <a:endParaRPr lang="en-US" sz="2000" b="1" dirty="0"/>
                    </a:p>
                  </a:txBody>
                  <a:tcPr marL="76200" marR="76200" marT="38100" marB="38100" anchor="ctr"/>
                </a:tc>
              </a:tr>
              <a:tr h="304800">
                <a:tc>
                  <a:txBody>
                    <a:bodyPr/>
                    <a:lstStyle/>
                    <a:p>
                      <a:pPr algn="ctr"/>
                      <a:endParaRPr lang="en-US" sz="2000" b="1" dirty="0"/>
                    </a:p>
                  </a:txBody>
                  <a:tcPr marL="76200" marR="76200" marT="38100" marB="38100" anchor="ctr"/>
                </a:tc>
                <a:tc>
                  <a:txBody>
                    <a:bodyPr/>
                    <a:lstStyle/>
                    <a:p>
                      <a:pPr algn="ctr"/>
                      <a:r>
                        <a:rPr lang="en-US" sz="2000" b="1" dirty="0" smtClean="0"/>
                        <a:t>2</a:t>
                      </a:r>
                      <a:endParaRPr lang="en-US" sz="2000" b="1" dirty="0"/>
                    </a:p>
                  </a:txBody>
                  <a:tcPr marL="76200" marR="76200"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a[1,2]=a[a[1,2],a[2,1]]=a[1,3]=3</a:t>
                      </a:r>
                    </a:p>
                  </a:txBody>
                  <a:tcPr marL="76200" marR="76200" marT="38100" marB="38100" anchor="ctr"/>
                </a:tc>
              </a:tr>
              <a:tr h="304800">
                <a:tc>
                  <a:txBody>
                    <a:bodyPr/>
                    <a:lstStyle/>
                    <a:p>
                      <a:pPr algn="ctr"/>
                      <a:endParaRPr lang="en-US" sz="2000" b="1" dirty="0"/>
                    </a:p>
                  </a:txBody>
                  <a:tcPr marL="76200" marR="76200" marT="38100" marB="38100" anchor="ctr"/>
                </a:tc>
                <a:tc>
                  <a:txBody>
                    <a:bodyPr/>
                    <a:lstStyle/>
                    <a:p>
                      <a:pPr algn="ctr"/>
                      <a:r>
                        <a:rPr lang="en-US" sz="2000" b="1" dirty="0" smtClean="0"/>
                        <a:t>3</a:t>
                      </a:r>
                      <a:endParaRPr lang="en-US" sz="2000" b="1" dirty="0"/>
                    </a:p>
                  </a:txBody>
                  <a:tcPr marL="76200" marR="76200"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a[1,3]=a[a[1,3],a[3,1]]=a[3,1]=1</a:t>
                      </a:r>
                    </a:p>
                  </a:txBody>
                  <a:tcPr marL="76200" marR="76200" marT="38100" marB="38100" anchor="ctr"/>
                </a:tc>
              </a:tr>
              <a:tr h="304800">
                <a:tc>
                  <a:txBody>
                    <a:bodyPr/>
                    <a:lstStyle/>
                    <a:p>
                      <a:pPr algn="ctr"/>
                      <a:r>
                        <a:rPr lang="en-US" sz="2000" b="1" dirty="0" smtClean="0"/>
                        <a:t>2</a:t>
                      </a:r>
                      <a:endParaRPr lang="en-US" sz="2000" b="1" dirty="0"/>
                    </a:p>
                  </a:txBody>
                  <a:tcPr marL="76200" marR="76200" marT="38100" marB="38100" anchor="ctr"/>
                </a:tc>
                <a:tc>
                  <a:txBody>
                    <a:bodyPr/>
                    <a:lstStyle/>
                    <a:p>
                      <a:pPr algn="ctr"/>
                      <a:r>
                        <a:rPr lang="en-US" sz="2000" b="1" dirty="0" smtClean="0"/>
                        <a:t>1</a:t>
                      </a:r>
                      <a:endParaRPr lang="en-US" sz="2000" b="1" dirty="0"/>
                    </a:p>
                  </a:txBody>
                  <a:tcPr marL="76200" marR="76200"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a[2,1]=a[a[2,1],a[1,2]]=a[3,1]=1</a:t>
                      </a:r>
                    </a:p>
                  </a:txBody>
                  <a:tcPr marL="76200" marR="76200" marT="38100" marB="38100" anchor="ctr"/>
                </a:tc>
              </a:tr>
              <a:tr h="304800">
                <a:tc>
                  <a:txBody>
                    <a:bodyPr/>
                    <a:lstStyle/>
                    <a:p>
                      <a:pPr algn="ctr"/>
                      <a:endParaRPr lang="en-US" sz="2000" b="1" dirty="0"/>
                    </a:p>
                  </a:txBody>
                  <a:tcPr marL="76200" marR="76200" marT="38100" marB="38100" anchor="ctr"/>
                </a:tc>
                <a:tc>
                  <a:txBody>
                    <a:bodyPr/>
                    <a:lstStyle/>
                    <a:p>
                      <a:pPr algn="ctr"/>
                      <a:r>
                        <a:rPr lang="en-US" sz="2000" b="1" dirty="0" smtClean="0"/>
                        <a:t>2</a:t>
                      </a:r>
                      <a:endParaRPr lang="en-US" sz="2000" b="1" dirty="0"/>
                    </a:p>
                  </a:txBody>
                  <a:tcPr marL="76200" marR="76200"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a[2,2]=a[a[2,2],a[2,2]]=a[3,3]=1</a:t>
                      </a:r>
                    </a:p>
                  </a:txBody>
                  <a:tcPr marL="76200" marR="76200" marT="38100" marB="38100" anchor="ctr"/>
                </a:tc>
              </a:tr>
              <a:tr h="304800">
                <a:tc>
                  <a:txBody>
                    <a:bodyPr/>
                    <a:lstStyle/>
                    <a:p>
                      <a:pPr algn="ctr"/>
                      <a:endParaRPr lang="en-US" sz="2000" b="1" dirty="0"/>
                    </a:p>
                  </a:txBody>
                  <a:tcPr marL="76200" marR="76200" marT="38100" marB="38100" anchor="ctr"/>
                </a:tc>
                <a:tc>
                  <a:txBody>
                    <a:bodyPr/>
                    <a:lstStyle/>
                    <a:p>
                      <a:pPr algn="ctr"/>
                      <a:r>
                        <a:rPr lang="en-US" sz="2000" b="1" dirty="0" smtClean="0"/>
                        <a:t>3</a:t>
                      </a:r>
                      <a:endParaRPr lang="en-US" sz="2000" b="1" dirty="0"/>
                    </a:p>
                  </a:txBody>
                  <a:tcPr marL="76200" marR="76200"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a[2,3]=a[a[2,3],a[3,2]]=a[1,2]=1</a:t>
                      </a:r>
                    </a:p>
                  </a:txBody>
                  <a:tcPr marL="76200" marR="76200" marT="38100" marB="38100" anchor="ctr"/>
                </a:tc>
              </a:tr>
              <a:tr h="304800">
                <a:tc>
                  <a:txBody>
                    <a:bodyPr/>
                    <a:lstStyle/>
                    <a:p>
                      <a:pPr algn="ctr"/>
                      <a:r>
                        <a:rPr lang="en-US" sz="2000" b="1" dirty="0" smtClean="0"/>
                        <a:t>3</a:t>
                      </a:r>
                      <a:endParaRPr lang="en-US" sz="2000" b="1" dirty="0"/>
                    </a:p>
                  </a:txBody>
                  <a:tcPr marL="76200" marR="76200" marT="38100" marB="38100" anchor="ctr"/>
                </a:tc>
                <a:tc>
                  <a:txBody>
                    <a:bodyPr/>
                    <a:lstStyle/>
                    <a:p>
                      <a:pPr algn="ctr"/>
                      <a:r>
                        <a:rPr lang="en-US" sz="2000" b="1" dirty="0" smtClean="0"/>
                        <a:t>1</a:t>
                      </a:r>
                      <a:endParaRPr lang="en-US" sz="2000" b="1" dirty="0"/>
                    </a:p>
                  </a:txBody>
                  <a:tcPr marL="76200" marR="76200"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a[3,1]=a[a[3,1],a[1,3]]=a[1,3]=3</a:t>
                      </a:r>
                    </a:p>
                  </a:txBody>
                  <a:tcPr marL="76200" marR="76200" marT="38100" marB="38100" anchor="ctr"/>
                </a:tc>
              </a:tr>
              <a:tr h="304800">
                <a:tc>
                  <a:txBody>
                    <a:bodyPr/>
                    <a:lstStyle/>
                    <a:p>
                      <a:pPr algn="ctr"/>
                      <a:endParaRPr lang="en-US" sz="2000" b="1" dirty="0"/>
                    </a:p>
                  </a:txBody>
                  <a:tcPr marL="76200" marR="76200" marT="38100" marB="38100" anchor="ctr"/>
                </a:tc>
                <a:tc>
                  <a:txBody>
                    <a:bodyPr/>
                    <a:lstStyle/>
                    <a:p>
                      <a:pPr algn="ctr"/>
                      <a:r>
                        <a:rPr lang="en-US" sz="2000" b="1" dirty="0" smtClean="0"/>
                        <a:t>2</a:t>
                      </a:r>
                      <a:endParaRPr lang="en-US" sz="2000" b="1" dirty="0"/>
                    </a:p>
                  </a:txBody>
                  <a:tcPr marL="76200" marR="76200"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a[3,2]=a[a[3,2],a[2,3]]=a[2,1]=3</a:t>
                      </a:r>
                    </a:p>
                  </a:txBody>
                  <a:tcPr marL="76200" marR="76200" marT="38100" marB="38100" anchor="ctr"/>
                </a:tc>
              </a:tr>
              <a:tr h="304800">
                <a:tc>
                  <a:txBody>
                    <a:bodyPr/>
                    <a:lstStyle/>
                    <a:p>
                      <a:pPr algn="ctr"/>
                      <a:endParaRPr lang="en-US" sz="2000" b="1" dirty="0"/>
                    </a:p>
                  </a:txBody>
                  <a:tcPr marL="76200" marR="76200" marT="38100" marB="38100" anchor="ctr"/>
                </a:tc>
                <a:tc>
                  <a:txBody>
                    <a:bodyPr/>
                    <a:lstStyle/>
                    <a:p>
                      <a:pPr algn="ctr"/>
                      <a:r>
                        <a:rPr lang="en-US" sz="2000" b="1" dirty="0" smtClean="0"/>
                        <a:t>3</a:t>
                      </a:r>
                      <a:endParaRPr lang="en-US" sz="2000" b="1" dirty="0"/>
                    </a:p>
                  </a:txBody>
                  <a:tcPr marL="76200" marR="76200" marT="38100" marB="381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a[3,3]=a[a[3,3],a[3,3]]=a[1,1]=2</a:t>
                      </a:r>
                    </a:p>
                  </a:txBody>
                  <a:tcPr marL="76200" marR="76200" marT="38100" marB="38100" anchor="ctr"/>
                </a:tc>
              </a:tr>
            </a:tbl>
          </a:graphicData>
        </a:graphic>
      </p:graphicFrame>
    </p:spTree>
    <p:extLst>
      <p:ext uri="{BB962C8B-B14F-4D97-AF65-F5344CB8AC3E}">
        <p14:creationId xmlns:p14="http://schemas.microsoft.com/office/powerpoint/2010/main" val="4227618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spcAft>
                <a:spcPts val="0"/>
              </a:spcAft>
              <a:buClr>
                <a:srgbClr val="000000"/>
              </a:buClr>
              <a:buSzPts val="1200"/>
              <a:buNone/>
            </a:pPr>
            <a:r>
              <a:rPr lang="el-GR" sz="1400" dirty="0" err="1" smtClean="0">
                <a:solidFill>
                  <a:srgbClr val="000000"/>
                </a:solidFill>
                <a:ea typeface="Arial Unicode MS"/>
                <a:cs typeface="Times New Roman" pitchFamily="18" charset="0"/>
              </a:rPr>
              <a:t>Βλαχάβας</a:t>
            </a:r>
            <a:r>
              <a:rPr lang="el-GR" sz="1400" dirty="0" smtClean="0">
                <a:solidFill>
                  <a:srgbClr val="000000"/>
                </a:solidFill>
                <a:ea typeface="Arial Unicode MS"/>
                <a:cs typeface="Times New Roman" pitchFamily="18" charset="0"/>
              </a:rPr>
              <a:t> Ι</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1994</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Η </a:t>
            </a:r>
            <a:r>
              <a:rPr lang="el-GR" sz="1400" dirty="0">
                <a:solidFill>
                  <a:srgbClr val="000000"/>
                </a:solidFill>
                <a:ea typeface="Arial Unicode MS"/>
                <a:cs typeface="Times New Roman" pitchFamily="18" charset="0"/>
              </a:rPr>
              <a:t>γλώσσα προγραμματισμού </a:t>
            </a:r>
            <a:r>
              <a:rPr lang="en-US" sz="1400" dirty="0" smtClean="0">
                <a:solidFill>
                  <a:srgbClr val="000000"/>
                </a:solidFill>
                <a:ea typeface="Arial Unicode MS"/>
                <a:cs typeface="Times New Roman" pitchFamily="18" charset="0"/>
              </a:rPr>
              <a:t>Pascal</a:t>
            </a:r>
            <a:r>
              <a:rPr lang="el-GR" sz="1400" dirty="0" smtClean="0">
                <a:solidFill>
                  <a:srgbClr val="000000"/>
                </a:solidFill>
                <a:ea typeface="Arial Unicode MS"/>
                <a:cs typeface="Times New Roman" pitchFamily="18" charset="0"/>
              </a:rPr>
              <a:t>. Εκδόσεις </a:t>
            </a:r>
            <a:r>
              <a:rPr lang="el-GR" sz="1400" dirty="0" err="1" smtClean="0"/>
              <a:t>Γαρταγάνης</a:t>
            </a:r>
            <a:r>
              <a:rPr lang="el-GR" sz="1400" dirty="0" smtClean="0"/>
              <a:t> Διονύσιος.</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l-GR" sz="1400" dirty="0" err="1" smtClean="0">
                <a:solidFill>
                  <a:srgbClr val="000000"/>
                </a:solidFill>
                <a:ea typeface="Arial Unicode MS"/>
                <a:cs typeface="Times New Roman" pitchFamily="18" charset="0"/>
              </a:rPr>
              <a:t>Κάβουρας</a:t>
            </a:r>
            <a:r>
              <a:rPr lang="el-GR" sz="1400" dirty="0" smtClean="0">
                <a:solidFill>
                  <a:srgbClr val="000000"/>
                </a:solidFill>
                <a:ea typeface="Arial Unicode MS"/>
                <a:cs typeface="Times New Roman" pitchFamily="18" charset="0"/>
              </a:rPr>
              <a:t> Ι.Κ. (1999). </a:t>
            </a:r>
            <a:r>
              <a:rPr lang="el-GR" sz="1400" dirty="0" err="1" smtClean="0">
                <a:solidFill>
                  <a:srgbClr val="000000"/>
                </a:solidFill>
                <a:ea typeface="Arial Unicode MS"/>
                <a:cs typeface="Times New Roman" pitchFamily="18" charset="0"/>
              </a:rPr>
              <a:t>Δομημένος</a:t>
            </a:r>
            <a:r>
              <a:rPr lang="el-GR" sz="1400" dirty="0" smtClean="0">
                <a:solidFill>
                  <a:srgbClr val="000000"/>
                </a:solidFill>
                <a:ea typeface="Arial Unicode MS"/>
                <a:cs typeface="Times New Roman" pitchFamily="18" charset="0"/>
              </a:rPr>
              <a:t> </a:t>
            </a:r>
            <a:r>
              <a:rPr lang="el-GR" sz="1400" dirty="0" err="1">
                <a:solidFill>
                  <a:srgbClr val="000000"/>
                </a:solidFill>
                <a:ea typeface="Arial Unicode MS"/>
                <a:cs typeface="Times New Roman" pitchFamily="18" charset="0"/>
              </a:rPr>
              <a:t>Προγραμματισμός</a:t>
            </a:r>
            <a:r>
              <a:rPr lang="el-GR" sz="1400" dirty="0">
                <a:solidFill>
                  <a:srgbClr val="000000"/>
                </a:solidFill>
                <a:ea typeface="Arial Unicode MS"/>
                <a:cs typeface="Times New Roman" pitchFamily="18" charset="0"/>
              </a:rPr>
              <a:t> με </a:t>
            </a:r>
            <a:r>
              <a:rPr lang="en-US" sz="1400" dirty="0" smtClean="0">
                <a:solidFill>
                  <a:srgbClr val="000000"/>
                </a:solidFill>
                <a:ea typeface="Arial Unicode MS"/>
                <a:cs typeface="Times New Roman" pitchFamily="18" charset="0"/>
              </a:rPr>
              <a:t>Pascal</a:t>
            </a:r>
            <a:r>
              <a:rPr lang="el-GR" sz="1400" dirty="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r>
              <a:rPr lang="el-GR" sz="1400" dirty="0" err="1">
                <a:solidFill>
                  <a:srgbClr val="000000"/>
                </a:solidFill>
                <a:ea typeface="Arial Unicode MS"/>
                <a:cs typeface="Times New Roman" pitchFamily="18" charset="0"/>
              </a:rPr>
              <a:t>Εκδόσεις</a:t>
            </a:r>
            <a:r>
              <a:rPr lang="el-GR" sz="1400" dirty="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Κλειδάριθμος</a:t>
            </a:r>
            <a:r>
              <a:rPr lang="el-GR" sz="1400" dirty="0" smtClean="0">
                <a:solidFill>
                  <a:srgbClr val="000000"/>
                </a:solidFill>
                <a:ea typeface="Arial Unicode MS"/>
                <a:cs typeface="Times New Roman" pitchFamily="18" charset="0"/>
              </a:rPr>
              <a:t>.</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l-GR" sz="1400" dirty="0" smtClean="0"/>
              <a:t>Αλεβίζου Θ</a:t>
            </a:r>
            <a:r>
              <a:rPr lang="el-GR" sz="1400" dirty="0"/>
              <a:t>.</a:t>
            </a:r>
            <a:r>
              <a:rPr lang="el-GR" sz="1400" dirty="0" smtClean="0"/>
              <a:t>, </a:t>
            </a:r>
            <a:r>
              <a:rPr lang="en-US" sz="1400" dirty="0">
                <a:solidFill>
                  <a:srgbClr val="000000"/>
                </a:solidFill>
                <a:ea typeface="Arial Unicode MS"/>
                <a:cs typeface="Times New Roman" pitchFamily="18" charset="0"/>
              </a:rPr>
              <a:t>&amp; </a:t>
            </a:r>
            <a:r>
              <a:rPr lang="el-GR" sz="1400" dirty="0" err="1" smtClean="0"/>
              <a:t>Καμπουρέλης</a:t>
            </a:r>
            <a:r>
              <a:rPr lang="el-GR" sz="1400" dirty="0" smtClean="0"/>
              <a:t> Α. (1995). </a:t>
            </a:r>
            <a:r>
              <a:rPr lang="el-GR" sz="1400" dirty="0" err="1" smtClean="0">
                <a:solidFill>
                  <a:srgbClr val="000000"/>
                </a:solidFill>
                <a:ea typeface="Arial Unicode MS"/>
                <a:cs typeface="Times New Roman" pitchFamily="18" charset="0"/>
              </a:rPr>
              <a:t>Μαθήματα</a:t>
            </a:r>
            <a:r>
              <a:rPr lang="el-GR" sz="1400" dirty="0" smtClean="0">
                <a:solidFill>
                  <a:srgbClr val="000000"/>
                </a:solidFill>
                <a:ea typeface="Arial Unicode MS"/>
                <a:cs typeface="Times New Roman" pitchFamily="18" charset="0"/>
              </a:rPr>
              <a:t> </a:t>
            </a:r>
            <a:r>
              <a:rPr lang="el-GR" sz="1400" dirty="0">
                <a:solidFill>
                  <a:srgbClr val="000000"/>
                </a:solidFill>
                <a:ea typeface="Arial Unicode MS"/>
                <a:cs typeface="Times New Roman" pitchFamily="18" charset="0"/>
              </a:rPr>
              <a:t>Προγραμματισμού: </a:t>
            </a:r>
            <a:r>
              <a:rPr lang="el-GR" sz="1400" dirty="0" err="1">
                <a:solidFill>
                  <a:srgbClr val="000000"/>
                </a:solidFill>
                <a:ea typeface="Arial Unicode MS"/>
                <a:cs typeface="Times New Roman" pitchFamily="18" charset="0"/>
              </a:rPr>
              <a:t>Εισαγωγη</a:t>
            </a:r>
            <a:r>
              <a:rPr lang="el-GR" sz="1400" dirty="0">
                <a:solidFill>
                  <a:srgbClr val="000000"/>
                </a:solidFill>
                <a:ea typeface="Arial Unicode MS"/>
                <a:cs typeface="Times New Roman" pitchFamily="18" charset="0"/>
              </a:rPr>
              <a:t>́ με τη Γλώσσα </a:t>
            </a:r>
            <a:r>
              <a:rPr lang="en-US" sz="1400" dirty="0" smtClean="0">
                <a:solidFill>
                  <a:srgbClr val="000000"/>
                </a:solidFill>
                <a:ea typeface="Arial Unicode MS"/>
                <a:cs typeface="Times New Roman" pitchFamily="18" charset="0"/>
              </a:rPr>
              <a:t>Pascal</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Εκδόσεις</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Παπασωτηρίου</a:t>
            </a:r>
            <a:r>
              <a:rPr lang="el-GR" sz="1400" dirty="0" smtClean="0">
                <a:solidFill>
                  <a:srgbClr val="000000"/>
                </a:solidFill>
                <a:ea typeface="Arial Unicode MS"/>
                <a:cs typeface="Times New Roman" pitchFamily="18" charset="0"/>
              </a:rPr>
              <a:t>.</a:t>
            </a:r>
            <a:endParaRPr lang="el-GR"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n-US" sz="1400" dirty="0" smtClean="0">
                <a:solidFill>
                  <a:srgbClr val="000000"/>
                </a:solidFill>
                <a:ea typeface="Arial Unicode MS"/>
                <a:cs typeface="Times New Roman" pitchFamily="18" charset="0"/>
              </a:rPr>
              <a:t>Cooper</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D.</a:t>
            </a:r>
            <a:r>
              <a:rPr lang="el-GR" sz="1400" dirty="0" smtClean="0">
                <a:solidFill>
                  <a:srgbClr val="000000"/>
                </a:solidFill>
                <a:ea typeface="Arial Unicode MS"/>
                <a:cs typeface="Times New Roman" pitchFamily="18" charset="0"/>
              </a:rPr>
              <a:t> (1993). </a:t>
            </a:r>
            <a:r>
              <a:rPr lang="en-US" sz="1400" dirty="0" smtClean="0">
                <a:solidFill>
                  <a:srgbClr val="000000"/>
                </a:solidFill>
                <a:ea typeface="Arial Unicode MS"/>
                <a:cs typeface="Times New Roman" pitchFamily="18" charset="0"/>
              </a:rPr>
              <a:t>Oh</a:t>
            </a:r>
            <a:r>
              <a:rPr lang="en-US" sz="1400" dirty="0">
                <a:solidFill>
                  <a:srgbClr val="000000"/>
                </a:solidFill>
                <a:ea typeface="Arial Unicode MS"/>
                <a:cs typeface="Times New Roman" pitchFamily="18" charset="0"/>
              </a:rPr>
              <a:t>! Pascal!, An Introduction to Computing, </a:t>
            </a:r>
            <a:r>
              <a:rPr lang="el-GR" sz="1400" dirty="0" smtClean="0">
                <a:solidFill>
                  <a:srgbClr val="000000"/>
                </a:solidFill>
                <a:ea typeface="Arial Unicode MS"/>
                <a:cs typeface="Times New Roman" pitchFamily="18" charset="0"/>
              </a:rPr>
              <a:t>του</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Εκδόσεις </a:t>
            </a:r>
            <a:r>
              <a:rPr lang="en-US" sz="1400" dirty="0" smtClean="0">
                <a:solidFill>
                  <a:srgbClr val="000000"/>
                </a:solidFill>
                <a:ea typeface="Arial Unicode MS"/>
                <a:cs typeface="Times New Roman" pitchFamily="18" charset="0"/>
              </a:rPr>
              <a:t>Norton</a:t>
            </a:r>
            <a:r>
              <a:rPr lang="el-GR" sz="1400" dirty="0" smtClean="0">
                <a:solidFill>
                  <a:srgbClr val="000000"/>
                </a:solidFill>
                <a:ea typeface="Arial Unicode MS"/>
                <a:cs typeface="Times New Roman" pitchFamily="18" charset="0"/>
              </a:rPr>
              <a:t>.</a:t>
            </a:r>
            <a:endParaRPr lang="en-US" sz="1400" dirty="0">
              <a:solidFill>
                <a:srgbClr val="000000"/>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r>
              <a:rPr lang="en-US" sz="1400" dirty="0">
                <a:solidFill>
                  <a:srgbClr val="000000"/>
                </a:solidFill>
                <a:ea typeface="Arial Unicode MS"/>
                <a:cs typeface="Times New Roman" pitchFamily="18" charset="0"/>
              </a:rPr>
              <a:t>Larry </a:t>
            </a:r>
            <a:r>
              <a:rPr lang="en-US" sz="1400" dirty="0" smtClean="0">
                <a:solidFill>
                  <a:srgbClr val="000000"/>
                </a:solidFill>
                <a:ea typeface="Arial Unicode MS"/>
                <a:cs typeface="Times New Roman" pitchFamily="18" charset="0"/>
              </a:rPr>
              <a:t>R.N</a:t>
            </a:r>
            <a:r>
              <a:rPr lang="el-GR" sz="1400" dirty="0" smtClean="0">
                <a:solidFill>
                  <a:srgbClr val="000000"/>
                </a:solidFill>
                <a:ea typeface="Arial Unicode MS"/>
                <a:cs typeface="Times New Roman" pitchFamily="18" charset="0"/>
              </a:rPr>
              <a:t>. (1998). </a:t>
            </a:r>
            <a:r>
              <a:rPr lang="en-US" sz="1400" dirty="0" smtClean="0">
                <a:solidFill>
                  <a:srgbClr val="000000"/>
                </a:solidFill>
                <a:ea typeface="Arial Unicode MS"/>
                <a:cs typeface="Times New Roman" pitchFamily="18" charset="0"/>
              </a:rPr>
              <a:t>Advanced </a:t>
            </a:r>
            <a:r>
              <a:rPr lang="en-US" sz="1400" dirty="0">
                <a:solidFill>
                  <a:srgbClr val="000000"/>
                </a:solidFill>
                <a:ea typeface="Arial Unicode MS"/>
                <a:cs typeface="Times New Roman" pitchFamily="18" charset="0"/>
              </a:rPr>
              <a:t>Programming in Pascal with Data </a:t>
            </a:r>
            <a:r>
              <a:rPr lang="en-US" sz="1400" dirty="0" smtClean="0">
                <a:solidFill>
                  <a:srgbClr val="000000"/>
                </a:solidFill>
                <a:ea typeface="Arial Unicode MS"/>
                <a:cs typeface="Times New Roman" pitchFamily="18" charset="0"/>
              </a:rPr>
              <a:t>Structures. </a:t>
            </a:r>
            <a:r>
              <a:rPr lang="el-GR" sz="1400" dirty="0">
                <a:solidFill>
                  <a:srgbClr val="000000"/>
                </a:solidFill>
                <a:ea typeface="Arial Unicode MS"/>
                <a:cs typeface="Times New Roman" pitchFamily="18" charset="0"/>
              </a:rPr>
              <a:t>Εκδόσεις </a:t>
            </a:r>
            <a:r>
              <a:rPr lang="en-US" sz="1400" dirty="0" smtClean="0">
                <a:solidFill>
                  <a:srgbClr val="000000"/>
                </a:solidFill>
                <a:ea typeface="Arial Unicode MS"/>
                <a:cs typeface="Times New Roman" pitchFamily="18" charset="0"/>
              </a:rPr>
              <a:t>Macmillan USA</a:t>
            </a:r>
            <a:r>
              <a:rPr lang="el-GR" sz="1400" dirty="0" smtClean="0">
                <a:solidFill>
                  <a:srgbClr val="000000"/>
                </a:solidFill>
                <a:ea typeface="Arial Unicode MS"/>
                <a:cs typeface="Times New Roman" pitchFamily="18" charset="0"/>
              </a:rPr>
              <a:t>.</a:t>
            </a:r>
          </a:p>
          <a:p>
            <a:pPr marL="447675" indent="-447675" algn="just">
              <a:lnSpc>
                <a:spcPts val="2065"/>
              </a:lnSpc>
              <a:spcBef>
                <a:spcPts val="0"/>
              </a:spcBef>
              <a:spcAft>
                <a:spcPts val="0"/>
              </a:spcAft>
              <a:buClr>
                <a:srgbClr val="000000"/>
              </a:buClr>
              <a:buSzPts val="1200"/>
              <a:buNone/>
            </a:pPr>
            <a:r>
              <a:rPr lang="el-GR" sz="1400" dirty="0" smtClean="0">
                <a:solidFill>
                  <a:srgbClr val="000000"/>
                </a:solidFill>
                <a:ea typeface="Arial Unicode MS"/>
                <a:cs typeface="Times New Roman" pitchFamily="18" charset="0"/>
              </a:rPr>
              <a:t>Τσελίκης Γ.Σ.</a:t>
            </a:r>
            <a:r>
              <a:rPr lang="en-US" sz="1400" dirty="0" smtClean="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r>
              <a:rPr lang="el-GR" sz="1400" dirty="0" err="1" smtClean="0">
                <a:solidFill>
                  <a:srgbClr val="000000"/>
                </a:solidFill>
                <a:ea typeface="Arial Unicode MS"/>
                <a:cs typeface="Times New Roman" pitchFamily="18" charset="0"/>
              </a:rPr>
              <a:t>Τσελίκας</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Ν.Δ</a:t>
            </a:r>
            <a:r>
              <a:rPr lang="el-GR" sz="1400" dirty="0">
                <a:solidFill>
                  <a:srgbClr val="000000"/>
                </a:solidFill>
                <a:ea typeface="Arial Unicode MS"/>
                <a:cs typeface="Times New Roman" pitchFamily="18" charset="0"/>
              </a:rPr>
              <a:t>. </a:t>
            </a:r>
            <a:r>
              <a:rPr lang="en-US" sz="1400" dirty="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(2012). </a:t>
            </a:r>
            <a:r>
              <a:rPr lang="el-GR" sz="1400" dirty="0">
                <a:solidFill>
                  <a:srgbClr val="000000"/>
                </a:solidFill>
                <a:ea typeface="Arial Unicode MS"/>
                <a:cs typeface="Times New Roman" pitchFamily="18" charset="0"/>
              </a:rPr>
              <a:t>C: από τη Θεωρία στην Εφαρμογή </a:t>
            </a:r>
            <a:r>
              <a:rPr lang="el-GR" sz="1400" dirty="0" smtClean="0">
                <a:solidFill>
                  <a:srgbClr val="000000"/>
                </a:solidFill>
                <a:ea typeface="Arial Unicode MS"/>
                <a:cs typeface="Times New Roman" pitchFamily="18" charset="0"/>
              </a:rPr>
              <a:t>(</a:t>
            </a:r>
            <a:r>
              <a:rPr lang="el-GR" sz="1400" dirty="0">
                <a:solidFill>
                  <a:srgbClr val="000000"/>
                </a:solidFill>
                <a:ea typeface="Arial Unicode MS"/>
                <a:cs typeface="Times New Roman" pitchFamily="18" charset="0"/>
              </a:rPr>
              <a:t>B' </a:t>
            </a:r>
            <a:r>
              <a:rPr lang="el-GR" sz="1400" dirty="0" smtClean="0">
                <a:solidFill>
                  <a:srgbClr val="000000"/>
                </a:solidFill>
                <a:ea typeface="Arial Unicode MS"/>
                <a:cs typeface="Times New Roman" pitchFamily="18" charset="0"/>
              </a:rPr>
              <a:t>Έκδοση</a:t>
            </a:r>
            <a:r>
              <a:rPr lang="en-US" sz="1400" dirty="0" smtClean="0">
                <a:solidFill>
                  <a:srgbClr val="000000"/>
                </a:solidFill>
                <a:ea typeface="Arial Unicode MS"/>
                <a:cs typeface="Times New Roman" pitchFamily="18" charset="0"/>
              </a:rPr>
              <a:t>). </a:t>
            </a:r>
            <a:r>
              <a:rPr lang="el-GR" sz="1400" dirty="0" smtClean="0">
                <a:solidFill>
                  <a:srgbClr val="000000"/>
                </a:solidFill>
                <a:ea typeface="Arial Unicode MS"/>
                <a:cs typeface="Times New Roman" pitchFamily="18" charset="0"/>
              </a:rPr>
              <a:t>Εκδόσεις Παπασωτηρίου</a:t>
            </a:r>
            <a:r>
              <a:rPr lang="en-US" sz="1400" dirty="0" smtClean="0">
                <a:solidFill>
                  <a:srgbClr val="000000"/>
                </a:solidFill>
                <a:ea typeface="Arial Unicode MS"/>
                <a:cs typeface="Times New Roman" pitchFamily="18" charset="0"/>
              </a:rPr>
              <a:t>.</a:t>
            </a:r>
            <a:r>
              <a:rPr lang="el-GR" sz="1400" dirty="0" smtClean="0">
                <a:solidFill>
                  <a:srgbClr val="000000"/>
                </a:solidFill>
                <a:ea typeface="Arial Unicode MS"/>
                <a:cs typeface="Times New Roman" pitchFamily="18" charset="0"/>
              </a:rPr>
              <a:t> </a:t>
            </a:r>
          </a:p>
          <a:p>
            <a:pPr marL="447675" lvl="0" indent="-447675">
              <a:buNone/>
            </a:pPr>
            <a:r>
              <a:rPr lang="en-US" sz="1400" dirty="0" err="1" smtClean="0">
                <a:solidFill>
                  <a:srgbClr val="000000"/>
                </a:solidFill>
                <a:ea typeface="Arial Unicode MS"/>
                <a:cs typeface="Times New Roman" pitchFamily="18" charset="0"/>
              </a:rPr>
              <a:t>Aho</a:t>
            </a:r>
            <a:r>
              <a:rPr lang="en-US" sz="1400" dirty="0" smtClean="0">
                <a:solidFill>
                  <a:srgbClr val="000000"/>
                </a:solidFill>
                <a:ea typeface="Arial Unicode MS"/>
                <a:cs typeface="Times New Roman" pitchFamily="18" charset="0"/>
              </a:rPr>
              <a:t>  A.V., </a:t>
            </a:r>
            <a:r>
              <a:rPr lang="en-US" sz="1400" dirty="0" err="1" smtClean="0">
                <a:solidFill>
                  <a:srgbClr val="000000"/>
                </a:solidFill>
                <a:ea typeface="Arial Unicode MS"/>
                <a:cs typeface="Times New Roman" pitchFamily="18" charset="0"/>
              </a:rPr>
              <a:t>Hopcroft</a:t>
            </a:r>
            <a:r>
              <a:rPr lang="en-US" sz="1400" dirty="0" smtClean="0">
                <a:solidFill>
                  <a:srgbClr val="000000"/>
                </a:solidFill>
                <a:ea typeface="Arial Unicode MS"/>
                <a:cs typeface="Times New Roman" pitchFamily="18" charset="0"/>
              </a:rPr>
              <a:t> J.E., &amp; Ullman J.D. </a:t>
            </a:r>
            <a:r>
              <a:rPr lang="el-GR" sz="1400" dirty="0" smtClean="0">
                <a:solidFill>
                  <a:srgbClr val="000000"/>
                </a:solidFill>
                <a:ea typeface="Arial Unicode MS"/>
                <a:cs typeface="Times New Roman" pitchFamily="18" charset="0"/>
              </a:rPr>
              <a:t>(1974). </a:t>
            </a:r>
            <a:r>
              <a:rPr lang="en-GB" sz="1400" dirty="0" smtClean="0">
                <a:solidFill>
                  <a:srgbClr val="000000"/>
                </a:solidFill>
                <a:ea typeface="Arial Unicode MS"/>
                <a:cs typeface="Times New Roman" pitchFamily="18" charset="0"/>
              </a:rPr>
              <a:t>The </a:t>
            </a:r>
            <a:r>
              <a:rPr lang="en-GB" sz="1400" dirty="0">
                <a:solidFill>
                  <a:srgbClr val="000000"/>
                </a:solidFill>
                <a:ea typeface="Arial Unicode MS"/>
                <a:cs typeface="Times New Roman" pitchFamily="18" charset="0"/>
              </a:rPr>
              <a:t>design and analysis of computer </a:t>
            </a:r>
            <a:r>
              <a:rPr lang="en-GB" sz="1400" dirty="0" smtClean="0">
                <a:solidFill>
                  <a:srgbClr val="000000"/>
                </a:solidFill>
                <a:ea typeface="Arial Unicode MS"/>
                <a:cs typeface="Times New Roman" pitchFamily="18" charset="0"/>
              </a:rPr>
              <a:t>algorithms</a:t>
            </a:r>
            <a:r>
              <a:rPr lang="el-GR" sz="1400" dirty="0" smtClean="0">
                <a:solidFill>
                  <a:srgbClr val="000000"/>
                </a:solidFill>
                <a:ea typeface="Arial Unicode MS"/>
                <a:cs typeface="Times New Roman" pitchFamily="18" charset="0"/>
              </a:rPr>
              <a:t>.</a:t>
            </a:r>
            <a:r>
              <a:rPr lang="en-GB" sz="1400" dirty="0" smtClean="0">
                <a:solidFill>
                  <a:srgbClr val="000000"/>
                </a:solidFill>
                <a:ea typeface="Arial Unicode MS"/>
                <a:cs typeface="Times New Roman" pitchFamily="18" charset="0"/>
              </a:rPr>
              <a:t> </a:t>
            </a:r>
            <a:r>
              <a:rPr lang="el-GR" sz="1400" dirty="0">
                <a:solidFill>
                  <a:srgbClr val="000000"/>
                </a:solidFill>
                <a:ea typeface="Arial Unicode MS"/>
                <a:cs typeface="Times New Roman" pitchFamily="18" charset="0"/>
              </a:rPr>
              <a:t>Εκδόσεις </a:t>
            </a:r>
            <a:r>
              <a:rPr lang="en-GB" sz="1400" dirty="0" smtClean="0">
                <a:solidFill>
                  <a:srgbClr val="000000"/>
                </a:solidFill>
                <a:ea typeface="Arial Unicode MS"/>
                <a:cs typeface="Times New Roman" pitchFamily="18" charset="0"/>
              </a:rPr>
              <a:t>Addison Wesley</a:t>
            </a:r>
            <a:r>
              <a:rPr lang="en-US" sz="1400" dirty="0" smtClean="0">
                <a:solidFill>
                  <a:srgbClr val="000000"/>
                </a:solidFill>
                <a:ea typeface="Arial Unicode MS"/>
                <a:cs typeface="Times New Roman" pitchFamily="18" charset="0"/>
              </a:rPr>
              <a:t>.</a:t>
            </a:r>
            <a:endParaRPr lang="el-GR" sz="1400" dirty="0" smtClean="0">
              <a:solidFill>
                <a:srgbClr val="000000"/>
              </a:solidFill>
              <a:ea typeface="Arial Unicode MS"/>
              <a:cs typeface="Times New Roman" pitchFamily="18" charset="0"/>
            </a:endParaRPr>
          </a:p>
          <a:p>
            <a:pPr marL="447675" indent="-447675">
              <a:buNone/>
            </a:pPr>
            <a:r>
              <a:rPr lang="en-US" sz="1400" dirty="0" smtClean="0">
                <a:solidFill>
                  <a:srgbClr val="000000"/>
                </a:solidFill>
                <a:ea typeface="Arial Unicode MS"/>
                <a:cs typeface="Times New Roman" pitchFamily="18" charset="0"/>
              </a:rPr>
              <a:t>Abelson</a:t>
            </a:r>
            <a:r>
              <a:rPr lang="el-GR" sz="1400" dirty="0" smtClean="0">
                <a:solidFill>
                  <a:srgbClr val="000000"/>
                </a:solidFill>
                <a:ea typeface="Arial Unicode MS"/>
                <a:cs typeface="Times New Roman" pitchFamily="18" charset="0"/>
              </a:rPr>
              <a:t> Η.</a:t>
            </a:r>
            <a:r>
              <a:rPr lang="en-US" sz="1400" dirty="0" smtClean="0">
                <a:solidFill>
                  <a:srgbClr val="000000"/>
                </a:solidFill>
                <a:ea typeface="Arial Unicode MS"/>
                <a:cs typeface="Times New Roman" pitchFamily="18" charset="0"/>
              </a:rPr>
              <a:t>, </a:t>
            </a:r>
            <a:r>
              <a:rPr lang="en-US" sz="1400" dirty="0" err="1" smtClean="0">
                <a:solidFill>
                  <a:srgbClr val="000000"/>
                </a:solidFill>
                <a:ea typeface="Arial Unicode MS"/>
                <a:cs typeface="Times New Roman" pitchFamily="18" charset="0"/>
              </a:rPr>
              <a:t>Sussman</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G.J., </a:t>
            </a:r>
            <a:r>
              <a:rPr lang="en-US" sz="1400" dirty="0" err="1" smtClean="0">
                <a:solidFill>
                  <a:srgbClr val="000000"/>
                </a:solidFill>
                <a:ea typeface="Arial Unicode MS"/>
                <a:cs typeface="Times New Roman" pitchFamily="18" charset="0"/>
              </a:rPr>
              <a:t>Sussman</a:t>
            </a:r>
            <a:r>
              <a:rPr lang="en-US" sz="1400" dirty="0" smtClean="0">
                <a:solidFill>
                  <a:srgbClr val="000000"/>
                </a:solidFill>
                <a:ea typeface="Arial Unicode MS"/>
                <a:cs typeface="Times New Roman" pitchFamily="18" charset="0"/>
              </a:rPr>
              <a:t> J</a:t>
            </a:r>
            <a:r>
              <a:rPr lang="el-GR" sz="1400" dirty="0" smtClean="0">
                <a:solidFill>
                  <a:srgbClr val="000000"/>
                </a:solidFill>
                <a:ea typeface="Arial Unicode MS"/>
                <a:cs typeface="Times New Roman" pitchFamily="18" charset="0"/>
              </a:rPr>
              <a:t>. </a:t>
            </a:r>
            <a:r>
              <a:rPr lang="en-US" sz="1400" dirty="0" smtClean="0">
                <a:solidFill>
                  <a:srgbClr val="000000"/>
                </a:solidFill>
                <a:ea typeface="Arial Unicode MS"/>
                <a:cs typeface="Times New Roman" pitchFamily="18" charset="0"/>
              </a:rPr>
              <a:t>(1985). Structure and Interpretation of Computer Programs, MIT Press, McGraw Hill Book Company.</a:t>
            </a:r>
            <a:endParaRPr lang="el-GR" sz="1400" dirty="0">
              <a:solidFill>
                <a:srgbClr val="000000"/>
              </a:solidFill>
              <a:ea typeface="Arial Unicode MS"/>
              <a:cs typeface="Times New Roman" pitchFamily="18" charset="0"/>
            </a:endParaRPr>
          </a:p>
        </p:txBody>
      </p:sp>
    </p:spTree>
    <p:extLst>
      <p:ext uri="{BB962C8B-B14F-4D97-AF65-F5344CB8AC3E}">
        <p14:creationId xmlns:p14="http://schemas.microsoft.com/office/powerpoint/2010/main" val="25219557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49</a:t>
            </a:fld>
            <a:endParaRPr lang="el-GR" altLang="el-GR" dirty="0" smtClean="0">
              <a:solidFill>
                <a:schemeClr val="bg1"/>
              </a:solidFill>
            </a:endParaRPr>
          </a:p>
        </p:txBody>
      </p:sp>
      <p:sp>
        <p:nvSpPr>
          <p:cNvPr id="14" name="Τίτλος 1"/>
          <p:cNvSpPr>
            <a:spLocks noGrp="1"/>
          </p:cNvSpPr>
          <p:nvPr>
            <p:ph type="title"/>
          </p:nvPr>
        </p:nvSpPr>
        <p:spPr>
          <a:xfrm>
            <a:off x="453325" y="193204"/>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677654"/>
          </a:xfrm>
          <a:prstGeom prst="rect">
            <a:avLst/>
          </a:prstGeom>
        </p:spPr>
        <p:txBody>
          <a:bodyPr wrap="square" lIns="91436" tIns="45719" rIns="91436" bIns="45719">
            <a:spAutoFit/>
          </a:bodyPr>
          <a:lstStyle/>
          <a:p>
            <a:pPr algn="just"/>
            <a:r>
              <a:rPr lang="el-GR" sz="2400" dirty="0" err="1">
                <a:solidFill>
                  <a:schemeClr val="bg1">
                    <a:lumMod val="50000"/>
                  </a:schemeClr>
                </a:solidFill>
              </a:rPr>
              <a:t>Copyright</a:t>
            </a:r>
            <a:r>
              <a:rPr lang="el-GR" sz="2400" dirty="0">
                <a:solidFill>
                  <a:schemeClr val="bg1">
                    <a:lumMod val="50000"/>
                  </a:schemeClr>
                </a:solidFill>
              </a:rPr>
              <a:t> Τεχνολογικό Ίδρυμα Ηπείρου. Αλέξανδρος Τζάλλας.</a:t>
            </a:r>
          </a:p>
          <a:p>
            <a:pPr algn="just"/>
            <a:r>
              <a:rPr lang="el-GR" sz="2400" dirty="0">
                <a:solidFill>
                  <a:schemeClr val="bg1">
                    <a:lumMod val="50000"/>
                  </a:schemeClr>
                </a:solidFill>
              </a:rPr>
              <a:t>Προγραμματισμός Ι. </a:t>
            </a:r>
          </a:p>
          <a:p>
            <a:pPr algn="just"/>
            <a:r>
              <a:rPr lang="el-GR" sz="2400" dirty="0">
                <a:solidFill>
                  <a:schemeClr val="bg1">
                    <a:lumMod val="50000"/>
                  </a:schemeClr>
                </a:solidFill>
              </a:rPr>
              <a:t>Έκδοση: 1.0 Άρτα, 2015. Διαθέσιμο από τη δικτυακή διεύθυνση:</a:t>
            </a:r>
          </a:p>
          <a:p>
            <a:pPr algn="just"/>
            <a:r>
              <a:rPr lang="en-US" sz="2400" dirty="0">
                <a:solidFill>
                  <a:schemeClr val="bg1">
                    <a:lumMod val="50000"/>
                  </a:schemeClr>
                </a:solidFill>
                <a:hlinkClick r:id="rId3"/>
              </a:rPr>
              <a:t>http://eclass.teiep.gr/OpenClass/courses/COMP111/</a:t>
            </a:r>
            <a:r>
              <a:rPr lang="el-GR" sz="2400">
                <a:solidFill>
                  <a:schemeClr val="bg1">
                    <a:lumMod val="50000"/>
                  </a:schemeClr>
                </a:solidFill>
              </a:rPr>
              <a:t> </a:t>
            </a: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lnSpcReduction="10000"/>
          </a:bodyPr>
          <a:lstStyle/>
          <a:p>
            <a:pPr>
              <a:spcBef>
                <a:spcPts val="600"/>
              </a:spcBef>
            </a:pPr>
            <a:r>
              <a:rPr lang="el-GR" sz="2400" dirty="0" smtClean="0"/>
              <a:t>Να αναλυθεί η έννοια των σύνθετων δομών </a:t>
            </a:r>
            <a:r>
              <a:rPr lang="el-GR" sz="2400" dirty="0"/>
              <a:t>δεδομένων</a:t>
            </a:r>
            <a:endParaRPr lang="en-US" sz="2400" dirty="0" smtClean="0"/>
          </a:p>
          <a:p>
            <a:pPr>
              <a:spcBef>
                <a:spcPts val="600"/>
              </a:spcBef>
            </a:pPr>
            <a:r>
              <a:rPr lang="el-GR" sz="2400" dirty="0" smtClean="0"/>
              <a:t>Να γίνει κατανοητή η χρησιμότητα/συντακτικοί κανόνες χρήσης των πινάκων στην </a:t>
            </a:r>
            <a:r>
              <a:rPr lang="en-US" sz="2400" dirty="0" err="1" smtClean="0"/>
              <a:t>pascal</a:t>
            </a:r>
            <a:r>
              <a:rPr lang="en-US" sz="2400" dirty="0" smtClean="0"/>
              <a:t>.</a:t>
            </a:r>
            <a:endParaRPr lang="el-GR" sz="2400" dirty="0"/>
          </a:p>
          <a:p>
            <a:pPr>
              <a:spcBef>
                <a:spcPts val="600"/>
              </a:spcBef>
            </a:pPr>
            <a:r>
              <a:rPr lang="el-GR" sz="2400" dirty="0"/>
              <a:t>Να γίνει κατανοητή η χρησιμότητα/συντακτικοί κανόνες χρήσης των </a:t>
            </a:r>
            <a:r>
              <a:rPr lang="el-GR" sz="2400" dirty="0" smtClean="0"/>
              <a:t>πινάκων μίας διάστασης.</a:t>
            </a:r>
            <a:endParaRPr lang="el-GR" sz="2400" dirty="0"/>
          </a:p>
          <a:p>
            <a:pPr>
              <a:spcBef>
                <a:spcPts val="600"/>
              </a:spcBef>
            </a:pPr>
            <a:r>
              <a:rPr lang="el-GR" sz="2400" dirty="0" smtClean="0"/>
              <a:t>Να περιγραφεί αλγοριθμικά ο τρόπος συγχώνευσης πινάκων στην</a:t>
            </a:r>
            <a:r>
              <a:rPr lang="en-US" sz="2400" dirty="0" smtClean="0"/>
              <a:t> </a:t>
            </a:r>
            <a:r>
              <a:rPr lang="en-US" sz="2400" dirty="0" err="1" smtClean="0"/>
              <a:t>pascal</a:t>
            </a:r>
            <a:endParaRPr lang="el-GR" sz="2400" dirty="0"/>
          </a:p>
          <a:p>
            <a:pPr>
              <a:spcBef>
                <a:spcPts val="600"/>
              </a:spcBef>
            </a:pPr>
            <a:r>
              <a:rPr lang="el-GR" sz="2400" dirty="0"/>
              <a:t>Να γίνει κατανοητή η χρησιμότητα/συντακτικοί κανόνες χρήσης των πινάκων </a:t>
            </a:r>
            <a:r>
              <a:rPr lang="el-GR" sz="2400" dirty="0" smtClean="0"/>
              <a:t>δύο </a:t>
            </a:r>
            <a:r>
              <a:rPr lang="el-GR" sz="2400" dirty="0"/>
              <a:t>διάστασης.</a:t>
            </a:r>
          </a:p>
          <a:p>
            <a:pPr>
              <a:spcBef>
                <a:spcPts val="600"/>
              </a:spcBef>
            </a:pPr>
            <a:r>
              <a:rPr lang="el-GR" sz="2400" dirty="0" smtClean="0"/>
              <a:t>Να γίνει επίλυση πολλαπλών παραδειγμάτων</a:t>
            </a:r>
            <a:endParaRPr lang="el-GR" sz="2400" dirty="0"/>
          </a:p>
          <a:p>
            <a:endParaRPr lang="el-GR" sz="2000" dirty="0"/>
          </a:p>
          <a:p>
            <a:pPr marL="0"/>
            <a:endParaRPr lang="el-GR" sz="24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mtClean="0"/>
              <a:t>Πίνακες Ι</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Autofit/>
          </a:bodyPr>
          <a:lstStyle/>
          <a:p>
            <a:pPr>
              <a:spcBef>
                <a:spcPts val="600"/>
              </a:spcBef>
            </a:pPr>
            <a:r>
              <a:rPr lang="el-GR" sz="2800" dirty="0"/>
              <a:t>Τι είναι ο </a:t>
            </a:r>
            <a:r>
              <a:rPr lang="el-GR" sz="2800" dirty="0" smtClean="0"/>
              <a:t>πίνακας</a:t>
            </a:r>
          </a:p>
          <a:p>
            <a:pPr>
              <a:spcBef>
                <a:spcPts val="600"/>
              </a:spcBef>
            </a:pPr>
            <a:r>
              <a:rPr lang="el-GR" sz="2800" dirty="0"/>
              <a:t>Μονοδιάστατοι </a:t>
            </a:r>
            <a:r>
              <a:rPr lang="el-GR" sz="2800" dirty="0" smtClean="0"/>
              <a:t>Πίνακες</a:t>
            </a:r>
          </a:p>
          <a:p>
            <a:pPr>
              <a:spcBef>
                <a:spcPts val="600"/>
              </a:spcBef>
            </a:pPr>
            <a:r>
              <a:rPr lang="el-GR" sz="2800" dirty="0" smtClean="0"/>
              <a:t>Παράδειγμα</a:t>
            </a:r>
          </a:p>
          <a:p>
            <a:pPr>
              <a:spcBef>
                <a:spcPts val="600"/>
              </a:spcBef>
            </a:pPr>
            <a:r>
              <a:rPr lang="el-GR" sz="2800" dirty="0"/>
              <a:t>Συγχώνευση </a:t>
            </a:r>
            <a:r>
              <a:rPr lang="el-GR" sz="2800" dirty="0" smtClean="0"/>
              <a:t>Πινάκων</a:t>
            </a:r>
          </a:p>
          <a:p>
            <a:pPr>
              <a:spcBef>
                <a:spcPts val="600"/>
              </a:spcBef>
            </a:pPr>
            <a:r>
              <a:rPr lang="el-GR" sz="2800" dirty="0"/>
              <a:t>Δισδιάστατοι </a:t>
            </a:r>
            <a:r>
              <a:rPr lang="el-GR" sz="2800" dirty="0" smtClean="0"/>
              <a:t>Πίνακες</a:t>
            </a:r>
          </a:p>
          <a:p>
            <a:pPr>
              <a:spcBef>
                <a:spcPts val="600"/>
              </a:spcBef>
            </a:pPr>
            <a:r>
              <a:rPr lang="el-GR" sz="2800" dirty="0" smtClean="0"/>
              <a:t>Παραδείγματα</a:t>
            </a:r>
            <a:endParaRPr lang="el-GR" sz="28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46528"/>
            <a:ext cx="8640960" cy="952500"/>
          </a:xfrm>
        </p:spPr>
        <p:txBody>
          <a:bodyPr>
            <a:normAutofit/>
          </a:bodyPr>
          <a:lstStyle/>
          <a:p>
            <a:r>
              <a:rPr lang="el-GR" dirty="0"/>
              <a:t>Εισαγωγή</a:t>
            </a:r>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7</a:t>
            </a:fld>
            <a:endParaRPr lang="en-US" dirty="0"/>
          </a:p>
        </p:txBody>
      </p:sp>
      <p:sp>
        <p:nvSpPr>
          <p:cNvPr id="4" name="Θέση περιεχομένου 3"/>
          <p:cNvSpPr>
            <a:spLocks noGrp="1"/>
          </p:cNvSpPr>
          <p:nvPr>
            <p:ph idx="1"/>
          </p:nvPr>
        </p:nvSpPr>
        <p:spPr/>
        <p:txBody>
          <a:bodyPr>
            <a:normAutofit fontScale="85000" lnSpcReduction="10000"/>
          </a:bodyPr>
          <a:lstStyle/>
          <a:p>
            <a:r>
              <a:rPr lang="el-GR" sz="3300" dirty="0"/>
              <a:t>Κατά την κατασκευή ενός προγράμματος παρουσιάζεται πολλές φορές η ανάγκη της δημιουργία δομών δεδομένων (</a:t>
            </a:r>
            <a:r>
              <a:rPr lang="en-US" sz="3300" dirty="0"/>
              <a:t>data structures) </a:t>
            </a:r>
            <a:r>
              <a:rPr lang="el-GR" sz="3300" dirty="0"/>
              <a:t>οι οποίες καθιστούν πιο ευέλικτο και πιο λειτουργικό</a:t>
            </a:r>
          </a:p>
          <a:p>
            <a:r>
              <a:rPr lang="el-GR" sz="3300" dirty="0"/>
              <a:t>Με τη χρήση των δομών δεδομένων γίνεται πιο εύκολη η αποθήκευση, η πρόσβαση, η αναζήτηση και η ομαδοποίηση δεδομένων σε ένα πρόγραμμα </a:t>
            </a:r>
          </a:p>
          <a:p>
            <a:r>
              <a:rPr lang="el-GR" sz="3300" dirty="0"/>
              <a:t>Οι πιο απλές δομές δεδομένων είναι οι πίνακες</a:t>
            </a:r>
          </a:p>
          <a:p>
            <a:endParaRPr lang="el-GR" dirty="0"/>
          </a:p>
        </p:txBody>
      </p:sp>
    </p:spTree>
    <p:extLst>
      <p:ext uri="{BB962C8B-B14F-4D97-AF65-F5344CB8AC3E}">
        <p14:creationId xmlns:p14="http://schemas.microsoft.com/office/powerpoint/2010/main" val="271595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35280" cy="952500"/>
          </a:xfrm>
        </p:spPr>
        <p:txBody>
          <a:bodyPr>
            <a:noAutofit/>
          </a:bodyPr>
          <a:lstStyle/>
          <a:p>
            <a:r>
              <a:rPr lang="el-GR" dirty="0" smtClean="0"/>
              <a:t>Τι είναι ο πίνακας</a:t>
            </a:r>
            <a:r>
              <a:rPr lang="el-GR" baseline="-25000" dirty="0" smtClean="0"/>
              <a:t>1/4</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8</a:t>
            </a:fld>
            <a:endParaRPr lang="en-US" dirty="0"/>
          </a:p>
        </p:txBody>
      </p:sp>
      <p:sp>
        <p:nvSpPr>
          <p:cNvPr id="4" name="Θέση περιεχομένου 3"/>
          <p:cNvSpPr>
            <a:spLocks noGrp="1"/>
          </p:cNvSpPr>
          <p:nvPr>
            <p:ph idx="1"/>
          </p:nvPr>
        </p:nvSpPr>
        <p:spPr/>
        <p:txBody>
          <a:bodyPr/>
          <a:lstStyle/>
          <a:p>
            <a:r>
              <a:rPr lang="el-GR" sz="2800" dirty="0"/>
              <a:t>Ο πίνακας είναι μία δομή δεδομένων που αποτελείται από στοιχεία του ίδιου τύπου</a:t>
            </a:r>
          </a:p>
          <a:p>
            <a:r>
              <a:rPr lang="el-GR" sz="2800" dirty="0"/>
              <a:t>Πρακτικά μοιάζει με έναν κατάλογο ομοειδών στοιχείων (π.χ. ακεραίων)</a:t>
            </a:r>
          </a:p>
          <a:p>
            <a:r>
              <a:rPr lang="el-GR" sz="2800" dirty="0"/>
              <a:t>Οι πίνακες διακρίνονται σε μονοδιάστατούς και πολυδιάστατούς</a:t>
            </a:r>
          </a:p>
          <a:p>
            <a:endParaRPr lang="el-GR" dirty="0"/>
          </a:p>
        </p:txBody>
      </p:sp>
    </p:spTree>
    <p:extLst>
      <p:ext uri="{BB962C8B-B14F-4D97-AF65-F5344CB8AC3E}">
        <p14:creationId xmlns:p14="http://schemas.microsoft.com/office/powerpoint/2010/main" val="2920114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46528"/>
            <a:ext cx="8435280" cy="952500"/>
          </a:xfrm>
        </p:spPr>
        <p:txBody>
          <a:bodyPr>
            <a:noAutofit/>
          </a:bodyPr>
          <a:lstStyle/>
          <a:p>
            <a:r>
              <a:rPr lang="el-GR" dirty="0" smtClean="0"/>
              <a:t>Τι είναι ο πίνακας</a:t>
            </a:r>
            <a:r>
              <a:rPr lang="el-GR" baseline="-25000" dirty="0" smtClean="0"/>
              <a:t>2/4</a:t>
            </a:r>
            <a:endParaRPr lang="el-GR" baseline="-25000" dirty="0"/>
          </a:p>
        </p:txBody>
      </p:sp>
      <p:sp>
        <p:nvSpPr>
          <p:cNvPr id="6" name="5 - Θέση αριθμού διαφάνειας"/>
          <p:cNvSpPr>
            <a:spLocks noGrp="1"/>
          </p:cNvSpPr>
          <p:nvPr>
            <p:ph type="sldNum" sz="quarter" idx="12"/>
          </p:nvPr>
        </p:nvSpPr>
        <p:spPr/>
        <p:txBody>
          <a:bodyPr/>
          <a:lstStyle/>
          <a:p>
            <a:fld id="{7B8CB4D9-50DA-7B48-9615-5682E9CC2C1D}" type="slidenum">
              <a:rPr lang="en-US" smtClean="0"/>
              <a:pPr/>
              <a:t>9</a:t>
            </a:fld>
            <a:endParaRPr lang="en-US" dirty="0"/>
          </a:p>
        </p:txBody>
      </p:sp>
      <p:sp>
        <p:nvSpPr>
          <p:cNvPr id="4" name="Θέση περιεχομένου 3"/>
          <p:cNvSpPr>
            <a:spLocks noGrp="1"/>
          </p:cNvSpPr>
          <p:nvPr>
            <p:ph idx="1"/>
          </p:nvPr>
        </p:nvSpPr>
        <p:spPr/>
        <p:txBody>
          <a:bodyPr>
            <a:noAutofit/>
          </a:bodyPr>
          <a:lstStyle/>
          <a:p>
            <a:r>
              <a:rPr lang="el-GR" sz="2800" dirty="0"/>
              <a:t>Οι πίνακες χρειάζονται κυρίως σε προγράμματα με τα οποία βρίσκουμε κάποια στατιστικά στοιχεία (π.χ. μέσο όρο, ελάχιστο, μέγιστο) καθώς και όταν σε ένα πρόγραμμα έχουμε πολλές μεταβλητές του ίδιον τύπου</a:t>
            </a:r>
          </a:p>
          <a:p>
            <a:r>
              <a:rPr lang="el-GR" sz="2800" dirty="0"/>
              <a:t>Έτσι, όταν έχουμε ένα πρόγραμμα το οποίο περιέχει είκοσι ακέραιες μεταβλητές είναι ευκολότερο να ορίσουμε έναν πίνακα είκοσι ακεραίων από το να ορίσουμε είκοσι μεμονωμένες ακέραιες μεταβλητές  </a:t>
            </a:r>
          </a:p>
          <a:p>
            <a:endParaRPr lang="el-GR" sz="2800" dirty="0"/>
          </a:p>
        </p:txBody>
      </p:sp>
    </p:spTree>
    <p:extLst>
      <p:ext uri="{BB962C8B-B14F-4D97-AF65-F5344CB8AC3E}">
        <p14:creationId xmlns:p14="http://schemas.microsoft.com/office/powerpoint/2010/main" val="343018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2728</TotalTime>
  <Words>4276</Words>
  <Application>Microsoft Office PowerPoint</Application>
  <PresentationFormat>Προβολή στην οθόνη (16:10)</PresentationFormat>
  <Paragraphs>675</Paragraphs>
  <Slides>52</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52</vt:i4>
      </vt:variant>
    </vt:vector>
  </HeadingPairs>
  <TitlesOfParts>
    <vt:vector size="58" baseType="lpstr">
      <vt:lpstr>Arial Unicode MS</vt:lpstr>
      <vt:lpstr>Arial</vt:lpstr>
      <vt:lpstr>Calibri</vt:lpstr>
      <vt:lpstr>Times New Roman</vt:lpstr>
      <vt:lpstr>Wingdings</vt:lpstr>
      <vt:lpstr>Θέμα του Office</vt:lpstr>
      <vt:lpstr>Προγραμματισμός Ι</vt:lpstr>
      <vt:lpstr>Παρουσίαση του PowerPoint</vt:lpstr>
      <vt:lpstr>Άδειες Χρήσης</vt:lpstr>
      <vt:lpstr>Χρηματοδότηση</vt:lpstr>
      <vt:lpstr>Σκοποί  ενότητας</vt:lpstr>
      <vt:lpstr>Περιεχόμενα ενότητας</vt:lpstr>
      <vt:lpstr>Εισαγωγή</vt:lpstr>
      <vt:lpstr>Τι είναι ο πίνακας1/4</vt:lpstr>
      <vt:lpstr>Τι είναι ο πίνακας2/4</vt:lpstr>
      <vt:lpstr>Τι είναι ο πίνακας3/4</vt:lpstr>
      <vt:lpstr>Τι είναι ο πίνακας4/4</vt:lpstr>
      <vt:lpstr>Μονοδιάστατοι Πίνακες1/3</vt:lpstr>
      <vt:lpstr>Μονοδιάστατοι Πίνακες2/3</vt:lpstr>
      <vt:lpstr>Μονοδιάστατοι Πίνακες3/3</vt:lpstr>
      <vt:lpstr>Παρατηρήσεις1/2</vt:lpstr>
      <vt:lpstr>Παρατηρήσεις2/2</vt:lpstr>
      <vt:lpstr>Παράδειγμα 1</vt:lpstr>
      <vt:lpstr>Λύση1/3</vt:lpstr>
      <vt:lpstr>Λύση2/3</vt:lpstr>
      <vt:lpstr>Λύση3/3</vt:lpstr>
      <vt:lpstr>Παράδειγμα 2</vt:lpstr>
      <vt:lpstr>Λύση1/2</vt:lpstr>
      <vt:lpstr>Λύση2/2</vt:lpstr>
      <vt:lpstr>Παράδειγμα 3</vt:lpstr>
      <vt:lpstr>Λύση</vt:lpstr>
      <vt:lpstr>Παρατηρήσεις1/2</vt:lpstr>
      <vt:lpstr>Παρατηρήσεις2/2</vt:lpstr>
      <vt:lpstr>Συγχώνευση Πινάκων1/10</vt:lpstr>
      <vt:lpstr>Συγχώνευση Πινάκων2/10</vt:lpstr>
      <vt:lpstr>Συγχώνευση Πινάκων3/10</vt:lpstr>
      <vt:lpstr>Συγχώνευση Πινάκων4/10</vt:lpstr>
      <vt:lpstr>Συγχώνευση Πινάκων5/10</vt:lpstr>
      <vt:lpstr>Συγχώνευση Πινάκων6/10</vt:lpstr>
      <vt:lpstr>Συγχώνευση Πινάκων7/10</vt:lpstr>
      <vt:lpstr>Συγχώνευση Πινάκων8/10</vt:lpstr>
      <vt:lpstr>Συγχώνευση Πινάκων8/10</vt:lpstr>
      <vt:lpstr>Συγχώνευση Πινάκων9/10</vt:lpstr>
      <vt:lpstr>Δισδιάστατοι Πίνακες1/4</vt:lpstr>
      <vt:lpstr>Δισδιάστατοι Πίνακες2/4</vt:lpstr>
      <vt:lpstr>Δισδιάστατοι Πίνακες3/4</vt:lpstr>
      <vt:lpstr>Δισδιάστατοι Πίνακες4/4</vt:lpstr>
      <vt:lpstr>Παράδειγμα 3</vt:lpstr>
      <vt:lpstr>Λύση1/3</vt:lpstr>
      <vt:lpstr>Λύση2/3</vt:lpstr>
      <vt:lpstr>Λύση3/3</vt:lpstr>
      <vt:lpstr>Παράδειγμα 4</vt:lpstr>
      <vt:lpstr>Λύση</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292</cp:revision>
  <dcterms:created xsi:type="dcterms:W3CDTF">2012-09-06T09:03:05Z</dcterms:created>
  <dcterms:modified xsi:type="dcterms:W3CDTF">2015-05-07T14:33:28Z</dcterms:modified>
</cp:coreProperties>
</file>