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83"/>
  </p:notesMasterIdLst>
  <p:handoutMasterIdLst>
    <p:handoutMasterId r:id="rId84"/>
  </p:handoutMasterIdLst>
  <p:sldIdLst>
    <p:sldId id="257" r:id="rId3"/>
    <p:sldId id="258" r:id="rId4"/>
    <p:sldId id="634" r:id="rId5"/>
    <p:sldId id="635" r:id="rId6"/>
    <p:sldId id="259" r:id="rId7"/>
    <p:sldId id="320" r:id="rId8"/>
    <p:sldId id="262" r:id="rId9"/>
    <p:sldId id="562" r:id="rId10"/>
    <p:sldId id="564" r:id="rId11"/>
    <p:sldId id="565" r:id="rId12"/>
    <p:sldId id="566" r:id="rId13"/>
    <p:sldId id="568" r:id="rId14"/>
    <p:sldId id="570" r:id="rId15"/>
    <p:sldId id="571" r:id="rId16"/>
    <p:sldId id="572" r:id="rId17"/>
    <p:sldId id="574" r:id="rId18"/>
    <p:sldId id="575" r:id="rId19"/>
    <p:sldId id="576" r:id="rId20"/>
    <p:sldId id="577" r:id="rId21"/>
    <p:sldId id="578" r:id="rId22"/>
    <p:sldId id="579" r:id="rId23"/>
    <p:sldId id="580" r:id="rId24"/>
    <p:sldId id="581" r:id="rId25"/>
    <p:sldId id="582" r:id="rId26"/>
    <p:sldId id="583" r:id="rId27"/>
    <p:sldId id="584" r:id="rId28"/>
    <p:sldId id="585" r:id="rId29"/>
    <p:sldId id="586" r:id="rId30"/>
    <p:sldId id="587" r:id="rId31"/>
    <p:sldId id="588" r:id="rId32"/>
    <p:sldId id="589" r:id="rId33"/>
    <p:sldId id="590" r:id="rId34"/>
    <p:sldId id="591" r:id="rId35"/>
    <p:sldId id="592" r:id="rId36"/>
    <p:sldId id="595" r:id="rId37"/>
    <p:sldId id="596" r:id="rId38"/>
    <p:sldId id="597" r:id="rId39"/>
    <p:sldId id="598" r:id="rId40"/>
    <p:sldId id="599" r:id="rId41"/>
    <p:sldId id="600" r:id="rId42"/>
    <p:sldId id="601" r:id="rId43"/>
    <p:sldId id="602" r:id="rId44"/>
    <p:sldId id="603" r:id="rId45"/>
    <p:sldId id="604" r:id="rId46"/>
    <p:sldId id="605" r:id="rId47"/>
    <p:sldId id="606" r:id="rId48"/>
    <p:sldId id="607" r:id="rId49"/>
    <p:sldId id="608" r:id="rId50"/>
    <p:sldId id="609" r:id="rId51"/>
    <p:sldId id="610" r:id="rId52"/>
    <p:sldId id="611" r:id="rId53"/>
    <p:sldId id="612" r:id="rId54"/>
    <p:sldId id="613" r:id="rId55"/>
    <p:sldId id="614" r:id="rId56"/>
    <p:sldId id="615" r:id="rId57"/>
    <p:sldId id="616" r:id="rId58"/>
    <p:sldId id="617" r:id="rId59"/>
    <p:sldId id="618" r:id="rId60"/>
    <p:sldId id="619" r:id="rId61"/>
    <p:sldId id="620" r:id="rId62"/>
    <p:sldId id="621" r:id="rId63"/>
    <p:sldId id="622" r:id="rId64"/>
    <p:sldId id="623" r:id="rId65"/>
    <p:sldId id="624" r:id="rId66"/>
    <p:sldId id="625" r:id="rId67"/>
    <p:sldId id="626" r:id="rId68"/>
    <p:sldId id="627" r:id="rId69"/>
    <p:sldId id="628" r:id="rId70"/>
    <p:sldId id="629" r:id="rId71"/>
    <p:sldId id="630" r:id="rId72"/>
    <p:sldId id="631" r:id="rId73"/>
    <p:sldId id="632" r:id="rId74"/>
    <p:sldId id="633" r:id="rId75"/>
    <p:sldId id="636" r:id="rId76"/>
    <p:sldId id="637" r:id="rId77"/>
    <p:sldId id="638" r:id="rId78"/>
    <p:sldId id="639" r:id="rId79"/>
    <p:sldId id="640" r:id="rId80"/>
    <p:sldId id="291" r:id="rId81"/>
    <p:sldId id="279" r:id="rId8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4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12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26.wmf"/><Relationship Id="rId1" Type="http://schemas.openxmlformats.org/officeDocument/2006/relationships/image" Target="../media/image25.emf"/><Relationship Id="rId4" Type="http://schemas.openxmlformats.org/officeDocument/2006/relationships/image" Target="../media/image2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29.wmf"/><Relationship Id="rId1" Type="http://schemas.openxmlformats.org/officeDocument/2006/relationships/image" Target="../media/image28.emf"/><Relationship Id="rId4" Type="http://schemas.openxmlformats.org/officeDocument/2006/relationships/image" Target="../media/image3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18.wmf"/><Relationship Id="rId1" Type="http://schemas.openxmlformats.org/officeDocument/2006/relationships/image" Target="../media/image31.emf"/><Relationship Id="rId4" Type="http://schemas.openxmlformats.org/officeDocument/2006/relationships/image" Target="../media/image3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jpeg"/><Relationship Id="rId4" Type="http://schemas.openxmlformats.org/officeDocument/2006/relationships/image" Target="../media/image50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47.wmf"/><Relationship Id="rId5" Type="http://schemas.openxmlformats.org/officeDocument/2006/relationships/image" Target="../media/image55.wmf"/><Relationship Id="rId4" Type="http://schemas.openxmlformats.org/officeDocument/2006/relationships/image" Target="../media/image51.jpeg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4" Type="http://schemas.openxmlformats.org/officeDocument/2006/relationships/image" Target="../media/image61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4" Type="http://schemas.openxmlformats.org/officeDocument/2006/relationships/image" Target="../media/image66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4" Type="http://schemas.openxmlformats.org/officeDocument/2006/relationships/image" Target="../media/image71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4" Type="http://schemas.openxmlformats.org/officeDocument/2006/relationships/image" Target="../media/image82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4" Type="http://schemas.openxmlformats.org/officeDocument/2006/relationships/image" Target="../media/image86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4" Type="http://schemas.openxmlformats.org/officeDocument/2006/relationships/image" Target="../media/image91.w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9827-6C06-4BD1-B55F-86A2C5969071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E89B2-8E2F-43E0-BFBF-68F7DF15776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A5786-E1D3-43BB-A164-76932D4FA798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7683A-0688-4998-9883-723935D5165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9968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7987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9B2077-AA18-4A53-8C9D-CD02CF88D5FC}" type="slidenum">
              <a:rPr lang="el-GR" altLang="el-GR" smtClean="0"/>
              <a:pPr/>
              <a:t>41</a:t>
            </a:fld>
            <a:endParaRPr lang="el-GR" altLang="el-GR" smtClean="0"/>
          </a:p>
        </p:txBody>
      </p:sp>
      <p:sp>
        <p:nvSpPr>
          <p:cNvPr id="79877" name="4 - Θέση υποσέλιδου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8090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FADEE1-AC23-4509-973F-B39716F64B0D}" type="slidenum">
              <a:rPr lang="el-GR" altLang="el-GR" smtClean="0"/>
              <a:pPr/>
              <a:t>72</a:t>
            </a:fld>
            <a:endParaRPr lang="el-GR" altLang="el-GR" smtClean="0"/>
          </a:p>
        </p:txBody>
      </p:sp>
      <p:sp>
        <p:nvSpPr>
          <p:cNvPr id="80901" name="4 - Θέση υποσέλιδου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3209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Times New Roman" pitchFamily="18" charset="0"/>
            </a:endParaRPr>
          </a:p>
        </p:txBody>
      </p:sp>
      <p:sp>
        <p:nvSpPr>
          <p:cNvPr id="13210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CA011D-E0FE-4C2A-A0D8-25CA04DE8D21}" type="slidenum">
              <a:rPr lang="el-GR" smtClean="0">
                <a:latin typeface="Times New Roman" pitchFamily="18" charset="0"/>
              </a:rPr>
              <a:pPr/>
              <a:t>74</a:t>
            </a:fld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33123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Times New Roman" pitchFamily="18" charset="0"/>
            </a:endParaRPr>
          </a:p>
        </p:txBody>
      </p:sp>
      <p:sp>
        <p:nvSpPr>
          <p:cNvPr id="133124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E2C29B-C2CE-4DEA-BBAD-6BEC6E0AE616}" type="slidenum">
              <a:rPr lang="el-GR" smtClean="0">
                <a:latin typeface="Times New Roman" pitchFamily="18" charset="0"/>
              </a:rPr>
              <a:pPr/>
              <a:t>77</a:t>
            </a:fld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27468A-08F5-4F99-BFD4-DA6474915FF3}" type="slidenum">
              <a:rPr lang="en-US" smtClean="0">
                <a:solidFill>
                  <a:srgbClr val="000000"/>
                </a:solidFill>
              </a:rPr>
              <a:pPr/>
              <a:t>79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Ζαχαροπούλου, ΣΤΑΤΙΣΤΙΚΗ Τόμος πρώτος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Ζαχαροπούλου, ΣΤΑΤΙΣΤΙΚΗ Τόμος πρώτος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Ζαχαροπούλου, ΣΤΑΤΙΣΤΙΚΗ Τόμος πρώτος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9995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69538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1095943"/>
            <a:ext cx="2214640" cy="123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9995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69538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7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33" y="157425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33" y="2214017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9995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69538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9995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69538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9995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69538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3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8" y="1556793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5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38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Ζαχαροπούλου, ΣΤΑΤΙΣΤΙΚΗ Τόμος πρώτος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5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38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n-US"/>
              <a:t>Χρυσούλα Ζαχαροπούλου, ΣΤΑΤΙΣΤΙΚΗ Τόμος πρώτος</a:t>
            </a: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462A8-9429-42BE-8E4A-8B8C50268C03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91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n-US"/>
              <a:t>Χρυσούλα Ζαχαροπούλου, ΣΤΑΤΙΣΤΙΚΗ Τόμος πρώτος</a:t>
            </a:r>
          </a:p>
        </p:txBody>
      </p:sp>
      <p:sp>
        <p:nvSpPr>
          <p:cNvPr id="8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4C1F6-39E3-48C4-8193-A3E74B1AB0D3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Ζαχαροπούλου, ΣΤΑΤΙΣΤΙΚΗ Τόμος πρώτος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Ζαχαροπούλου, ΣΤΑΤΙΣΤΙΚΗ Τόμος πρώτος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33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Ζαχαροπούλου, ΣΤΑΤΙΣΤΙΚΗ Τόμος πρώτος</a:t>
            </a:r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Ζαχαροπούλου, ΣΤΑΤΙΣΤΙΚΗ Τόμος πρώτος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Ζαχαροπούλου, ΣΤΑΤΙΣΤΙΚΗ Τόμος πρώτος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12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1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Ζαχαροπούλου, ΣΤΑΤΙΣΤΙΚΗ Τόμος πρώτος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Ζαχαροπούλου, ΣΤΑΤΙΣΤΙΚΗ Τόμος πρώτος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Χρυσούλα Ζαχαροπούλου, ΣΤΑΤΙΣΤΙΚΗ Τόμος πρώτος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63" y="6559384"/>
            <a:ext cx="33310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prstClr val="white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10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17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4.png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___________________Microsoft_Office_Excel_97-20031.xls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___________________Microsoft_Office_Excel_97-20032.xls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___________________Microsoft_Office_Excel_97-20033.xls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33.bin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43.bin"/><Relationship Id="rId4" Type="http://schemas.openxmlformats.org/officeDocument/2006/relationships/oleObject" Target="../embeddings/oleObject42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44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47.bin"/><Relationship Id="rId5" Type="http://schemas.openxmlformats.org/officeDocument/2006/relationships/oleObject" Target="../embeddings/oleObject46.bin"/><Relationship Id="rId4" Type="http://schemas.openxmlformats.org/officeDocument/2006/relationships/oleObject" Target="../embeddings/oleObject45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49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53.bin"/><Relationship Id="rId5" Type="http://schemas.openxmlformats.org/officeDocument/2006/relationships/oleObject" Target="../embeddings/oleObject52.bin"/><Relationship Id="rId4" Type="http://schemas.openxmlformats.org/officeDocument/2006/relationships/oleObject" Target="../embeddings/oleObject51.bin"/><Relationship Id="rId9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55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58.bin"/><Relationship Id="rId5" Type="http://schemas.openxmlformats.org/officeDocument/2006/relationships/oleObject" Target="../embeddings/oleObject57.bin"/><Relationship Id="rId4" Type="http://schemas.openxmlformats.org/officeDocument/2006/relationships/oleObject" Target="../embeddings/oleObject56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61.bin"/><Relationship Id="rId4" Type="http://schemas.openxmlformats.org/officeDocument/2006/relationships/oleObject" Target="../embeddings/oleObject60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65.bin"/><Relationship Id="rId5" Type="http://schemas.openxmlformats.org/officeDocument/2006/relationships/oleObject" Target="../embeddings/oleObject64.bin"/><Relationship Id="rId4" Type="http://schemas.openxmlformats.org/officeDocument/2006/relationships/oleObject" Target="../embeddings/oleObject63.bin"/><Relationship Id="rId9" Type="http://schemas.openxmlformats.org/officeDocument/2006/relationships/image" Target="../media/image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68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71.bin"/><Relationship Id="rId5" Type="http://schemas.openxmlformats.org/officeDocument/2006/relationships/oleObject" Target="../embeddings/oleObject70.bin"/><Relationship Id="rId4" Type="http://schemas.openxmlformats.org/officeDocument/2006/relationships/oleObject" Target="../embeddings/oleObject69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73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76.bin"/><Relationship Id="rId5" Type="http://schemas.openxmlformats.org/officeDocument/2006/relationships/oleObject" Target="../embeddings/oleObject75.bin"/><Relationship Id="rId4" Type="http://schemas.openxmlformats.org/officeDocument/2006/relationships/oleObject" Target="../embeddings/oleObject74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78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83.bin"/><Relationship Id="rId4" Type="http://schemas.openxmlformats.org/officeDocument/2006/relationships/oleObject" Target="../embeddings/oleObject82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84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87.bin"/><Relationship Id="rId5" Type="http://schemas.openxmlformats.org/officeDocument/2006/relationships/oleObject" Target="../embeddings/oleObject86.bin"/><Relationship Id="rId4" Type="http://schemas.openxmlformats.org/officeDocument/2006/relationships/oleObject" Target="../embeddings/oleObject85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88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91.bin"/><Relationship Id="rId5" Type="http://schemas.openxmlformats.org/officeDocument/2006/relationships/oleObject" Target="../embeddings/oleObject90.bin"/><Relationship Id="rId4" Type="http://schemas.openxmlformats.org/officeDocument/2006/relationships/oleObject" Target="../embeddings/oleObject89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93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96.bin"/><Relationship Id="rId5" Type="http://schemas.openxmlformats.org/officeDocument/2006/relationships/oleObject" Target="../embeddings/oleObject95.bin"/><Relationship Id="rId4" Type="http://schemas.openxmlformats.org/officeDocument/2006/relationships/oleObject" Target="../embeddings/oleObject94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98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101.bin"/><Relationship Id="rId4" Type="http://schemas.openxmlformats.org/officeDocument/2006/relationships/oleObject" Target="../embeddings/oleObject100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eclass.teiep.gr/courses/LOGO100/" TargetMode="Externa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creativecommons.org/licenses/by-nc-nd/4.0/deed.el" TargetMode="External"/><Relationship Id="rId4" Type="http://schemas.openxmlformats.org/officeDocument/2006/relationships/image" Target="../media/image4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97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latin typeface="+mn-lt"/>
              </a:rPr>
              <a:t>Στατιστική και λογισμικά στις επιστήμες συμπεριφοράς 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573016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chemeClr val="tx1"/>
                </a:solidFill>
                <a:latin typeface="+mn-lt"/>
              </a:rPr>
              <a:t>Ενότητα </a:t>
            </a:r>
            <a:r>
              <a:rPr lang="en-US" sz="2800" dirty="0" smtClean="0">
                <a:solidFill>
                  <a:schemeClr val="tx1"/>
                </a:solidFill>
              </a:rPr>
              <a:t>6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2800" dirty="0" smtClean="0">
                <a:solidFill>
                  <a:schemeClr val="tx1"/>
                </a:solidFill>
                <a:latin typeface="+mn-lt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Δειγματοληπτικές Κατανομές	</a:t>
            </a:r>
          </a:p>
          <a:p>
            <a:endParaRPr lang="el-GR" sz="2800" b="1" dirty="0" smtClean="0">
              <a:solidFill>
                <a:schemeClr val="tx1"/>
              </a:solidFill>
              <a:latin typeface="+mn-lt"/>
            </a:endParaRPr>
          </a:p>
          <a:p>
            <a:endParaRPr lang="el-GR" sz="2800" dirty="0" smtClean="0">
              <a:solidFill>
                <a:schemeClr val="tx1"/>
              </a:solidFill>
              <a:latin typeface="+mn-lt"/>
            </a:endParaRPr>
          </a:p>
          <a:p>
            <a:r>
              <a:rPr lang="el-GR" sz="2800" dirty="0" smtClean="0">
                <a:solidFill>
                  <a:schemeClr val="tx1"/>
                </a:solidFill>
                <a:latin typeface="+mn-lt"/>
              </a:rPr>
              <a:t>Γεράσιμος Μελετίου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8" y="5827944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591698"/>
            <a:ext cx="4310289" cy="1025873"/>
          </a:xfrm>
          <a:prstGeom prst="rect">
            <a:avLst/>
          </a:prstGeom>
          <a:noFill/>
        </p:spPr>
      </p:pic>
      <p:grpSp>
        <p:nvGrpSpPr>
          <p:cNvPr id="6" name="Ομάδα 9"/>
          <p:cNvGrpSpPr/>
          <p:nvPr/>
        </p:nvGrpSpPr>
        <p:grpSpPr>
          <a:xfrm>
            <a:off x="642158" y="252000"/>
            <a:ext cx="4217874" cy="1376800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84784"/>
            <a:ext cx="8686800" cy="1143000"/>
          </a:xfrm>
        </p:spPr>
        <p:txBody>
          <a:bodyPr/>
          <a:lstStyle/>
          <a:p>
            <a:pPr eaLnBrk="1" hangingPunct="1"/>
            <a:r>
              <a:rPr lang="el-GR" altLang="el-GR" sz="3200" b="0" dirty="0" smtClean="0"/>
              <a:t>Γενικά, η γνώση  παράγεται με μια από τις ακόλουθες πορείες: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784476"/>
            <a:ext cx="8915400" cy="4073525"/>
          </a:xfrm>
        </p:spPr>
        <p:txBody>
          <a:bodyPr/>
          <a:lstStyle/>
          <a:p>
            <a:pPr eaLnBrk="1" hangingPunct="1"/>
            <a:r>
              <a:rPr lang="el-GR" altLang="el-GR" b="1" dirty="0" smtClean="0"/>
              <a:t>Απαγωγή:</a:t>
            </a:r>
            <a:r>
              <a:rPr lang="el-GR" altLang="el-GR" dirty="0" smtClean="0"/>
              <a:t> από το μερικό συμπεραίνουμε για το γενικό             εμπειρική έρευνα</a:t>
            </a:r>
          </a:p>
          <a:p>
            <a:pPr eaLnBrk="1" hangingPunct="1"/>
            <a:r>
              <a:rPr lang="el-GR" altLang="el-GR" b="1" dirty="0" smtClean="0"/>
              <a:t>Επαγωγή:</a:t>
            </a:r>
            <a:r>
              <a:rPr lang="el-GR" altLang="el-GR" dirty="0" smtClean="0"/>
              <a:t> από το γενικό συμπεραίνουμε για το μερικό             θεωρητική ανάλυση</a:t>
            </a:r>
          </a:p>
        </p:txBody>
      </p:sp>
      <p:sp>
        <p:nvSpPr>
          <p:cNvPr id="6148" name="Line 5"/>
          <p:cNvSpPr>
            <a:spLocks noChangeShapeType="1"/>
          </p:cNvSpPr>
          <p:nvPr/>
        </p:nvSpPr>
        <p:spPr bwMode="auto">
          <a:xfrm>
            <a:off x="1835696" y="3573016"/>
            <a:ext cx="9906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6149" name="Line 6"/>
          <p:cNvSpPr>
            <a:spLocks noChangeShapeType="1"/>
          </p:cNvSpPr>
          <p:nvPr/>
        </p:nvSpPr>
        <p:spPr bwMode="auto">
          <a:xfrm flipV="1">
            <a:off x="2051720" y="4797152"/>
            <a:ext cx="914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8" name="7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6,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Στατιστική </a:t>
            </a:r>
            <a:r>
              <a:rPr kumimoji="0" lang="el-GR" altLang="el-GR" sz="4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συμπερασματολογία</a:t>
            </a:r>
            <a:endParaRPr kumimoji="0" lang="el-GR" altLang="el-G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l-GR" altLang="el-GR" b="1" dirty="0" smtClean="0"/>
              <a:t>    </a:t>
            </a:r>
            <a:r>
              <a:rPr lang="el-GR" altLang="el-GR" dirty="0" smtClean="0"/>
              <a:t>Αφού στη στατιστική </a:t>
            </a:r>
            <a:r>
              <a:rPr lang="el-GR" altLang="el-GR" dirty="0" err="1" smtClean="0"/>
              <a:t>συμπερασματολογία</a:t>
            </a:r>
            <a:r>
              <a:rPr lang="el-GR" altLang="el-GR" dirty="0" smtClean="0"/>
              <a:t>  από το μερικό (=</a:t>
            </a:r>
            <a:r>
              <a:rPr lang="el-GR" altLang="el-GR" i="1" dirty="0" smtClean="0"/>
              <a:t>το δείγμα</a:t>
            </a:r>
            <a:r>
              <a:rPr lang="el-GR" altLang="el-GR" dirty="0" smtClean="0"/>
              <a:t>) βγάζουμε συμπεράσματα για το γενικό (=</a:t>
            </a:r>
            <a:r>
              <a:rPr lang="el-GR" altLang="el-GR" i="1" dirty="0" smtClean="0"/>
              <a:t>τον πληθυσμό</a:t>
            </a:r>
            <a:r>
              <a:rPr lang="el-GR" altLang="el-GR" dirty="0" smtClean="0"/>
              <a:t>) συμπεραίνουμε ότι η στατιστική </a:t>
            </a:r>
            <a:r>
              <a:rPr lang="el-GR" altLang="el-GR" dirty="0" err="1" smtClean="0"/>
              <a:t>συμπερασματολογία</a:t>
            </a:r>
            <a:r>
              <a:rPr lang="el-GR" altLang="el-GR" dirty="0" smtClean="0"/>
              <a:t> είναι απαγωγική 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7" name="6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6,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i="1" dirty="0" smtClean="0"/>
              <a:t>Στατιστική </a:t>
            </a:r>
            <a:r>
              <a:rPr lang="el-GR" altLang="el-GR" i="1" dirty="0" err="1" smtClean="0"/>
              <a:t>συμπερασματολογία</a:t>
            </a:r>
            <a:endParaRPr lang="el-GR" alt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- Τίτλος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r>
              <a:rPr lang="el-GR" altLang="el-GR" dirty="0" smtClean="0"/>
              <a:t>Επαγωγική </a:t>
            </a:r>
            <a:r>
              <a:rPr lang="el-GR" altLang="el-GR" dirty="0" err="1" smtClean="0"/>
              <a:t>συμπερασματολογία</a:t>
            </a:r>
            <a:r>
              <a:rPr lang="el-GR" altLang="el-GR" dirty="0" smtClean="0"/>
              <a:t/>
            </a:r>
            <a:br>
              <a:rPr lang="el-GR" altLang="el-GR" dirty="0" smtClean="0"/>
            </a:br>
            <a:endParaRPr lang="el-GR" altLang="el-GR" dirty="0" smtClean="0"/>
          </a:p>
        </p:txBody>
      </p:sp>
      <p:sp>
        <p:nvSpPr>
          <p:cNvPr id="9219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l-GR" altLang="el-GR" dirty="0" smtClean="0"/>
              <a:t>    Θα προσδιορίσουμε τα  χαρακτηριστικά του δείγματος που έχει ληφθεί με τυχαία δειγματοληψία από έναν πληθυσμό τον οποίο  υποθέτουμε γνωστό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6,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533401"/>
            <a:ext cx="6698704" cy="884239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b="1" dirty="0" smtClean="0"/>
              <a:t>Παράμετροι -στατιστικές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828800"/>
            <a:ext cx="8610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l-GR" sz="2600" dirty="0" smtClean="0"/>
              <a:t>   </a:t>
            </a:r>
            <a:r>
              <a:rPr lang="el-GR" altLang="el-GR" sz="2600" dirty="0" smtClean="0"/>
              <a:t>	</a:t>
            </a:r>
            <a:r>
              <a:rPr lang="en-US" altLang="el-GR" b="1" dirty="0" smtClean="0"/>
              <a:t>H</a:t>
            </a:r>
            <a:r>
              <a:rPr lang="el-GR" altLang="el-GR" b="1" dirty="0" smtClean="0"/>
              <a:t> μέση τιμή, η διακύμανση και η αναλογία όταν αναφέρονται στον πληθυσμό, ονομάζονται </a:t>
            </a:r>
            <a:r>
              <a:rPr lang="el-GR" altLang="el-GR" b="1" u="sng" dirty="0" smtClean="0"/>
              <a:t>παράμετροι </a:t>
            </a:r>
            <a:r>
              <a:rPr lang="el-GR" altLang="el-GR" b="1" dirty="0" smtClean="0"/>
              <a:t>πληθυσμού ή απλώς παράμετροι και συμβολίζονται αντίστοιχα με μ, </a:t>
            </a:r>
            <a:r>
              <a:rPr lang="en-US" altLang="el-GR" b="1" dirty="0" smtClean="0"/>
              <a:t>      </a:t>
            </a:r>
            <a:r>
              <a:rPr lang="el-GR" altLang="el-GR" b="1" dirty="0" smtClean="0"/>
              <a:t>και</a:t>
            </a:r>
            <a:r>
              <a:rPr lang="en-US" altLang="el-GR" b="1" dirty="0" smtClean="0"/>
              <a:t> </a:t>
            </a:r>
            <a:r>
              <a:rPr lang="en-US" altLang="el-GR" sz="3600" b="1" dirty="0" smtClean="0"/>
              <a:t>p</a:t>
            </a:r>
            <a:r>
              <a:rPr lang="el-GR" altLang="el-GR" sz="3600" b="1" dirty="0" smtClean="0"/>
              <a:t> </a:t>
            </a:r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1371600" y="3810000"/>
          <a:ext cx="533400" cy="533400"/>
        </p:xfrm>
        <a:graphic>
          <a:graphicData uri="http://schemas.openxmlformats.org/presentationml/2006/ole">
            <p:oleObj spid="_x0000_s664578" name="Equation" r:id="rId3" imgW="203024" imgH="203024" progId="Equation.3">
              <p:embed/>
            </p:oleObj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6,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609600" y="1981200"/>
            <a:ext cx="7086600" cy="41497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l-GR" b="1" dirty="0" smtClean="0"/>
              <a:t>    </a:t>
            </a:r>
            <a:r>
              <a:rPr lang="el-GR" altLang="el-GR" dirty="0" smtClean="0"/>
              <a:t>Η μέση τιμή, η διακύμανση, η αναλογία  όταν αναφέρονται στο δείγμα ονομάζονται </a:t>
            </a:r>
            <a:r>
              <a:rPr lang="el-GR" altLang="el-GR" u="sng" dirty="0" smtClean="0"/>
              <a:t>στατιστικές </a:t>
            </a:r>
            <a:r>
              <a:rPr lang="el-GR" altLang="el-GR" dirty="0" smtClean="0"/>
              <a:t>και συμβολίζονται αντίστοιχα με     ,</a:t>
            </a:r>
            <a:r>
              <a:rPr lang="en-US" altLang="el-GR" dirty="0" smtClean="0"/>
              <a:t> </a:t>
            </a:r>
            <a:r>
              <a:rPr lang="el-GR" altLang="el-GR" dirty="0" smtClean="0"/>
              <a:t>, </a:t>
            </a:r>
            <a:r>
              <a:rPr lang="en-US" altLang="el-GR" b="1" dirty="0" smtClean="0"/>
              <a:t>s</a:t>
            </a:r>
            <a:r>
              <a:rPr lang="el-GR" altLang="el-GR" b="1" baseline="30000" dirty="0" smtClean="0"/>
              <a:t> 2</a:t>
            </a:r>
            <a:r>
              <a:rPr lang="el-GR" altLang="el-GR" dirty="0" smtClean="0"/>
              <a:t>    και</a:t>
            </a:r>
          </a:p>
          <a:p>
            <a:pPr eaLnBrk="1" hangingPunct="1">
              <a:buFont typeface="Arial" charset="0"/>
              <a:buNone/>
            </a:pPr>
            <a:r>
              <a:rPr lang="el-GR" altLang="el-GR" dirty="0" smtClean="0"/>
              <a:t>    - Η στατιστική είναι συνάρτηση των τιμών του δείγματος </a:t>
            </a:r>
          </a:p>
        </p:txBody>
      </p:sp>
      <p:graphicFrame>
        <p:nvGraphicFramePr>
          <p:cNvPr id="12291" name="Object 10"/>
          <p:cNvGraphicFramePr>
            <a:graphicFrameLocks noChangeAspect="1"/>
          </p:cNvGraphicFramePr>
          <p:nvPr/>
        </p:nvGraphicFramePr>
        <p:xfrm>
          <a:off x="6019800" y="3552056"/>
          <a:ext cx="331788" cy="381000"/>
        </p:xfrm>
        <a:graphic>
          <a:graphicData uri="http://schemas.openxmlformats.org/presentationml/2006/ole">
            <p:oleObj spid="_x0000_s665602" r:id="rId3" imgW="152202" imgH="177569" progId="">
              <p:embed/>
            </p:oleObj>
          </a:graphicData>
        </a:graphic>
      </p:graphicFrame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12294" name="Object 5"/>
          <p:cNvGraphicFramePr>
            <a:graphicFrameLocks noChangeAspect="1"/>
          </p:cNvGraphicFramePr>
          <p:nvPr/>
        </p:nvGraphicFramePr>
        <p:xfrm>
          <a:off x="1619672" y="3861048"/>
          <a:ext cx="609600" cy="609600"/>
        </p:xfrm>
        <a:graphic>
          <a:graphicData uri="http://schemas.openxmlformats.org/presentationml/2006/ole">
            <p:oleObj spid="_x0000_s665603" name="Equation" r:id="rId4" imgW="215619" imgH="215619" progId="Equation.3">
              <p:embed/>
            </p:oleObj>
          </a:graphicData>
        </a:graphic>
      </p:graphicFrame>
      <p:sp>
        <p:nvSpPr>
          <p:cNvPr id="9" name="8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6,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5"/>
          <p:cNvSpPr txBox="1">
            <a:spLocks noChangeArrowheads="1"/>
          </p:cNvSpPr>
          <p:nvPr/>
        </p:nvSpPr>
        <p:spPr>
          <a:xfrm>
            <a:off x="609600" y="533401"/>
            <a:ext cx="6698704" cy="88423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Παράμετροι -στατιστικές</a:t>
            </a:r>
            <a:endParaRPr kumimoji="0" lang="el-GR" altLang="el-G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4 - Ορθογώνιο"/>
          <p:cNvSpPr>
            <a:spLocks noChangeArrowheads="1"/>
          </p:cNvSpPr>
          <p:nvPr/>
        </p:nvSpPr>
        <p:spPr bwMode="auto">
          <a:xfrm>
            <a:off x="323528" y="620688"/>
            <a:ext cx="8058472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el-GR" sz="4000" b="1" dirty="0"/>
          </a:p>
          <a:p>
            <a:pPr>
              <a:defRPr/>
            </a:pPr>
            <a:endParaRPr lang="el-GR" sz="4000" b="1" smtClean="0"/>
          </a:p>
          <a:p>
            <a:pPr>
              <a:buFont typeface="Arial" pitchFamily="34" charset="0"/>
              <a:buChar char="•"/>
              <a:defRPr/>
            </a:pPr>
            <a:r>
              <a:rPr lang="el-GR" sz="3200" smtClean="0">
                <a:latin typeface="+mn-lt"/>
              </a:rPr>
              <a:t>Οι </a:t>
            </a:r>
            <a:r>
              <a:rPr lang="el-GR" sz="3200" dirty="0">
                <a:latin typeface="+mn-lt"/>
              </a:rPr>
              <a:t>παράμετροι είναι σταθερές και</a:t>
            </a:r>
            <a:r>
              <a:rPr lang="en-US" sz="3200" dirty="0">
                <a:latin typeface="+mn-lt"/>
              </a:rPr>
              <a:t> </a:t>
            </a:r>
            <a:r>
              <a:rPr lang="el-GR" sz="3200" dirty="0">
                <a:latin typeface="+mn-lt"/>
              </a:rPr>
              <a:t> σχεδόν πάντα</a:t>
            </a:r>
            <a:r>
              <a:rPr lang="en-US" sz="3200" dirty="0">
                <a:latin typeface="+mn-lt"/>
              </a:rPr>
              <a:t>, </a:t>
            </a:r>
            <a:r>
              <a:rPr lang="el-GR" sz="3200" i="1" dirty="0">
                <a:latin typeface="+mn-lt"/>
              </a:rPr>
              <a:t>άγνωστες</a:t>
            </a:r>
            <a:r>
              <a:rPr lang="el-GR" sz="3200" dirty="0">
                <a:latin typeface="+mn-lt"/>
              </a:rPr>
              <a:t> ποσότητες </a:t>
            </a:r>
            <a:endParaRPr lang="el-GR" sz="3200" dirty="0" smtClean="0"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endParaRPr lang="el-GR" sz="32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l-GR" altLang="el-GR" sz="3200" dirty="0" smtClean="0"/>
              <a:t>Μια παράμετρος  εκτιμάται με μια </a:t>
            </a:r>
            <a:r>
              <a:rPr lang="el-GR" altLang="el-GR" sz="3200" i="1" dirty="0" smtClean="0"/>
              <a:t>στατιστική</a:t>
            </a:r>
          </a:p>
          <a:p>
            <a:pPr>
              <a:buFont typeface="Arial" pitchFamily="34" charset="0"/>
              <a:buChar char="•"/>
            </a:pPr>
            <a:endParaRPr lang="el-GR" altLang="el-GR" sz="3200" i="1" dirty="0" smtClean="0"/>
          </a:p>
          <a:p>
            <a:pPr>
              <a:buFont typeface="Arial" pitchFamily="34" charset="0"/>
              <a:buChar char="•"/>
            </a:pPr>
            <a:r>
              <a:rPr lang="el-GR" altLang="el-GR" sz="3200" dirty="0" smtClean="0"/>
              <a:t>Έτσι, εκτιμούμε τη μέση τιμή πληθυσμού με τη δειγματική μέση τιμή, τη διακύμανση πληθυσμού με τη δειγματική διακύμανση κοκ</a:t>
            </a:r>
          </a:p>
          <a:p>
            <a:pPr>
              <a:defRPr/>
            </a:pPr>
            <a:endParaRPr lang="el-GR" sz="3200" dirty="0">
              <a:latin typeface="+mn-lt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6,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609600" y="533401"/>
            <a:ext cx="6698704" cy="88423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Παράμετροι -στατιστικές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- Τίτλος"/>
          <p:cNvSpPr>
            <a:spLocks noGrp="1"/>
          </p:cNvSpPr>
          <p:nvPr>
            <p:ph type="title"/>
          </p:nvPr>
        </p:nvSpPr>
        <p:spPr>
          <a:xfrm>
            <a:off x="899592" y="620688"/>
            <a:ext cx="6781800" cy="1143000"/>
          </a:xfrm>
        </p:spPr>
        <p:txBody>
          <a:bodyPr>
            <a:noAutofit/>
          </a:bodyPr>
          <a:lstStyle/>
          <a:p>
            <a:r>
              <a:rPr lang="el-GR" altLang="el-GR" sz="4000" b="1" dirty="0" smtClean="0"/>
              <a:t>Κατανομή δειγματοληψίας ή δειγματοληπτική κατανομή</a:t>
            </a:r>
          </a:p>
        </p:txBody>
      </p:sp>
      <p:sp>
        <p:nvSpPr>
          <p:cNvPr id="1536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2060849"/>
            <a:ext cx="8568952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l-GR" altLang="el-GR" dirty="0" smtClean="0"/>
              <a:t>    Η τιμή μιας στατιστικής, έστω του δειγματικού μέσου , μεταβάλλεται από δείγμα σε δείγμα και η κατανομή πιθανοτήτων, η οποία περιγράφει τη μεταβλητότητά του αυτή ονομάζεται </a:t>
            </a:r>
            <a:r>
              <a:rPr lang="el-GR" altLang="el-GR" b="1" dirty="0" smtClean="0"/>
              <a:t>κατανομή δειγματοληψίας </a:t>
            </a:r>
            <a:r>
              <a:rPr lang="el-GR" altLang="el-GR" b="1" i="1" dirty="0" smtClean="0"/>
              <a:t>(</a:t>
            </a:r>
            <a:r>
              <a:rPr lang="en-US" altLang="el-GR" b="1" i="1" dirty="0" smtClean="0"/>
              <a:t>sampling distribution</a:t>
            </a:r>
            <a:r>
              <a:rPr lang="el-GR" altLang="el-GR" b="1" i="1" dirty="0" smtClean="0"/>
              <a:t>)</a:t>
            </a:r>
            <a:r>
              <a:rPr lang="el-GR" altLang="el-GR" b="1" dirty="0" smtClean="0"/>
              <a:t>. </a:t>
            </a:r>
          </a:p>
          <a:p>
            <a:endParaRPr lang="el-GR" altLang="el-GR" dirty="0" smtClean="0"/>
          </a:p>
        </p:txBody>
      </p:sp>
      <p:sp>
        <p:nvSpPr>
          <p:cNvPr id="6" name="5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6,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Κατανομή δειγματοληψίας ή δειγματοληπτική κατανομή</a:t>
            </a:r>
          </a:p>
        </p:txBody>
      </p:sp>
      <p:sp>
        <p:nvSpPr>
          <p:cNvPr id="16387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1844825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l-GR" altLang="el-GR" dirty="0" smtClean="0"/>
              <a:t>    Είναι προφανές ότι η τιμή μιας στατιστικής διαμορφώνεται από τις τιμές που θα «τύχουν» στο συγκεκριμένο δείγμα</a:t>
            </a:r>
          </a:p>
          <a:p>
            <a:pPr eaLnBrk="1" hangingPunct="1"/>
            <a:endParaRPr lang="el-GR" altLang="el-GR" b="1" dirty="0" smtClean="0"/>
          </a:p>
          <a:p>
            <a:pPr eaLnBrk="1" hangingPunct="1"/>
            <a:endParaRPr lang="el-GR" altLang="el-GR" dirty="0" smtClean="0"/>
          </a:p>
        </p:txBody>
      </p:sp>
      <p:sp>
        <p:nvSpPr>
          <p:cNvPr id="9" name="8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6,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pPr eaLnBrk="1" hangingPunct="1"/>
            <a:r>
              <a:rPr lang="el-GR" altLang="el-GR" sz="3200" b="1" smtClean="0">
                <a:solidFill>
                  <a:schemeClr val="accent2"/>
                </a:solidFill>
              </a:rPr>
              <a:t> </a:t>
            </a:r>
            <a:endParaRPr lang="el-GR" altLang="el-GR" sz="3200" b="1" smtClean="0">
              <a:solidFill>
                <a:srgbClr val="D34DAD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 b="1" dirty="0" smtClean="0">
                <a:solidFill>
                  <a:srgbClr val="FF0000"/>
                </a:solidFill>
              </a:rPr>
              <a:t>   </a:t>
            </a:r>
            <a:r>
              <a:rPr lang="el-GR" altLang="el-GR" b="1" u="sng" dirty="0" smtClean="0"/>
              <a:t>παράδειγμα</a:t>
            </a:r>
            <a:r>
              <a:rPr lang="el-GR" altLang="el-GR" dirty="0" smtClean="0">
                <a:solidFill>
                  <a:srgbClr val="FF0000"/>
                </a:solidFill>
              </a:rPr>
              <a:t> </a:t>
            </a:r>
            <a:r>
              <a:rPr lang="el-GR" altLang="el-GR" dirty="0" err="1" smtClean="0"/>
              <a:t>Εστω</a:t>
            </a:r>
            <a:r>
              <a:rPr lang="el-GR" altLang="el-GR" dirty="0" smtClean="0"/>
              <a:t> Χ  η όψη στη ρίψη ενός ζαριού. Η κατανομή πιθανοτήτων της Χ είναι η ακόλουθη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09800" y="3200400"/>
            <a:ext cx="3581400" cy="914400"/>
            <a:chOff x="1248" y="2855"/>
            <a:chExt cx="2184" cy="505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248" y="2855"/>
              <a:ext cx="2184" cy="505"/>
              <a:chOff x="1248" y="2855"/>
              <a:chExt cx="2184" cy="505"/>
            </a:xfrm>
          </p:grpSpPr>
          <p:sp>
            <p:nvSpPr>
              <p:cNvPr id="17422" name="Rectangle 6"/>
              <p:cNvSpPr>
                <a:spLocks noChangeArrowheads="1"/>
              </p:cNvSpPr>
              <p:nvPr/>
            </p:nvSpPr>
            <p:spPr bwMode="auto">
              <a:xfrm>
                <a:off x="1248" y="2928"/>
                <a:ext cx="2160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altLang="el-GR"/>
              </a:p>
            </p:txBody>
          </p:sp>
          <p:sp>
            <p:nvSpPr>
              <p:cNvPr id="17423" name="Line 7"/>
              <p:cNvSpPr>
                <a:spLocks noChangeShapeType="1"/>
              </p:cNvSpPr>
              <p:nvPr/>
            </p:nvSpPr>
            <p:spPr bwMode="auto">
              <a:xfrm>
                <a:off x="1296" y="3120"/>
                <a:ext cx="21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424" name="Text Box 8"/>
              <p:cNvSpPr txBox="1">
                <a:spLocks noChangeArrowheads="1"/>
              </p:cNvSpPr>
              <p:nvPr/>
            </p:nvSpPr>
            <p:spPr bwMode="auto">
              <a:xfrm>
                <a:off x="1296" y="2855"/>
                <a:ext cx="2136" cy="45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el-GR" sz="2400">
                    <a:latin typeface="Arial Narrow" pitchFamily="34" charset="0"/>
                  </a:rPr>
                  <a:t>x        </a:t>
                </a:r>
                <a:r>
                  <a:rPr lang="en-US" altLang="el-GR" sz="2000" b="1">
                    <a:latin typeface="Arial Narrow" pitchFamily="34" charset="0"/>
                  </a:rPr>
                  <a:t>1      2      3      4      5      6</a:t>
                </a:r>
                <a:endParaRPr lang="en-US" altLang="el-GR" sz="2400" b="1">
                  <a:latin typeface="Arial Narrow" pitchFamily="34" charset="0"/>
                </a:endParaRPr>
              </a:p>
              <a:p>
                <a:pPr eaLnBrk="0" hangingPunct="0"/>
                <a:r>
                  <a:rPr lang="en-US" altLang="el-GR" sz="2400">
                    <a:latin typeface="Arial Narrow" pitchFamily="34" charset="0"/>
                  </a:rPr>
                  <a:t>p(x)</a:t>
                </a:r>
                <a:r>
                  <a:rPr lang="en-US" altLang="el-GR" sz="2400" b="1">
                    <a:latin typeface="Arial Narrow" pitchFamily="34" charset="0"/>
                  </a:rPr>
                  <a:t>   </a:t>
                </a:r>
                <a:r>
                  <a:rPr lang="en-US" altLang="el-GR" b="1">
                    <a:latin typeface="Arial Narrow" pitchFamily="34" charset="0"/>
                  </a:rPr>
                  <a:t>1/6   1/6    1/6    1/6    1/6    1/6</a:t>
                </a:r>
                <a:endParaRPr lang="en-US" altLang="el-GR" sz="2400" b="1">
                  <a:latin typeface="Times New Roman" pitchFamily="18" charset="0"/>
                </a:endParaRPr>
              </a:p>
            </p:txBody>
          </p:sp>
        </p:grpSp>
        <p:sp>
          <p:nvSpPr>
            <p:cNvPr id="17416" name="Line 9"/>
            <p:cNvSpPr>
              <a:spLocks noChangeShapeType="1"/>
            </p:cNvSpPr>
            <p:nvPr/>
          </p:nvSpPr>
          <p:spPr bwMode="auto">
            <a:xfrm>
              <a:off x="1680" y="2928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417" name="Line 10"/>
            <p:cNvSpPr>
              <a:spLocks noChangeShapeType="1"/>
            </p:cNvSpPr>
            <p:nvPr/>
          </p:nvSpPr>
          <p:spPr bwMode="auto">
            <a:xfrm>
              <a:off x="1968" y="292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418" name="Line 11"/>
            <p:cNvSpPr>
              <a:spLocks noChangeShapeType="1"/>
            </p:cNvSpPr>
            <p:nvPr/>
          </p:nvSpPr>
          <p:spPr bwMode="auto">
            <a:xfrm>
              <a:off x="2256" y="292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419" name="Line 12"/>
            <p:cNvSpPr>
              <a:spLocks noChangeShapeType="1"/>
            </p:cNvSpPr>
            <p:nvPr/>
          </p:nvSpPr>
          <p:spPr bwMode="auto">
            <a:xfrm>
              <a:off x="2544" y="292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420" name="Line 13"/>
            <p:cNvSpPr>
              <a:spLocks noChangeShapeType="1"/>
            </p:cNvSpPr>
            <p:nvPr/>
          </p:nvSpPr>
          <p:spPr bwMode="auto">
            <a:xfrm>
              <a:off x="2832" y="292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421" name="Line 14"/>
            <p:cNvSpPr>
              <a:spLocks noChangeShapeType="1"/>
            </p:cNvSpPr>
            <p:nvPr/>
          </p:nvSpPr>
          <p:spPr bwMode="auto">
            <a:xfrm>
              <a:off x="3120" y="292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7" name="16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6,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 - Τίτλος"/>
          <p:cNvSpPr txBox="1">
            <a:spLocks/>
          </p:cNvSpPr>
          <p:nvPr/>
        </p:nvSpPr>
        <p:spPr>
          <a:xfrm>
            <a:off x="467544" y="4766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Κατανομή δειγματοληψίας ή δειγματοληπτική κατανομή</a:t>
            </a:r>
            <a:endParaRPr kumimoji="0" lang="el-GR" altLang="el-G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458200" cy="4530725"/>
          </a:xfrm>
        </p:spPr>
        <p:txBody>
          <a:bodyPr/>
          <a:lstStyle/>
          <a:p>
            <a:pPr eaLnBrk="1" hangingPunct="1"/>
            <a:r>
              <a:rPr lang="el-GR" altLang="el-GR" b="1" smtClean="0"/>
              <a:t>Η μέση τιμή της Χ είναι η:</a:t>
            </a:r>
          </a:p>
          <a:p>
            <a:pPr eaLnBrk="1" hangingPunct="1"/>
            <a:endParaRPr lang="el-GR" altLang="el-GR" b="1" smtClean="0"/>
          </a:p>
          <a:p>
            <a:pPr eaLnBrk="1" hangingPunct="1"/>
            <a:endParaRPr lang="el-GR" altLang="el-GR" b="1" smtClean="0"/>
          </a:p>
          <a:p>
            <a:pPr eaLnBrk="1" hangingPunct="1"/>
            <a:endParaRPr lang="el-GR" altLang="el-GR" b="1" smtClean="0"/>
          </a:p>
          <a:p>
            <a:pPr eaLnBrk="1" hangingPunct="1"/>
            <a:r>
              <a:rPr lang="el-GR" altLang="el-GR" b="1" smtClean="0"/>
              <a:t>Η διακύμανσή της είναι η</a:t>
            </a:r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914400" y="2700339"/>
          <a:ext cx="5181600" cy="608012"/>
        </p:xfrm>
        <a:graphic>
          <a:graphicData uri="http://schemas.openxmlformats.org/presentationml/2006/ole">
            <p:oleObj spid="_x0000_s666626" name="Equation" r:id="rId3" imgW="1841500" imgH="215900" progId="Equation.3">
              <p:embed/>
            </p:oleObj>
          </a:graphicData>
        </a:graphic>
      </p:graphicFrame>
      <p:graphicFrame>
        <p:nvGraphicFramePr>
          <p:cNvPr id="18437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685800" y="4757739"/>
          <a:ext cx="7924800" cy="706437"/>
        </p:xfrm>
        <a:graphic>
          <a:graphicData uri="http://schemas.openxmlformats.org/presentationml/2006/ole">
            <p:oleObj spid="_x0000_s666627" name="Equation" r:id="rId4" imgW="2565400" imgH="228600" progId="Equation.3">
              <p:embed/>
            </p:oleObj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6,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 - Τίτλος"/>
          <p:cNvSpPr>
            <a:spLocks noGrp="1"/>
          </p:cNvSpPr>
          <p:nvPr>
            <p:ph type="title"/>
          </p:nvPr>
        </p:nvSpPr>
        <p:spPr>
          <a:xfrm>
            <a:off x="467544" y="476673"/>
            <a:ext cx="8229600" cy="1139825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Κατανομή δειγματοληψίας ή δειγματοληπτική κατανομή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614402"/>
            <a:ext cx="7776864" cy="324281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>
                <a:solidFill>
                  <a:schemeClr val="tx1"/>
                </a:solidFill>
                <a:latin typeface="+mn-lt"/>
              </a:rPr>
              <a:t>Τμήμα </a:t>
            </a:r>
            <a:r>
              <a:rPr lang="el-GR" sz="2800" dirty="0" err="1" smtClean="0">
                <a:solidFill>
                  <a:schemeClr val="tx1"/>
                </a:solidFill>
                <a:latin typeface="+mn-lt"/>
              </a:rPr>
              <a:t>Λογοθεραπείας</a:t>
            </a:r>
            <a:endParaRPr lang="el-GR" sz="2800" dirty="0" smtClean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el-GR" b="1" dirty="0" smtClean="0">
                <a:solidFill>
                  <a:schemeClr val="tx1"/>
                </a:solidFill>
                <a:latin typeface="+mn-lt"/>
              </a:rPr>
              <a:t>Στατιστική και λογισμικά στις επιστήμες συμπεριφοράς </a:t>
            </a:r>
          </a:p>
          <a:p>
            <a:pPr algn="l"/>
            <a:r>
              <a:rPr lang="el-GR" sz="2800" b="1" dirty="0" smtClean="0">
                <a:solidFill>
                  <a:schemeClr val="tx1"/>
                </a:solidFill>
                <a:latin typeface="+mn-lt"/>
              </a:rPr>
              <a:t>Ενότητα 6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  <a:latin typeface="+mn-lt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Δειγματοληπτικές Κατανομές</a:t>
            </a:r>
            <a:endParaRPr lang="en-US" sz="2800" dirty="0" smtClean="0">
              <a:solidFill>
                <a:schemeClr val="tx1"/>
              </a:solidFill>
              <a:latin typeface="+mn-lt"/>
            </a:endParaRPr>
          </a:p>
          <a:p>
            <a:pPr algn="l">
              <a:lnSpc>
                <a:spcPts val="2600"/>
              </a:lnSpc>
            </a:pPr>
            <a:endParaRPr lang="el-GR" sz="280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Γεράσιμος Μελετίου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Ιωάννινα,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8" y="5827944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591698"/>
            <a:ext cx="4310289" cy="1025873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4258"/>
            <a:ext cx="7452320" cy="122843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4259"/>
            <a:ext cx="2214640" cy="123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988841"/>
            <a:ext cx="8229600" cy="4525963"/>
          </a:xfrm>
        </p:spPr>
        <p:txBody>
          <a:bodyPr/>
          <a:lstStyle/>
          <a:p>
            <a:r>
              <a:rPr lang="el-GR" altLang="el-GR" b="1" dirty="0" smtClean="0"/>
              <a:t> </a:t>
            </a:r>
            <a:r>
              <a:rPr lang="el-GR" altLang="el-GR" dirty="0" smtClean="0"/>
              <a:t>Αυτή θα αναφέρεται στο εξής ως </a:t>
            </a:r>
            <a:r>
              <a:rPr lang="el-GR" altLang="el-GR" b="1" i="1" dirty="0" smtClean="0"/>
              <a:t>κατανομή πληθυσμού</a:t>
            </a:r>
          </a:p>
          <a:p>
            <a:r>
              <a:rPr lang="el-GR" altLang="el-GR" dirty="0" smtClean="0"/>
              <a:t> Ο πληθυσμός είναι όλες οι δυνατές ρίψεις του ζαριού (άπειρες!) και φυσικά είναι </a:t>
            </a:r>
            <a:r>
              <a:rPr lang="el-GR" altLang="el-GR" b="1" dirty="0" smtClean="0"/>
              <a:t>θεωρητικός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6,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Κατανομή δειγματοληψίας ή δειγματοληπτική κατανομή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534400" cy="4530725"/>
          </a:xfrm>
        </p:spPr>
        <p:txBody>
          <a:bodyPr/>
          <a:lstStyle/>
          <a:p>
            <a:pPr eaLnBrk="1" hangingPunct="1"/>
            <a:r>
              <a:rPr lang="el-GR" altLang="el-GR" b="1" dirty="0" smtClean="0"/>
              <a:t>Έστω τώρα </a:t>
            </a:r>
            <a:r>
              <a:rPr lang="el-GR" altLang="el-GR" b="1" dirty="0" err="1" smtClean="0"/>
              <a:t>οτι</a:t>
            </a:r>
            <a:r>
              <a:rPr lang="el-GR" altLang="el-GR" b="1" dirty="0" smtClean="0"/>
              <a:t> ρίχνουμε το ζάρι δύο φορές,        και          είναι  η όψη του ζαριού στην πρώτη και δεύτερη ρίψη αντίστοιχα</a:t>
            </a:r>
            <a:endParaRPr lang="el-GR" altLang="el-GR" b="1" baseline="-25000" dirty="0" smtClean="0"/>
          </a:p>
          <a:p>
            <a:pPr eaLnBrk="1" hangingPunct="1">
              <a:buFont typeface="Arial" charset="0"/>
              <a:buNone/>
            </a:pPr>
            <a:r>
              <a:rPr lang="el-GR" altLang="el-GR" b="1" baseline="-25000" dirty="0" smtClean="0"/>
              <a:t> </a:t>
            </a:r>
            <a:endParaRPr lang="el-GR" altLang="el-GR" b="1" dirty="0" smtClean="0"/>
          </a:p>
        </p:txBody>
      </p:sp>
      <p:graphicFrame>
        <p:nvGraphicFramePr>
          <p:cNvPr id="20483" name="Object 5"/>
          <p:cNvGraphicFramePr>
            <a:graphicFrameLocks noChangeAspect="1"/>
          </p:cNvGraphicFramePr>
          <p:nvPr/>
        </p:nvGraphicFramePr>
        <p:xfrm>
          <a:off x="8305800" y="1600200"/>
          <a:ext cx="573088" cy="609600"/>
        </p:xfrm>
        <a:graphic>
          <a:graphicData uri="http://schemas.openxmlformats.org/presentationml/2006/ole">
            <p:oleObj spid="_x0000_s667650" name="Equation" r:id="rId3" imgW="203024" imgH="215713" progId="Equation.3">
              <p:embed/>
            </p:oleObj>
          </a:graphicData>
        </a:graphic>
      </p:graphicFrame>
      <p:graphicFrame>
        <p:nvGraphicFramePr>
          <p:cNvPr id="20484" name="Object 6"/>
          <p:cNvGraphicFramePr>
            <a:graphicFrameLocks noChangeAspect="1"/>
          </p:cNvGraphicFramePr>
          <p:nvPr/>
        </p:nvGraphicFramePr>
        <p:xfrm>
          <a:off x="1524000" y="1981200"/>
          <a:ext cx="762000" cy="685800"/>
        </p:xfrm>
        <a:graphic>
          <a:graphicData uri="http://schemas.openxmlformats.org/presentationml/2006/ole">
            <p:oleObj spid="_x0000_s667651" name="Equation" r:id="rId4" imgW="215619" imgH="215619" progId="Equation.3">
              <p:embed/>
            </p:oleObj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0" y="-27383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6,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-2738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-2738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λειψοειδής επεξήγηση"/>
          <p:cNvSpPr/>
          <p:nvPr/>
        </p:nvSpPr>
        <p:spPr>
          <a:xfrm>
            <a:off x="3886200" y="609602"/>
            <a:ext cx="4953000" cy="2822575"/>
          </a:xfrm>
          <a:prstGeom prst="wedgeEllipseCallout">
            <a:avLst>
              <a:gd name="adj1" fmla="val -73974"/>
              <a:gd name="adj2" fmla="val 10999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l-GR" sz="2800" dirty="0">
                <a:solidFill>
                  <a:schemeClr val="tx1"/>
                </a:solidFill>
              </a:rPr>
              <a:t>Οι            και                είναι  λοιπόν ισόνομες  και ανεξάρτητες τυχαίες  μεταβλητές</a:t>
            </a:r>
          </a:p>
        </p:txBody>
      </p:sp>
      <p:graphicFrame>
        <p:nvGraphicFramePr>
          <p:cNvPr id="21508" name="Object 3"/>
          <p:cNvGraphicFramePr>
            <a:graphicFrameLocks noChangeAspect="1"/>
          </p:cNvGraphicFramePr>
          <p:nvPr/>
        </p:nvGraphicFramePr>
        <p:xfrm>
          <a:off x="5181600" y="1143000"/>
          <a:ext cx="573088" cy="533400"/>
        </p:xfrm>
        <a:graphic>
          <a:graphicData uri="http://schemas.openxmlformats.org/presentationml/2006/ole">
            <p:oleObj spid="_x0000_s668674" name="Equation" r:id="rId3" imgW="203024" imgH="215713" progId="Equation.3">
              <p:embed/>
            </p:oleObj>
          </a:graphicData>
        </a:graphic>
      </p:graphicFrame>
      <p:graphicFrame>
        <p:nvGraphicFramePr>
          <p:cNvPr id="21509" name="Object 4"/>
          <p:cNvGraphicFramePr>
            <a:graphicFrameLocks noChangeAspect="1"/>
          </p:cNvGraphicFramePr>
          <p:nvPr/>
        </p:nvGraphicFramePr>
        <p:xfrm>
          <a:off x="6781800" y="1135065"/>
          <a:ext cx="685800" cy="617537"/>
        </p:xfrm>
        <a:graphic>
          <a:graphicData uri="http://schemas.openxmlformats.org/presentationml/2006/ole">
            <p:oleObj spid="_x0000_s668675" name="Equation" r:id="rId4" imgW="215619" imgH="215619" progId="Equation.3">
              <p:embed/>
            </p:oleObj>
          </a:graphicData>
        </a:graphic>
      </p:graphicFrame>
      <p:sp>
        <p:nvSpPr>
          <p:cNvPr id="11" name="10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6,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Τυχαίο δείγμα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 dirty="0" smtClean="0"/>
              <a:t>   </a:t>
            </a:r>
            <a:endParaRPr lang="en-US" altLang="el-GR" b="1" u="sng" dirty="0" smtClean="0">
              <a:solidFill>
                <a:srgbClr val="D34DAD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l-GR" altLang="el-GR" b="1" dirty="0" smtClean="0"/>
              <a:t>    </a:t>
            </a:r>
            <a:r>
              <a:rPr lang="el-GR" altLang="el-GR" dirty="0" smtClean="0"/>
              <a:t>Μια ακολουθία </a:t>
            </a:r>
            <a:r>
              <a:rPr lang="el-GR" altLang="el-GR" dirty="0" err="1" smtClean="0"/>
              <a:t>απο</a:t>
            </a:r>
            <a:r>
              <a:rPr lang="el-GR" altLang="el-GR" dirty="0" smtClean="0"/>
              <a:t> ανεξάρτητες και ισόνομες </a:t>
            </a:r>
            <a:r>
              <a:rPr lang="el-GR" altLang="el-GR" dirty="0" err="1" smtClean="0"/>
              <a:t>τ.μ</a:t>
            </a:r>
            <a:r>
              <a:rPr lang="el-GR" altLang="el-GR" dirty="0" smtClean="0"/>
              <a:t> περιγράφει μια </a:t>
            </a:r>
            <a:r>
              <a:rPr lang="el-GR" altLang="el-GR" dirty="0" err="1" smtClean="0"/>
              <a:t>διαδιακασία</a:t>
            </a:r>
            <a:r>
              <a:rPr lang="el-GR" altLang="el-GR" dirty="0" smtClean="0"/>
              <a:t> απλής τυχαίας δειγματοληψίας και ονομάζεται </a:t>
            </a:r>
            <a:r>
              <a:rPr lang="el-GR" altLang="el-GR" b="1" dirty="0" smtClean="0"/>
              <a:t>τυχαίο δείγμα</a:t>
            </a:r>
            <a:endParaRPr lang="en-US" altLang="el-GR" b="1" dirty="0" smtClean="0"/>
          </a:p>
          <a:p>
            <a:pPr eaLnBrk="1" hangingPunct="1">
              <a:buFont typeface="Wingdings" pitchFamily="2" charset="2"/>
              <a:buNone/>
            </a:pPr>
            <a:endParaRPr lang="el-GR" altLang="el-GR" b="1" dirty="0" smtClean="0"/>
          </a:p>
        </p:txBody>
      </p:sp>
      <p:sp>
        <p:nvSpPr>
          <p:cNvPr id="9" name="8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6,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- Τίτλος"/>
          <p:cNvSpPr>
            <a:spLocks noGrp="1"/>
          </p:cNvSpPr>
          <p:nvPr>
            <p:ph type="title"/>
          </p:nvPr>
        </p:nvSpPr>
        <p:spPr>
          <a:xfrm>
            <a:off x="467544" y="1998985"/>
            <a:ext cx="8229600" cy="1143000"/>
          </a:xfrm>
        </p:spPr>
        <p:txBody>
          <a:bodyPr/>
          <a:lstStyle/>
          <a:p>
            <a:pPr algn="l" eaLnBrk="1" hangingPunct="1"/>
            <a:r>
              <a:rPr lang="el-GR" altLang="el-GR" sz="3200" b="1" dirty="0" smtClean="0"/>
              <a:t>Ορίζουμε   το άθροισμα και τον μέσο των       και          ως εξής:</a:t>
            </a:r>
          </a:p>
        </p:txBody>
      </p:sp>
      <p:graphicFrame>
        <p:nvGraphicFramePr>
          <p:cNvPr id="74754" name="Object 2"/>
          <p:cNvGraphicFramePr>
            <a:graphicFrameLocks noChangeAspect="1"/>
          </p:cNvGraphicFramePr>
          <p:nvPr/>
        </p:nvGraphicFramePr>
        <p:xfrm>
          <a:off x="2123728" y="3140968"/>
          <a:ext cx="2554287" cy="658813"/>
        </p:xfrm>
        <a:graphic>
          <a:graphicData uri="http://schemas.openxmlformats.org/presentationml/2006/ole">
            <p:oleObj spid="_x0000_s669698" name="Equation" r:id="rId3" imgW="837836" imgH="215806" progId="Equation.3">
              <p:embed/>
            </p:oleObj>
          </a:graphicData>
        </a:graphic>
      </p:graphicFrame>
      <p:graphicFrame>
        <p:nvGraphicFramePr>
          <p:cNvPr id="75779" name="Object 3"/>
          <p:cNvGraphicFramePr>
            <a:graphicFrameLocks noChangeAspect="1"/>
          </p:cNvGraphicFramePr>
          <p:nvPr/>
        </p:nvGraphicFramePr>
        <p:xfrm>
          <a:off x="2123728" y="4653136"/>
          <a:ext cx="2593975" cy="1200151"/>
        </p:xfrm>
        <a:graphic>
          <a:graphicData uri="http://schemas.openxmlformats.org/presentationml/2006/ole">
            <p:oleObj spid="_x0000_s669699" name="Equation" r:id="rId4" imgW="850531" imgH="393529" progId="Equation.3">
              <p:embed/>
            </p:oleObj>
          </a:graphicData>
        </a:graphic>
      </p:graphicFrame>
      <p:graphicFrame>
        <p:nvGraphicFramePr>
          <p:cNvPr id="23557" name="Object 3"/>
          <p:cNvGraphicFramePr>
            <a:graphicFrameLocks noChangeAspect="1"/>
          </p:cNvGraphicFramePr>
          <p:nvPr/>
        </p:nvGraphicFramePr>
        <p:xfrm>
          <a:off x="7740352" y="2060848"/>
          <a:ext cx="573088" cy="533400"/>
        </p:xfrm>
        <a:graphic>
          <a:graphicData uri="http://schemas.openxmlformats.org/presentationml/2006/ole">
            <p:oleObj spid="_x0000_s669700" name="Equation" r:id="rId5" imgW="203024" imgH="215713" progId="Equation.3">
              <p:embed/>
            </p:oleObj>
          </a:graphicData>
        </a:graphic>
      </p:graphicFrame>
      <p:graphicFrame>
        <p:nvGraphicFramePr>
          <p:cNvPr id="23558" name="Object 4"/>
          <p:cNvGraphicFramePr>
            <a:graphicFrameLocks noChangeAspect="1"/>
          </p:cNvGraphicFramePr>
          <p:nvPr/>
        </p:nvGraphicFramePr>
        <p:xfrm>
          <a:off x="1187624" y="2503041"/>
          <a:ext cx="685800" cy="617539"/>
        </p:xfrm>
        <a:graphic>
          <a:graphicData uri="http://schemas.openxmlformats.org/presentationml/2006/ole">
            <p:oleObj spid="_x0000_s669701" name="Equation" r:id="rId6" imgW="215619" imgH="215619" progId="Equation.3">
              <p:embed/>
            </p:oleObj>
          </a:graphicData>
        </a:graphic>
      </p:graphicFrame>
      <p:sp>
        <p:nvSpPr>
          <p:cNvPr id="11" name="10 - Επεξήγηση με στρογγυλεμένο παραλληλόγραμμο"/>
          <p:cNvSpPr/>
          <p:nvPr/>
        </p:nvSpPr>
        <p:spPr>
          <a:xfrm>
            <a:off x="228600" y="5179913"/>
            <a:ext cx="1371600" cy="841375"/>
          </a:xfrm>
          <a:prstGeom prst="wedgeRoundRectCallout">
            <a:avLst>
              <a:gd name="adj1" fmla="val 87694"/>
              <a:gd name="adj2" fmla="val -2918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>
                <a:solidFill>
                  <a:schemeClr val="tx1"/>
                </a:solidFill>
              </a:rPr>
              <a:t>Ο μέσος των δύο όψεων</a:t>
            </a:r>
          </a:p>
        </p:txBody>
      </p:sp>
      <p:sp>
        <p:nvSpPr>
          <p:cNvPr id="12" name="11 - Επεξήγηση με στρογγυλεμένο παραλληλόγραμμο"/>
          <p:cNvSpPr/>
          <p:nvPr/>
        </p:nvSpPr>
        <p:spPr>
          <a:xfrm>
            <a:off x="228600" y="3655913"/>
            <a:ext cx="1219200" cy="1066800"/>
          </a:xfrm>
          <a:prstGeom prst="wedgeRoundRectCallout">
            <a:avLst>
              <a:gd name="adj1" fmla="val 105330"/>
              <a:gd name="adj2" fmla="val -6154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>
                <a:solidFill>
                  <a:schemeClr val="tx1"/>
                </a:solidFill>
              </a:rPr>
              <a:t>Το άθροισμα των δύο όψεων</a:t>
            </a:r>
          </a:p>
        </p:txBody>
      </p:sp>
      <p:sp>
        <p:nvSpPr>
          <p:cNvPr id="13" name="12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6,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 - Τίτλος"/>
          <p:cNvSpPr txBox="1">
            <a:spLocks/>
          </p:cNvSpPr>
          <p:nvPr/>
        </p:nvSpPr>
        <p:spPr>
          <a:xfrm>
            <a:off x="467544" y="7647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Αθροισμα</a:t>
            </a:r>
            <a:r>
              <a:rPr kumimoji="0" lang="el-GR" alt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Μέσος όρος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- Ορθογώνιο"/>
          <p:cNvSpPr>
            <a:spLocks noChangeArrowheads="1"/>
          </p:cNvSpPr>
          <p:nvPr/>
        </p:nvSpPr>
        <p:spPr bwMode="auto">
          <a:xfrm>
            <a:off x="533400" y="1143000"/>
            <a:ext cx="7924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 sz="3200" b="1" dirty="0"/>
              <a:t>Η κατανομή πιθανοτήτων  των  </a:t>
            </a:r>
            <a:r>
              <a:rPr lang="el-GR" altLang="el-GR" sz="3200" dirty="0"/>
              <a:t>Α</a:t>
            </a:r>
            <a:r>
              <a:rPr lang="el-GR" altLang="el-GR" sz="3200" b="1" baseline="-25000" dirty="0"/>
              <a:t> </a:t>
            </a:r>
            <a:r>
              <a:rPr lang="en-US" altLang="el-GR" sz="3200" b="1" baseline="-25000" dirty="0"/>
              <a:t> </a:t>
            </a:r>
            <a:r>
              <a:rPr lang="el-GR" altLang="el-GR" sz="3200" b="1" dirty="0"/>
              <a:t/>
            </a:r>
            <a:br>
              <a:rPr lang="el-GR" altLang="el-GR" sz="3200" b="1" dirty="0"/>
            </a:br>
            <a:r>
              <a:rPr lang="el-GR" altLang="el-GR" sz="3200" b="1" dirty="0"/>
              <a:t>και         είναι η ακόλουθη</a:t>
            </a:r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24580" name="Object 1"/>
          <p:cNvGraphicFramePr>
            <a:graphicFrameLocks noChangeAspect="1"/>
          </p:cNvGraphicFramePr>
          <p:nvPr/>
        </p:nvGraphicFramePr>
        <p:xfrm>
          <a:off x="1371600" y="1600200"/>
          <a:ext cx="465138" cy="533400"/>
        </p:xfrm>
        <a:graphic>
          <a:graphicData uri="http://schemas.openxmlformats.org/presentationml/2006/ole">
            <p:oleObj spid="_x0000_s670722" r:id="rId3" imgW="152202" imgH="177569" progId="">
              <p:embed/>
            </p:oleObj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6,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914400" y="609601"/>
          <a:ext cx="5334000" cy="5900739"/>
        </p:xfrm>
        <a:graphic>
          <a:graphicData uri="http://schemas.openxmlformats.org/drawingml/2006/table">
            <a:tbl>
              <a:tblPr/>
              <a:tblGrid>
                <a:gridCol w="1177636"/>
                <a:gridCol w="2078182"/>
                <a:gridCol w="2078182"/>
              </a:tblGrid>
              <a:tr h="773559">
                <a:tc>
                  <a:txBody>
                    <a:bodyPr/>
                    <a:lstStyle/>
                    <a:p>
                      <a:pPr marL="36195" indent="255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 smtClean="0">
                          <a:latin typeface="Calibri"/>
                          <a:ea typeface="Calibri"/>
                          <a:cs typeface="Times New Roman"/>
                        </a:rPr>
                        <a:t>Α</a:t>
                      </a:r>
                      <a:endParaRPr lang="el-G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indent="255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indent="2559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πιθανότητα</a:t>
                      </a:r>
                      <a:endParaRPr lang="el-GR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4120">
                <a:tc>
                  <a:txBody>
                    <a:bodyPr/>
                    <a:lstStyle/>
                    <a:p>
                      <a:pPr marL="36195" indent="255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l-G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indent="255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Calibri"/>
                          <a:ea typeface="Calibri"/>
                          <a:cs typeface="Times New Roman"/>
                        </a:rPr>
                        <a:t>1.0 </a:t>
                      </a:r>
                      <a:endParaRPr lang="el-G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indent="255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b="1" dirty="0" smtClean="0">
                          <a:latin typeface="Calibri"/>
                          <a:ea typeface="Calibri"/>
                          <a:cs typeface="Times New Roman"/>
                        </a:rPr>
                        <a:t>0.028</a:t>
                      </a:r>
                      <a:endParaRPr lang="el-G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4120">
                <a:tc>
                  <a:txBody>
                    <a:bodyPr/>
                    <a:lstStyle/>
                    <a:p>
                      <a:pPr marL="36195" indent="255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l-GR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indent="255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Calibri"/>
                          <a:ea typeface="Calibri"/>
                          <a:cs typeface="Times New Roman"/>
                        </a:rPr>
                        <a:t>1.5</a:t>
                      </a:r>
                      <a:endParaRPr lang="el-G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indent="255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b="1" dirty="0" smtClean="0">
                          <a:latin typeface="Calibri"/>
                          <a:ea typeface="Calibri"/>
                          <a:cs typeface="Times New Roman"/>
                        </a:rPr>
                        <a:t>0.056</a:t>
                      </a:r>
                      <a:endParaRPr lang="el-G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4120">
                <a:tc>
                  <a:txBody>
                    <a:bodyPr/>
                    <a:lstStyle/>
                    <a:p>
                      <a:pPr marL="36195" indent="255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l-GR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indent="255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Calibri"/>
                          <a:ea typeface="Calibri"/>
                          <a:cs typeface="Times New Roman"/>
                        </a:rPr>
                        <a:t>2.0</a:t>
                      </a:r>
                      <a:endParaRPr lang="el-G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indent="255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b="1" dirty="0" smtClean="0">
                          <a:latin typeface="Calibri"/>
                          <a:ea typeface="Calibri"/>
                          <a:cs typeface="Times New Roman"/>
                        </a:rPr>
                        <a:t>0.083</a:t>
                      </a:r>
                      <a:endParaRPr lang="el-G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4120">
                <a:tc>
                  <a:txBody>
                    <a:bodyPr/>
                    <a:lstStyle/>
                    <a:p>
                      <a:pPr marL="36195" indent="255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l-GR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indent="255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Calibri"/>
                          <a:ea typeface="Calibri"/>
                          <a:cs typeface="Times New Roman"/>
                        </a:rPr>
                        <a:t>2.5</a:t>
                      </a:r>
                      <a:endParaRPr lang="el-G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indent="255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b="1" dirty="0" smtClean="0">
                          <a:latin typeface="Calibri"/>
                          <a:ea typeface="Calibri"/>
                          <a:cs typeface="Times New Roman"/>
                        </a:rPr>
                        <a:t>0.111</a:t>
                      </a:r>
                      <a:endParaRPr lang="el-G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4120">
                <a:tc>
                  <a:txBody>
                    <a:bodyPr/>
                    <a:lstStyle/>
                    <a:p>
                      <a:pPr marL="36195" indent="255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l-GR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indent="255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Calibri"/>
                          <a:ea typeface="Calibri"/>
                          <a:cs typeface="Times New Roman"/>
                        </a:rPr>
                        <a:t>3.0</a:t>
                      </a:r>
                      <a:endParaRPr lang="el-G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indent="255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b="1" dirty="0" smtClean="0">
                          <a:latin typeface="Calibri"/>
                          <a:ea typeface="Calibri"/>
                          <a:cs typeface="Times New Roman"/>
                        </a:rPr>
                        <a:t>0.139</a:t>
                      </a:r>
                      <a:endParaRPr lang="el-G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4120">
                <a:tc>
                  <a:txBody>
                    <a:bodyPr/>
                    <a:lstStyle/>
                    <a:p>
                      <a:pPr marL="36195" indent="255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el-GR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indent="255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Calibri"/>
                          <a:ea typeface="Calibri"/>
                          <a:cs typeface="Times New Roman"/>
                        </a:rPr>
                        <a:t>3.5</a:t>
                      </a:r>
                      <a:endParaRPr lang="el-G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indent="255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b="1" dirty="0" smtClean="0">
                          <a:latin typeface="Calibri"/>
                          <a:ea typeface="Calibri"/>
                          <a:cs typeface="Times New Roman"/>
                        </a:rPr>
                        <a:t>0.17</a:t>
                      </a:r>
                      <a:endParaRPr lang="el-G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0667">
                <a:tc>
                  <a:txBody>
                    <a:bodyPr/>
                    <a:lstStyle/>
                    <a:p>
                      <a:pPr marL="36195" indent="255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l-GR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indent="255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Calibri"/>
                          <a:ea typeface="Calibri"/>
                          <a:cs typeface="Times New Roman"/>
                        </a:rPr>
                        <a:t>4.0</a:t>
                      </a:r>
                      <a:endParaRPr lang="el-G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indent="255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b="1" dirty="0" smtClean="0">
                          <a:latin typeface="Calibri"/>
                          <a:ea typeface="Calibri"/>
                          <a:cs typeface="Times New Roman"/>
                        </a:rPr>
                        <a:t>0.139</a:t>
                      </a:r>
                      <a:endParaRPr lang="el-G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4120">
                <a:tc>
                  <a:txBody>
                    <a:bodyPr/>
                    <a:lstStyle/>
                    <a:p>
                      <a:pPr marL="36195" indent="255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el-GR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indent="255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Calibri"/>
                          <a:ea typeface="Calibri"/>
                          <a:cs typeface="Times New Roman"/>
                        </a:rPr>
                        <a:t>4.5</a:t>
                      </a:r>
                      <a:endParaRPr lang="el-G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indent="255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b="1" dirty="0" smtClean="0">
                          <a:latin typeface="Calibri"/>
                          <a:ea typeface="Calibri"/>
                          <a:cs typeface="Times New Roman"/>
                        </a:rPr>
                        <a:t>0.111</a:t>
                      </a:r>
                      <a:endParaRPr lang="el-G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5891">
                <a:tc>
                  <a:txBody>
                    <a:bodyPr/>
                    <a:lstStyle/>
                    <a:p>
                      <a:pPr marL="36195" indent="255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l-GR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indent="255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Calibri"/>
                          <a:ea typeface="Calibri"/>
                          <a:cs typeface="Times New Roman"/>
                        </a:rPr>
                        <a:t>5.0</a:t>
                      </a:r>
                      <a:endParaRPr lang="el-G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indent="255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b="1" dirty="0" smtClean="0">
                          <a:latin typeface="Calibri"/>
                          <a:ea typeface="Calibri"/>
                          <a:cs typeface="Times New Roman"/>
                        </a:rPr>
                        <a:t>0.083</a:t>
                      </a:r>
                      <a:endParaRPr lang="el-G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5891">
                <a:tc>
                  <a:txBody>
                    <a:bodyPr/>
                    <a:lstStyle/>
                    <a:p>
                      <a:pPr marL="36195" indent="255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el-GR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indent="255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Calibri"/>
                          <a:ea typeface="Calibri"/>
                          <a:cs typeface="Times New Roman"/>
                        </a:rPr>
                        <a:t>5.5</a:t>
                      </a:r>
                      <a:endParaRPr lang="el-G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indent="255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b="1" dirty="0" smtClean="0">
                          <a:latin typeface="Calibri"/>
                          <a:ea typeface="Calibri"/>
                          <a:cs typeface="Times New Roman"/>
                        </a:rPr>
                        <a:t>0.056</a:t>
                      </a:r>
                      <a:endParaRPr lang="el-G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5891">
                <a:tc>
                  <a:txBody>
                    <a:bodyPr/>
                    <a:lstStyle/>
                    <a:p>
                      <a:pPr marL="36195" indent="255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el-GR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indent="255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Calibri"/>
                          <a:ea typeface="Calibri"/>
                          <a:cs typeface="Times New Roman"/>
                        </a:rPr>
                        <a:t>6.0</a:t>
                      </a:r>
                      <a:endParaRPr lang="el-G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indent="255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b="1" dirty="0" smtClean="0">
                          <a:latin typeface="Calibri"/>
                          <a:ea typeface="Calibri"/>
                          <a:cs typeface="Times New Roman"/>
                        </a:rPr>
                        <a:t>0.028</a:t>
                      </a:r>
                      <a:endParaRPr lang="el-G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656" name="Object 1"/>
          <p:cNvGraphicFramePr>
            <a:graphicFrameLocks noChangeAspect="1"/>
          </p:cNvGraphicFramePr>
          <p:nvPr/>
        </p:nvGraphicFramePr>
        <p:xfrm>
          <a:off x="2514600" y="685800"/>
          <a:ext cx="465138" cy="533400"/>
        </p:xfrm>
        <a:graphic>
          <a:graphicData uri="http://schemas.openxmlformats.org/presentationml/2006/ole">
            <p:oleObj spid="_x0000_s671746" r:id="rId3" imgW="152202" imgH="177569" progId="">
              <p:embed/>
            </p:oleObj>
          </a:graphicData>
        </a:graphic>
      </p:graphicFrame>
      <p:sp>
        <p:nvSpPr>
          <p:cNvPr id="4" name="3 - Επεξήγηση με στρογγυλεμένο παραλληλόγραμμο"/>
          <p:cNvSpPr/>
          <p:nvPr/>
        </p:nvSpPr>
        <p:spPr>
          <a:xfrm>
            <a:off x="6477000" y="476672"/>
            <a:ext cx="2667000" cy="2209800"/>
          </a:xfrm>
          <a:prstGeom prst="wedgeRoundRectCallout">
            <a:avLst>
              <a:gd name="adj1" fmla="val -55576"/>
              <a:gd name="adj2" fmla="val -559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l-GR" sz="2000" b="1" dirty="0">
                <a:solidFill>
                  <a:schemeClr val="tx1"/>
                </a:solidFill>
              </a:rPr>
              <a:t>Κατανομή δειγματοληψίας (ή δειγματοληπτική κατανομή) του αθροίσματος και του μέσου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6,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6" name="Object 4"/>
          <p:cNvGraphicFramePr>
            <a:graphicFrameLocks noChangeAspect="1"/>
          </p:cNvGraphicFramePr>
          <p:nvPr/>
        </p:nvGraphicFramePr>
        <p:xfrm>
          <a:off x="762000" y="1752601"/>
          <a:ext cx="5226050" cy="1393825"/>
        </p:xfrm>
        <a:graphic>
          <a:graphicData uri="http://schemas.openxmlformats.org/presentationml/2006/ole">
            <p:oleObj spid="_x0000_s672770" name="Equation" r:id="rId3" imgW="1714500" imgH="457200" progId="Equation.3">
              <p:embed/>
            </p:oleObj>
          </a:graphicData>
        </a:graphic>
      </p:graphicFrame>
      <p:sp>
        <p:nvSpPr>
          <p:cNvPr id="26627" name="3 - Τίτλος"/>
          <p:cNvSpPr>
            <a:spLocks noGrp="1"/>
          </p:cNvSpPr>
          <p:nvPr>
            <p:ph type="title"/>
          </p:nvPr>
        </p:nvSpPr>
        <p:spPr>
          <a:xfrm>
            <a:off x="457200" y="274639"/>
            <a:ext cx="6400800" cy="1143000"/>
          </a:xfrm>
        </p:spPr>
        <p:txBody>
          <a:bodyPr/>
          <a:lstStyle/>
          <a:p>
            <a:pPr eaLnBrk="1" hangingPunct="1"/>
            <a:r>
              <a:rPr lang="el-GR" altLang="el-GR" sz="3200" b="1" smtClean="0"/>
              <a:t>Είναι εύκολο να ελεγχθεί ότι ισχύει:</a:t>
            </a:r>
          </a:p>
        </p:txBody>
      </p:sp>
      <p:graphicFrame>
        <p:nvGraphicFramePr>
          <p:cNvPr id="75780" name="Object 4"/>
          <p:cNvGraphicFramePr>
            <a:graphicFrameLocks noChangeAspect="1"/>
          </p:cNvGraphicFramePr>
          <p:nvPr/>
        </p:nvGraphicFramePr>
        <p:xfrm>
          <a:off x="838200" y="3429000"/>
          <a:ext cx="6427788" cy="1905000"/>
        </p:xfrm>
        <a:graphic>
          <a:graphicData uri="http://schemas.openxmlformats.org/presentationml/2006/ole">
            <p:oleObj spid="_x0000_s672771" name="Equation" r:id="rId4" imgW="2108200" imgH="660400" progId="Equation.3">
              <p:embed/>
            </p:oleObj>
          </a:graphicData>
        </a:graphic>
      </p:graphicFrame>
      <p:sp>
        <p:nvSpPr>
          <p:cNvPr id="9" name="8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6,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- Τίτλος"/>
          <p:cNvSpPr>
            <a:spLocks noGrp="1"/>
          </p:cNvSpPr>
          <p:nvPr>
            <p:ph type="title"/>
          </p:nvPr>
        </p:nvSpPr>
        <p:spPr>
          <a:xfrm>
            <a:off x="609600" y="990600"/>
            <a:ext cx="8229600" cy="3200400"/>
          </a:xfrm>
        </p:spPr>
        <p:txBody>
          <a:bodyPr/>
          <a:lstStyle/>
          <a:p>
            <a:pPr algn="l" eaLnBrk="1" hangingPunct="1"/>
            <a:r>
              <a:rPr lang="el-GR" altLang="el-GR" sz="3200" b="1" dirty="0" smtClean="0"/>
              <a:t>Το  γράφημα της κατανομής του    	παρουσιάζεται αναλυτικά στην επόμενη διαφάνεια</a:t>
            </a:r>
            <a:br>
              <a:rPr lang="el-GR" altLang="el-GR" sz="3200" b="1" dirty="0" smtClean="0"/>
            </a:br>
            <a:r>
              <a:rPr lang="en-US" altLang="el-GR" sz="3200" b="1" dirty="0" smtClean="0"/>
              <a:t/>
            </a:r>
            <a:br>
              <a:rPr lang="en-US" altLang="el-GR" sz="3200" b="1" dirty="0" smtClean="0"/>
            </a:br>
            <a:r>
              <a:rPr lang="el-GR" altLang="el-GR" sz="3200" b="0" dirty="0" smtClean="0"/>
              <a:t>Το γράφημα για το άθροισμα είναι ίδιο-αλλάζει μόνο η κλίμακα</a:t>
            </a:r>
            <a:endParaRPr lang="el-GR" altLang="el-GR" b="0" dirty="0" smtClean="0"/>
          </a:p>
        </p:txBody>
      </p:sp>
      <p:graphicFrame>
        <p:nvGraphicFramePr>
          <p:cNvPr id="27651" name="Object 1"/>
          <p:cNvGraphicFramePr>
            <a:graphicFrameLocks noChangeAspect="1"/>
          </p:cNvGraphicFramePr>
          <p:nvPr/>
        </p:nvGraphicFramePr>
        <p:xfrm>
          <a:off x="762000" y="1524000"/>
          <a:ext cx="465138" cy="533400"/>
        </p:xfrm>
        <a:graphic>
          <a:graphicData uri="http://schemas.openxmlformats.org/presentationml/2006/ole">
            <p:oleObj spid="_x0000_s673794" r:id="rId3" imgW="152202" imgH="177569" progId="">
              <p:embed/>
            </p:oleObj>
          </a:graphicData>
        </a:graphic>
      </p:graphicFrame>
      <p:sp>
        <p:nvSpPr>
          <p:cNvPr id="6" name="5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6,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295401"/>
            <a:ext cx="7315200" cy="442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5 - Ορθογώνιο"/>
          <p:cNvSpPr>
            <a:spLocks noChangeArrowheads="1"/>
          </p:cNvSpPr>
          <p:nvPr/>
        </p:nvSpPr>
        <p:spPr bwMode="auto">
          <a:xfrm>
            <a:off x="2667000" y="5029200"/>
            <a:ext cx="4495800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100" dirty="0"/>
              <a:t>1       1.5     2.0     2.5     3.0     3.5     4.0     4.5     5.0     5.5    6.0</a:t>
            </a:r>
          </a:p>
        </p:txBody>
      </p:sp>
      <p:graphicFrame>
        <p:nvGraphicFramePr>
          <p:cNvPr id="28676" name="Object 5"/>
          <p:cNvGraphicFramePr>
            <a:graphicFrameLocks noChangeAspect="1"/>
          </p:cNvGraphicFramePr>
          <p:nvPr/>
        </p:nvGraphicFramePr>
        <p:xfrm>
          <a:off x="6934202" y="4953000"/>
          <a:ext cx="284163" cy="330200"/>
        </p:xfrm>
        <a:graphic>
          <a:graphicData uri="http://schemas.openxmlformats.org/presentationml/2006/ole">
            <p:oleObj spid="_x0000_s674818" name="Equation" r:id="rId4" imgW="139579" imgH="164957" progId="Equation.3">
              <p:embed/>
            </p:oleObj>
          </a:graphicData>
        </a:graphic>
      </p:graphicFrame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1752600" y="1905000"/>
          <a:ext cx="152400" cy="177800"/>
        </p:xfrm>
        <a:graphic>
          <a:graphicData uri="http://schemas.openxmlformats.org/presentationml/2006/ole">
            <p:oleObj spid="_x0000_s674819" name="Equation" r:id="rId5" imgW="139579" imgH="164957" progId="Equation.3">
              <p:embed/>
            </p:oleObj>
          </a:graphicData>
        </a:graphic>
      </p:graphicFrame>
      <p:graphicFrame>
        <p:nvGraphicFramePr>
          <p:cNvPr id="72710" name="Object 6"/>
          <p:cNvGraphicFramePr>
            <a:graphicFrameLocks noChangeAspect="1"/>
          </p:cNvGraphicFramePr>
          <p:nvPr/>
        </p:nvGraphicFramePr>
        <p:xfrm>
          <a:off x="2590802" y="5791200"/>
          <a:ext cx="2214563" cy="533400"/>
        </p:xfrm>
        <a:graphic>
          <a:graphicData uri="http://schemas.openxmlformats.org/presentationml/2006/ole">
            <p:oleObj spid="_x0000_s674820" name="Equation" r:id="rId6" imgW="1016000" imgH="241300" progId="Equation.3">
              <p:embed/>
            </p:oleObj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5562600" y="5486400"/>
          <a:ext cx="2057400" cy="1219200"/>
        </p:xfrm>
        <a:graphic>
          <a:graphicData uri="http://schemas.openxmlformats.org/presentationml/2006/ole">
            <p:oleObj spid="_x0000_s674821" name="Equation" r:id="rId7" imgW="1028254" imgH="533169" progId="Equation.3">
              <p:embed/>
            </p:oleObj>
          </a:graphicData>
        </a:graphic>
      </p:graphicFrame>
      <p:sp>
        <p:nvSpPr>
          <p:cNvPr id="10" name="9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6,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/>
              <a:t>Άδειες Χρήσης</a:t>
            </a:r>
          </a:p>
        </p:txBody>
      </p:sp>
      <p:sp>
        <p:nvSpPr>
          <p:cNvPr id="28678" name="Subtitle 8"/>
          <p:cNvSpPr txBox="1">
            <a:spLocks/>
          </p:cNvSpPr>
          <p:nvPr/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Το παρόν εκπαιδευτικό υλικό υπόκειται σε άδειες χρήσης Creative Commons.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2867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4117975"/>
            <a:ext cx="1581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</a:t>
            </a:r>
            <a:r>
              <a:rPr lang="el-GR" sz="1200" dirty="0" smtClean="0">
                <a:solidFill>
                  <a:schemeClr val="bg1"/>
                </a:solidFill>
              </a:rPr>
              <a:t>6, </a:t>
            </a:r>
            <a:r>
              <a:rPr lang="el-GR" sz="1200" dirty="0" smtClean="0">
                <a:solidFill>
                  <a:schemeClr val="bg1"/>
                </a:solidFill>
              </a:rPr>
              <a:t>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762001"/>
            <a:ext cx="8305800" cy="53244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l-GR" b="1" smtClean="0"/>
              <a:t>   </a:t>
            </a:r>
            <a:r>
              <a:rPr lang="el-GR" altLang="el-GR" b="1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altLang="el-GR" b="1" smtClean="0"/>
              <a:t>   Το γράφημα της κατανομής  πιθανοτήτων του              	για  </a:t>
            </a:r>
            <a:r>
              <a:rPr lang="en-US" altLang="el-GR" b="1" smtClean="0"/>
              <a:t>n=</a:t>
            </a:r>
            <a:r>
              <a:rPr lang="el-GR" altLang="el-GR" b="1" smtClean="0"/>
              <a:t> 5, 20 και 50 ρίψεις δίνεται στη συνέχεια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altLang="el-GR" b="1" smtClean="0"/>
              <a:t>    </a:t>
            </a:r>
            <a:r>
              <a:rPr lang="el-GR" altLang="el-GR" b="1" smtClean="0">
                <a:solidFill>
                  <a:srgbClr val="CC0099"/>
                </a:solidFill>
              </a:rPr>
              <a:t> </a:t>
            </a:r>
            <a:endParaRPr lang="el-GR" altLang="el-GR" b="1" smtClean="0"/>
          </a:p>
        </p:txBody>
      </p:sp>
      <p:graphicFrame>
        <p:nvGraphicFramePr>
          <p:cNvPr id="29699" name="Object 1"/>
          <p:cNvGraphicFramePr>
            <a:graphicFrameLocks noChangeAspect="1"/>
          </p:cNvGraphicFramePr>
          <p:nvPr/>
        </p:nvGraphicFramePr>
        <p:xfrm>
          <a:off x="1143000" y="1828800"/>
          <a:ext cx="465138" cy="533400"/>
        </p:xfrm>
        <a:graphic>
          <a:graphicData uri="http://schemas.openxmlformats.org/presentationml/2006/ole">
            <p:oleObj spid="_x0000_s675842" r:id="rId3" imgW="152202" imgH="177569" progId="">
              <p:embed/>
            </p:oleObj>
          </a:graphicData>
        </a:graphic>
      </p:graphicFrame>
      <p:sp>
        <p:nvSpPr>
          <p:cNvPr id="6" name="5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6,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4"/>
          <p:cNvGraphicFramePr>
            <a:graphicFrameLocks noChangeAspect="1"/>
          </p:cNvGraphicFramePr>
          <p:nvPr/>
        </p:nvGraphicFramePr>
        <p:xfrm>
          <a:off x="179512" y="1196752"/>
          <a:ext cx="8709025" cy="4032251"/>
        </p:xfrm>
        <a:graphic>
          <a:graphicData uri="http://schemas.openxmlformats.org/presentationml/2006/ole">
            <p:oleObj spid="_x0000_s676866" name="Chart" r:id="rId3" imgW="3009900" imgH="1394460" progId="Excel.Sheet.8">
              <p:embed/>
            </p:oleObj>
          </a:graphicData>
        </a:graphic>
      </p:graphicFrame>
      <p:graphicFrame>
        <p:nvGraphicFramePr>
          <p:cNvPr id="72710" name="Object 6"/>
          <p:cNvGraphicFramePr>
            <a:graphicFrameLocks noChangeAspect="1"/>
          </p:cNvGraphicFramePr>
          <p:nvPr/>
        </p:nvGraphicFramePr>
        <p:xfrm>
          <a:off x="2483768" y="4221088"/>
          <a:ext cx="1447800" cy="833437"/>
        </p:xfrm>
        <a:graphic>
          <a:graphicData uri="http://schemas.openxmlformats.org/presentationml/2006/ole">
            <p:oleObj spid="_x0000_s676867" name="Equation" r:id="rId4" imgW="660400" imgH="457200" progId="Equation.3">
              <p:embed/>
            </p:oleObj>
          </a:graphicData>
        </a:graphic>
      </p:graphicFrame>
      <p:cxnSp>
        <p:nvCxnSpPr>
          <p:cNvPr id="7" name="6 - Καμπύλη γραμμή σύνδεσης"/>
          <p:cNvCxnSpPr/>
          <p:nvPr/>
        </p:nvCxnSpPr>
        <p:spPr>
          <a:xfrm flipV="1">
            <a:off x="3779912" y="3645024"/>
            <a:ext cx="1253480" cy="56768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25" name="Object 1"/>
          <p:cNvGraphicFramePr>
            <a:graphicFrameLocks noChangeAspect="1"/>
          </p:cNvGraphicFramePr>
          <p:nvPr/>
        </p:nvGraphicFramePr>
        <p:xfrm>
          <a:off x="8229602" y="3581400"/>
          <a:ext cx="398463" cy="457200"/>
        </p:xfrm>
        <a:graphic>
          <a:graphicData uri="http://schemas.openxmlformats.org/presentationml/2006/ole">
            <p:oleObj spid="_x0000_s676868" r:id="rId5" imgW="152202" imgH="177569" progId="">
              <p:embed/>
            </p:oleObj>
          </a:graphicData>
        </a:graphic>
      </p:graphicFrame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2627784" y="5157192"/>
          <a:ext cx="2349500" cy="1238251"/>
        </p:xfrm>
        <a:graphic>
          <a:graphicData uri="http://schemas.openxmlformats.org/presentationml/2006/ole">
            <p:oleObj spid="_x0000_s676869" name="Equation" r:id="rId6" imgW="1218671" imgH="634725" progId="Equation.3">
              <p:embed/>
            </p:oleObj>
          </a:graphicData>
        </a:graphic>
      </p:graphicFrame>
      <p:sp>
        <p:nvSpPr>
          <p:cNvPr id="8" name="7 - Επεξήγηση με στρογγυλεμένο παραλληλόγραμμο"/>
          <p:cNvSpPr/>
          <p:nvPr/>
        </p:nvSpPr>
        <p:spPr>
          <a:xfrm>
            <a:off x="755576" y="188640"/>
            <a:ext cx="7632848" cy="838200"/>
          </a:xfrm>
          <a:prstGeom prst="wedgeRoundRectCallout">
            <a:avLst>
              <a:gd name="adj1" fmla="val -21925"/>
              <a:gd name="adj2" fmla="val 50780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l-GR" sz="4000" b="1" dirty="0">
                <a:solidFill>
                  <a:schemeClr val="tx1"/>
                </a:solidFill>
              </a:rPr>
              <a:t>Κατανομή δειγματοληψίας του μέσου για μέγεθος δείγματος </a:t>
            </a:r>
            <a:r>
              <a:rPr lang="en-US" sz="4000" b="1" dirty="0">
                <a:solidFill>
                  <a:schemeClr val="tx1"/>
                </a:solidFill>
              </a:rPr>
              <a:t>n=5</a:t>
            </a:r>
            <a:r>
              <a:rPr lang="el-GR" sz="40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" name="10 - TextBox"/>
          <p:cNvSpPr txBox="1"/>
          <p:nvPr/>
        </p:nvSpPr>
        <p:spPr>
          <a:xfrm>
            <a:off x="0" y="6423719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6,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6093298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8424" y="6093299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4"/>
          <p:cNvGraphicFramePr>
            <a:graphicFrameLocks noChangeAspect="1"/>
          </p:cNvGraphicFramePr>
          <p:nvPr/>
        </p:nvGraphicFramePr>
        <p:xfrm>
          <a:off x="685800" y="1447800"/>
          <a:ext cx="7772400" cy="4038600"/>
        </p:xfrm>
        <a:graphic>
          <a:graphicData uri="http://schemas.openxmlformats.org/presentationml/2006/ole">
            <p:oleObj spid="_x0000_s677890" name="Chart" r:id="rId3" imgW="3048000" imgH="1463040" progId="Excel.Sheet.8">
              <p:embed/>
            </p:oleObj>
          </a:graphicData>
        </a:graphic>
      </p:graphicFrame>
      <p:graphicFrame>
        <p:nvGraphicFramePr>
          <p:cNvPr id="72710" name="Object 6"/>
          <p:cNvGraphicFramePr>
            <a:graphicFrameLocks noChangeAspect="1"/>
          </p:cNvGraphicFramePr>
          <p:nvPr/>
        </p:nvGraphicFramePr>
        <p:xfrm>
          <a:off x="3124202" y="4800600"/>
          <a:ext cx="1273175" cy="446088"/>
        </p:xfrm>
        <a:graphic>
          <a:graphicData uri="http://schemas.openxmlformats.org/presentationml/2006/ole">
            <p:oleObj spid="_x0000_s677891" name="Equation" r:id="rId4" imgW="660400" imgH="228600" progId="Equation.3">
              <p:embed/>
            </p:oleObj>
          </a:graphicData>
        </a:graphic>
      </p:graphicFrame>
      <p:cxnSp>
        <p:nvCxnSpPr>
          <p:cNvPr id="5" name="4 - Καμπύλη γραμμή σύνδεσης"/>
          <p:cNvCxnSpPr/>
          <p:nvPr/>
        </p:nvCxnSpPr>
        <p:spPr>
          <a:xfrm flipV="1">
            <a:off x="4114800" y="4343400"/>
            <a:ext cx="762000" cy="45720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749" name="Object 1"/>
          <p:cNvGraphicFramePr>
            <a:graphicFrameLocks noChangeAspect="1"/>
          </p:cNvGraphicFramePr>
          <p:nvPr/>
        </p:nvGraphicFramePr>
        <p:xfrm>
          <a:off x="7543800" y="3886200"/>
          <a:ext cx="465138" cy="533400"/>
        </p:xfrm>
        <a:graphic>
          <a:graphicData uri="http://schemas.openxmlformats.org/presentationml/2006/ole">
            <p:oleObj spid="_x0000_s677892" r:id="rId5" imgW="152202" imgH="177569" progId="">
              <p:embed/>
            </p:oleObj>
          </a:graphicData>
        </a:graphic>
      </p:graphicFrame>
      <p:graphicFrame>
        <p:nvGraphicFramePr>
          <p:cNvPr id="31750" name="Object 5"/>
          <p:cNvGraphicFramePr>
            <a:graphicFrameLocks noChangeAspect="1"/>
          </p:cNvGraphicFramePr>
          <p:nvPr/>
        </p:nvGraphicFramePr>
        <p:xfrm>
          <a:off x="4038602" y="5486401"/>
          <a:ext cx="2155825" cy="757239"/>
        </p:xfrm>
        <a:graphic>
          <a:graphicData uri="http://schemas.openxmlformats.org/presentationml/2006/ole">
            <p:oleObj spid="_x0000_s677893" name="Equation" r:id="rId6" imgW="1167893" imgH="393529" progId="Equation.3">
              <p:embed/>
            </p:oleObj>
          </a:graphicData>
        </a:graphic>
      </p:graphicFrame>
      <p:sp>
        <p:nvSpPr>
          <p:cNvPr id="7" name="6 - Επεξήγηση με στρογγυλεμένο παραλληλόγραμμο"/>
          <p:cNvSpPr/>
          <p:nvPr/>
        </p:nvSpPr>
        <p:spPr>
          <a:xfrm>
            <a:off x="1828800" y="304800"/>
            <a:ext cx="5105400" cy="1066800"/>
          </a:xfrm>
          <a:prstGeom prst="wedgeRoundRectCallout">
            <a:avLst>
              <a:gd name="adj1" fmla="val -21925"/>
              <a:gd name="adj2" fmla="val 5078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l-GR" sz="2000" b="1" dirty="0">
                <a:solidFill>
                  <a:schemeClr val="tx1"/>
                </a:solidFill>
              </a:rPr>
              <a:t>Κατανομή δειγματοληψίας του μέσου για μέγεθος δείγματος </a:t>
            </a:r>
            <a:r>
              <a:rPr lang="en-US" sz="2000" b="1" dirty="0">
                <a:solidFill>
                  <a:schemeClr val="tx1"/>
                </a:solidFill>
              </a:rPr>
              <a:t>n=</a:t>
            </a:r>
            <a:r>
              <a:rPr lang="el-GR" sz="2000" b="1" dirty="0">
                <a:solidFill>
                  <a:schemeClr val="tx1"/>
                </a:solidFill>
              </a:rPr>
              <a:t>2</a:t>
            </a:r>
            <a:r>
              <a:rPr lang="en-US" sz="2000" b="1" dirty="0">
                <a:solidFill>
                  <a:schemeClr val="tx1"/>
                </a:solidFill>
              </a:rPr>
              <a:t>0</a:t>
            </a:r>
            <a:endParaRPr lang="el-GR" sz="2000" b="1" dirty="0">
              <a:solidFill>
                <a:schemeClr val="tx1"/>
              </a:solidFill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6,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4"/>
          <p:cNvGraphicFramePr>
            <a:graphicFrameLocks noChangeAspect="1"/>
          </p:cNvGraphicFramePr>
          <p:nvPr/>
        </p:nvGraphicFramePr>
        <p:xfrm>
          <a:off x="304800" y="1447800"/>
          <a:ext cx="7772400" cy="4191000"/>
        </p:xfrm>
        <a:graphic>
          <a:graphicData uri="http://schemas.openxmlformats.org/presentationml/2006/ole">
            <p:oleObj spid="_x0000_s678914" name="Chart" r:id="rId3" imgW="3032760" imgH="1447800" progId="Excel.Sheet.8">
              <p:embed/>
            </p:oleObj>
          </a:graphicData>
        </a:graphic>
      </p:graphicFrame>
      <p:graphicFrame>
        <p:nvGraphicFramePr>
          <p:cNvPr id="32771" name="Object 1"/>
          <p:cNvGraphicFramePr>
            <a:graphicFrameLocks noChangeAspect="1"/>
          </p:cNvGraphicFramePr>
          <p:nvPr/>
        </p:nvGraphicFramePr>
        <p:xfrm>
          <a:off x="7772400" y="3733800"/>
          <a:ext cx="465138" cy="533400"/>
        </p:xfrm>
        <a:graphic>
          <a:graphicData uri="http://schemas.openxmlformats.org/presentationml/2006/ole">
            <p:oleObj spid="_x0000_s678915" r:id="rId4" imgW="152202" imgH="177569" progId="">
              <p:embed/>
            </p:oleObj>
          </a:graphicData>
        </a:graphic>
      </p:graphicFrame>
      <p:cxnSp>
        <p:nvCxnSpPr>
          <p:cNvPr id="5" name="4 - Καμπύλη γραμμή σύνδεσης"/>
          <p:cNvCxnSpPr/>
          <p:nvPr/>
        </p:nvCxnSpPr>
        <p:spPr>
          <a:xfrm rot="5400000" flipH="1" flipV="1">
            <a:off x="3771900" y="4533900"/>
            <a:ext cx="990600" cy="91440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710" name="Object 6"/>
          <p:cNvGraphicFramePr>
            <a:graphicFrameLocks noChangeAspect="1"/>
          </p:cNvGraphicFramePr>
          <p:nvPr/>
        </p:nvGraphicFramePr>
        <p:xfrm>
          <a:off x="3200402" y="5334000"/>
          <a:ext cx="1273175" cy="446088"/>
        </p:xfrm>
        <a:graphic>
          <a:graphicData uri="http://schemas.openxmlformats.org/presentationml/2006/ole">
            <p:oleObj spid="_x0000_s678916" name="Equation" r:id="rId5" imgW="660400" imgH="228600" progId="Equation.3">
              <p:embed/>
            </p:oleObj>
          </a:graphicData>
        </a:graphic>
      </p:graphicFrame>
      <p:graphicFrame>
        <p:nvGraphicFramePr>
          <p:cNvPr id="32774" name="Object 5"/>
          <p:cNvGraphicFramePr>
            <a:graphicFrameLocks noChangeAspect="1"/>
          </p:cNvGraphicFramePr>
          <p:nvPr/>
        </p:nvGraphicFramePr>
        <p:xfrm>
          <a:off x="4191000" y="5791201"/>
          <a:ext cx="2133600" cy="757239"/>
        </p:xfrm>
        <a:graphic>
          <a:graphicData uri="http://schemas.openxmlformats.org/presentationml/2006/ole">
            <p:oleObj spid="_x0000_s678917" name="Equation" r:id="rId6" imgW="1244600" imgH="393700" progId="Equation.3">
              <p:embed/>
            </p:oleObj>
          </a:graphicData>
        </a:graphic>
      </p:graphicFrame>
      <p:sp>
        <p:nvSpPr>
          <p:cNvPr id="7" name="6 - Επεξήγηση με στρογγυλεμένο παραλληλόγραμμο"/>
          <p:cNvSpPr/>
          <p:nvPr/>
        </p:nvSpPr>
        <p:spPr>
          <a:xfrm>
            <a:off x="611560" y="476672"/>
            <a:ext cx="7992888" cy="1066800"/>
          </a:xfrm>
          <a:prstGeom prst="wedgeRoundRectCallout">
            <a:avLst>
              <a:gd name="adj1" fmla="val -21925"/>
              <a:gd name="adj2" fmla="val 50780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l-GR" sz="4000" b="1" dirty="0">
                <a:solidFill>
                  <a:schemeClr val="tx1"/>
                </a:solidFill>
              </a:rPr>
              <a:t>Κατανομή δειγματοληψίας του μέσου για μέγεθος δείγματος </a:t>
            </a:r>
            <a:r>
              <a:rPr lang="en-US" sz="4000" b="1" dirty="0">
                <a:solidFill>
                  <a:schemeClr val="tx1"/>
                </a:solidFill>
              </a:rPr>
              <a:t>n=50</a:t>
            </a:r>
            <a:endParaRPr lang="el-GR" sz="4000" b="1" dirty="0">
              <a:solidFill>
                <a:schemeClr val="tx1"/>
              </a:solidFill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6,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4 - Ορθογώνιο"/>
          <p:cNvSpPr>
            <a:spLocks noChangeArrowheads="1"/>
          </p:cNvSpPr>
          <p:nvPr/>
        </p:nvSpPr>
        <p:spPr bwMode="auto">
          <a:xfrm>
            <a:off x="395536" y="1196752"/>
            <a:ext cx="7772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altLang="el-GR" sz="3200" dirty="0"/>
              <a:t>όσο μεγαλώνει το μέγεθος του </a:t>
            </a:r>
            <a:r>
              <a:rPr lang="en-US" altLang="el-GR" sz="3200" dirty="0"/>
              <a:t>n </a:t>
            </a:r>
            <a:r>
              <a:rPr lang="el-GR" altLang="el-GR" sz="3200" dirty="0"/>
              <a:t>τόσο η κατανομή του μέσου προσεγγίζει την </a:t>
            </a:r>
            <a:r>
              <a:rPr lang="el-GR" altLang="el-GR" sz="3200" dirty="0" smtClean="0"/>
              <a:t>κανονική</a:t>
            </a:r>
          </a:p>
          <a:p>
            <a:pPr>
              <a:buFont typeface="Arial" pitchFamily="34" charset="0"/>
              <a:buChar char="•"/>
            </a:pPr>
            <a:r>
              <a:rPr lang="el-GR" altLang="el-GR" sz="3200" dirty="0" smtClean="0"/>
              <a:t>η διακύμανση της κατανομής του  είναι πιο μικρή από τη διακύμανση πληθυσμού      και μειώνεται καθώς αυξάνει το μέγεθος του δείγματος!</a:t>
            </a:r>
          </a:p>
          <a:p>
            <a:endParaRPr lang="el-GR" altLang="el-GR" sz="3200" dirty="0" smtClean="0"/>
          </a:p>
          <a:p>
            <a:endParaRPr lang="el-GR" altLang="el-GR" sz="3200" b="1" dirty="0"/>
          </a:p>
        </p:txBody>
      </p:sp>
      <p:sp>
        <p:nvSpPr>
          <p:cNvPr id="7" name="6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6,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07586" name="Object 1"/>
          <p:cNvGraphicFramePr>
            <a:graphicFrameLocks noChangeAspect="1"/>
          </p:cNvGraphicFramePr>
          <p:nvPr/>
        </p:nvGraphicFramePr>
        <p:xfrm>
          <a:off x="6854133" y="3140968"/>
          <a:ext cx="454171" cy="520824"/>
        </p:xfrm>
        <a:graphic>
          <a:graphicData uri="http://schemas.openxmlformats.org/presentationml/2006/ole">
            <p:oleObj spid="_x0000_s707586" r:id="rId5" imgW="152202" imgH="17756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- Τίτλος"/>
          <p:cNvSpPr>
            <a:spLocks noGrp="1"/>
          </p:cNvSpPr>
          <p:nvPr>
            <p:ph type="title"/>
          </p:nvPr>
        </p:nvSpPr>
        <p:spPr>
          <a:xfrm>
            <a:off x="533400" y="557808"/>
            <a:ext cx="7467600" cy="1143000"/>
          </a:xfrm>
        </p:spPr>
        <p:txBody>
          <a:bodyPr>
            <a:noAutofit/>
          </a:bodyPr>
          <a:lstStyle/>
          <a:p>
            <a:r>
              <a:rPr lang="el-GR" altLang="el-GR" sz="4000" b="1" dirty="0" smtClean="0"/>
              <a:t>Η κατανομή δειγματοληψίας του μέσου </a:t>
            </a:r>
          </a:p>
        </p:txBody>
      </p:sp>
      <p:sp>
        <p:nvSpPr>
          <p:cNvPr id="36867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l-GR" altLang="el-GR" b="1" dirty="0" smtClean="0"/>
              <a:t>   Ο μέσος           τυχαίου δείγματος από τη μεταβλητή Χ για την οποία ισχύει</a:t>
            </a:r>
          </a:p>
          <a:p>
            <a:pPr>
              <a:buFont typeface="Arial" charset="0"/>
              <a:buNone/>
            </a:pPr>
            <a:r>
              <a:rPr lang="el-GR" altLang="el-GR" b="1" dirty="0" smtClean="0"/>
              <a:t>	Ε(Χ) </a:t>
            </a:r>
            <a:r>
              <a:rPr lang="el-GR" altLang="el-GR" b="1" dirty="0" smtClean="0">
                <a:sym typeface="Symbol" pitchFamily="18" charset="2"/>
              </a:rPr>
              <a:t></a:t>
            </a:r>
            <a:r>
              <a:rPr lang="el-GR" altLang="el-GR" b="1" dirty="0" smtClean="0"/>
              <a:t> μ,     </a:t>
            </a:r>
            <a:r>
              <a:rPr lang="en-US" altLang="el-GR" b="1" dirty="0" err="1" smtClean="0"/>
              <a:t>Var</a:t>
            </a:r>
            <a:r>
              <a:rPr lang="el-GR" altLang="el-GR" b="1" dirty="0" smtClean="0"/>
              <a:t>(</a:t>
            </a:r>
            <a:r>
              <a:rPr lang="en-US" altLang="el-GR" b="1" dirty="0" smtClean="0"/>
              <a:t>X</a:t>
            </a:r>
            <a:r>
              <a:rPr lang="el-GR" altLang="el-GR" b="1" dirty="0" smtClean="0"/>
              <a:t>) </a:t>
            </a:r>
            <a:r>
              <a:rPr lang="el-GR" altLang="el-GR" b="1" dirty="0" smtClean="0">
                <a:sym typeface="Symbol" pitchFamily="18" charset="2"/>
              </a:rPr>
              <a:t></a:t>
            </a:r>
            <a:r>
              <a:rPr lang="el-GR" altLang="el-GR" b="1" dirty="0" smtClean="0"/>
              <a:t> σ</a:t>
            </a:r>
            <a:r>
              <a:rPr lang="el-GR" altLang="el-GR" b="1" baseline="30000" dirty="0" smtClean="0"/>
              <a:t>2</a:t>
            </a:r>
            <a:r>
              <a:rPr lang="el-GR" altLang="el-GR" b="1" dirty="0" smtClean="0"/>
              <a:t>     και     σ</a:t>
            </a:r>
            <a:r>
              <a:rPr lang="el-GR" altLang="el-GR" b="1" baseline="30000" dirty="0" smtClean="0"/>
              <a:t>2 </a:t>
            </a:r>
            <a:r>
              <a:rPr lang="el-GR" altLang="el-GR" b="1" dirty="0" smtClean="0"/>
              <a:t>&lt; +</a:t>
            </a:r>
            <a:r>
              <a:rPr lang="el-GR" altLang="el-GR" b="1" dirty="0" smtClean="0">
                <a:sym typeface="Symbol" pitchFamily="18" charset="2"/>
              </a:rPr>
              <a:t></a:t>
            </a:r>
            <a:endParaRPr lang="el-GR" altLang="el-GR" b="1" dirty="0" smtClean="0"/>
          </a:p>
          <a:p>
            <a:pPr>
              <a:buFont typeface="Arial" charset="0"/>
              <a:buNone/>
            </a:pPr>
            <a:r>
              <a:rPr lang="el-GR" altLang="el-GR" b="1" dirty="0" smtClean="0"/>
              <a:t>    είναι μια τυχαία μεταβλητή για την οποία ισχύει:</a:t>
            </a:r>
            <a:endParaRPr lang="el-GR" altLang="el-GR" dirty="0" smtClean="0"/>
          </a:p>
        </p:txBody>
      </p:sp>
      <p:sp>
        <p:nvSpPr>
          <p:cNvPr id="36868" name="Rectangle 6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sp>
        <p:nvSpPr>
          <p:cNvPr id="36869" name="Rectangle 8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sp>
        <p:nvSpPr>
          <p:cNvPr id="36870" name="Rectangle 10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36871" name="Object 2"/>
          <p:cNvGraphicFramePr>
            <a:graphicFrameLocks noChangeAspect="1"/>
          </p:cNvGraphicFramePr>
          <p:nvPr/>
        </p:nvGraphicFramePr>
        <p:xfrm>
          <a:off x="2771800" y="1268760"/>
          <a:ext cx="381000" cy="436563"/>
        </p:xfrm>
        <a:graphic>
          <a:graphicData uri="http://schemas.openxmlformats.org/presentationml/2006/ole">
            <p:oleObj spid="_x0000_s680962" r:id="rId3" imgW="152202" imgH="177569" progId="">
              <p:embed/>
            </p:oleObj>
          </a:graphicData>
        </a:graphic>
      </p:graphicFrame>
      <p:sp>
        <p:nvSpPr>
          <p:cNvPr id="10" name="9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6,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altLang="el-GR" smtClean="0"/>
          </a:p>
        </p:txBody>
      </p:sp>
      <p:sp>
        <p:nvSpPr>
          <p:cNvPr id="37891" name="2 - Θέση περιεχομένου"/>
          <p:cNvSpPr>
            <a:spLocks noGrp="1"/>
          </p:cNvSpPr>
          <p:nvPr>
            <p:ph idx="1"/>
          </p:nvPr>
        </p:nvSpPr>
        <p:spPr>
          <a:xfrm>
            <a:off x="533400" y="1600201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endParaRPr lang="el-GR" altLang="el-GR" smtClean="0">
              <a:latin typeface="Arial" charset="0"/>
              <a:ea typeface="Times New Roman" pitchFamily="18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l-GR" altLang="el-GR" smtClean="0">
              <a:latin typeface="Arial" charset="0"/>
              <a:ea typeface="Times New Roman" pitchFamily="18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l-GR" altLang="el-GR" smtClean="0">
              <a:latin typeface="Arial" charset="0"/>
              <a:ea typeface="Times New Roman" pitchFamily="18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l-GR" altLang="el-GR" smtClean="0">
              <a:latin typeface="Arial" charset="0"/>
              <a:ea typeface="Times New Roman" pitchFamily="18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l-GR" altLang="el-GR" smtClean="0">
              <a:latin typeface="Arial" charset="0"/>
              <a:ea typeface="Times New Roman" pitchFamily="18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l-GR" altLang="el-GR" smtClean="0">
                <a:latin typeface="Arial" charset="0"/>
                <a:ea typeface="Times New Roman" pitchFamily="18" charset="0"/>
                <a:cs typeface="Arial" charset="0"/>
              </a:rPr>
              <a:t>και</a:t>
            </a:r>
            <a:endParaRPr lang="el-GR" altLang="el-GR" smtClean="0"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37892" name="Object 9"/>
          <p:cNvGraphicFramePr>
            <a:graphicFrameLocks noChangeAspect="1"/>
          </p:cNvGraphicFramePr>
          <p:nvPr/>
        </p:nvGraphicFramePr>
        <p:xfrm>
          <a:off x="1600202" y="1524001"/>
          <a:ext cx="2074863" cy="793751"/>
        </p:xfrm>
        <a:graphic>
          <a:graphicData uri="http://schemas.openxmlformats.org/presentationml/2006/ole">
            <p:oleObj spid="_x0000_s681986" r:id="rId3" imgW="558558" imgH="215806" progId="">
              <p:embed/>
            </p:oleObj>
          </a:graphicData>
        </a:graphic>
      </p:graphicFrame>
      <p:graphicFrame>
        <p:nvGraphicFramePr>
          <p:cNvPr id="37893" name="Object 8"/>
          <p:cNvGraphicFramePr>
            <a:graphicFrameLocks noChangeAspect="1"/>
          </p:cNvGraphicFramePr>
          <p:nvPr/>
        </p:nvGraphicFramePr>
        <p:xfrm>
          <a:off x="1600200" y="2438400"/>
          <a:ext cx="3981450" cy="1447800"/>
        </p:xfrm>
        <a:graphic>
          <a:graphicData uri="http://schemas.openxmlformats.org/presentationml/2006/ole">
            <p:oleObj spid="_x0000_s681987" r:id="rId4" imgW="1091726" imgH="380835" progId="">
              <p:embed/>
            </p:oleObj>
          </a:graphicData>
        </a:graphic>
      </p:graphicFrame>
      <p:graphicFrame>
        <p:nvGraphicFramePr>
          <p:cNvPr id="37894" name="Object 7"/>
          <p:cNvGraphicFramePr>
            <a:graphicFrameLocks noChangeAspect="1"/>
          </p:cNvGraphicFramePr>
          <p:nvPr/>
        </p:nvGraphicFramePr>
        <p:xfrm>
          <a:off x="1600200" y="4594226"/>
          <a:ext cx="2362200" cy="1577975"/>
        </p:xfrm>
        <a:graphic>
          <a:graphicData uri="http://schemas.openxmlformats.org/presentationml/2006/ole">
            <p:oleObj spid="_x0000_s681988" r:id="rId5" imgW="596641" imgH="393529" progId="">
              <p:embed/>
            </p:oleObj>
          </a:graphicData>
        </a:graphic>
      </p:graphicFrame>
      <p:sp>
        <p:nvSpPr>
          <p:cNvPr id="37895" name="Rectangle 10"/>
          <p:cNvSpPr>
            <a:spLocks noChangeArrowheads="1"/>
          </p:cNvSpPr>
          <p:nvPr/>
        </p:nvSpPr>
        <p:spPr bwMode="auto">
          <a:xfrm>
            <a:off x="1" y="4393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sp>
        <p:nvSpPr>
          <p:cNvPr id="37896" name="Rectangle 11"/>
          <p:cNvSpPr>
            <a:spLocks noChangeArrowheads="1"/>
          </p:cNvSpPr>
          <p:nvPr/>
        </p:nvSpPr>
        <p:spPr bwMode="auto">
          <a:xfrm>
            <a:off x="2971800" y="5333664"/>
            <a:ext cx="139846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1169988" algn="l"/>
                <a:tab pos="4679950" algn="r"/>
              </a:tabLst>
            </a:pPr>
            <a:r>
              <a:rPr lang="el-GR" altLang="el-GR" sz="1100">
                <a:cs typeface="Times New Roman" pitchFamily="18" charset="0"/>
              </a:rPr>
              <a:t>	 </a:t>
            </a:r>
          </a:p>
          <a:p>
            <a:pPr eaLnBrk="0" hangingPunct="0">
              <a:tabLst>
                <a:tab pos="1169988" algn="l"/>
                <a:tab pos="4679950" algn="r"/>
              </a:tabLst>
            </a:pPr>
            <a:r>
              <a:rPr lang="el-GR" altLang="el-GR" sz="1100">
                <a:cs typeface="Times New Roman" pitchFamily="18" charset="0"/>
              </a:rPr>
              <a:t>	</a:t>
            </a:r>
            <a:endParaRPr lang="el-GR" altLang="el-GR"/>
          </a:p>
        </p:txBody>
      </p:sp>
      <p:sp>
        <p:nvSpPr>
          <p:cNvPr id="37897" name="Rectangle 12"/>
          <p:cNvSpPr>
            <a:spLocks noChangeArrowheads="1"/>
          </p:cNvSpPr>
          <p:nvPr/>
        </p:nvSpPr>
        <p:spPr bwMode="auto">
          <a:xfrm>
            <a:off x="0" y="1051089"/>
            <a:ext cx="9144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l-GR" altLang="el-GR" sz="1100">
                <a:cs typeface="Times New Roman" pitchFamily="18" charset="0"/>
              </a:rPr>
              <a:t>  </a:t>
            </a:r>
            <a:endParaRPr lang="el-GR" altLang="el-GR"/>
          </a:p>
        </p:txBody>
      </p:sp>
      <p:sp>
        <p:nvSpPr>
          <p:cNvPr id="12" name="11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6,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- Θέση περιεχομένου"/>
          <p:cNvSpPr>
            <a:spLocks noGrp="1"/>
          </p:cNvSpPr>
          <p:nvPr>
            <p:ph type="subTitle" idx="1"/>
          </p:nvPr>
        </p:nvSpPr>
        <p:spPr>
          <a:xfrm>
            <a:off x="990600" y="1752600"/>
            <a:ext cx="6781800" cy="1371600"/>
          </a:xfrm>
        </p:spPr>
        <p:txBody>
          <a:bodyPr>
            <a:normAutofit fontScale="92500" lnSpcReduction="10000"/>
          </a:bodyPr>
          <a:lstStyle/>
          <a:p>
            <a:pPr algn="l">
              <a:defRPr/>
            </a:pPr>
            <a:r>
              <a:rPr lang="el-GR" b="1" dirty="0" smtClean="0">
                <a:solidFill>
                  <a:schemeClr val="tx1"/>
                </a:solidFill>
              </a:rPr>
              <a:t>Το                      ονομάζεται τυπικό σφάλμα του δειγματικού μέσου </a:t>
            </a:r>
            <a:r>
              <a:rPr lang="el-GR" i="1" dirty="0" smtClean="0">
                <a:solidFill>
                  <a:schemeClr val="tx1"/>
                </a:solidFill>
              </a:rPr>
              <a:t>(</a:t>
            </a:r>
            <a:r>
              <a:rPr lang="en-US" i="1" dirty="0" smtClean="0">
                <a:solidFill>
                  <a:schemeClr val="tx1"/>
                </a:solidFill>
              </a:rPr>
              <a:t>standard</a:t>
            </a:r>
            <a:r>
              <a:rPr lang="el-GR" i="1" dirty="0" smtClean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 error of the sample mean</a:t>
            </a:r>
            <a:r>
              <a:rPr lang="el-GR" i="1" dirty="0" smtClean="0">
                <a:solidFill>
                  <a:schemeClr val="tx1"/>
                </a:solidFill>
              </a:rPr>
              <a:t>) </a:t>
            </a:r>
            <a:r>
              <a:rPr lang="el-GR" dirty="0" smtClean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endParaRPr lang="el-GR" dirty="0" smtClean="0"/>
          </a:p>
        </p:txBody>
      </p:sp>
      <p:sp>
        <p:nvSpPr>
          <p:cNvPr id="38916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38917" name="Object 1"/>
          <p:cNvGraphicFramePr>
            <a:graphicFrameLocks noChangeAspect="1"/>
          </p:cNvGraphicFramePr>
          <p:nvPr/>
        </p:nvGraphicFramePr>
        <p:xfrm>
          <a:off x="1676400" y="1676400"/>
          <a:ext cx="1600200" cy="685800"/>
        </p:xfrm>
        <a:graphic>
          <a:graphicData uri="http://schemas.openxmlformats.org/presentationml/2006/ole">
            <p:oleObj spid="_x0000_s683010" r:id="rId3" imgW="710891" imgH="241195" progId="">
              <p:embed/>
            </p:oleObj>
          </a:graphicData>
        </a:graphic>
      </p:graphicFrame>
      <p:sp>
        <p:nvSpPr>
          <p:cNvPr id="9" name="8 - Επεξήγηση με στρογγυλεμένο παραλληλόγραμμο"/>
          <p:cNvSpPr/>
          <p:nvPr/>
        </p:nvSpPr>
        <p:spPr>
          <a:xfrm>
            <a:off x="1905000" y="3733800"/>
            <a:ext cx="6629400" cy="2057400"/>
          </a:xfrm>
          <a:prstGeom prst="wedgeRoundRectCallout">
            <a:avLst>
              <a:gd name="adj1" fmla="val -59733"/>
              <a:gd name="adj2" fmla="val 7810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l-GR" sz="2000" b="1" dirty="0">
                <a:solidFill>
                  <a:schemeClr val="tx1"/>
                </a:solidFill>
              </a:rPr>
              <a:t>Προσοχή! </a:t>
            </a:r>
          </a:p>
          <a:p>
            <a:pPr>
              <a:defRPr/>
            </a:pPr>
            <a:r>
              <a:rPr lang="el-GR" sz="2000" dirty="0">
                <a:solidFill>
                  <a:schemeClr val="tx1"/>
                </a:solidFill>
              </a:rPr>
              <a:t>Η τυπική απόκλιση  μετρά τη διασπορά των τιμών της μεταβλητής</a:t>
            </a:r>
          </a:p>
          <a:p>
            <a:pPr>
              <a:defRPr/>
            </a:pPr>
            <a:r>
              <a:rPr lang="el-GR" sz="2000" dirty="0">
                <a:solidFill>
                  <a:schemeClr val="tx1"/>
                </a:solidFill>
              </a:rPr>
              <a:t>Το τυπικό σφάλμα του δειγματικού μέσου μετρά η διασπορά των μέσων τιμών σε  όλα τα δυνατά δείγματα ίσου μεγέθους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6,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- Τίτλος"/>
          <p:cNvSpPr>
            <a:spLocks noGrp="1"/>
          </p:cNvSpPr>
          <p:nvPr>
            <p:ph type="title"/>
          </p:nvPr>
        </p:nvSpPr>
        <p:spPr>
          <a:xfrm>
            <a:off x="762000" y="685800"/>
            <a:ext cx="7924800" cy="1371600"/>
          </a:xfrm>
        </p:spPr>
        <p:txBody>
          <a:bodyPr/>
          <a:lstStyle/>
          <a:p>
            <a:pPr algn="l"/>
            <a:r>
              <a:rPr lang="el-GR" altLang="el-GR" sz="3200" b="1" smtClean="0"/>
              <a:t>Για την κατανομή δειγματοληψίας του μέσου ισχύουν τα εξής:</a:t>
            </a:r>
          </a:p>
        </p:txBody>
      </p:sp>
      <p:sp>
        <p:nvSpPr>
          <p:cNvPr id="39939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209801"/>
            <a:ext cx="8229600" cy="3916363"/>
          </a:xfrm>
        </p:spPr>
        <p:txBody>
          <a:bodyPr/>
          <a:lstStyle/>
          <a:p>
            <a:r>
              <a:rPr lang="el-GR" altLang="el-GR" b="1" smtClean="0">
                <a:solidFill>
                  <a:srgbClr val="FF0000"/>
                </a:solidFill>
              </a:rPr>
              <a:t>Αν</a:t>
            </a:r>
            <a:r>
              <a:rPr lang="el-GR" altLang="el-GR" b="1" smtClean="0"/>
              <a:t>  η κατανομή της Χ είναι κανονική, τότε η κατανομή του         είναι κανονική</a:t>
            </a:r>
          </a:p>
          <a:p>
            <a:endParaRPr lang="el-GR" altLang="el-GR" smtClean="0"/>
          </a:p>
        </p:txBody>
      </p:sp>
      <p:graphicFrame>
        <p:nvGraphicFramePr>
          <p:cNvPr id="39940" name="Object 2"/>
          <p:cNvGraphicFramePr>
            <a:graphicFrameLocks noChangeAspect="1"/>
          </p:cNvGraphicFramePr>
          <p:nvPr/>
        </p:nvGraphicFramePr>
        <p:xfrm>
          <a:off x="3429000" y="2743201"/>
          <a:ext cx="381000" cy="436563"/>
        </p:xfrm>
        <a:graphic>
          <a:graphicData uri="http://schemas.openxmlformats.org/presentationml/2006/ole">
            <p:oleObj spid="_x0000_s684034" r:id="rId3" imgW="152202" imgH="177569" progId="">
              <p:embed/>
            </p:oleObj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6,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altLang="el-GR" smtClean="0"/>
          </a:p>
        </p:txBody>
      </p:sp>
      <p:sp>
        <p:nvSpPr>
          <p:cNvPr id="4096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b="1" dirty="0" smtClean="0">
                <a:solidFill>
                  <a:srgbClr val="FF0000"/>
                </a:solidFill>
              </a:rPr>
              <a:t>Αν</a:t>
            </a:r>
            <a:r>
              <a:rPr lang="el-GR" altLang="el-GR" b="1" dirty="0" smtClean="0"/>
              <a:t> η κατανομή της Χ δεν είναι κανονική τότε η κατανομή του         είναι </a:t>
            </a:r>
            <a:r>
              <a:rPr lang="el-GR" altLang="el-GR" b="1" i="1" dirty="0" smtClean="0"/>
              <a:t>κατά προσέγγιση </a:t>
            </a:r>
            <a:r>
              <a:rPr lang="el-GR" altLang="el-GR" b="1" dirty="0" smtClean="0"/>
              <a:t>  κανονική, αρκεί το μέγεθος του δείγματος να είναι αρκετά μεγάλο</a:t>
            </a:r>
          </a:p>
        </p:txBody>
      </p:sp>
      <p:sp>
        <p:nvSpPr>
          <p:cNvPr id="40964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40966" name="Object 3"/>
          <p:cNvGraphicFramePr>
            <a:graphicFrameLocks noChangeAspect="1"/>
          </p:cNvGraphicFramePr>
          <p:nvPr/>
        </p:nvGraphicFramePr>
        <p:xfrm>
          <a:off x="3810000" y="2133601"/>
          <a:ext cx="381000" cy="436563"/>
        </p:xfrm>
        <a:graphic>
          <a:graphicData uri="http://schemas.openxmlformats.org/presentationml/2006/ole">
            <p:oleObj spid="_x0000_s685058" r:id="rId3" imgW="152202" imgH="177569" progId="">
              <p:embed/>
            </p:oleObj>
          </a:graphicData>
        </a:graphic>
      </p:graphicFrame>
      <p:sp>
        <p:nvSpPr>
          <p:cNvPr id="15" name="14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6,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/>
              <a:t>Χρηματοδότηση</a:t>
            </a:r>
          </a:p>
        </p:txBody>
      </p:sp>
      <p:sp>
        <p:nvSpPr>
          <p:cNvPr id="29702" name="Content Placeholder 2"/>
          <p:cNvSpPr txBox="1">
            <a:spLocks/>
          </p:cNvSpPr>
          <p:nvPr/>
        </p:nvSpPr>
        <p:spPr bwMode="auto">
          <a:xfrm>
            <a:off x="457200" y="1530350"/>
            <a:ext cx="822960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υλοποιείται στο πλαίσιο του Επιχειρησιακού Προγράμματος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Εκπαίδευση και Δια Βίου Μάθηση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Ανοικτά Ακαδημαϊκά Μαθήματα στο TEI Ηπείρου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έχει χρηματοδοτήσει μόνο τη αναδιαμόρφωση του εκπαιδευτικού υλικού.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29703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4592638"/>
            <a:ext cx="6480175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</a:t>
            </a:r>
            <a:r>
              <a:rPr lang="el-GR" sz="1200" dirty="0" smtClean="0">
                <a:solidFill>
                  <a:schemeClr val="bg1"/>
                </a:solidFill>
              </a:rPr>
              <a:t>6, </a:t>
            </a:r>
            <a:r>
              <a:rPr lang="el-GR" sz="1200" dirty="0" smtClean="0">
                <a:solidFill>
                  <a:schemeClr val="bg1"/>
                </a:solidFill>
              </a:rPr>
              <a:t>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- Τίτλος"/>
          <p:cNvSpPr>
            <a:spLocks noGrp="1"/>
          </p:cNvSpPr>
          <p:nvPr>
            <p:ph type="title"/>
          </p:nvPr>
        </p:nvSpPr>
        <p:spPr>
          <a:xfrm>
            <a:off x="251520" y="274637"/>
            <a:ext cx="8568952" cy="868363"/>
          </a:xfrm>
        </p:spPr>
        <p:txBody>
          <a:bodyPr>
            <a:noAutofit/>
          </a:bodyPr>
          <a:lstStyle/>
          <a:p>
            <a:r>
              <a:rPr lang="en-US" altLang="el-GR" dirty="0" smtClean="0"/>
              <a:t>	</a:t>
            </a:r>
            <a:r>
              <a:rPr lang="el-GR" altLang="el-GR" b="1" dirty="0" smtClean="0"/>
              <a:t>Το Κεντρικό Οριακό Θεώρημα</a:t>
            </a:r>
          </a:p>
        </p:txBody>
      </p:sp>
      <p:sp>
        <p:nvSpPr>
          <p:cNvPr id="41987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412776"/>
            <a:ext cx="8534400" cy="5059363"/>
          </a:xfrm>
        </p:spPr>
        <p:txBody>
          <a:bodyPr>
            <a:normAutofit lnSpcReduction="10000"/>
          </a:bodyPr>
          <a:lstStyle/>
          <a:p>
            <a:r>
              <a:rPr lang="el-GR" altLang="el-GR" b="1" dirty="0" smtClean="0"/>
              <a:t>Έστω     </a:t>
            </a:r>
            <a:r>
              <a:rPr lang="en-US" altLang="el-GR" b="1" dirty="0" smtClean="0"/>
              <a:t>              </a:t>
            </a:r>
            <a:r>
              <a:rPr lang="el-GR" altLang="el-GR" b="1" dirty="0" smtClean="0"/>
              <a:t>       ένα τυχαίο δείγμα από τη μεταβλητή Χ με </a:t>
            </a:r>
          </a:p>
          <a:p>
            <a:pPr>
              <a:buFont typeface="Arial" charset="0"/>
              <a:buNone/>
            </a:pPr>
            <a:r>
              <a:rPr lang="el-GR" altLang="el-GR" b="1" dirty="0" smtClean="0"/>
              <a:t>    </a:t>
            </a:r>
            <a:r>
              <a:rPr lang="el-GR" altLang="el-GR" dirty="0" smtClean="0"/>
              <a:t>Ε(Χ) </a:t>
            </a:r>
            <a:r>
              <a:rPr lang="el-GR" altLang="el-GR" dirty="0" smtClean="0">
                <a:sym typeface="Symbol" pitchFamily="18" charset="2"/>
              </a:rPr>
              <a:t></a:t>
            </a:r>
            <a:r>
              <a:rPr lang="el-GR" altLang="el-GR" dirty="0" smtClean="0"/>
              <a:t> μ,  </a:t>
            </a:r>
            <a:r>
              <a:rPr lang="en-US" altLang="el-GR" i="1" dirty="0" err="1" smtClean="0"/>
              <a:t>Var</a:t>
            </a:r>
            <a:r>
              <a:rPr lang="el-GR" altLang="el-GR" dirty="0" smtClean="0"/>
              <a:t>(</a:t>
            </a:r>
            <a:r>
              <a:rPr lang="en-US" altLang="el-GR" dirty="0" smtClean="0"/>
              <a:t>X</a:t>
            </a:r>
            <a:r>
              <a:rPr lang="el-GR" altLang="el-GR" dirty="0" smtClean="0"/>
              <a:t>) </a:t>
            </a:r>
            <a:r>
              <a:rPr lang="el-GR" altLang="el-GR" dirty="0" smtClean="0">
                <a:sym typeface="Symbol" pitchFamily="18" charset="2"/>
              </a:rPr>
              <a:t></a:t>
            </a:r>
            <a:r>
              <a:rPr lang="el-GR" altLang="el-GR" dirty="0" smtClean="0"/>
              <a:t> σ</a:t>
            </a:r>
            <a:r>
              <a:rPr lang="el-GR" altLang="el-GR" baseline="30000" dirty="0" smtClean="0"/>
              <a:t>2</a:t>
            </a:r>
            <a:r>
              <a:rPr lang="el-GR" altLang="el-GR" dirty="0" smtClean="0"/>
              <a:t>  και  σ</a:t>
            </a:r>
            <a:r>
              <a:rPr lang="el-GR" altLang="el-GR" baseline="30000" dirty="0" smtClean="0"/>
              <a:t>2 </a:t>
            </a:r>
            <a:r>
              <a:rPr lang="el-GR" altLang="el-GR" dirty="0" smtClean="0"/>
              <a:t>&lt; +</a:t>
            </a:r>
            <a:r>
              <a:rPr lang="el-GR" altLang="el-GR" dirty="0" smtClean="0">
                <a:sym typeface="Symbol" pitchFamily="18" charset="2"/>
              </a:rPr>
              <a:t></a:t>
            </a:r>
            <a:endParaRPr lang="el-GR" altLang="el-GR" dirty="0" smtClean="0"/>
          </a:p>
          <a:p>
            <a:r>
              <a:rPr lang="el-GR" altLang="el-GR" b="1" dirty="0" smtClean="0"/>
              <a:t>Όσο αυξάνει το μέγεθος του δείγματος, η κατανομή πιθανοτήτων της τυχαίας μεταβλητής  </a:t>
            </a:r>
          </a:p>
          <a:p>
            <a:pPr>
              <a:buNone/>
            </a:pPr>
            <a:endParaRPr lang="el-GR" altLang="el-GR" b="1" dirty="0" smtClean="0"/>
          </a:p>
          <a:p>
            <a:pPr>
              <a:buFont typeface="Arial" charset="0"/>
              <a:buNone/>
            </a:pPr>
            <a:r>
              <a:rPr lang="el-GR" altLang="el-GR" b="1" dirty="0" smtClean="0"/>
              <a:t>   </a:t>
            </a:r>
          </a:p>
          <a:p>
            <a:pPr>
              <a:buFont typeface="Arial" charset="0"/>
              <a:buNone/>
            </a:pPr>
            <a:r>
              <a:rPr lang="el-GR" altLang="el-GR" b="1" dirty="0" smtClean="0"/>
              <a:t>   προσεγγίζει την  </a:t>
            </a:r>
            <a:r>
              <a:rPr lang="el-GR" altLang="el-GR" dirty="0" smtClean="0"/>
              <a:t>	 </a:t>
            </a:r>
          </a:p>
        </p:txBody>
      </p:sp>
      <p:sp>
        <p:nvSpPr>
          <p:cNvPr id="41989" name="Rectangle 7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41990" name="Object 6"/>
          <p:cNvGraphicFramePr>
            <a:graphicFrameLocks noChangeAspect="1"/>
          </p:cNvGraphicFramePr>
          <p:nvPr/>
        </p:nvGraphicFramePr>
        <p:xfrm>
          <a:off x="1547664" y="1340768"/>
          <a:ext cx="2209800" cy="500063"/>
        </p:xfrm>
        <a:graphic>
          <a:graphicData uri="http://schemas.openxmlformats.org/presentationml/2006/ole">
            <p:oleObj spid="_x0000_s686082" name="Equation" r:id="rId3" imgW="825142" imgH="215806" progId="Equation.3">
              <p:embed/>
            </p:oleObj>
          </a:graphicData>
        </a:graphic>
      </p:graphicFrame>
      <p:sp>
        <p:nvSpPr>
          <p:cNvPr id="41991" name="Rectangle 9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sp>
        <p:nvSpPr>
          <p:cNvPr id="41992" name="Rectangle 11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sp>
        <p:nvSpPr>
          <p:cNvPr id="41993" name="Rectangle 13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41994" name="Object 12"/>
          <p:cNvGraphicFramePr>
            <a:graphicFrameLocks noChangeAspect="1"/>
          </p:cNvGraphicFramePr>
          <p:nvPr/>
        </p:nvGraphicFramePr>
        <p:xfrm>
          <a:off x="2195736" y="4293096"/>
          <a:ext cx="1524000" cy="1354139"/>
        </p:xfrm>
        <a:graphic>
          <a:graphicData uri="http://schemas.openxmlformats.org/presentationml/2006/ole">
            <p:oleObj spid="_x0000_s686083" name="Equation" r:id="rId4" imgW="685800" imgH="609600" progId="Equation.3">
              <p:embed/>
            </p:oleObj>
          </a:graphicData>
        </a:graphic>
      </p:graphicFrame>
      <p:sp>
        <p:nvSpPr>
          <p:cNvPr id="41995" name="Rectangle 15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41996" name="Object 14"/>
          <p:cNvGraphicFramePr>
            <a:graphicFrameLocks noChangeAspect="1"/>
          </p:cNvGraphicFramePr>
          <p:nvPr/>
        </p:nvGraphicFramePr>
        <p:xfrm>
          <a:off x="3563888" y="5301208"/>
          <a:ext cx="1765300" cy="1182688"/>
        </p:xfrm>
        <a:graphic>
          <a:graphicData uri="http://schemas.openxmlformats.org/presentationml/2006/ole">
            <p:oleObj spid="_x0000_s686084" name="Equation" r:id="rId5" imgW="622030" imgH="418918" progId="Equation.3">
              <p:embed/>
            </p:oleObj>
          </a:graphicData>
        </a:graphic>
      </p:graphicFrame>
      <p:sp>
        <p:nvSpPr>
          <p:cNvPr id="15" name="14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6,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- Τίτλος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5715000" cy="1143000"/>
          </a:xfrm>
        </p:spPr>
        <p:txBody>
          <a:bodyPr/>
          <a:lstStyle/>
          <a:p>
            <a:r>
              <a:rPr lang="el-GR" altLang="el-GR" sz="3200" b="1" u="sng" dirty="0" smtClean="0"/>
              <a:t>παράδειγμα</a:t>
            </a:r>
            <a:r>
              <a:rPr lang="el-GR" altLang="el-GR" sz="3200" u="sng" dirty="0" smtClean="0"/>
              <a:t>  </a:t>
            </a:r>
            <a:r>
              <a:rPr lang="el-GR" altLang="el-GR" sz="3200" i="1" u="sng" dirty="0" smtClean="0"/>
              <a:t>άσκηση 15 κεφ.11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533400" y="1524000"/>
            <a:ext cx="7924800" cy="4114800"/>
          </a:xfrm>
        </p:spPr>
        <p:txBody>
          <a:bodyPr/>
          <a:lstStyle/>
          <a:p>
            <a:pPr algn="l">
              <a:defRPr/>
            </a:pPr>
            <a:r>
              <a:rPr lang="el-GR" b="1" dirty="0" smtClean="0">
                <a:solidFill>
                  <a:schemeClr val="tx1"/>
                </a:solidFill>
              </a:rPr>
              <a:t>Αν Χ «το ύψος ενήλικα άνδρα» και Χ</a:t>
            </a:r>
            <a:r>
              <a:rPr lang="el-GR" b="1" dirty="0" smtClean="0">
                <a:solidFill>
                  <a:schemeClr val="tx1"/>
                </a:solidFill>
                <a:sym typeface="Symbol"/>
              </a:rPr>
              <a:t></a:t>
            </a:r>
            <a:r>
              <a:rPr lang="el-GR" b="1" dirty="0" smtClean="0">
                <a:solidFill>
                  <a:schemeClr val="tx1"/>
                </a:solidFill>
              </a:rPr>
              <a:t>Ν(171, 21), να προσδιοριστεί:</a:t>
            </a:r>
          </a:p>
          <a:p>
            <a:pPr algn="l">
              <a:defRPr/>
            </a:pPr>
            <a:r>
              <a:rPr lang="en-US" b="1" dirty="0" err="1" smtClean="0"/>
              <a:t>i</a:t>
            </a:r>
            <a:r>
              <a:rPr lang="en-US" b="1" dirty="0" smtClean="0"/>
              <a:t>) </a:t>
            </a:r>
            <a:r>
              <a:rPr lang="x-none" b="1" smtClean="0">
                <a:solidFill>
                  <a:schemeClr val="tx1"/>
                </a:solidFill>
              </a:rPr>
              <a:t>Το διάστημα στο οποίο με πιθανότητα 94% θα βρίσκεται το ύψος ενός ενήλικα που παίρνεται με τρόπο τυχαία από το σύνολο</a:t>
            </a:r>
            <a:endParaRPr lang="el-GR" b="1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6,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- Τίτλος"/>
          <p:cNvSpPr>
            <a:spLocks noGrp="1"/>
          </p:cNvSpPr>
          <p:nvPr>
            <p:ph type="title"/>
          </p:nvPr>
        </p:nvSpPr>
        <p:spPr>
          <a:xfrm>
            <a:off x="467544" y="980728"/>
            <a:ext cx="1600200" cy="808039"/>
          </a:xfrm>
        </p:spPr>
        <p:txBody>
          <a:bodyPr/>
          <a:lstStyle/>
          <a:p>
            <a:r>
              <a:rPr lang="el-GR" altLang="el-GR" sz="3200" b="1" u="sng" dirty="0" smtClean="0"/>
              <a:t>λύση</a:t>
            </a:r>
          </a:p>
        </p:txBody>
      </p:sp>
      <p:sp>
        <p:nvSpPr>
          <p:cNvPr id="44035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7545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l-GR" altLang="el-GR" b="1" dirty="0" smtClean="0"/>
              <a:t>    Έστω               η τιμή της τυπικής κανονικής κατανομής για την οποία ισχύει</a:t>
            </a:r>
          </a:p>
          <a:p>
            <a:pPr>
              <a:buFont typeface="Arial" charset="0"/>
              <a:buNone/>
            </a:pPr>
            <a:endParaRPr lang="el-GR" altLang="el-GR" b="1" dirty="0" smtClean="0"/>
          </a:p>
          <a:p>
            <a:pPr>
              <a:buFont typeface="Arial" charset="0"/>
              <a:buNone/>
            </a:pPr>
            <a:r>
              <a:rPr lang="el-GR" altLang="el-GR" b="1" dirty="0" smtClean="0"/>
              <a:t> </a:t>
            </a:r>
            <a:r>
              <a:rPr lang="en-US" altLang="el-GR" b="1" dirty="0" smtClean="0"/>
              <a:t>    </a:t>
            </a:r>
            <a:r>
              <a:rPr lang="el-GR" altLang="el-GR" b="1" dirty="0" smtClean="0"/>
              <a:t>οπότε</a:t>
            </a:r>
          </a:p>
          <a:p>
            <a:pPr>
              <a:buFont typeface="Arial" charset="0"/>
              <a:buNone/>
            </a:pPr>
            <a:endParaRPr lang="el-GR" altLang="el-GR" b="1" dirty="0" smtClean="0"/>
          </a:p>
          <a:p>
            <a:pPr>
              <a:buFont typeface="Arial" charset="0"/>
              <a:buNone/>
            </a:pPr>
            <a:r>
              <a:rPr lang="el-GR" altLang="el-GR" b="1" dirty="0" smtClean="0"/>
              <a:t>  </a:t>
            </a:r>
            <a:endParaRPr lang="el-GR" altLang="el-GR" dirty="0" smtClean="0"/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44037" name="Object 1"/>
          <p:cNvGraphicFramePr>
            <a:graphicFrameLocks noChangeAspect="1"/>
          </p:cNvGraphicFramePr>
          <p:nvPr/>
        </p:nvGraphicFramePr>
        <p:xfrm>
          <a:off x="1475656" y="4725144"/>
          <a:ext cx="5176838" cy="685800"/>
        </p:xfrm>
        <a:graphic>
          <a:graphicData uri="http://schemas.openxmlformats.org/presentationml/2006/ole">
            <p:oleObj spid="_x0000_s687106" name="Equation" r:id="rId3" imgW="2349500" imgH="228600" progId="Equation.3">
              <p:embed/>
            </p:oleObj>
          </a:graphicData>
        </a:graphic>
      </p:graphicFrame>
      <p:sp>
        <p:nvSpPr>
          <p:cNvPr id="44038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sp>
        <p:nvSpPr>
          <p:cNvPr id="44039" name="Rectangle 6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44040" name="Object 5"/>
          <p:cNvGraphicFramePr>
            <a:graphicFrameLocks noChangeAspect="1"/>
          </p:cNvGraphicFramePr>
          <p:nvPr/>
        </p:nvGraphicFramePr>
        <p:xfrm>
          <a:off x="2051720" y="1700808"/>
          <a:ext cx="1154113" cy="735013"/>
        </p:xfrm>
        <a:graphic>
          <a:graphicData uri="http://schemas.openxmlformats.org/presentationml/2006/ole">
            <p:oleObj spid="_x0000_s687107" name="Equation" r:id="rId4" imgW="355446" imgH="228501" progId="Equation.3">
              <p:embed/>
            </p:oleObj>
          </a:graphicData>
        </a:graphic>
      </p:graphicFrame>
      <p:graphicFrame>
        <p:nvGraphicFramePr>
          <p:cNvPr id="44041" name="Object 11"/>
          <p:cNvGraphicFramePr>
            <a:graphicFrameLocks noChangeAspect="1"/>
          </p:cNvGraphicFramePr>
          <p:nvPr/>
        </p:nvGraphicFramePr>
        <p:xfrm>
          <a:off x="1676402" y="2819400"/>
          <a:ext cx="2894013" cy="762000"/>
        </p:xfrm>
        <a:graphic>
          <a:graphicData uri="http://schemas.openxmlformats.org/presentationml/2006/ole">
            <p:oleObj spid="_x0000_s687108" name="Equation" r:id="rId5" imgW="1181100" imgH="228600" progId="Equation.3">
              <p:embed/>
            </p:oleObj>
          </a:graphicData>
        </a:graphic>
      </p:graphicFrame>
      <p:graphicFrame>
        <p:nvGraphicFramePr>
          <p:cNvPr id="44042" name="Object 5"/>
          <p:cNvGraphicFramePr>
            <a:graphicFrameLocks noChangeAspect="1"/>
          </p:cNvGraphicFramePr>
          <p:nvPr/>
        </p:nvGraphicFramePr>
        <p:xfrm>
          <a:off x="4211960" y="5445224"/>
          <a:ext cx="3492500" cy="1143000"/>
        </p:xfrm>
        <a:graphic>
          <a:graphicData uri="http://schemas.openxmlformats.org/presentationml/2006/ole">
            <p:oleObj spid="_x0000_s687109" name="Equation" r:id="rId6" imgW="990170" imgH="406224" progId="Equation.3">
              <p:embed/>
            </p:oleObj>
          </a:graphicData>
        </a:graphic>
      </p:graphicFrame>
      <p:sp>
        <p:nvSpPr>
          <p:cNvPr id="13" name="12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6,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 - Τίτλος"/>
          <p:cNvSpPr txBox="1">
            <a:spLocks/>
          </p:cNvSpPr>
          <p:nvPr/>
        </p:nvSpPr>
        <p:spPr>
          <a:xfrm>
            <a:off x="457200" y="152400"/>
            <a:ext cx="5715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3200" b="1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παράδειγμα  </a:t>
            </a:r>
            <a:r>
              <a:rPr kumimoji="0" lang="el-GR" altLang="el-GR" sz="3200" b="1" i="1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άσκηση 15 κεφ.11</a:t>
            </a:r>
            <a:endParaRPr kumimoji="0" lang="el-GR" altLang="el-GR" sz="3200" b="1" i="1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altLang="el-GR" smtClean="0"/>
          </a:p>
        </p:txBody>
      </p:sp>
      <p:sp>
        <p:nvSpPr>
          <p:cNvPr id="45059" name="2 - Θέση περιεχομένου"/>
          <p:cNvSpPr>
            <a:spLocks noGrp="1"/>
          </p:cNvSpPr>
          <p:nvPr>
            <p:ph idx="1"/>
          </p:nvPr>
        </p:nvSpPr>
        <p:spPr>
          <a:xfrm>
            <a:off x="381000" y="1676401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l-GR" b="1" smtClean="0"/>
              <a:t>	</a:t>
            </a:r>
            <a:r>
              <a:rPr lang="el-GR" altLang="el-GR" b="1" smtClean="0"/>
              <a:t>π.χ. </a:t>
            </a:r>
          </a:p>
          <a:p>
            <a:pPr>
              <a:buFont typeface="Arial" charset="0"/>
              <a:buNone/>
            </a:pPr>
            <a:r>
              <a:rPr lang="el-GR" altLang="el-GR" b="1" smtClean="0"/>
              <a:t>   Για 1-α=0.9</a:t>
            </a:r>
            <a:r>
              <a:rPr lang="en-US" altLang="el-GR" b="1" smtClean="0"/>
              <a:t>4</a:t>
            </a:r>
            <a:r>
              <a:rPr lang="el-GR" altLang="el-GR" b="1" smtClean="0"/>
              <a:t> έχουμε α=0.0</a:t>
            </a:r>
            <a:r>
              <a:rPr lang="en-US" altLang="el-GR" b="1" smtClean="0"/>
              <a:t>6</a:t>
            </a:r>
            <a:r>
              <a:rPr lang="el-GR" altLang="el-GR" b="1" smtClean="0"/>
              <a:t> και α/2=0.0</a:t>
            </a:r>
            <a:r>
              <a:rPr lang="en-US" altLang="el-GR" b="1" smtClean="0"/>
              <a:t>3</a:t>
            </a:r>
            <a:r>
              <a:rPr lang="el-GR" altLang="el-GR" b="1" smtClean="0"/>
              <a:t> Οποτε 1-α/2=0.97</a:t>
            </a:r>
            <a:r>
              <a:rPr lang="en-US" altLang="el-GR" b="1" smtClean="0"/>
              <a:t> </a:t>
            </a:r>
            <a:r>
              <a:rPr lang="el-GR" altLang="el-GR" b="1" smtClean="0"/>
              <a:t> και              </a:t>
            </a:r>
          </a:p>
          <a:p>
            <a:endParaRPr lang="el-GR" altLang="el-GR" smtClean="0"/>
          </a:p>
        </p:txBody>
      </p:sp>
      <p:graphicFrame>
        <p:nvGraphicFramePr>
          <p:cNvPr id="45060" name="Object 2"/>
          <p:cNvGraphicFramePr>
            <a:graphicFrameLocks noChangeAspect="1"/>
          </p:cNvGraphicFramePr>
          <p:nvPr/>
        </p:nvGraphicFramePr>
        <p:xfrm>
          <a:off x="1371600" y="3581401"/>
          <a:ext cx="1905000" cy="893763"/>
        </p:xfrm>
        <a:graphic>
          <a:graphicData uri="http://schemas.openxmlformats.org/presentationml/2006/ole">
            <p:oleObj spid="_x0000_s688130" name="Equation" r:id="rId3" imgW="482391" imgH="228501" progId="Equation.3">
              <p:embed/>
            </p:oleObj>
          </a:graphicData>
        </a:graphic>
      </p:graphicFrame>
      <p:graphicFrame>
        <p:nvGraphicFramePr>
          <p:cNvPr id="45061" name="Object 2"/>
          <p:cNvGraphicFramePr>
            <a:graphicFrameLocks noChangeAspect="1"/>
          </p:cNvGraphicFramePr>
          <p:nvPr/>
        </p:nvGraphicFramePr>
        <p:xfrm>
          <a:off x="3298825" y="3657601"/>
          <a:ext cx="2476500" cy="817563"/>
        </p:xfrm>
        <a:graphic>
          <a:graphicData uri="http://schemas.openxmlformats.org/presentationml/2006/ole">
            <p:oleObj spid="_x0000_s688131" name="Equation" r:id="rId4" imgW="685800" imgH="228600" progId="Equation.3">
              <p:embed/>
            </p:oleObj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6,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- Τίτλος"/>
          <p:cNvSpPr>
            <a:spLocks noGrp="1"/>
          </p:cNvSpPr>
          <p:nvPr>
            <p:ph type="title" idx="4294967295"/>
          </p:nvPr>
        </p:nvSpPr>
        <p:spPr>
          <a:xfrm>
            <a:off x="755576" y="332656"/>
            <a:ext cx="7467600" cy="1143000"/>
          </a:xfrm>
        </p:spPr>
        <p:txBody>
          <a:bodyPr/>
          <a:lstStyle/>
          <a:p>
            <a:pPr algn="l"/>
            <a:r>
              <a:rPr lang="el-GR" altLang="el-GR" sz="3200" b="0" dirty="0" smtClean="0"/>
              <a:t>Για να βρούμε τη ζητούμενη πιθανότητα </a:t>
            </a:r>
            <a:r>
              <a:rPr lang="en-US" altLang="el-GR" sz="3200" b="0" dirty="0" smtClean="0"/>
              <a:t>  </a:t>
            </a:r>
            <a:r>
              <a:rPr lang="el-GR" altLang="el-GR" sz="3200" b="0" dirty="0" smtClean="0"/>
              <a:t>εργαζόμαστε ως εξής</a:t>
            </a:r>
            <a:endParaRPr lang="el-GR" altLang="el-GR" b="0" dirty="0" smtClean="0"/>
          </a:p>
        </p:txBody>
      </p:sp>
      <p:graphicFrame>
        <p:nvGraphicFramePr>
          <p:cNvPr id="46083" name="Object 1"/>
          <p:cNvGraphicFramePr>
            <a:graphicFrameLocks noChangeAspect="1"/>
          </p:cNvGraphicFramePr>
          <p:nvPr/>
        </p:nvGraphicFramePr>
        <p:xfrm>
          <a:off x="609600" y="1600200"/>
          <a:ext cx="4332288" cy="533400"/>
        </p:xfrm>
        <a:graphic>
          <a:graphicData uri="http://schemas.openxmlformats.org/presentationml/2006/ole">
            <p:oleObj spid="_x0000_s689154" name="Equation" r:id="rId3" imgW="1688367" imgH="203112" progId="Equation.3">
              <p:embed/>
            </p:oleObj>
          </a:graphicData>
        </a:graphic>
      </p:graphicFrame>
      <p:sp>
        <p:nvSpPr>
          <p:cNvPr id="46084" name="Rectangle 7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46085" name="Object 6"/>
          <p:cNvGraphicFramePr>
            <a:graphicFrameLocks noChangeAspect="1"/>
          </p:cNvGraphicFramePr>
          <p:nvPr/>
        </p:nvGraphicFramePr>
        <p:xfrm>
          <a:off x="609602" y="2133600"/>
          <a:ext cx="5326063" cy="1066800"/>
        </p:xfrm>
        <a:graphic>
          <a:graphicData uri="http://schemas.openxmlformats.org/presentationml/2006/ole">
            <p:oleObj spid="_x0000_s689155" name="Equation" r:id="rId4" imgW="1981200" imgH="393700" progId="Equation.3">
              <p:embed/>
            </p:oleObj>
          </a:graphicData>
        </a:graphic>
      </p:graphicFrame>
      <p:sp>
        <p:nvSpPr>
          <p:cNvPr id="46086" name="Rectangle 9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46087" name="Object 8"/>
          <p:cNvGraphicFramePr>
            <a:graphicFrameLocks noChangeAspect="1"/>
          </p:cNvGraphicFramePr>
          <p:nvPr/>
        </p:nvGraphicFramePr>
        <p:xfrm>
          <a:off x="609600" y="3200400"/>
          <a:ext cx="5943600" cy="533400"/>
        </p:xfrm>
        <a:graphic>
          <a:graphicData uri="http://schemas.openxmlformats.org/presentationml/2006/ole">
            <p:oleObj spid="_x0000_s689156" name="Equation" r:id="rId5" imgW="2311400" imgH="203200" progId="Equation.3">
              <p:embed/>
            </p:oleObj>
          </a:graphicData>
        </a:graphic>
      </p:graphicFrame>
      <p:sp>
        <p:nvSpPr>
          <p:cNvPr id="46088" name="Rectangle 1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46089" name="Object 11"/>
          <p:cNvGraphicFramePr>
            <a:graphicFrameLocks noChangeAspect="1"/>
          </p:cNvGraphicFramePr>
          <p:nvPr/>
        </p:nvGraphicFramePr>
        <p:xfrm>
          <a:off x="609600" y="4114800"/>
          <a:ext cx="7029450" cy="609600"/>
        </p:xfrm>
        <a:graphic>
          <a:graphicData uri="http://schemas.openxmlformats.org/presentationml/2006/ole">
            <p:oleObj spid="_x0000_s689157" name="Equation" r:id="rId6" imgW="2819400" imgH="241300" progId="Equation.3">
              <p:embed/>
            </p:oleObj>
          </a:graphicData>
        </a:graphic>
      </p:graphicFrame>
      <p:graphicFrame>
        <p:nvGraphicFramePr>
          <p:cNvPr id="46090" name="Object 13" descr="Περγαμηνή"/>
          <p:cNvGraphicFramePr>
            <a:graphicFrameLocks noChangeAspect="1"/>
          </p:cNvGraphicFramePr>
          <p:nvPr/>
        </p:nvGraphicFramePr>
        <p:xfrm>
          <a:off x="609600" y="5029200"/>
          <a:ext cx="5181600" cy="533400"/>
        </p:xfrm>
        <a:graphic>
          <a:graphicData uri="http://schemas.openxmlformats.org/presentationml/2006/ole">
            <p:oleObj spid="_x0000_s689158" name="Equation" r:id="rId7" imgW="1828800" imgH="203040" progId="Equation.3">
              <p:embed/>
            </p:oleObj>
          </a:graphicData>
        </a:graphic>
      </p:graphicFrame>
      <p:sp>
        <p:nvSpPr>
          <p:cNvPr id="13" name="12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6,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3 - Υπότιτλος"/>
          <p:cNvSpPr>
            <a:spLocks noGrp="1"/>
          </p:cNvSpPr>
          <p:nvPr>
            <p:ph type="subTitle" idx="4294967295"/>
          </p:nvPr>
        </p:nvSpPr>
        <p:spPr>
          <a:xfrm>
            <a:off x="457200" y="1447800"/>
            <a:ext cx="7162800" cy="41910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l-GR" b="1" dirty="0" smtClean="0"/>
              <a:t>ii) </a:t>
            </a:r>
            <a:r>
              <a:rPr lang="el-GR" altLang="el-GR" dirty="0" smtClean="0"/>
              <a:t>Το διάστημα στο οποίο με πιθανότητα 94% θα βρίσκεται το μέσο ύψος σε τυχαίο δείγμα n = 25. </a:t>
            </a:r>
          </a:p>
          <a:p>
            <a:endParaRPr lang="el-GR" altLang="el-GR" dirty="0" smtClean="0"/>
          </a:p>
        </p:txBody>
      </p:sp>
      <p:sp>
        <p:nvSpPr>
          <p:cNvPr id="5" name="4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6,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- Τίτλος"/>
          <p:cNvSpPr>
            <a:spLocks noGrp="1"/>
          </p:cNvSpPr>
          <p:nvPr>
            <p:ph type="title" idx="4294967295"/>
          </p:nvPr>
        </p:nvSpPr>
        <p:spPr>
          <a:xfrm>
            <a:off x="755576" y="692696"/>
            <a:ext cx="7467600" cy="1143000"/>
          </a:xfrm>
        </p:spPr>
        <p:txBody>
          <a:bodyPr/>
          <a:lstStyle/>
          <a:p>
            <a:pPr algn="l"/>
            <a:r>
              <a:rPr lang="en-US" altLang="el-GR" sz="3200" dirty="0" smtClean="0"/>
              <a:t>ii)</a:t>
            </a:r>
            <a:r>
              <a:rPr lang="el-GR" altLang="el-GR" sz="3200" b="0" dirty="0" smtClean="0"/>
              <a:t>Για να βρούμε τη ζητούμενη πιθανότητα </a:t>
            </a:r>
            <a:r>
              <a:rPr lang="en-US" altLang="el-GR" sz="3200" b="0" dirty="0" smtClean="0"/>
              <a:t>  </a:t>
            </a:r>
            <a:r>
              <a:rPr lang="el-GR" altLang="el-GR" sz="3200" b="0" dirty="0" smtClean="0"/>
              <a:t>εργαζόμαστε ως εξής</a:t>
            </a:r>
            <a:endParaRPr lang="el-GR" altLang="el-GR" b="0" dirty="0" smtClean="0"/>
          </a:p>
        </p:txBody>
      </p:sp>
      <p:graphicFrame>
        <p:nvGraphicFramePr>
          <p:cNvPr id="48131" name="Object 1"/>
          <p:cNvGraphicFramePr>
            <a:graphicFrameLocks noChangeAspect="1"/>
          </p:cNvGraphicFramePr>
          <p:nvPr/>
        </p:nvGraphicFramePr>
        <p:xfrm>
          <a:off x="1187624" y="2362124"/>
          <a:ext cx="4332288" cy="533400"/>
        </p:xfrm>
        <a:graphic>
          <a:graphicData uri="http://schemas.openxmlformats.org/presentationml/2006/ole">
            <p:oleObj spid="_x0000_s690178" name="Equation" r:id="rId3" imgW="1688367" imgH="203112" progId="Equation.3">
              <p:embed/>
            </p:oleObj>
          </a:graphicData>
        </a:graphic>
      </p:graphicFrame>
      <p:sp>
        <p:nvSpPr>
          <p:cNvPr id="48132" name="Rectangle 7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sp>
        <p:nvSpPr>
          <p:cNvPr id="48133" name="Rectangle 9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sp>
        <p:nvSpPr>
          <p:cNvPr id="48134" name="Rectangle 1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48135" name="Object 7"/>
          <p:cNvGraphicFramePr>
            <a:graphicFrameLocks noChangeAspect="1"/>
          </p:cNvGraphicFramePr>
          <p:nvPr/>
        </p:nvGraphicFramePr>
        <p:xfrm>
          <a:off x="1143002" y="3019326"/>
          <a:ext cx="4741863" cy="1008063"/>
        </p:xfrm>
        <a:graphic>
          <a:graphicData uri="http://schemas.openxmlformats.org/presentationml/2006/ole">
            <p:oleObj spid="_x0000_s690179" name="Equation" r:id="rId4" imgW="2032000" imgH="431800" progId="Equation.3">
              <p:embed/>
            </p:oleObj>
          </a:graphicData>
        </a:graphic>
      </p:graphicFrame>
      <p:graphicFrame>
        <p:nvGraphicFramePr>
          <p:cNvPr id="48136" name="Object 9"/>
          <p:cNvGraphicFramePr>
            <a:graphicFrameLocks noChangeAspect="1"/>
          </p:cNvGraphicFramePr>
          <p:nvPr/>
        </p:nvGraphicFramePr>
        <p:xfrm>
          <a:off x="1143000" y="4314725"/>
          <a:ext cx="7467600" cy="622300"/>
        </p:xfrm>
        <a:graphic>
          <a:graphicData uri="http://schemas.openxmlformats.org/presentationml/2006/ole">
            <p:oleObj spid="_x0000_s690180" name="Equation" r:id="rId5" imgW="2870200" imgH="241300" progId="Equation.3">
              <p:embed/>
            </p:oleObj>
          </a:graphicData>
        </a:graphic>
      </p:graphicFrame>
      <p:graphicFrame>
        <p:nvGraphicFramePr>
          <p:cNvPr id="48137" name="Object 10" descr="Περγαμηνή"/>
          <p:cNvGraphicFramePr>
            <a:graphicFrameLocks noChangeAspect="1"/>
          </p:cNvGraphicFramePr>
          <p:nvPr/>
        </p:nvGraphicFramePr>
        <p:xfrm>
          <a:off x="1219202" y="5381525"/>
          <a:ext cx="5402263" cy="639763"/>
        </p:xfrm>
        <a:graphic>
          <a:graphicData uri="http://schemas.openxmlformats.org/presentationml/2006/ole">
            <p:oleObj spid="_x0000_s690181" name="Equation" r:id="rId6" imgW="1930400" imgH="228600" progId="Equation.3">
              <p:embed/>
            </p:oleObj>
          </a:graphicData>
        </a:graphic>
      </p:graphicFrame>
      <p:sp>
        <p:nvSpPr>
          <p:cNvPr id="12" name="11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6,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4 - Υπότιτλος"/>
          <p:cNvSpPr>
            <a:spLocks noGrp="1"/>
          </p:cNvSpPr>
          <p:nvPr>
            <p:ph type="subTitle" idx="4294967295"/>
          </p:nvPr>
        </p:nvSpPr>
        <p:spPr>
          <a:xfrm>
            <a:off x="609600" y="1447800"/>
            <a:ext cx="7543800" cy="41910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l-GR" b="1" smtClean="0">
                <a:solidFill>
                  <a:srgbClr val="FF0000"/>
                </a:solidFill>
              </a:rPr>
              <a:t>   iii. </a:t>
            </a:r>
            <a:r>
              <a:rPr lang="el-GR" altLang="el-GR" b="1" smtClean="0"/>
              <a:t>Αν αυξηθεί και άλλο το μέγεθος του δείγματος, τι θα πάθει το διάστημα αυτό;</a:t>
            </a:r>
            <a:endParaRPr lang="el-GR" altLang="el-GR" smtClean="0"/>
          </a:p>
        </p:txBody>
      </p:sp>
      <p:sp>
        <p:nvSpPr>
          <p:cNvPr id="8" name="7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6,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altLang="el-GR" smtClean="0"/>
          </a:p>
        </p:txBody>
      </p:sp>
      <p:sp>
        <p:nvSpPr>
          <p:cNvPr id="50179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l-GR" b="1" smtClean="0"/>
              <a:t>    E</a:t>
            </a:r>
            <a:r>
              <a:rPr lang="el-GR" altLang="el-GR" b="1" smtClean="0"/>
              <a:t>ίναι εύκολο να διαπιστωθεί ότι όσο αυξάνει το μέγεθος του δείγματος τόσο το διάστημα θα μικραίνει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6,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- Τίτλος"/>
          <p:cNvSpPr>
            <a:spLocks noGrp="1"/>
          </p:cNvSpPr>
          <p:nvPr>
            <p:ph type="title"/>
          </p:nvPr>
        </p:nvSpPr>
        <p:spPr>
          <a:xfrm>
            <a:off x="683568" y="548680"/>
            <a:ext cx="6629400" cy="1143000"/>
          </a:xfrm>
        </p:spPr>
        <p:txBody>
          <a:bodyPr/>
          <a:lstStyle/>
          <a:p>
            <a:r>
              <a:rPr lang="el-GR" altLang="el-GR" sz="3200" b="1" u="sng" dirty="0" smtClean="0"/>
              <a:t>παράδειγμα </a:t>
            </a:r>
            <a:r>
              <a:rPr lang="el-GR" altLang="el-GR" sz="3200" i="1" u="sng" dirty="0" smtClean="0"/>
              <a:t>(άσκηση 9 κεφάλαιο 11</a:t>
            </a:r>
            <a:r>
              <a:rPr lang="en-US" altLang="el-GR" sz="3200" i="1" u="sng" dirty="0" smtClean="0"/>
              <a:t>-</a:t>
            </a:r>
            <a:r>
              <a:rPr lang="el-GR" altLang="el-GR" sz="3200" i="1" u="sng" dirty="0" smtClean="0"/>
              <a:t>παραλλαγή)</a:t>
            </a:r>
          </a:p>
        </p:txBody>
      </p:sp>
      <p:sp>
        <p:nvSpPr>
          <p:cNvPr id="5120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876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l-GR" altLang="el-GR" dirty="0" smtClean="0"/>
              <a:t>	Ένας νέος τύπος μπαταρίας δηλώνεται ότι λειτουργεί 26 ώρες συνεχούς χρήσης με</a:t>
            </a:r>
          </a:p>
          <a:p>
            <a:pPr>
              <a:buFont typeface="Arial" charset="0"/>
              <a:buNone/>
            </a:pPr>
            <a:r>
              <a:rPr lang="el-GR" altLang="el-GR" dirty="0" smtClean="0"/>
              <a:t>	τυπική απόκλιση 2 ώρες. Αν σε τυχαίο δείγμα n = 45 μπαταριών υπολογίσουμε τη</a:t>
            </a:r>
          </a:p>
          <a:p>
            <a:pPr>
              <a:buFont typeface="Arial" charset="0"/>
              <a:buNone/>
            </a:pPr>
            <a:r>
              <a:rPr lang="el-GR" altLang="el-GR" dirty="0" smtClean="0"/>
              <a:t>	μέση διάρκεια </a:t>
            </a:r>
            <a:r>
              <a:rPr lang="en-US" altLang="el-GR" dirty="0" smtClean="0"/>
              <a:t> </a:t>
            </a:r>
            <a:r>
              <a:rPr lang="el-GR" altLang="el-GR" dirty="0" smtClean="0"/>
              <a:t>ζητείται:</a:t>
            </a:r>
          </a:p>
          <a:p>
            <a:pPr>
              <a:buFont typeface="Arial" charset="0"/>
              <a:buNone/>
            </a:pPr>
            <a:r>
              <a:rPr lang="el-GR" altLang="el-GR" b="1" dirty="0" smtClean="0"/>
              <a:t>	</a:t>
            </a:r>
            <a:endParaRPr lang="el-GR" altLang="el-GR" dirty="0" smtClean="0"/>
          </a:p>
        </p:txBody>
      </p:sp>
      <p:sp>
        <p:nvSpPr>
          <p:cNvPr id="6" name="5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6,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>
                <a:latin typeface="+mn-lt"/>
              </a:rPr>
              <a:t>Σκοποί  ενότητας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6,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529574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Εισαγωγή στη </a:t>
            </a:r>
            <a:r>
              <a:rPr lang="el-GR" altLang="el-GR" sz="3200" dirty="0" smtClean="0"/>
              <a:t>στατιστική </a:t>
            </a:r>
            <a:r>
              <a:rPr lang="el-GR" altLang="el-GR" sz="3200" dirty="0" err="1" smtClean="0"/>
              <a:t>συμπερασματολογία</a:t>
            </a:r>
            <a:r>
              <a:rPr lang="el-GR" altLang="el-GR" sz="3200" dirty="0" smtClean="0"/>
              <a:t> και εξαγωγή συμπερασμάτων για τα βασικά χαρακτηριστικά ενός πληθυσμού </a:t>
            </a: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altLang="el-GR" smtClean="0"/>
          </a:p>
        </p:txBody>
      </p:sp>
      <p:sp>
        <p:nvSpPr>
          <p:cNvPr id="52227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l-GR" b="1" dirty="0" smtClean="0"/>
              <a:t>   </a:t>
            </a:r>
            <a:r>
              <a:rPr lang="el-GR" altLang="el-GR" b="1" dirty="0" smtClean="0"/>
              <a:t>i</a:t>
            </a:r>
            <a:r>
              <a:rPr lang="el-GR" altLang="el-GR" sz="2800" b="1" dirty="0" smtClean="0"/>
              <a:t>) </a:t>
            </a:r>
            <a:r>
              <a:rPr lang="el-GR" altLang="el-GR" dirty="0" smtClean="0"/>
              <a:t>Ποιο είναι το διάστημα στο οποίο θα βρίσκεται η δειγματική μέση διάρκεια με πιθανότητα 95%;</a:t>
            </a:r>
          </a:p>
          <a:p>
            <a:endParaRPr lang="el-GR" altLang="el-GR" dirty="0" smtClean="0"/>
          </a:p>
        </p:txBody>
      </p:sp>
      <p:sp>
        <p:nvSpPr>
          <p:cNvPr id="6" name="5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6,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- Τίτλος"/>
          <p:cNvSpPr>
            <a:spLocks noGrp="1"/>
          </p:cNvSpPr>
          <p:nvPr>
            <p:ph type="title" idx="4294967295"/>
          </p:nvPr>
        </p:nvSpPr>
        <p:spPr>
          <a:xfrm>
            <a:off x="609600" y="274637"/>
            <a:ext cx="7924800" cy="6202363"/>
          </a:xfrm>
        </p:spPr>
        <p:txBody>
          <a:bodyPr/>
          <a:lstStyle/>
          <a:p>
            <a:pPr algn="l"/>
            <a:r>
              <a:rPr lang="el-GR" altLang="el-GR" sz="3200" b="1" u="sng" dirty="0" smtClean="0"/>
              <a:t>Λύση</a:t>
            </a:r>
            <a:r>
              <a:rPr lang="el-GR" altLang="el-GR" sz="2800" dirty="0" smtClean="0">
                <a:solidFill>
                  <a:srgbClr val="FF0000"/>
                </a:solidFill>
              </a:rPr>
              <a:t/>
            </a:r>
            <a:br>
              <a:rPr lang="el-GR" altLang="el-GR" sz="2800" dirty="0" smtClean="0">
                <a:solidFill>
                  <a:srgbClr val="FF0000"/>
                </a:solidFill>
              </a:rPr>
            </a:br>
            <a:r>
              <a:rPr lang="el-GR" altLang="el-GR" sz="2800" b="1" dirty="0" smtClean="0"/>
              <a:t>Λόγω του ΚΟΘ η κατανομή του        είναι </a:t>
            </a:r>
            <a:r>
              <a:rPr lang="el-GR" altLang="el-GR" sz="2800" b="1" i="1" dirty="0" smtClean="0"/>
              <a:t>(κατά προσέγγιση)</a:t>
            </a:r>
            <a:r>
              <a:rPr lang="el-GR" altLang="el-GR" sz="2800" i="1" dirty="0" smtClean="0"/>
              <a:t> </a:t>
            </a:r>
            <a:r>
              <a:rPr lang="el-GR" altLang="el-GR" sz="2800" b="1" dirty="0" smtClean="0"/>
              <a:t>η κανονική για την οποία θυμίζουμε ότι ισχύει</a:t>
            </a:r>
            <a:br>
              <a:rPr lang="el-GR" altLang="el-GR" sz="2800" b="1" dirty="0" smtClean="0"/>
            </a:br>
            <a:r>
              <a:rPr lang="el-GR" altLang="el-GR" sz="2800" b="1" dirty="0" smtClean="0"/>
              <a:t/>
            </a:r>
            <a:br>
              <a:rPr lang="el-GR" altLang="el-GR" sz="2800" b="1" dirty="0" smtClean="0"/>
            </a:br>
            <a:r>
              <a:rPr lang="el-GR" altLang="el-GR" sz="2800" b="1" dirty="0" smtClean="0"/>
              <a:t/>
            </a:r>
            <a:br>
              <a:rPr lang="el-GR" altLang="el-GR" sz="2800" b="1" dirty="0" smtClean="0"/>
            </a:br>
            <a:r>
              <a:rPr lang="el-GR" altLang="el-GR" sz="2800" b="1" dirty="0" smtClean="0"/>
              <a:t/>
            </a:r>
            <a:br>
              <a:rPr lang="el-GR" altLang="el-GR" sz="2800" b="1" dirty="0" smtClean="0"/>
            </a:br>
            <a:r>
              <a:rPr lang="el-GR" altLang="el-GR" sz="2800" b="1" dirty="0" smtClean="0"/>
              <a:t>με αντικατάσταση του</a:t>
            </a:r>
            <a:br>
              <a:rPr lang="el-GR" altLang="el-GR" sz="2800" b="1" dirty="0" smtClean="0"/>
            </a:br>
            <a:r>
              <a:rPr lang="el-GR" altLang="el-GR" sz="2800" b="1" dirty="0" smtClean="0"/>
              <a:t/>
            </a:r>
            <a:br>
              <a:rPr lang="el-GR" altLang="el-GR" sz="2800" b="1" dirty="0" smtClean="0"/>
            </a:br>
            <a:r>
              <a:rPr lang="el-GR" altLang="el-GR" sz="2800" b="1" dirty="0" smtClean="0"/>
              <a:t/>
            </a:r>
            <a:br>
              <a:rPr lang="el-GR" altLang="el-GR" sz="2800" b="1" dirty="0" smtClean="0"/>
            </a:br>
            <a:r>
              <a:rPr lang="el-GR" altLang="el-GR" sz="2800" b="1" dirty="0" smtClean="0"/>
              <a:t/>
            </a:r>
            <a:br>
              <a:rPr lang="el-GR" altLang="el-GR" sz="2800" b="1" dirty="0" smtClean="0"/>
            </a:br>
            <a:r>
              <a:rPr lang="el-GR" altLang="el-GR" sz="2800" b="1" dirty="0" smtClean="0"/>
              <a:t/>
            </a:r>
            <a:br>
              <a:rPr lang="el-GR" altLang="el-GR" sz="2800" b="1" dirty="0" smtClean="0"/>
            </a:br>
            <a:r>
              <a:rPr lang="el-GR" altLang="el-GR" sz="2800" b="1" dirty="0" smtClean="0"/>
              <a:t/>
            </a:r>
            <a:br>
              <a:rPr lang="el-GR" altLang="el-GR" sz="2800" b="1" dirty="0" smtClean="0"/>
            </a:br>
            <a:r>
              <a:rPr lang="el-GR" altLang="el-GR" sz="2800" b="1" dirty="0" smtClean="0"/>
              <a:t>και απλές πράξεις παίρνουμε:</a:t>
            </a:r>
            <a:endParaRPr lang="el-GR" altLang="el-GR" dirty="0" smtClean="0"/>
          </a:p>
        </p:txBody>
      </p:sp>
      <p:sp>
        <p:nvSpPr>
          <p:cNvPr id="53251" name="Rectangle 5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1219200" y="2362200"/>
          <a:ext cx="5289550" cy="609600"/>
        </p:xfrm>
        <a:graphic>
          <a:graphicData uri="http://schemas.openxmlformats.org/presentationml/2006/ole">
            <p:oleObj spid="_x0000_s691202" name="Equation" r:id="rId3" imgW="1790700" imgH="203200" progId="Equation.3">
              <p:embed/>
            </p:oleObj>
          </a:graphicData>
        </a:graphic>
      </p:graphicFrame>
      <p:sp>
        <p:nvSpPr>
          <p:cNvPr id="53253" name="Rectangle 7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53254" name="Object 6"/>
          <p:cNvGraphicFramePr>
            <a:graphicFrameLocks noChangeAspect="1"/>
          </p:cNvGraphicFramePr>
          <p:nvPr/>
        </p:nvGraphicFramePr>
        <p:xfrm>
          <a:off x="2438400" y="4114801"/>
          <a:ext cx="1828800" cy="1579563"/>
        </p:xfrm>
        <a:graphic>
          <a:graphicData uri="http://schemas.openxmlformats.org/presentationml/2006/ole">
            <p:oleObj spid="_x0000_s691203" name="Equation" r:id="rId4" imgW="723586" imgH="622030" progId="Equation.3">
              <p:embed/>
            </p:oleObj>
          </a:graphicData>
        </a:graphic>
      </p:graphicFrame>
      <p:graphicFrame>
        <p:nvGraphicFramePr>
          <p:cNvPr id="53255" name="Object 1"/>
          <p:cNvGraphicFramePr>
            <a:graphicFrameLocks noChangeAspect="1"/>
          </p:cNvGraphicFramePr>
          <p:nvPr/>
        </p:nvGraphicFramePr>
        <p:xfrm>
          <a:off x="5334000" y="685800"/>
          <a:ext cx="465138" cy="533400"/>
        </p:xfrm>
        <a:graphic>
          <a:graphicData uri="http://schemas.openxmlformats.org/presentationml/2006/ole">
            <p:oleObj spid="_x0000_s691204" r:id="rId5" imgW="152202" imgH="177569" progId="">
              <p:embed/>
            </p:oleObj>
          </a:graphicData>
        </a:graphic>
      </p:graphicFrame>
      <p:sp>
        <p:nvSpPr>
          <p:cNvPr id="10" name="9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6,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54275" name="Object 1"/>
          <p:cNvGraphicFramePr>
            <a:graphicFrameLocks noChangeAspect="1"/>
          </p:cNvGraphicFramePr>
          <p:nvPr/>
        </p:nvGraphicFramePr>
        <p:xfrm>
          <a:off x="889001" y="609600"/>
          <a:ext cx="6278563" cy="1676400"/>
        </p:xfrm>
        <a:graphic>
          <a:graphicData uri="http://schemas.openxmlformats.org/presentationml/2006/ole">
            <p:oleObj spid="_x0000_s692226" name="Equation" r:id="rId3" imgW="2070100" imgH="622300" progId="Equation.3">
              <p:embed/>
            </p:oleObj>
          </a:graphicData>
        </a:graphic>
      </p:graphicFrame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54277" name="Object 3"/>
          <p:cNvGraphicFramePr>
            <a:graphicFrameLocks noChangeAspect="1"/>
          </p:cNvGraphicFramePr>
          <p:nvPr/>
        </p:nvGraphicFramePr>
        <p:xfrm>
          <a:off x="914402" y="2667000"/>
          <a:ext cx="7108825" cy="1157288"/>
        </p:xfrm>
        <a:graphic>
          <a:graphicData uri="http://schemas.openxmlformats.org/presentationml/2006/ole">
            <p:oleObj spid="_x0000_s692227" name="Equation" r:id="rId4" imgW="2578100" imgH="419100" progId="Equation.3">
              <p:embed/>
            </p:oleObj>
          </a:graphicData>
        </a:graphic>
      </p:graphicFrame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54279" name="Object 5"/>
          <p:cNvGraphicFramePr>
            <a:graphicFrameLocks noChangeAspect="1"/>
          </p:cNvGraphicFramePr>
          <p:nvPr/>
        </p:nvGraphicFramePr>
        <p:xfrm>
          <a:off x="914402" y="4343401"/>
          <a:ext cx="7408863" cy="1181100"/>
        </p:xfrm>
        <a:graphic>
          <a:graphicData uri="http://schemas.openxmlformats.org/presentationml/2006/ole">
            <p:oleObj spid="_x0000_s692228" name="Equation" r:id="rId5" imgW="2628900" imgH="419100" progId="Equation.3">
              <p:embed/>
            </p:oleObj>
          </a:graphicData>
        </a:graphic>
      </p:graphicFrame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54281" name="Object 7"/>
          <p:cNvGraphicFramePr>
            <a:graphicFrameLocks noChangeAspect="1"/>
          </p:cNvGraphicFramePr>
          <p:nvPr/>
        </p:nvGraphicFramePr>
        <p:xfrm>
          <a:off x="7239000" y="1295400"/>
          <a:ext cx="457200" cy="304800"/>
        </p:xfrm>
        <a:graphic>
          <a:graphicData uri="http://schemas.openxmlformats.org/presentationml/2006/ole">
            <p:oleObj spid="_x0000_s692229" name="Equation" r:id="rId6" imgW="190417" imgH="152334" progId="Equation.3">
              <p:embed/>
            </p:oleObj>
          </a:graphicData>
        </a:graphic>
      </p:graphicFrame>
      <p:graphicFrame>
        <p:nvGraphicFramePr>
          <p:cNvPr id="54282" name="Object 9"/>
          <p:cNvGraphicFramePr>
            <a:graphicFrameLocks noChangeAspect="1"/>
          </p:cNvGraphicFramePr>
          <p:nvPr/>
        </p:nvGraphicFramePr>
        <p:xfrm>
          <a:off x="8153400" y="3048000"/>
          <a:ext cx="457200" cy="304800"/>
        </p:xfrm>
        <a:graphic>
          <a:graphicData uri="http://schemas.openxmlformats.org/presentationml/2006/ole">
            <p:oleObj spid="_x0000_s692230" name="Equation" r:id="rId7" imgW="190417" imgH="152334" progId="Equation.3">
              <p:embed/>
            </p:oleObj>
          </a:graphicData>
        </a:graphic>
      </p:graphicFrame>
      <p:sp>
        <p:nvSpPr>
          <p:cNvPr id="13" name="12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6,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- Τίτλος"/>
          <p:cNvSpPr>
            <a:spLocks noGrp="1"/>
          </p:cNvSpPr>
          <p:nvPr>
            <p:ph type="ctrTitle" idx="4294967295"/>
          </p:nvPr>
        </p:nvSpPr>
        <p:spPr>
          <a:xfrm>
            <a:off x="762000" y="152400"/>
            <a:ext cx="7924800" cy="5791200"/>
          </a:xfrm>
        </p:spPr>
        <p:txBody>
          <a:bodyPr>
            <a:normAutofit fontScale="90000"/>
          </a:bodyPr>
          <a:lstStyle/>
          <a:p>
            <a:pPr algn="l"/>
            <a:r>
              <a:rPr lang="el-GR" altLang="el-GR" sz="3200" b="0" dirty="0" err="1" smtClean="0"/>
              <a:t>Απ’όπου</a:t>
            </a:r>
            <a:r>
              <a:rPr lang="el-GR" altLang="el-GR" sz="3200" b="0" dirty="0" smtClean="0"/>
              <a:t>, αντικαθιστώντας τις τιμές που μας δίνονται, παίρνουμε:</a:t>
            </a:r>
            <a:r>
              <a:rPr lang="el-GR" altLang="el-GR" sz="3200" b="1" dirty="0" smtClean="0"/>
              <a:t/>
            </a:r>
            <a:br>
              <a:rPr lang="el-GR" altLang="el-GR" sz="3200" b="1" dirty="0" smtClean="0"/>
            </a:br>
            <a:r>
              <a:rPr lang="el-GR" altLang="el-GR" sz="3200" b="1" dirty="0" smtClean="0"/>
              <a:t/>
            </a:r>
            <a:br>
              <a:rPr lang="el-GR" altLang="el-GR" sz="3200" b="1" dirty="0" smtClean="0"/>
            </a:br>
            <a:r>
              <a:rPr lang="el-GR" altLang="el-GR" sz="3200" b="1" dirty="0" smtClean="0"/>
              <a:t/>
            </a:r>
            <a:br>
              <a:rPr lang="el-GR" altLang="el-GR" sz="3200" b="1" dirty="0" smtClean="0"/>
            </a:br>
            <a:r>
              <a:rPr lang="el-GR" altLang="el-GR" sz="3200" b="1" dirty="0" smtClean="0"/>
              <a:t/>
            </a:r>
            <a:br>
              <a:rPr lang="el-GR" altLang="el-GR" sz="3200" b="1" dirty="0" smtClean="0"/>
            </a:br>
            <a:r>
              <a:rPr lang="el-GR" altLang="el-GR" sz="3200" b="1" dirty="0" smtClean="0"/>
              <a:t/>
            </a:r>
            <a:br>
              <a:rPr lang="el-GR" altLang="el-GR" sz="3200" b="1" dirty="0" smtClean="0"/>
            </a:br>
            <a:r>
              <a:rPr lang="el-GR" altLang="el-GR" sz="3200" b="1" dirty="0" smtClean="0"/>
              <a:t/>
            </a:r>
            <a:br>
              <a:rPr lang="el-GR" altLang="el-GR" sz="3200" b="1" dirty="0" smtClean="0"/>
            </a:br>
            <a:r>
              <a:rPr lang="el-GR" altLang="el-GR" sz="3200" b="0" dirty="0" smtClean="0"/>
              <a:t>Το αποτέλεσμα αυτό ερμηνεύεται </a:t>
            </a:r>
            <a:r>
              <a:rPr lang="el-GR" altLang="el-GR" sz="3200" b="0" u="sng" dirty="0" smtClean="0"/>
              <a:t>και</a:t>
            </a:r>
            <a:r>
              <a:rPr lang="el-GR" altLang="el-GR" sz="3200" b="0" dirty="0" smtClean="0"/>
              <a:t> ως εξής: </a:t>
            </a:r>
            <a:r>
              <a:rPr lang="el-GR" altLang="el-GR" sz="3200" b="0" i="1" dirty="0" smtClean="0"/>
              <a:t>σε επαναληπτικές δειγματοληψίες με τα ίδια χαρακτηριστικά, στο 95% των δειγμάτων θα υπολογίσουμε   μέση διάρκεια  που θα βρίσκεται στο διάστημα αυτό</a:t>
            </a:r>
          </a:p>
        </p:txBody>
      </p:sp>
      <p:sp>
        <p:nvSpPr>
          <p:cNvPr id="55299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55300" name="Object 1"/>
          <p:cNvGraphicFramePr>
            <a:graphicFrameLocks noChangeAspect="1"/>
          </p:cNvGraphicFramePr>
          <p:nvPr/>
        </p:nvGraphicFramePr>
        <p:xfrm>
          <a:off x="1066800" y="1828800"/>
          <a:ext cx="5943600" cy="762000"/>
        </p:xfrm>
        <a:graphic>
          <a:graphicData uri="http://schemas.openxmlformats.org/presentationml/2006/ole">
            <p:oleObj spid="_x0000_s693250" name="Equation" r:id="rId3" imgW="1981200" imgH="228600" progId="Equation.3">
              <p:embed/>
            </p:oleObj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6,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Τίτλος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392363"/>
          </a:xfrm>
        </p:spPr>
        <p:txBody>
          <a:bodyPr>
            <a:noAutofit/>
          </a:bodyPr>
          <a:lstStyle/>
          <a:p>
            <a:pPr algn="l"/>
            <a:r>
              <a:rPr lang="en-US" altLang="el-GR" sz="3200" dirty="0" smtClean="0">
                <a:solidFill>
                  <a:srgbClr val="FF0000"/>
                </a:solidFill>
              </a:rPr>
              <a:t/>
            </a:r>
            <a:br>
              <a:rPr lang="en-US" altLang="el-GR" sz="3200" dirty="0" smtClean="0">
                <a:solidFill>
                  <a:srgbClr val="FF0000"/>
                </a:solidFill>
              </a:rPr>
            </a:br>
            <a:r>
              <a:rPr lang="en-US" altLang="el-GR" sz="3200" dirty="0" smtClean="0">
                <a:solidFill>
                  <a:srgbClr val="FF0000"/>
                </a:solidFill>
              </a:rPr>
              <a:t/>
            </a:r>
            <a:br>
              <a:rPr lang="en-US" altLang="el-GR" sz="3200" dirty="0" smtClean="0">
                <a:solidFill>
                  <a:srgbClr val="FF0000"/>
                </a:solidFill>
              </a:rPr>
            </a:br>
            <a:r>
              <a:rPr lang="en-US" altLang="el-GR" sz="3200" dirty="0" smtClean="0">
                <a:solidFill>
                  <a:srgbClr val="FF0000"/>
                </a:solidFill>
              </a:rPr>
              <a:t/>
            </a:r>
            <a:br>
              <a:rPr lang="en-US" altLang="el-GR" sz="3200" dirty="0" smtClean="0">
                <a:solidFill>
                  <a:srgbClr val="FF0000"/>
                </a:solidFill>
              </a:rPr>
            </a:br>
            <a:r>
              <a:rPr lang="el-GR" altLang="el-GR" sz="3200" dirty="0" smtClean="0"/>
              <a:t>i</a:t>
            </a:r>
            <a:r>
              <a:rPr lang="en-US" altLang="el-GR" sz="3200" dirty="0" err="1" smtClean="0"/>
              <a:t>i</a:t>
            </a:r>
            <a:r>
              <a:rPr lang="el-GR" altLang="el-GR" sz="3200" dirty="0" smtClean="0"/>
              <a:t>) </a:t>
            </a:r>
            <a:r>
              <a:rPr lang="el-GR" altLang="el-GR" sz="3200" b="0" dirty="0" smtClean="0"/>
              <a:t>Ποια είναι η πιθανότητα να πάρουμε μια τιμή για τη δειγματική μέση διάρκεια μεταξύ 25 και 26 ώρες; </a:t>
            </a:r>
            <a:r>
              <a:rPr lang="en-US" altLang="el-GR" sz="3200" b="1" dirty="0" smtClean="0"/>
              <a:t/>
            </a:r>
            <a:br>
              <a:rPr lang="en-US" altLang="el-GR" sz="3200" b="1" dirty="0" smtClean="0"/>
            </a:br>
            <a:r>
              <a:rPr lang="el-GR" altLang="el-GR" sz="3200" b="1" dirty="0" smtClean="0"/>
              <a:t> </a:t>
            </a:r>
            <a:r>
              <a:rPr lang="el-GR" altLang="el-GR" sz="3200" b="1" u="sng" dirty="0" smtClean="0"/>
              <a:t>Λύση</a:t>
            </a:r>
            <a:r>
              <a:rPr lang="el-GR" altLang="el-GR" sz="3200" b="1" dirty="0" smtClean="0"/>
              <a:t/>
            </a:r>
            <a:br>
              <a:rPr lang="el-GR" altLang="el-GR" sz="3200" b="1" dirty="0" smtClean="0"/>
            </a:br>
            <a:r>
              <a:rPr lang="el-GR" altLang="el-GR" sz="3200" b="1" dirty="0" smtClean="0"/>
              <a:t/>
            </a:r>
            <a:br>
              <a:rPr lang="el-GR" altLang="el-GR" sz="3200" b="1" dirty="0" smtClean="0"/>
            </a:br>
            <a:r>
              <a:rPr lang="el-GR" altLang="el-GR" sz="3200" b="1" dirty="0" smtClean="0"/>
              <a:t/>
            </a:r>
            <a:br>
              <a:rPr lang="el-GR" altLang="el-GR" sz="3200" b="1" dirty="0" smtClean="0"/>
            </a:br>
            <a:endParaRPr lang="el-GR" altLang="el-GR" sz="3200" b="1" dirty="0" smtClean="0"/>
          </a:p>
        </p:txBody>
      </p:sp>
      <p:sp>
        <p:nvSpPr>
          <p:cNvPr id="56323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56324" name="Object 3"/>
          <p:cNvGraphicFramePr>
            <a:graphicFrameLocks noChangeAspect="1"/>
          </p:cNvGraphicFramePr>
          <p:nvPr/>
        </p:nvGraphicFramePr>
        <p:xfrm>
          <a:off x="609602" y="2514600"/>
          <a:ext cx="3090863" cy="609600"/>
        </p:xfrm>
        <a:graphic>
          <a:graphicData uri="http://schemas.openxmlformats.org/presentationml/2006/ole">
            <p:oleObj spid="_x0000_s694274" name="Equation" r:id="rId3" imgW="1155700" imgH="228600" progId="Equation.3">
              <p:embed/>
            </p:oleObj>
          </a:graphicData>
        </a:graphic>
      </p:graphicFrame>
      <p:sp>
        <p:nvSpPr>
          <p:cNvPr id="56325" name="Rectangle 6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56326" name="Object 5"/>
          <p:cNvGraphicFramePr>
            <a:graphicFrameLocks noChangeAspect="1"/>
          </p:cNvGraphicFramePr>
          <p:nvPr/>
        </p:nvGraphicFramePr>
        <p:xfrm>
          <a:off x="685802" y="3276601"/>
          <a:ext cx="6780213" cy="1535113"/>
        </p:xfrm>
        <a:graphic>
          <a:graphicData uri="http://schemas.openxmlformats.org/presentationml/2006/ole">
            <p:oleObj spid="_x0000_s694275" name="Equation" r:id="rId4" imgW="2184400" imgH="622300" progId="Equation.3">
              <p:embed/>
            </p:oleObj>
          </a:graphicData>
        </a:graphic>
      </p:graphicFrame>
      <p:sp>
        <p:nvSpPr>
          <p:cNvPr id="56327" name="Rectangle 8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56328" name="Object 7"/>
          <p:cNvGraphicFramePr>
            <a:graphicFrameLocks noChangeAspect="1"/>
          </p:cNvGraphicFramePr>
          <p:nvPr/>
        </p:nvGraphicFramePr>
        <p:xfrm>
          <a:off x="838200" y="4953000"/>
          <a:ext cx="6554788" cy="542925"/>
        </p:xfrm>
        <a:graphic>
          <a:graphicData uri="http://schemas.openxmlformats.org/presentationml/2006/ole">
            <p:oleObj spid="_x0000_s694276" name="Equation" r:id="rId5" imgW="2489200" imgH="203200" progId="Equation.3">
              <p:embed/>
            </p:oleObj>
          </a:graphicData>
        </a:graphic>
      </p:graphicFrame>
      <p:sp>
        <p:nvSpPr>
          <p:cNvPr id="56329" name="Rectangle 10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56330" name="Object 9"/>
          <p:cNvGraphicFramePr>
            <a:graphicFrameLocks noChangeAspect="1"/>
          </p:cNvGraphicFramePr>
          <p:nvPr/>
        </p:nvGraphicFramePr>
        <p:xfrm>
          <a:off x="3810000" y="5791200"/>
          <a:ext cx="5181600" cy="533400"/>
        </p:xfrm>
        <a:graphic>
          <a:graphicData uri="http://schemas.openxmlformats.org/presentationml/2006/ole">
            <p:oleObj spid="_x0000_s694277" name="Equation" r:id="rId6" imgW="2005729" imgH="203112" progId="Equation.3">
              <p:embed/>
            </p:oleObj>
          </a:graphicData>
        </a:graphic>
      </p:graphicFrame>
      <p:sp>
        <p:nvSpPr>
          <p:cNvPr id="13" name="12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6,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- Τίτλος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7391400" cy="609600"/>
          </a:xfrm>
        </p:spPr>
        <p:txBody>
          <a:bodyPr>
            <a:noAutofit/>
          </a:bodyPr>
          <a:lstStyle/>
          <a:p>
            <a:r>
              <a:rPr lang="el-GR" altLang="el-GR" sz="4000" dirty="0" smtClean="0"/>
              <a:t>Κατανομή δειγματοληψίας της αναλογίας</a:t>
            </a:r>
          </a:p>
        </p:txBody>
      </p:sp>
      <p:sp>
        <p:nvSpPr>
          <p:cNvPr id="57347" name="2 - Υπότιτλος"/>
          <p:cNvSpPr>
            <a:spLocks noGrp="1"/>
          </p:cNvSpPr>
          <p:nvPr>
            <p:ph type="subTitle" idx="1"/>
          </p:nvPr>
        </p:nvSpPr>
        <p:spPr>
          <a:xfrm>
            <a:off x="323528" y="1524000"/>
            <a:ext cx="8382000" cy="5334000"/>
          </a:xfrm>
        </p:spPr>
        <p:txBody>
          <a:bodyPr/>
          <a:lstStyle/>
          <a:p>
            <a:pPr algn="l">
              <a:buFont typeface="Arial" charset="0"/>
              <a:buChar char="•"/>
            </a:pPr>
            <a:r>
              <a:rPr lang="el-GR" altLang="el-GR" b="1" dirty="0" smtClean="0">
                <a:solidFill>
                  <a:schemeClr val="tx1"/>
                </a:solidFill>
              </a:rPr>
              <a:t> </a:t>
            </a:r>
            <a:r>
              <a:rPr lang="el-GR" altLang="el-GR" dirty="0" smtClean="0">
                <a:solidFill>
                  <a:schemeClr val="tx1"/>
                </a:solidFill>
              </a:rPr>
              <a:t>Στα ποιοτικά δεδομένα η παράμετρος που μας ενδιαφέρει είναι η αναλογία </a:t>
            </a:r>
            <a:r>
              <a:rPr lang="en-US" altLang="el-GR" dirty="0" smtClean="0">
                <a:solidFill>
                  <a:schemeClr val="tx1"/>
                </a:solidFill>
              </a:rPr>
              <a:t>p</a:t>
            </a:r>
            <a:endParaRPr lang="el-GR" altLang="el-GR" dirty="0" smtClean="0">
              <a:solidFill>
                <a:schemeClr val="tx1"/>
              </a:solidFill>
            </a:endParaRPr>
          </a:p>
          <a:p>
            <a:pPr algn="l">
              <a:buFont typeface="Arial" charset="0"/>
              <a:buChar char="•"/>
            </a:pPr>
            <a:r>
              <a:rPr lang="el-GR" altLang="el-GR" dirty="0" smtClean="0">
                <a:solidFill>
                  <a:schemeClr val="tx1"/>
                </a:solidFill>
              </a:rPr>
              <a:t> Η εκτίμηση της αναλογίας </a:t>
            </a:r>
            <a:r>
              <a:rPr lang="en-US" altLang="el-GR" dirty="0" smtClean="0">
                <a:solidFill>
                  <a:schemeClr val="tx1"/>
                </a:solidFill>
              </a:rPr>
              <a:t>p</a:t>
            </a:r>
            <a:r>
              <a:rPr lang="el-GR" altLang="el-GR" dirty="0" smtClean="0">
                <a:solidFill>
                  <a:schemeClr val="tx1"/>
                </a:solidFill>
              </a:rPr>
              <a:t>  γίνεται με τη </a:t>
            </a:r>
            <a:r>
              <a:rPr lang="el-GR" altLang="el-GR" b="1" dirty="0" smtClean="0">
                <a:solidFill>
                  <a:schemeClr val="tx1"/>
                </a:solidFill>
              </a:rPr>
              <a:t>δειγματική αναλογία</a:t>
            </a:r>
          </a:p>
        </p:txBody>
      </p:sp>
      <p:sp>
        <p:nvSpPr>
          <p:cNvPr id="57348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57349" name="Object 1"/>
          <p:cNvGraphicFramePr>
            <a:graphicFrameLocks noChangeAspect="1"/>
          </p:cNvGraphicFramePr>
          <p:nvPr/>
        </p:nvGraphicFramePr>
        <p:xfrm>
          <a:off x="4572000" y="3140968"/>
          <a:ext cx="1677988" cy="609600"/>
        </p:xfrm>
        <a:graphic>
          <a:graphicData uri="http://schemas.openxmlformats.org/presentationml/2006/ole">
            <p:oleObj spid="_x0000_s695298" name="Equation" r:id="rId3" imgW="710891" imgH="215806" progId="Equation.3">
              <p:embed/>
            </p:oleObj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6,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altLang="el-GR" smtClean="0"/>
          </a:p>
        </p:txBody>
      </p:sp>
      <p:sp>
        <p:nvSpPr>
          <p:cNvPr id="58371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4754563"/>
          </a:xfrm>
        </p:spPr>
        <p:txBody>
          <a:bodyPr/>
          <a:lstStyle/>
          <a:p>
            <a:r>
              <a:rPr lang="el-GR" altLang="el-GR" b="1" smtClean="0"/>
              <a:t>Η  κατανομή δειγματοληψίας  της        είναι η δυωνυμική με</a:t>
            </a:r>
          </a:p>
          <a:p>
            <a:pPr>
              <a:buFont typeface="Arial" charset="0"/>
              <a:buNone/>
            </a:pPr>
            <a:endParaRPr lang="el-GR" altLang="el-GR" b="1" smtClean="0"/>
          </a:p>
          <a:p>
            <a:endParaRPr lang="el-GR" altLang="el-GR" smtClean="0"/>
          </a:p>
        </p:txBody>
      </p:sp>
      <p:sp>
        <p:nvSpPr>
          <p:cNvPr id="58372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58373" name="Object 1"/>
          <p:cNvGraphicFramePr>
            <a:graphicFrameLocks noChangeAspect="1"/>
          </p:cNvGraphicFramePr>
          <p:nvPr/>
        </p:nvGraphicFramePr>
        <p:xfrm>
          <a:off x="6705600" y="1524000"/>
          <a:ext cx="609600" cy="628651"/>
        </p:xfrm>
        <a:graphic>
          <a:graphicData uri="http://schemas.openxmlformats.org/presentationml/2006/ole">
            <p:oleObj spid="_x0000_s696322" name="Equation" r:id="rId3" imgW="203024" imgH="215713" progId="Equation.3">
              <p:embed/>
            </p:oleObj>
          </a:graphicData>
        </a:graphic>
      </p:graphicFrame>
      <p:sp>
        <p:nvSpPr>
          <p:cNvPr id="58374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58375" name="Object 3"/>
          <p:cNvGraphicFramePr>
            <a:graphicFrameLocks noChangeAspect="1"/>
          </p:cNvGraphicFramePr>
          <p:nvPr/>
        </p:nvGraphicFramePr>
        <p:xfrm>
          <a:off x="1905001" y="2743201"/>
          <a:ext cx="1674813" cy="655639"/>
        </p:xfrm>
        <a:graphic>
          <a:graphicData uri="http://schemas.openxmlformats.org/presentationml/2006/ole">
            <p:oleObj spid="_x0000_s696323" name="Equation" r:id="rId4" imgW="710891" imgH="215806" progId="Equation.3">
              <p:embed/>
            </p:oleObj>
          </a:graphicData>
        </a:graphic>
      </p:graphicFrame>
      <p:sp>
        <p:nvSpPr>
          <p:cNvPr id="58376" name="Rectangle 6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58377" name="Object 5"/>
          <p:cNvGraphicFramePr>
            <a:graphicFrameLocks noChangeAspect="1"/>
          </p:cNvGraphicFramePr>
          <p:nvPr/>
        </p:nvGraphicFramePr>
        <p:xfrm>
          <a:off x="1905000" y="3581401"/>
          <a:ext cx="3073400" cy="708025"/>
        </p:xfrm>
        <a:graphic>
          <a:graphicData uri="http://schemas.openxmlformats.org/presentationml/2006/ole">
            <p:oleObj spid="_x0000_s696324" name="Equation" r:id="rId5" imgW="1091726" imgH="253890" progId="Equation.3">
              <p:embed/>
            </p:oleObj>
          </a:graphicData>
        </a:graphic>
      </p:graphicFrame>
      <p:sp>
        <p:nvSpPr>
          <p:cNvPr id="58378" name="Rectangle 8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58379" name="Object 7"/>
          <p:cNvGraphicFramePr>
            <a:graphicFrameLocks noChangeAspect="1"/>
          </p:cNvGraphicFramePr>
          <p:nvPr/>
        </p:nvGraphicFramePr>
        <p:xfrm>
          <a:off x="5029200" y="3581401"/>
          <a:ext cx="2203450" cy="630239"/>
        </p:xfrm>
        <a:graphic>
          <a:graphicData uri="http://schemas.openxmlformats.org/presentationml/2006/ole">
            <p:oleObj spid="_x0000_s696325" name="Equation" r:id="rId6" imgW="710891" imgH="203112" progId="Equation.3">
              <p:embed/>
            </p:oleObj>
          </a:graphicData>
        </a:graphic>
      </p:graphicFrame>
      <p:sp>
        <p:nvSpPr>
          <p:cNvPr id="14" name="1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6,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l-GR" altLang="el-GR" smtClean="0"/>
              <a:t>  </a:t>
            </a:r>
            <a:r>
              <a:rPr lang="el-GR" altLang="el-GR" b="1" smtClean="0"/>
              <a:t>Οσο αυξάνει το μέγεθος του δείγματος </a:t>
            </a:r>
            <a:r>
              <a:rPr lang="en-US" altLang="el-GR" b="1" smtClean="0"/>
              <a:t>n</a:t>
            </a:r>
            <a:endParaRPr lang="el-GR" altLang="el-GR" b="1" smtClean="0"/>
          </a:p>
          <a:p>
            <a:pPr eaLnBrk="1" hangingPunct="1"/>
            <a:endParaRPr lang="el-GR" altLang="el-GR" smtClean="0"/>
          </a:p>
          <a:p>
            <a:pPr eaLnBrk="1" hangingPunct="1">
              <a:buFont typeface="Arial" charset="0"/>
              <a:buNone/>
            </a:pPr>
            <a:r>
              <a:rPr lang="el-GR" altLang="el-GR" smtClean="0"/>
              <a:t>                     </a:t>
            </a:r>
          </a:p>
          <a:p>
            <a:pPr eaLnBrk="1" hangingPunct="1">
              <a:buFont typeface="Arial" charset="0"/>
              <a:buNone/>
            </a:pPr>
            <a:endParaRPr lang="el-GR" altLang="el-GR" smtClean="0"/>
          </a:p>
          <a:p>
            <a:pPr eaLnBrk="1" hangingPunct="1">
              <a:buFont typeface="Arial" charset="0"/>
              <a:buNone/>
            </a:pPr>
            <a:r>
              <a:rPr lang="en-US" altLang="el-GR" smtClean="0"/>
              <a:t>  </a:t>
            </a:r>
            <a:r>
              <a:rPr lang="el-GR" altLang="el-GR" smtClean="0"/>
              <a:t>--------------------------------</a:t>
            </a:r>
          </a:p>
          <a:p>
            <a:pPr eaLnBrk="1" hangingPunct="1">
              <a:buFont typeface="Arial" charset="0"/>
              <a:buNone/>
            </a:pPr>
            <a:r>
              <a:rPr lang="el-GR" altLang="el-GR" smtClean="0"/>
              <a:t>          </a:t>
            </a:r>
            <a:r>
              <a:rPr lang="el-GR" altLang="el-GR" sz="2800" smtClean="0"/>
              <a:t>να διαβαστεί:  </a:t>
            </a:r>
            <a:r>
              <a:rPr lang="el-GR" altLang="el-GR" sz="2800" i="1" smtClean="0"/>
              <a:t>προσεγγίζει</a:t>
            </a:r>
            <a:r>
              <a:rPr lang="el-GR" altLang="el-GR" sz="2800" smtClean="0"/>
              <a:t>  </a:t>
            </a:r>
            <a:endParaRPr lang="el-GR" altLang="el-GR" smtClean="0"/>
          </a:p>
        </p:txBody>
      </p:sp>
      <p:graphicFrame>
        <p:nvGraphicFramePr>
          <p:cNvPr id="59395" name="Object 4"/>
          <p:cNvGraphicFramePr>
            <a:graphicFrameLocks noChangeAspect="1"/>
          </p:cNvGraphicFramePr>
          <p:nvPr/>
        </p:nvGraphicFramePr>
        <p:xfrm>
          <a:off x="1447802" y="2209801"/>
          <a:ext cx="3971925" cy="1290639"/>
        </p:xfrm>
        <a:graphic>
          <a:graphicData uri="http://schemas.openxmlformats.org/presentationml/2006/ole">
            <p:oleObj spid="_x0000_s697346" name="Εξίσωση" r:id="rId3" imgW="1358310" imgH="393529" progId="Equation.3">
              <p:embed/>
            </p:oleObj>
          </a:graphicData>
        </a:graphic>
      </p:graphicFrame>
      <p:graphicFrame>
        <p:nvGraphicFramePr>
          <p:cNvPr id="59396" name="Object 5"/>
          <p:cNvGraphicFramePr>
            <a:graphicFrameLocks noChangeAspect="1"/>
          </p:cNvGraphicFramePr>
          <p:nvPr/>
        </p:nvGraphicFramePr>
        <p:xfrm>
          <a:off x="685800" y="4572001"/>
          <a:ext cx="781050" cy="444500"/>
        </p:xfrm>
        <a:graphic>
          <a:graphicData uri="http://schemas.openxmlformats.org/presentationml/2006/ole">
            <p:oleObj spid="_x0000_s697347" name="Εξίσωση" r:id="rId4" imgW="190417" imgH="139639" progId="Equation.3">
              <p:embed/>
            </p:oleObj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6,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908720"/>
            <a:ext cx="83058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altLang="el-GR" sz="4000" b="1" dirty="0" smtClean="0"/>
              <a:t>Ιδιότητες της κατανομής δειγματοληψίας της αναλογίας</a:t>
            </a:r>
            <a:r>
              <a:rPr lang="el-GR" altLang="el-GR" sz="4000" dirty="0" smtClean="0"/>
              <a:t/>
            </a:r>
            <a:br>
              <a:rPr lang="el-GR" altLang="el-GR" sz="4000" dirty="0" smtClean="0"/>
            </a:br>
            <a:endParaRPr lang="el-GR" altLang="el-GR" sz="4000" dirty="0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76872"/>
            <a:ext cx="8991600" cy="4400897"/>
          </a:xfrm>
        </p:spPr>
        <p:txBody>
          <a:bodyPr/>
          <a:lstStyle/>
          <a:p>
            <a:pPr eaLnBrk="1" hangingPunct="1"/>
            <a:r>
              <a:rPr lang="el-GR" altLang="el-GR" sz="3600" b="1" dirty="0" smtClean="0"/>
              <a:t> </a:t>
            </a:r>
            <a:r>
              <a:rPr lang="el-GR" altLang="el-GR" dirty="0" smtClean="0"/>
              <a:t>Καθώς αυξάνει το μέγεθος του δείγματος</a:t>
            </a:r>
            <a:r>
              <a:rPr lang="en-US" altLang="el-GR" dirty="0" smtClean="0"/>
              <a:t>,</a:t>
            </a:r>
            <a:r>
              <a:rPr lang="el-GR" altLang="el-GR" dirty="0" smtClean="0"/>
              <a:t> </a:t>
            </a:r>
          </a:p>
          <a:p>
            <a:pPr eaLnBrk="1" hangingPunct="1">
              <a:buFontTx/>
              <a:buNone/>
            </a:pPr>
            <a:r>
              <a:rPr lang="el-GR" altLang="el-GR" sz="2800" dirty="0" smtClean="0"/>
              <a:t>   -προσεγγίζει την κανονική κατανομή</a:t>
            </a:r>
          </a:p>
          <a:p>
            <a:pPr eaLnBrk="1" hangingPunct="1">
              <a:buFontTx/>
              <a:buNone/>
            </a:pPr>
            <a:r>
              <a:rPr lang="el-GR" altLang="el-GR" sz="2800" dirty="0" smtClean="0"/>
              <a:t>   -γίνεται πιο στενή (οι τιμές της     τείνουν να συγκεντρώνονται γύρω από την </a:t>
            </a:r>
            <a:r>
              <a:rPr lang="en-US" altLang="el-GR" sz="2800" dirty="0" smtClean="0"/>
              <a:t>p</a:t>
            </a:r>
            <a:r>
              <a:rPr lang="el-GR" altLang="el-GR" sz="2800" dirty="0" smtClean="0"/>
              <a:t>)</a:t>
            </a:r>
          </a:p>
          <a:p>
            <a:pPr eaLnBrk="1" hangingPunct="1"/>
            <a:r>
              <a:rPr lang="el-GR" altLang="el-GR" dirty="0" smtClean="0"/>
              <a:t>  Ανεξάρτητα από το μέγεθος του δείγματος έχει μέση τιμή την αναλογία  πληθυσμού </a:t>
            </a:r>
            <a:r>
              <a:rPr lang="en-US" altLang="el-GR" dirty="0" smtClean="0"/>
              <a:t>p</a:t>
            </a:r>
            <a:r>
              <a:rPr lang="el-GR" altLang="el-GR" dirty="0" smtClean="0"/>
              <a:t> </a:t>
            </a:r>
          </a:p>
        </p:txBody>
      </p:sp>
      <p:graphicFrame>
        <p:nvGraphicFramePr>
          <p:cNvPr id="60420" name="Object 5"/>
          <p:cNvGraphicFramePr>
            <a:graphicFrameLocks noChangeAspect="1"/>
          </p:cNvGraphicFramePr>
          <p:nvPr/>
        </p:nvGraphicFramePr>
        <p:xfrm>
          <a:off x="6400800" y="2438400"/>
          <a:ext cx="425450" cy="584200"/>
        </p:xfrm>
        <a:graphic>
          <a:graphicData uri="http://schemas.openxmlformats.org/presentationml/2006/ole">
            <p:oleObj spid="_x0000_s698370" name="Εξίσωση" r:id="rId3" imgW="228501" imgH="215806" progId="Equation.3">
              <p:embed/>
            </p:oleObj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6,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altLang="el-GR" smtClean="0"/>
          </a:p>
        </p:txBody>
      </p:sp>
      <p:sp>
        <p:nvSpPr>
          <p:cNvPr id="6144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600201"/>
            <a:ext cx="83820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l-GR" altLang="el-GR" b="1" dirty="0" smtClean="0"/>
              <a:t>   Επομένως, όταν το δείγμα είναι μεγάλο, η</a:t>
            </a:r>
          </a:p>
          <a:p>
            <a:endParaRPr lang="el-GR" altLang="el-GR" dirty="0" smtClean="0"/>
          </a:p>
          <a:p>
            <a:endParaRPr lang="el-GR" altLang="el-GR" dirty="0" smtClean="0"/>
          </a:p>
          <a:p>
            <a:endParaRPr lang="el-GR" altLang="el-GR" dirty="0" smtClean="0"/>
          </a:p>
          <a:p>
            <a:pPr>
              <a:buFont typeface="Arial" charset="0"/>
              <a:buNone/>
            </a:pPr>
            <a:r>
              <a:rPr lang="el-GR" altLang="el-GR" dirty="0" smtClean="0"/>
              <a:t>    </a:t>
            </a:r>
            <a:r>
              <a:rPr lang="el-GR" altLang="el-GR" b="1" dirty="0" smtClean="0"/>
              <a:t>προσεγγίζει την Ν(0,1)  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61445" name="Object 3"/>
          <p:cNvGraphicFramePr>
            <a:graphicFrameLocks noChangeAspect="1"/>
          </p:cNvGraphicFramePr>
          <p:nvPr/>
        </p:nvGraphicFramePr>
        <p:xfrm>
          <a:off x="1295400" y="2286000"/>
          <a:ext cx="4529138" cy="1219200"/>
        </p:xfrm>
        <a:graphic>
          <a:graphicData uri="http://schemas.openxmlformats.org/presentationml/2006/ole">
            <p:oleObj spid="_x0000_s699394" name="Equation" r:id="rId3" imgW="1701800" imgH="457200" progId="Equation.3">
              <p:embed/>
            </p:oleObj>
          </a:graphicData>
        </a:graphic>
      </p:graphicFrame>
      <p:sp>
        <p:nvSpPr>
          <p:cNvPr id="9" name="8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6,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>
                <a:latin typeface="+mn-lt"/>
              </a:rPr>
              <a:t>Περιεχόμενα  ενότητας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6,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529574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 Στατιστική </a:t>
            </a:r>
            <a:r>
              <a:rPr lang="el-GR" sz="3200" dirty="0" err="1" smtClean="0"/>
              <a:t>συμπερασματολογία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Παράμετροι 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κατανομή δειγματοληψίας (</a:t>
            </a:r>
            <a:r>
              <a:rPr lang="el-GR" sz="3200" dirty="0" err="1" smtClean="0"/>
              <a:t>sampling</a:t>
            </a:r>
            <a:r>
              <a:rPr lang="el-GR" sz="3200" dirty="0" smtClean="0"/>
              <a:t> </a:t>
            </a:r>
            <a:r>
              <a:rPr lang="el-GR" sz="3200" dirty="0" err="1" smtClean="0"/>
              <a:t>distribution</a:t>
            </a:r>
            <a:r>
              <a:rPr lang="el-GR" sz="3200" dirty="0" smtClean="0"/>
              <a:t>)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err="1" smtClean="0"/>
              <a:t>Αθροισμα</a:t>
            </a:r>
            <a:r>
              <a:rPr lang="el-GR" sz="3200" dirty="0" smtClean="0"/>
              <a:t> – Μέσος όρος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Παραδείγματα-ασκήσεις</a:t>
            </a:r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altLang="el-GR" smtClean="0"/>
          </a:p>
        </p:txBody>
      </p:sp>
      <p:sp>
        <p:nvSpPr>
          <p:cNvPr id="62467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Η προσέγγιση στην κανονική είναι ικανοποιητική όταν ισχύει: </a:t>
            </a:r>
          </a:p>
          <a:p>
            <a:pPr>
              <a:buFont typeface="Arial" charset="0"/>
              <a:buNone/>
            </a:pPr>
            <a:r>
              <a:rPr lang="el-GR" altLang="el-GR" b="1" i="1" dirty="0" smtClean="0"/>
              <a:t>                    </a:t>
            </a:r>
            <a:endParaRPr lang="el-GR" altLang="el-GR" b="1" dirty="0" smtClean="0"/>
          </a:p>
          <a:p>
            <a:pPr>
              <a:buFont typeface="Arial" charset="0"/>
              <a:buNone/>
            </a:pPr>
            <a:endParaRPr lang="el-GR" altLang="el-GR" b="1" dirty="0" smtClean="0"/>
          </a:p>
          <a:p>
            <a:pPr>
              <a:buFont typeface="Arial" charset="0"/>
              <a:buNone/>
            </a:pPr>
            <a:r>
              <a:rPr lang="el-GR" altLang="el-GR" b="1" u="sng" dirty="0" smtClean="0"/>
              <a:t> σημείωση: </a:t>
            </a:r>
            <a:r>
              <a:rPr lang="el-GR" altLang="el-GR" dirty="0" smtClean="0"/>
              <a:t>στα ποιοτικά δεδομένα είναι εύκολο να  έχουμε μεγάλα δείγματα π.χ.  </a:t>
            </a:r>
            <a:r>
              <a:rPr lang="el-GR" altLang="el-GR" dirty="0" err="1" smtClean="0"/>
              <a:t>δίτιμα</a:t>
            </a:r>
            <a:r>
              <a:rPr lang="el-GR" altLang="el-GR" dirty="0" smtClean="0"/>
              <a:t> δεδομένα για  «εισόδημα πάνω από…» συλλέγονται ευκολότερα απ’ </a:t>
            </a:r>
            <a:r>
              <a:rPr lang="el-GR" altLang="el-GR" dirty="0" err="1" smtClean="0"/>
              <a:t>ό,τι</a:t>
            </a:r>
            <a:r>
              <a:rPr lang="el-GR" altLang="el-GR" dirty="0" smtClean="0"/>
              <a:t> τα μετρικά δεδομένα για «εισόδημα»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2057400" y="2743200"/>
            <a:ext cx="4114800" cy="99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i="1" dirty="0">
                <a:solidFill>
                  <a:schemeClr val="tx1"/>
                </a:solidFill>
              </a:rPr>
              <a:t>min</a:t>
            </a:r>
            <a:r>
              <a:rPr lang="el-GR" sz="2800" b="1" dirty="0">
                <a:solidFill>
                  <a:schemeClr val="tx1"/>
                </a:solidFill>
              </a:rPr>
              <a:t>{</a:t>
            </a:r>
            <a:r>
              <a:rPr lang="en-US" sz="2800" b="1" dirty="0" err="1">
                <a:solidFill>
                  <a:schemeClr val="tx1"/>
                </a:solidFill>
              </a:rPr>
              <a:t>np</a:t>
            </a:r>
            <a:r>
              <a:rPr lang="el-GR" sz="2800" b="1" dirty="0">
                <a:solidFill>
                  <a:schemeClr val="tx1"/>
                </a:solidFill>
              </a:rPr>
              <a:t>, </a:t>
            </a:r>
            <a:r>
              <a:rPr lang="en-US" sz="2800" b="1" dirty="0">
                <a:solidFill>
                  <a:schemeClr val="tx1"/>
                </a:solidFill>
              </a:rPr>
              <a:t>n</a:t>
            </a:r>
            <a:r>
              <a:rPr lang="el-GR" sz="2800" b="1" dirty="0">
                <a:solidFill>
                  <a:schemeClr val="tx1"/>
                </a:solidFill>
              </a:rPr>
              <a:t>(1-</a:t>
            </a:r>
            <a:r>
              <a:rPr lang="en-US" sz="2800" b="1" dirty="0">
                <a:solidFill>
                  <a:schemeClr val="tx1"/>
                </a:solidFill>
              </a:rPr>
              <a:t>p</a:t>
            </a:r>
            <a:r>
              <a:rPr lang="el-GR" sz="2800" b="1" dirty="0">
                <a:solidFill>
                  <a:schemeClr val="tx1"/>
                </a:solidFill>
              </a:rPr>
              <a:t> )} </a:t>
            </a:r>
            <a:r>
              <a:rPr lang="el-GR" sz="2800" b="1" dirty="0">
                <a:solidFill>
                  <a:schemeClr val="tx1"/>
                </a:solidFill>
                <a:sym typeface="Symbol"/>
              </a:rPr>
              <a:t></a:t>
            </a:r>
            <a:r>
              <a:rPr lang="el-GR" sz="2800" b="1" dirty="0">
                <a:solidFill>
                  <a:schemeClr val="tx1"/>
                </a:solidFill>
              </a:rPr>
              <a:t> 5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6,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- Τίτλος"/>
          <p:cNvSpPr>
            <a:spLocks noGrp="1"/>
          </p:cNvSpPr>
          <p:nvPr>
            <p:ph type="title"/>
          </p:nvPr>
        </p:nvSpPr>
        <p:spPr>
          <a:xfrm>
            <a:off x="838200" y="762001"/>
            <a:ext cx="4741912" cy="655639"/>
          </a:xfrm>
        </p:spPr>
        <p:txBody>
          <a:bodyPr>
            <a:noAutofit/>
          </a:bodyPr>
          <a:lstStyle/>
          <a:p>
            <a:r>
              <a:rPr lang="el-GR" altLang="el-GR" dirty="0" smtClean="0"/>
              <a:t>Π</a:t>
            </a:r>
            <a:r>
              <a:rPr lang="el-GR" altLang="el-GR" b="1" dirty="0" smtClean="0"/>
              <a:t>αράδειγμα</a:t>
            </a:r>
          </a:p>
        </p:txBody>
      </p:sp>
      <p:sp>
        <p:nvSpPr>
          <p:cNvPr id="63491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l-GR" altLang="el-GR" dirty="0" smtClean="0"/>
              <a:t>    Αν   είναι η αναλογία των όψεων “κορώνα” σε </a:t>
            </a:r>
            <a:r>
              <a:rPr lang="en-US" altLang="el-GR" dirty="0" smtClean="0"/>
              <a:t>n</a:t>
            </a:r>
            <a:r>
              <a:rPr lang="el-GR" altLang="el-GR" dirty="0" smtClean="0"/>
              <a:t> ρίψεις ενός μη </a:t>
            </a:r>
            <a:r>
              <a:rPr lang="el-GR" altLang="el-GR" dirty="0" err="1" smtClean="0"/>
              <a:t>δολιευμένου</a:t>
            </a:r>
            <a:r>
              <a:rPr lang="el-GR" altLang="el-GR" dirty="0" smtClean="0"/>
              <a:t> νομίσματος να υπολογιστεί η πιθανότητα </a:t>
            </a:r>
          </a:p>
          <a:p>
            <a:pPr>
              <a:buFont typeface="Arial" charset="0"/>
              <a:buNone/>
            </a:pPr>
            <a:r>
              <a:rPr lang="el-GR" altLang="el-GR" dirty="0" smtClean="0"/>
              <a:t>	                 Ρ(0.4 </a:t>
            </a:r>
            <a:r>
              <a:rPr lang="el-GR" altLang="el-GR" dirty="0" smtClean="0">
                <a:sym typeface="Symbol" pitchFamily="18" charset="2"/>
              </a:rPr>
              <a:t></a:t>
            </a:r>
            <a:r>
              <a:rPr lang="el-GR" altLang="el-GR" dirty="0" smtClean="0"/>
              <a:t>  </a:t>
            </a:r>
            <a:r>
              <a:rPr lang="el-GR" altLang="el-GR" dirty="0" err="1" smtClean="0">
                <a:sym typeface="Symbol" pitchFamily="18" charset="2"/>
              </a:rPr>
              <a:t></a:t>
            </a:r>
            <a:r>
              <a:rPr lang="el-GR" altLang="el-GR" dirty="0" smtClean="0"/>
              <a:t> 0.5) </a:t>
            </a:r>
          </a:p>
          <a:p>
            <a:pPr>
              <a:buFont typeface="Arial" charset="0"/>
              <a:buNone/>
            </a:pPr>
            <a:r>
              <a:rPr lang="el-GR" altLang="el-GR" dirty="0" smtClean="0"/>
              <a:t>    στις εξής περιπτώσεις:</a:t>
            </a:r>
            <a:r>
              <a:rPr lang="el-GR" altLang="el-GR" b="1" dirty="0" smtClean="0"/>
              <a:t>  </a:t>
            </a:r>
            <a:r>
              <a:rPr lang="en-US" altLang="el-GR" b="1" dirty="0" err="1" smtClean="0"/>
              <a:t>i</a:t>
            </a:r>
            <a:r>
              <a:rPr lang="el-GR" altLang="el-GR" b="1" dirty="0" smtClean="0"/>
              <a:t>)</a:t>
            </a:r>
            <a:r>
              <a:rPr lang="el-GR" altLang="el-GR" b="1" dirty="0" smtClean="0">
                <a:solidFill>
                  <a:srgbClr val="FF0000"/>
                </a:solidFill>
              </a:rPr>
              <a:t>  </a:t>
            </a:r>
            <a:r>
              <a:rPr lang="en-US" altLang="el-GR" b="1" dirty="0" smtClean="0"/>
              <a:t>n </a:t>
            </a:r>
            <a:r>
              <a:rPr lang="el-GR" altLang="el-GR" b="1" dirty="0" smtClean="0">
                <a:sym typeface="Symbol" pitchFamily="18" charset="2"/>
              </a:rPr>
              <a:t></a:t>
            </a:r>
            <a:r>
              <a:rPr lang="el-GR" altLang="el-GR" b="1" dirty="0" smtClean="0"/>
              <a:t> 10,   </a:t>
            </a:r>
            <a:r>
              <a:rPr lang="en-US" altLang="el-GR" b="1" dirty="0" smtClean="0"/>
              <a:t>ii</a:t>
            </a:r>
            <a:r>
              <a:rPr lang="el-GR" altLang="el-GR" b="1" dirty="0" smtClean="0"/>
              <a:t>)</a:t>
            </a:r>
            <a:r>
              <a:rPr lang="el-GR" altLang="el-GR" b="1" dirty="0" smtClean="0">
                <a:solidFill>
                  <a:srgbClr val="FF0000"/>
                </a:solidFill>
              </a:rPr>
              <a:t>  </a:t>
            </a:r>
            <a:r>
              <a:rPr lang="en-US" altLang="el-GR" b="1" dirty="0" smtClean="0"/>
              <a:t>n </a:t>
            </a:r>
            <a:r>
              <a:rPr lang="el-GR" altLang="el-GR" b="1" dirty="0" smtClean="0">
                <a:sym typeface="Symbol" pitchFamily="18" charset="2"/>
              </a:rPr>
              <a:t></a:t>
            </a:r>
            <a:r>
              <a:rPr lang="el-GR" altLang="el-GR" b="1" dirty="0" smtClean="0"/>
              <a:t> 30 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6,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Λύση</a:t>
            </a:r>
          </a:p>
        </p:txBody>
      </p:sp>
      <p:sp>
        <p:nvSpPr>
          <p:cNvPr id="64515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600201"/>
            <a:ext cx="8382000" cy="4525963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el-GR" altLang="el-GR" b="1" dirty="0" smtClean="0"/>
              <a:t>   </a:t>
            </a:r>
            <a:r>
              <a:rPr lang="el-GR" altLang="el-GR" dirty="0" smtClean="0">
                <a:solidFill>
                  <a:srgbClr val="FF0000"/>
                </a:solidFill>
              </a:rPr>
              <a:t> </a:t>
            </a:r>
            <a:r>
              <a:rPr lang="en-US" altLang="el-GR" b="1" dirty="0" err="1" smtClean="0"/>
              <a:t>i</a:t>
            </a:r>
            <a:r>
              <a:rPr lang="el-GR" altLang="el-GR" b="1" dirty="0" smtClean="0"/>
              <a:t>) Έστω Χ  ο αριθμός των όψεων “κορώνα” σε 10 ρίψεις. Η ζητούμενη πιθανότητα υπολογίζεται από την Β(10,0.50) ως εξής:</a:t>
            </a:r>
          </a:p>
          <a:p>
            <a:endParaRPr lang="el-GR" altLang="el-GR" dirty="0" smtClean="0"/>
          </a:p>
          <a:p>
            <a:endParaRPr lang="el-GR" altLang="el-GR" dirty="0" smtClean="0"/>
          </a:p>
          <a:p>
            <a:endParaRPr lang="el-GR" altLang="el-GR" dirty="0" smtClean="0"/>
          </a:p>
          <a:p>
            <a:endParaRPr lang="el-GR" altLang="el-GR" dirty="0" smtClean="0"/>
          </a:p>
          <a:p>
            <a:pPr>
              <a:buFont typeface="Arial" charset="0"/>
              <a:buNone/>
            </a:pPr>
            <a:r>
              <a:rPr lang="el-GR" altLang="el-GR" dirty="0" smtClean="0"/>
              <a:t>                                      </a:t>
            </a:r>
          </a:p>
        </p:txBody>
      </p:sp>
      <p:sp>
        <p:nvSpPr>
          <p:cNvPr id="64516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64517" name="Object 1"/>
          <p:cNvGraphicFramePr>
            <a:graphicFrameLocks noChangeAspect="1"/>
          </p:cNvGraphicFramePr>
          <p:nvPr/>
        </p:nvGraphicFramePr>
        <p:xfrm>
          <a:off x="1066800" y="3276600"/>
          <a:ext cx="5194300" cy="1203325"/>
        </p:xfrm>
        <a:graphic>
          <a:graphicData uri="http://schemas.openxmlformats.org/presentationml/2006/ole">
            <p:oleObj spid="_x0000_s700418" r:id="rId3" imgW="1905000" imgH="444500" progId="">
              <p:embed/>
            </p:oleObj>
          </a:graphicData>
        </a:graphic>
      </p:graphicFrame>
      <p:sp>
        <p:nvSpPr>
          <p:cNvPr id="64518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64519" name="Object 3"/>
          <p:cNvGraphicFramePr>
            <a:graphicFrameLocks noChangeAspect="1"/>
          </p:cNvGraphicFramePr>
          <p:nvPr/>
        </p:nvGraphicFramePr>
        <p:xfrm>
          <a:off x="381000" y="4606926"/>
          <a:ext cx="6553200" cy="615951"/>
        </p:xfrm>
        <a:graphic>
          <a:graphicData uri="http://schemas.openxmlformats.org/presentationml/2006/ole">
            <p:oleObj spid="_x0000_s700419" r:id="rId4" imgW="2197100" imgH="203200" progId="">
              <p:embed/>
            </p:oleObj>
          </a:graphicData>
        </a:graphic>
      </p:graphicFrame>
      <p:sp>
        <p:nvSpPr>
          <p:cNvPr id="64520" name="Rectangle 6"/>
          <p:cNvSpPr>
            <a:spLocks noChangeArrowheads="1"/>
          </p:cNvSpPr>
          <p:nvPr/>
        </p:nvSpPr>
        <p:spPr bwMode="auto">
          <a:xfrm>
            <a:off x="1" y="4393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64521" name="Object 5"/>
          <p:cNvGraphicFramePr>
            <a:graphicFrameLocks noChangeAspect="1"/>
          </p:cNvGraphicFramePr>
          <p:nvPr/>
        </p:nvGraphicFramePr>
        <p:xfrm>
          <a:off x="3886200" y="5334000"/>
          <a:ext cx="1449388" cy="457200"/>
        </p:xfrm>
        <a:graphic>
          <a:graphicData uri="http://schemas.openxmlformats.org/presentationml/2006/ole">
            <p:oleObj spid="_x0000_s700420" r:id="rId5" imgW="532937" imgH="164957" progId="">
              <p:embed/>
            </p:oleObj>
          </a:graphicData>
        </a:graphic>
      </p:graphicFrame>
      <p:sp>
        <p:nvSpPr>
          <p:cNvPr id="12" name="11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6,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Παράδειγμα</a:t>
            </a:r>
          </a:p>
        </p:txBody>
      </p:sp>
      <p:sp>
        <p:nvSpPr>
          <p:cNvPr id="65539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l-GR" altLang="el-GR" smtClean="0"/>
              <a:t>    </a:t>
            </a:r>
            <a:r>
              <a:rPr lang="el-GR" altLang="el-GR" b="1" smtClean="0"/>
              <a:t>και, λόγω συμμετρίας της δυωνυμικής για p</a:t>
            </a:r>
            <a:r>
              <a:rPr lang="el-GR" altLang="el-GR" b="1" smtClean="0">
                <a:sym typeface="Symbol" pitchFamily="18" charset="2"/>
              </a:rPr>
              <a:t></a:t>
            </a:r>
            <a:r>
              <a:rPr lang="el-GR" altLang="el-GR" b="1" smtClean="0"/>
              <a:t>0.5, η ζητούμενη πιθανότητα γίνεται: </a:t>
            </a:r>
          </a:p>
          <a:p>
            <a:pPr>
              <a:buFont typeface="Arial" charset="0"/>
              <a:buNone/>
            </a:pPr>
            <a:r>
              <a:rPr lang="el-GR" altLang="el-GR" b="1" smtClean="0"/>
              <a:t> </a:t>
            </a:r>
          </a:p>
          <a:p>
            <a:pPr>
              <a:buFont typeface="Arial" charset="0"/>
              <a:buNone/>
            </a:pPr>
            <a:r>
              <a:rPr lang="el-GR" altLang="el-GR" b="1" smtClean="0"/>
              <a:t>              2(0.2357)=0.471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6,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5 - Υπότιτλος"/>
          <p:cNvSpPr>
            <a:spLocks noGrp="1"/>
          </p:cNvSpPr>
          <p:nvPr>
            <p:ph type="subTitle" idx="4294967295"/>
          </p:nvPr>
        </p:nvSpPr>
        <p:spPr>
          <a:xfrm>
            <a:off x="152400" y="1905000"/>
            <a:ext cx="8991600" cy="46482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l-GR" altLang="el-GR" b="1" smtClean="0"/>
              <a:t>			Υπολογίζουμε:</a:t>
            </a:r>
          </a:p>
          <a:p>
            <a:endParaRPr lang="el-GR" altLang="el-GR" smtClean="0"/>
          </a:p>
          <a:p>
            <a:endParaRPr lang="el-GR" altLang="el-GR" smtClean="0"/>
          </a:p>
          <a:p>
            <a:pPr>
              <a:buFont typeface="Arial" charset="0"/>
              <a:buNone/>
            </a:pPr>
            <a:r>
              <a:rPr lang="el-GR" altLang="el-GR" b="1" smtClean="0"/>
              <a:t>οπότε</a:t>
            </a:r>
          </a:p>
        </p:txBody>
      </p:sp>
      <p:sp>
        <p:nvSpPr>
          <p:cNvPr id="7" name="6 - Επεξήγηση με στρογγυλεμένο παραλληλόγραμμο"/>
          <p:cNvSpPr/>
          <p:nvPr/>
        </p:nvSpPr>
        <p:spPr>
          <a:xfrm>
            <a:off x="3276600" y="381000"/>
            <a:ext cx="2819400" cy="1447800"/>
          </a:xfrm>
          <a:prstGeom prst="wedgeRoundRectCallout">
            <a:avLst>
              <a:gd name="adj1" fmla="val -115159"/>
              <a:gd name="adj2" fmla="val 1088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chemeClr val="tx1"/>
                </a:solidFill>
              </a:rPr>
              <a:t>np</a:t>
            </a:r>
            <a:r>
              <a:rPr lang="en-US" b="1" dirty="0">
                <a:solidFill>
                  <a:schemeClr val="tx1"/>
                </a:solidFill>
              </a:rPr>
              <a:t>=5. </a:t>
            </a:r>
            <a:r>
              <a:rPr lang="el-GR" b="1" dirty="0">
                <a:solidFill>
                  <a:schemeClr val="tx1"/>
                </a:solidFill>
              </a:rPr>
              <a:t>Δεν μπορούμε να χρησιμοποιήσουμε την κανονική προσέγγιση;</a:t>
            </a:r>
          </a:p>
        </p:txBody>
      </p:sp>
      <p:sp>
        <p:nvSpPr>
          <p:cNvPr id="66566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66567" name="Object 1"/>
          <p:cNvGraphicFramePr>
            <a:graphicFrameLocks noChangeAspect="1"/>
          </p:cNvGraphicFramePr>
          <p:nvPr/>
        </p:nvGraphicFramePr>
        <p:xfrm>
          <a:off x="1981201" y="2590800"/>
          <a:ext cx="5389563" cy="990600"/>
        </p:xfrm>
        <a:graphic>
          <a:graphicData uri="http://schemas.openxmlformats.org/presentationml/2006/ole">
            <p:oleObj spid="_x0000_s701442" r:id="rId3" imgW="2197100" imgH="406400" progId="">
              <p:embed/>
            </p:oleObj>
          </a:graphicData>
        </a:graphic>
      </p:graphicFrame>
      <p:sp>
        <p:nvSpPr>
          <p:cNvPr id="66568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66569" name="Object 3"/>
          <p:cNvGraphicFramePr>
            <a:graphicFrameLocks noChangeAspect="1"/>
          </p:cNvGraphicFramePr>
          <p:nvPr/>
        </p:nvGraphicFramePr>
        <p:xfrm>
          <a:off x="2590800" y="4967289"/>
          <a:ext cx="3124200" cy="571500"/>
        </p:xfrm>
        <a:graphic>
          <a:graphicData uri="http://schemas.openxmlformats.org/presentationml/2006/ole">
            <p:oleObj spid="_x0000_s701443" r:id="rId4" imgW="1129810" imgH="203112" progId="">
              <p:embed/>
            </p:oleObj>
          </a:graphicData>
        </a:graphic>
      </p:graphicFrame>
      <p:sp>
        <p:nvSpPr>
          <p:cNvPr id="66570" name="Rectangle 6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66571" name="Object 5"/>
          <p:cNvGraphicFramePr>
            <a:graphicFrameLocks noChangeAspect="1"/>
          </p:cNvGraphicFramePr>
          <p:nvPr/>
        </p:nvGraphicFramePr>
        <p:xfrm>
          <a:off x="457202" y="4114800"/>
          <a:ext cx="7059613" cy="990600"/>
        </p:xfrm>
        <a:graphic>
          <a:graphicData uri="http://schemas.openxmlformats.org/presentationml/2006/ole">
            <p:oleObj spid="_x0000_s701444" r:id="rId5" imgW="2870200" imgH="406400" progId="">
              <p:embed/>
            </p:oleObj>
          </a:graphicData>
        </a:graphic>
      </p:graphicFrame>
      <p:sp>
        <p:nvSpPr>
          <p:cNvPr id="66572" name="Rectangle 8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66573" name="Object 7"/>
          <p:cNvGraphicFramePr>
            <a:graphicFrameLocks noChangeAspect="1"/>
          </p:cNvGraphicFramePr>
          <p:nvPr/>
        </p:nvGraphicFramePr>
        <p:xfrm>
          <a:off x="2667000" y="5448301"/>
          <a:ext cx="2895600" cy="1409700"/>
        </p:xfrm>
        <a:graphic>
          <a:graphicData uri="http://schemas.openxmlformats.org/presentationml/2006/ole">
            <p:oleObj spid="_x0000_s701445" r:id="rId6" imgW="1219200" imgH="596900" progId="">
              <p:embed/>
            </p:oleObj>
          </a:graphicData>
        </a:graphic>
      </p:graphicFrame>
      <p:sp>
        <p:nvSpPr>
          <p:cNvPr id="16" name="15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6,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- Τίτλος"/>
          <p:cNvSpPr>
            <a:spLocks noGrp="1"/>
          </p:cNvSpPr>
          <p:nvPr>
            <p:ph type="title"/>
          </p:nvPr>
        </p:nvSpPr>
        <p:spPr>
          <a:xfrm>
            <a:off x="457200" y="2286000"/>
            <a:ext cx="4953000" cy="1828800"/>
          </a:xfrm>
        </p:spPr>
        <p:txBody>
          <a:bodyPr>
            <a:normAutofit fontScale="90000"/>
          </a:bodyPr>
          <a:lstStyle/>
          <a:p>
            <a:r>
              <a:rPr lang="el-GR" altLang="el-GR" sz="3200" b="1" smtClean="0"/>
              <a:t/>
            </a:r>
            <a:br>
              <a:rPr lang="el-GR" altLang="el-GR" sz="3200" b="1" smtClean="0"/>
            </a:br>
            <a:r>
              <a:rPr lang="el-GR" altLang="el-GR" sz="3200" b="1" smtClean="0"/>
              <a:t/>
            </a:r>
            <a:br>
              <a:rPr lang="el-GR" altLang="el-GR" sz="3200" b="1" smtClean="0"/>
            </a:br>
            <a:r>
              <a:rPr lang="el-GR" altLang="el-GR" sz="3200" b="1" smtClean="0"/>
              <a:t>Το σφάλμα προσέγγισης:</a:t>
            </a:r>
            <a:br>
              <a:rPr lang="el-GR" altLang="el-GR" sz="3200" b="1" smtClean="0"/>
            </a:br>
            <a:r>
              <a:rPr lang="el-GR" altLang="el-GR" sz="3200" b="1" smtClean="0"/>
              <a:t>0.2460-0.2357=0.0103</a:t>
            </a:r>
            <a:r>
              <a:rPr lang="el-GR" altLang="el-GR" b="1" smtClean="0"/>
              <a:t/>
            </a:r>
            <a:br>
              <a:rPr lang="el-GR" altLang="el-GR" b="1" smtClean="0"/>
            </a:br>
            <a:endParaRPr lang="el-GR" altLang="el-GR" smtClean="0"/>
          </a:p>
        </p:txBody>
      </p:sp>
      <p:sp>
        <p:nvSpPr>
          <p:cNvPr id="4" name="3 - Επεξήγηση με στρογγυλεμένο παραλληλόγραμμο"/>
          <p:cNvSpPr/>
          <p:nvPr/>
        </p:nvSpPr>
        <p:spPr>
          <a:xfrm>
            <a:off x="2743200" y="4343402"/>
            <a:ext cx="1524000" cy="993775"/>
          </a:xfrm>
          <a:prstGeom prst="wedgeRoundRectCallout">
            <a:avLst>
              <a:gd name="adj1" fmla="val -132658"/>
              <a:gd name="adj2" fmla="val 7733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l-GR" sz="3200" b="1" dirty="0">
                <a:solidFill>
                  <a:schemeClr val="tx1"/>
                </a:solidFill>
              </a:rPr>
              <a:t>Μικρό!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6,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- Τίτλος"/>
          <p:cNvSpPr>
            <a:spLocks noGrp="1"/>
          </p:cNvSpPr>
          <p:nvPr>
            <p:ph type="title"/>
          </p:nvPr>
        </p:nvSpPr>
        <p:spPr>
          <a:xfrm>
            <a:off x="457200" y="274639"/>
            <a:ext cx="4724400" cy="1143000"/>
          </a:xfrm>
        </p:spPr>
        <p:txBody>
          <a:bodyPr/>
          <a:lstStyle/>
          <a:p>
            <a:r>
              <a:rPr lang="en-US" altLang="el-GR" sz="3200" dirty="0" smtClean="0"/>
              <a:t>ii)</a:t>
            </a:r>
            <a:r>
              <a:rPr lang="el-GR" altLang="el-GR" sz="3200" b="1" dirty="0" smtClean="0"/>
              <a:t>Για </a:t>
            </a:r>
            <a:r>
              <a:rPr lang="en-US" altLang="el-GR" sz="3200" b="1" dirty="0" smtClean="0"/>
              <a:t>n=30 </a:t>
            </a:r>
            <a:r>
              <a:rPr lang="el-GR" altLang="el-GR" sz="3200" b="1" dirty="0" smtClean="0"/>
              <a:t>υπολογίζουμε:</a:t>
            </a:r>
          </a:p>
        </p:txBody>
      </p:sp>
      <p:sp>
        <p:nvSpPr>
          <p:cNvPr id="68611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68612" name="Object 1"/>
          <p:cNvGraphicFramePr>
            <a:graphicFrameLocks noChangeAspect="1"/>
          </p:cNvGraphicFramePr>
          <p:nvPr/>
        </p:nvGraphicFramePr>
        <p:xfrm>
          <a:off x="990600" y="1524001"/>
          <a:ext cx="3970338" cy="1089025"/>
        </p:xfrm>
        <a:graphic>
          <a:graphicData uri="http://schemas.openxmlformats.org/presentationml/2006/ole">
            <p:oleObj spid="_x0000_s702466" r:id="rId3" imgW="1473200" imgH="406400" progId="">
              <p:embed/>
            </p:oleObj>
          </a:graphicData>
        </a:graphic>
      </p:graphicFrame>
      <p:sp>
        <p:nvSpPr>
          <p:cNvPr id="68613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68614" name="Object 3"/>
          <p:cNvGraphicFramePr>
            <a:graphicFrameLocks noChangeAspect="1"/>
          </p:cNvGraphicFramePr>
          <p:nvPr/>
        </p:nvGraphicFramePr>
        <p:xfrm>
          <a:off x="990600" y="2667000"/>
          <a:ext cx="6781800" cy="1192213"/>
        </p:xfrm>
        <a:graphic>
          <a:graphicData uri="http://schemas.openxmlformats.org/presentationml/2006/ole">
            <p:oleObj spid="_x0000_s702467" r:id="rId4" imgW="2870200" imgH="406400" progId="">
              <p:embed/>
            </p:oleObj>
          </a:graphicData>
        </a:graphic>
      </p:graphicFrame>
      <p:sp>
        <p:nvSpPr>
          <p:cNvPr id="68615" name="Rectangle 6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68616" name="Object 5"/>
          <p:cNvGraphicFramePr>
            <a:graphicFrameLocks noChangeAspect="1"/>
          </p:cNvGraphicFramePr>
          <p:nvPr/>
        </p:nvGraphicFramePr>
        <p:xfrm>
          <a:off x="3429002" y="4191002"/>
          <a:ext cx="3406775" cy="587375"/>
        </p:xfrm>
        <a:graphic>
          <a:graphicData uri="http://schemas.openxmlformats.org/presentationml/2006/ole">
            <p:oleObj spid="_x0000_s702468" r:id="rId5" imgW="1193800" imgH="203200" progId="">
              <p:embed/>
            </p:oleObj>
          </a:graphicData>
        </a:graphic>
      </p:graphicFrame>
      <p:sp>
        <p:nvSpPr>
          <p:cNvPr id="68617" name="Rectangle 8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68618" name="Object 7"/>
          <p:cNvGraphicFramePr>
            <a:graphicFrameLocks noChangeAspect="1"/>
          </p:cNvGraphicFramePr>
          <p:nvPr/>
        </p:nvGraphicFramePr>
        <p:xfrm>
          <a:off x="3429001" y="4876801"/>
          <a:ext cx="3351213" cy="1089025"/>
        </p:xfrm>
        <a:graphic>
          <a:graphicData uri="http://schemas.openxmlformats.org/presentationml/2006/ole">
            <p:oleObj spid="_x0000_s702469" r:id="rId6" imgW="1002865" imgH="330057" progId="">
              <p:embed/>
            </p:oleObj>
          </a:graphicData>
        </a:graphic>
      </p:graphicFrame>
      <p:sp>
        <p:nvSpPr>
          <p:cNvPr id="13" name="12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6,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- Τίτλος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287963"/>
          </a:xfrm>
        </p:spPr>
        <p:txBody>
          <a:bodyPr/>
          <a:lstStyle/>
          <a:p>
            <a:pPr algn="l"/>
            <a:r>
              <a:rPr lang="el-GR" altLang="el-GR" sz="3200" b="1" smtClean="0"/>
              <a:t>και, λόγω συμμετρίας της κανονικής κατανομής, η ζητούμενη πιθανότητα γίνεται</a:t>
            </a:r>
            <a:r>
              <a:rPr lang="el-GR" altLang="el-GR" sz="4000" smtClean="0"/>
              <a:t>:</a:t>
            </a:r>
            <a:br>
              <a:rPr lang="el-GR" altLang="el-GR" sz="4000" smtClean="0"/>
            </a:br>
            <a:r>
              <a:rPr lang="el-GR" altLang="el-GR" sz="4000" smtClean="0"/>
              <a:t/>
            </a:r>
            <a:br>
              <a:rPr lang="el-GR" altLang="el-GR" sz="4000" smtClean="0"/>
            </a:br>
            <a:r>
              <a:rPr lang="el-GR" altLang="el-GR" sz="4000" smtClean="0"/>
              <a:t>       </a:t>
            </a:r>
            <a:r>
              <a:rPr lang="el-GR" altLang="el-GR" sz="3200" b="1" smtClean="0"/>
              <a:t>2(0.3665)=0.7373</a:t>
            </a:r>
            <a:endParaRPr lang="el-GR" altLang="el-GR" b="1" smtClean="0"/>
          </a:p>
        </p:txBody>
      </p:sp>
      <p:sp>
        <p:nvSpPr>
          <p:cNvPr id="5" name="4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6,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l-GR" altLang="el-GR" sz="3200" b="1" smtClean="0"/>
              <a:t/>
            </a:r>
            <a:br>
              <a:rPr lang="el-GR" altLang="el-GR" sz="3200" b="1" smtClean="0"/>
            </a:br>
            <a:r>
              <a:rPr lang="el-GR" altLang="el-GR" sz="3200" b="1" smtClean="0"/>
              <a:t/>
            </a:r>
            <a:br>
              <a:rPr lang="el-GR" altLang="el-GR" sz="3200" b="1" smtClean="0"/>
            </a:br>
            <a:r>
              <a:rPr lang="el-GR" altLang="el-GR" sz="3200" b="1" smtClean="0"/>
              <a:t/>
            </a:r>
            <a:br>
              <a:rPr lang="el-GR" altLang="el-GR" sz="3200" b="1" smtClean="0"/>
            </a:br>
            <a:r>
              <a:rPr lang="el-GR" altLang="el-GR" sz="3200" b="1" smtClean="0"/>
              <a:t/>
            </a:r>
            <a:br>
              <a:rPr lang="el-GR" altLang="el-GR" sz="3200" b="1" smtClean="0"/>
            </a:br>
            <a:r>
              <a:rPr lang="el-GR" altLang="el-GR" sz="3200" b="1" smtClean="0"/>
              <a:t>Δηλαδή, με την αύξηση του δειγματικού μεγέθους, μεγαλώνει και η πιθανότητα στο δείγμα να προκύψει μια αναλογία γύρω από την αναλογία  πληθυσμού</a:t>
            </a:r>
            <a:r>
              <a:rPr lang="el-GR" altLang="el-GR" b="1" smtClean="0"/>
              <a:t/>
            </a:r>
            <a:br>
              <a:rPr lang="el-GR" altLang="el-GR" b="1" smtClean="0"/>
            </a:br>
            <a:endParaRPr lang="el-GR" altLang="el-GR" smtClean="0"/>
          </a:p>
        </p:txBody>
      </p:sp>
      <p:sp>
        <p:nvSpPr>
          <p:cNvPr id="4" name="3 - Επεξήγηση με στρογγυλεμένο παραλληλόγραμμο"/>
          <p:cNvSpPr/>
          <p:nvPr/>
        </p:nvSpPr>
        <p:spPr>
          <a:xfrm>
            <a:off x="3962400" y="3573016"/>
            <a:ext cx="4354016" cy="2520280"/>
          </a:xfrm>
          <a:prstGeom prst="wedgeRoundRectCallout">
            <a:avLst>
              <a:gd name="adj1" fmla="val -93776"/>
              <a:gd name="adj2" fmla="val 3833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l-GR" sz="3200" b="1" dirty="0">
                <a:solidFill>
                  <a:schemeClr val="tx1"/>
                </a:solidFill>
              </a:rPr>
              <a:t>Άρα όταν εκτιμούμε την άγνωστη αναλογία </a:t>
            </a:r>
            <a:r>
              <a:rPr lang="en-US" sz="3200" b="1" dirty="0">
                <a:solidFill>
                  <a:schemeClr val="tx1"/>
                </a:solidFill>
              </a:rPr>
              <a:t>p</a:t>
            </a:r>
            <a:r>
              <a:rPr lang="el-GR" sz="3200" b="1" dirty="0">
                <a:solidFill>
                  <a:schemeClr val="tx1"/>
                </a:solidFill>
              </a:rPr>
              <a:t> από μεγάλο δείγμα, νοιώθουμε πιο ασφαλείς! 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6,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- Τίτλος"/>
          <p:cNvSpPr>
            <a:spLocks noGrp="1"/>
          </p:cNvSpPr>
          <p:nvPr>
            <p:ph type="ctrTitle"/>
          </p:nvPr>
        </p:nvSpPr>
        <p:spPr>
          <a:xfrm>
            <a:off x="381000" y="533400"/>
            <a:ext cx="8077200" cy="1828800"/>
          </a:xfrm>
        </p:spPr>
        <p:txBody>
          <a:bodyPr>
            <a:normAutofit/>
          </a:bodyPr>
          <a:lstStyle/>
          <a:p>
            <a:r>
              <a:rPr lang="el-GR" altLang="el-GR" sz="4000" b="1" dirty="0" smtClean="0"/>
              <a:t>Κατανομή Δειγματοληψίας   της Διαφοράς δύο Μέσων</a:t>
            </a:r>
          </a:p>
        </p:txBody>
      </p:sp>
      <p:sp>
        <p:nvSpPr>
          <p:cNvPr id="71683" name="2 - Υπότιτλος"/>
          <p:cNvSpPr>
            <a:spLocks noGrp="1"/>
          </p:cNvSpPr>
          <p:nvPr>
            <p:ph type="subTitle" idx="1"/>
          </p:nvPr>
        </p:nvSpPr>
        <p:spPr>
          <a:xfrm>
            <a:off x="304800" y="2133600"/>
            <a:ext cx="8686800" cy="3886200"/>
          </a:xfrm>
        </p:spPr>
        <p:txBody>
          <a:bodyPr/>
          <a:lstStyle/>
          <a:p>
            <a:pPr algn="l">
              <a:buFont typeface="Arial" charset="0"/>
              <a:buChar char="•"/>
            </a:pPr>
            <a:r>
              <a:rPr lang="el-GR" altLang="el-GR" b="1" dirty="0" smtClean="0">
                <a:solidFill>
                  <a:schemeClr val="tx1"/>
                </a:solidFill>
              </a:rPr>
              <a:t> Η διαφορά δύο μέσων είναι μια παράμετρος που μας ενδιαφέρει όταν συγκρίνουμε δύο πληθυσμούς</a:t>
            </a:r>
          </a:p>
          <a:p>
            <a:pPr algn="l">
              <a:buFont typeface="Arial" charset="0"/>
              <a:buChar char="•"/>
            </a:pPr>
            <a:r>
              <a:rPr lang="el-GR" altLang="el-GR" b="1" dirty="0" smtClean="0">
                <a:solidFill>
                  <a:schemeClr val="tx1"/>
                </a:solidFill>
              </a:rPr>
              <a:t>Τα συμπεράσματα για την </a:t>
            </a:r>
            <a:r>
              <a:rPr lang="en-US" altLang="el-GR" b="1" dirty="0" smtClean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US" altLang="el-GR" b="1" baseline="-25000" dirty="0" smtClean="0">
                <a:solidFill>
                  <a:schemeClr val="tx1"/>
                </a:solidFill>
              </a:rPr>
              <a:t>1</a:t>
            </a:r>
            <a:r>
              <a:rPr lang="en-US" altLang="el-GR" b="1" dirty="0" smtClean="0">
                <a:solidFill>
                  <a:schemeClr val="tx1"/>
                </a:solidFill>
              </a:rPr>
              <a:t> - </a:t>
            </a:r>
            <a:r>
              <a:rPr lang="en-US" altLang="el-GR" b="1" dirty="0" smtClean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US" altLang="el-GR" b="1" baseline="-25000" dirty="0" smtClean="0">
                <a:solidFill>
                  <a:schemeClr val="tx1"/>
                </a:solidFill>
              </a:rPr>
              <a:t>2</a:t>
            </a:r>
            <a:r>
              <a:rPr lang="el-GR" altLang="el-GR" b="1" baseline="-25000" dirty="0" smtClean="0">
                <a:solidFill>
                  <a:schemeClr val="tx1"/>
                </a:solidFill>
              </a:rPr>
              <a:t> </a:t>
            </a:r>
            <a:r>
              <a:rPr lang="el-GR" altLang="el-GR" b="1" dirty="0" smtClean="0">
                <a:solidFill>
                  <a:schemeClr val="tx1"/>
                </a:solidFill>
              </a:rPr>
              <a:t>βασίζονται στην κατανομή της</a:t>
            </a:r>
            <a:endParaRPr lang="el-GR" altLang="el-GR" b="1" baseline="-25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71684" name="Object 3"/>
          <p:cNvGraphicFramePr>
            <a:graphicFrameLocks noChangeAspect="1"/>
          </p:cNvGraphicFramePr>
          <p:nvPr/>
        </p:nvGraphicFramePr>
        <p:xfrm>
          <a:off x="3733800" y="4038600"/>
          <a:ext cx="1430338" cy="914400"/>
        </p:xfrm>
        <a:graphic>
          <a:graphicData uri="http://schemas.openxmlformats.org/presentationml/2006/ole">
            <p:oleObj spid="_x0000_s703490" name="Equation" r:id="rId3" imgW="355446" imgH="190417" progId="Equation.3">
              <p:embed/>
            </p:oleObj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6,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latin typeface="+mn-lt"/>
              </a:rPr>
              <a:t>Στατιστική και λογισμικά στις επιστήμες συμπεριφοράς </a:t>
            </a:r>
            <a:endParaRPr lang="el-GR" dirty="0">
              <a:latin typeface="+mn-lt"/>
            </a:endParaRPr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 smtClean="0"/>
              <a:t>Δειγματοληπτικές Κατανομές </a:t>
            </a:r>
            <a:r>
              <a:rPr lang="el-GR" dirty="0" smtClean="0"/>
              <a:t>	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6,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533400" y="609600"/>
            <a:ext cx="7696200" cy="59436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l-GR" b="1" smtClean="0"/>
              <a:t>    </a:t>
            </a:r>
            <a:r>
              <a:rPr lang="el-GR" altLang="el-GR" b="1" smtClean="0"/>
              <a:t>Με βάση τις ιδιότητες της μέσης τιμής μιας τυχαίας μεταβλητής αποδεικνύεται ότι</a:t>
            </a:r>
            <a:r>
              <a:rPr lang="en-US" altLang="el-GR" b="1" smtClean="0"/>
              <a:t> </a:t>
            </a:r>
            <a:r>
              <a:rPr lang="el-GR" altLang="el-GR" b="1" smtClean="0"/>
              <a:t>για την τ.μ.                   ισχύει:</a:t>
            </a:r>
            <a:endParaRPr lang="el-GR" altLang="el-GR" smtClean="0"/>
          </a:p>
          <a:p>
            <a:endParaRPr lang="el-GR" altLang="el-GR" smtClean="0"/>
          </a:p>
          <a:p>
            <a:pPr>
              <a:buFont typeface="Arial" charset="0"/>
              <a:buNone/>
            </a:pPr>
            <a:r>
              <a:rPr lang="el-GR" altLang="el-GR" smtClean="0"/>
              <a:t>     </a:t>
            </a:r>
          </a:p>
          <a:p>
            <a:pPr>
              <a:buFont typeface="Arial" charset="0"/>
              <a:buNone/>
            </a:pPr>
            <a:r>
              <a:rPr lang="el-GR" altLang="el-GR" b="1" smtClean="0"/>
              <a:t>    Αν τα δείγματα είναι ανεξάρτητα, ισχύει</a:t>
            </a:r>
          </a:p>
        </p:txBody>
      </p:sp>
      <p:sp>
        <p:nvSpPr>
          <p:cNvPr id="72709" name="Rectangle 6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72710" name="Object 5"/>
          <p:cNvGraphicFramePr>
            <a:graphicFrameLocks noChangeAspect="1"/>
          </p:cNvGraphicFramePr>
          <p:nvPr/>
        </p:nvGraphicFramePr>
        <p:xfrm>
          <a:off x="1676400" y="2438400"/>
          <a:ext cx="4332288" cy="730251"/>
        </p:xfrm>
        <a:graphic>
          <a:graphicData uri="http://schemas.openxmlformats.org/presentationml/2006/ole">
            <p:oleObj spid="_x0000_s704514" name="Equation" r:id="rId3" imgW="1358900" imgH="228600" progId="Equation.3">
              <p:embed/>
            </p:oleObj>
          </a:graphicData>
        </a:graphic>
      </p:graphicFrame>
      <p:sp>
        <p:nvSpPr>
          <p:cNvPr id="72711" name="Rectangle 10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sp>
        <p:nvSpPr>
          <p:cNvPr id="72712" name="Rectangle 1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72713" name="Object 11"/>
          <p:cNvGraphicFramePr>
            <a:graphicFrameLocks noChangeAspect="1"/>
          </p:cNvGraphicFramePr>
          <p:nvPr/>
        </p:nvGraphicFramePr>
        <p:xfrm>
          <a:off x="3733802" y="1752601"/>
          <a:ext cx="1173163" cy="488951"/>
        </p:xfrm>
        <a:graphic>
          <a:graphicData uri="http://schemas.openxmlformats.org/presentationml/2006/ole">
            <p:oleObj spid="_x0000_s704515" name="Equation" r:id="rId4" imgW="545863" imgH="228501" progId="Equation.3">
              <p:embed/>
            </p:oleObj>
          </a:graphicData>
        </a:graphic>
      </p:graphicFrame>
      <p:sp>
        <p:nvSpPr>
          <p:cNvPr id="72714" name="Rectangle 1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72715" name="Object 15"/>
          <p:cNvGraphicFramePr>
            <a:graphicFrameLocks noChangeAspect="1"/>
          </p:cNvGraphicFramePr>
          <p:nvPr/>
        </p:nvGraphicFramePr>
        <p:xfrm>
          <a:off x="1600200" y="4267200"/>
          <a:ext cx="4171950" cy="838200"/>
        </p:xfrm>
        <a:graphic>
          <a:graphicData uri="http://schemas.openxmlformats.org/presentationml/2006/ole">
            <p:oleObj spid="_x0000_s704516" name="Equation" r:id="rId5" imgW="1422400" imgH="266700" progId="Equation.3">
              <p:embed/>
            </p:oleObj>
          </a:graphicData>
        </a:graphic>
      </p:graphicFrame>
      <p:graphicFrame>
        <p:nvGraphicFramePr>
          <p:cNvPr id="72716" name="Object 16"/>
          <p:cNvGraphicFramePr>
            <a:graphicFrameLocks noChangeAspect="1"/>
          </p:cNvGraphicFramePr>
          <p:nvPr/>
        </p:nvGraphicFramePr>
        <p:xfrm>
          <a:off x="4191000" y="5029201"/>
          <a:ext cx="2038350" cy="1384300"/>
        </p:xfrm>
        <a:graphic>
          <a:graphicData uri="http://schemas.openxmlformats.org/presentationml/2006/ole">
            <p:oleObj spid="_x0000_s704517" name="Equation" r:id="rId6" imgW="672808" imgH="457002" progId="Equation.3">
              <p:embed/>
            </p:oleObj>
          </a:graphicData>
        </a:graphic>
      </p:graphicFrame>
      <p:sp>
        <p:nvSpPr>
          <p:cNvPr id="13" name="12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6,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0 - Τίτλος"/>
          <p:cNvSpPr>
            <a:spLocks noGrp="1"/>
          </p:cNvSpPr>
          <p:nvPr>
            <p:ph type="title"/>
          </p:nvPr>
        </p:nvSpPr>
        <p:spPr>
          <a:xfrm>
            <a:off x="457200" y="838201"/>
            <a:ext cx="2362200" cy="579439"/>
          </a:xfrm>
        </p:spPr>
        <p:txBody>
          <a:bodyPr/>
          <a:lstStyle/>
          <a:p>
            <a:r>
              <a:rPr lang="el-GR" altLang="el-GR" sz="3200" b="1" u="sng" dirty="0" smtClean="0"/>
              <a:t>σημείωση</a:t>
            </a:r>
          </a:p>
        </p:txBody>
      </p:sp>
      <p:sp>
        <p:nvSpPr>
          <p:cNvPr id="73731" name="1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b="1" smtClean="0"/>
              <a:t>Όταν                        τότε, ως συνέπεια του Κεντρικού Οριακού Θεωρήματος, η κατανομή της                   είναι κατά προσέγγιση η κανονική, ακόμη και όταν οι κατανομές πληθυσμού δεν είναι κανονικές.</a:t>
            </a:r>
          </a:p>
          <a:p>
            <a:endParaRPr lang="el-GR" altLang="el-GR" smtClean="0"/>
          </a:p>
        </p:txBody>
      </p:sp>
      <p:sp>
        <p:nvSpPr>
          <p:cNvPr id="73734" name="Rectangle 9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73735" name="Object 8"/>
          <p:cNvGraphicFramePr>
            <a:graphicFrameLocks noChangeAspect="1"/>
          </p:cNvGraphicFramePr>
          <p:nvPr/>
        </p:nvGraphicFramePr>
        <p:xfrm>
          <a:off x="1905000" y="1524001"/>
          <a:ext cx="1905000" cy="665163"/>
        </p:xfrm>
        <a:graphic>
          <a:graphicData uri="http://schemas.openxmlformats.org/presentationml/2006/ole">
            <p:oleObj spid="_x0000_s705538" name="Equation" r:id="rId3" imgW="710891" imgH="215806" progId="Equation.3">
              <p:embed/>
            </p:oleObj>
          </a:graphicData>
        </a:graphic>
      </p:graphicFrame>
      <p:sp>
        <p:nvSpPr>
          <p:cNvPr id="73736" name="Rectangle 11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sp>
        <p:nvSpPr>
          <p:cNvPr id="73737" name="Rectangle 13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73738" name="Object 12"/>
          <p:cNvGraphicFramePr>
            <a:graphicFrameLocks noChangeAspect="1"/>
          </p:cNvGraphicFramePr>
          <p:nvPr/>
        </p:nvGraphicFramePr>
        <p:xfrm>
          <a:off x="3276602" y="2514601"/>
          <a:ext cx="1465263" cy="655639"/>
        </p:xfrm>
        <a:graphic>
          <a:graphicData uri="http://schemas.openxmlformats.org/presentationml/2006/ole">
            <p:oleObj spid="_x0000_s705539" name="Equation" r:id="rId4" imgW="508000" imgH="228600" progId="Equation.3">
              <p:embed/>
            </p:oleObj>
          </a:graphicData>
        </a:graphic>
      </p:graphicFrame>
      <p:sp>
        <p:nvSpPr>
          <p:cNvPr id="11" name="10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6,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1 - Τίτλος"/>
          <p:cNvSpPr>
            <a:spLocks noGrp="1"/>
          </p:cNvSpPr>
          <p:nvPr>
            <p:ph type="title"/>
          </p:nvPr>
        </p:nvSpPr>
        <p:spPr>
          <a:xfrm>
            <a:off x="2426568" y="609601"/>
            <a:ext cx="3585592" cy="808039"/>
          </a:xfrm>
        </p:spPr>
        <p:txBody>
          <a:bodyPr>
            <a:normAutofit/>
          </a:bodyPr>
          <a:lstStyle/>
          <a:p>
            <a:r>
              <a:rPr lang="el-GR" altLang="el-GR" dirty="0" smtClean="0"/>
              <a:t>Π</a:t>
            </a:r>
            <a:r>
              <a:rPr lang="el-GR" altLang="el-GR" b="1" dirty="0" smtClean="0"/>
              <a:t>αράδειγμα</a:t>
            </a:r>
          </a:p>
        </p:txBody>
      </p:sp>
      <p:sp>
        <p:nvSpPr>
          <p:cNvPr id="74755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Ο μέσος ετήσιος μισθός δημοσίου υπαλλήλου (ΔΥ) στην χώρα Α της ΕΕ είναι (σε ευρώ) 30070, με τυπική απόκλιση 7550 ενώ στη Β 28400, με τυπική απόκλιση 3420 </a:t>
            </a:r>
          </a:p>
          <a:p>
            <a:r>
              <a:rPr lang="el-GR" altLang="el-GR" dirty="0" smtClean="0"/>
              <a:t>Αν πάρουμε τυχαίο δείγμα 60 ΔΥ από την  Α και 95 ΔΥ από τη Β, ποια είναι η πιθανότητα ο μέσος μισθός στο πρώτο δείγμα να είναι μεγαλύτερος;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6,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1 - Τίτλος"/>
          <p:cNvSpPr>
            <a:spLocks noGrp="1"/>
          </p:cNvSpPr>
          <p:nvPr>
            <p:ph type="title"/>
          </p:nvPr>
        </p:nvSpPr>
        <p:spPr>
          <a:xfrm>
            <a:off x="304800" y="457200"/>
            <a:ext cx="1447800" cy="960439"/>
          </a:xfrm>
        </p:spPr>
        <p:txBody>
          <a:bodyPr/>
          <a:lstStyle/>
          <a:p>
            <a:r>
              <a:rPr lang="el-GR" altLang="el-GR" sz="3200" b="1" u="sng" dirty="0" smtClean="0"/>
              <a:t>λύση</a:t>
            </a:r>
          </a:p>
        </p:txBody>
      </p:sp>
      <p:sp>
        <p:nvSpPr>
          <p:cNvPr id="75779" name="2 - Θέση περιεχομένου"/>
          <p:cNvSpPr>
            <a:spLocks noGrp="1"/>
          </p:cNvSpPr>
          <p:nvPr>
            <p:ph idx="1"/>
          </p:nvPr>
        </p:nvSpPr>
        <p:spPr>
          <a:xfrm>
            <a:off x="381000" y="1600201"/>
            <a:ext cx="8229600" cy="4525963"/>
          </a:xfrm>
        </p:spPr>
        <p:txBody>
          <a:bodyPr/>
          <a:lstStyle/>
          <a:p>
            <a:pPr marL="342900" lvl="1" indent="-342900">
              <a:buFont typeface="Arial" charset="0"/>
              <a:buNone/>
            </a:pPr>
            <a:r>
              <a:rPr lang="en-US" altLang="el-GR" smtClean="0">
                <a:latin typeface="Symbol" pitchFamily="18" charset="2"/>
              </a:rPr>
              <a:t>m</a:t>
            </a:r>
            <a:r>
              <a:rPr lang="en-US" altLang="el-GR" baseline="-25000" smtClean="0"/>
              <a:t>1</a:t>
            </a:r>
            <a:r>
              <a:rPr lang="en-US" altLang="el-GR" smtClean="0"/>
              <a:t> - </a:t>
            </a:r>
            <a:r>
              <a:rPr lang="en-US" altLang="el-GR" smtClean="0">
                <a:latin typeface="Symbol" pitchFamily="18" charset="2"/>
              </a:rPr>
              <a:t>m</a:t>
            </a:r>
            <a:r>
              <a:rPr lang="en-US" altLang="el-GR" baseline="-25000" smtClean="0"/>
              <a:t>2</a:t>
            </a:r>
            <a:r>
              <a:rPr lang="en-US" altLang="el-GR" smtClean="0"/>
              <a:t> = </a:t>
            </a:r>
            <a:r>
              <a:rPr lang="el-GR" altLang="el-GR" smtClean="0"/>
              <a:t>30070-28400</a:t>
            </a:r>
            <a:r>
              <a:rPr lang="en-US" altLang="el-GR" smtClean="0"/>
              <a:t> </a:t>
            </a:r>
            <a:r>
              <a:rPr lang="el-GR" altLang="el-GR" smtClean="0"/>
              <a:t>=1670</a:t>
            </a:r>
            <a:endParaRPr lang="en-US" altLang="el-GR" smtClean="0">
              <a:solidFill>
                <a:schemeClr val="accent2"/>
              </a:solidFill>
            </a:endParaRPr>
          </a:p>
          <a:p>
            <a:endParaRPr lang="en-US" altLang="el-GR" smtClean="0"/>
          </a:p>
          <a:p>
            <a:endParaRPr lang="en-US" altLang="el-GR" smtClean="0"/>
          </a:p>
          <a:p>
            <a:endParaRPr lang="en-US" altLang="el-GR" smtClean="0"/>
          </a:p>
          <a:p>
            <a:endParaRPr lang="en-US" altLang="el-GR" smtClean="0"/>
          </a:p>
          <a:p>
            <a:endParaRPr lang="en-US" altLang="el-GR" smtClean="0"/>
          </a:p>
          <a:p>
            <a:pPr>
              <a:buFont typeface="Arial" charset="0"/>
              <a:buNone/>
            </a:pPr>
            <a:r>
              <a:rPr lang="el-GR" altLang="el-GR" smtClean="0"/>
              <a:t>ή</a:t>
            </a:r>
          </a:p>
        </p:txBody>
      </p:sp>
      <p:graphicFrame>
        <p:nvGraphicFramePr>
          <p:cNvPr id="75780" name="Object 2"/>
          <p:cNvGraphicFramePr>
            <a:graphicFrameLocks noChangeAspect="1"/>
          </p:cNvGraphicFramePr>
          <p:nvPr/>
        </p:nvGraphicFramePr>
        <p:xfrm>
          <a:off x="533402" y="2362200"/>
          <a:ext cx="6811963" cy="1600200"/>
        </p:xfrm>
        <a:graphic>
          <a:graphicData uri="http://schemas.openxmlformats.org/presentationml/2006/ole">
            <p:oleObj spid="_x0000_s706562" name="Equation" r:id="rId3" imgW="2921000" imgH="685800" progId="Equation.3">
              <p:embed/>
            </p:oleObj>
          </a:graphicData>
        </a:graphic>
      </p:graphicFrame>
      <p:sp>
        <p:nvSpPr>
          <p:cNvPr id="75783" name="Rectangle 9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75784" name="Object 8"/>
          <p:cNvGraphicFramePr>
            <a:graphicFrameLocks noChangeAspect="1"/>
          </p:cNvGraphicFramePr>
          <p:nvPr/>
        </p:nvGraphicFramePr>
        <p:xfrm>
          <a:off x="254000" y="3429001"/>
          <a:ext cx="8204200" cy="1768475"/>
        </p:xfrm>
        <a:graphic>
          <a:graphicData uri="http://schemas.openxmlformats.org/presentationml/2006/ole">
            <p:oleObj spid="_x0000_s706563" name="Equation" r:id="rId4" imgW="3581400" imgH="698500" progId="Equation.3">
              <p:embed/>
            </p:oleObj>
          </a:graphicData>
        </a:graphic>
      </p:graphicFrame>
      <p:sp>
        <p:nvSpPr>
          <p:cNvPr id="75785" name="Rectangle 11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75786" name="Object 10"/>
          <p:cNvGraphicFramePr>
            <a:graphicFrameLocks noChangeAspect="1"/>
          </p:cNvGraphicFramePr>
          <p:nvPr/>
        </p:nvGraphicFramePr>
        <p:xfrm>
          <a:off x="1143000" y="5486400"/>
          <a:ext cx="5359400" cy="533400"/>
        </p:xfrm>
        <a:graphic>
          <a:graphicData uri="http://schemas.openxmlformats.org/presentationml/2006/ole">
            <p:oleObj spid="_x0000_s706564" name="Equation" r:id="rId5" imgW="2070100" imgH="203200" progId="Equation.3">
              <p:embed/>
            </p:oleObj>
          </a:graphicData>
        </a:graphic>
      </p:graphicFrame>
      <p:sp>
        <p:nvSpPr>
          <p:cNvPr id="11" name="10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6,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6559550"/>
            <a:ext cx="6286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B116AAB-93E3-4041-84FC-C7AC93EFAFCB}" type="slidenum">
              <a:rPr lang="el-GR" altLang="el-GR">
                <a:solidFill>
                  <a:schemeClr val="bg1"/>
                </a:solidFill>
              </a:rPr>
              <a:pPr/>
              <a:t>74</a:t>
            </a:fld>
            <a:endParaRPr lang="el-GR" altLang="el-GR">
              <a:solidFill>
                <a:schemeClr val="bg1"/>
              </a:solidFill>
            </a:endParaRPr>
          </a:p>
        </p:txBody>
      </p:sp>
      <p:sp>
        <p:nvSpPr>
          <p:cNvPr id="79875" name="Rectangle 14"/>
          <p:cNvSpPr>
            <a:spLocks noChangeArrowheads="1"/>
          </p:cNvSpPr>
          <p:nvPr/>
        </p:nvSpPr>
        <p:spPr bwMode="auto">
          <a:xfrm>
            <a:off x="2317750" y="2894013"/>
            <a:ext cx="457200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/>
              <a:t>Σημειώματα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ΣΤΑΤΙΣΤΙΚΗ &amp; ΛΟΓΙΣΜΙΚΑ ΣΤΙΣ ΕΠΙΣΤΗΜΕΣ ΣΥΜΠΕΡΙΦΟΡΑΣ, </a:t>
            </a:r>
            <a:r>
              <a:rPr lang="el-GR" sz="1200" b="1" dirty="0" smtClean="0">
                <a:solidFill>
                  <a:schemeClr val="bg1"/>
                </a:solidFill>
              </a:rPr>
              <a:t>Ενότητα 6, </a:t>
            </a:r>
            <a:r>
              <a:rPr lang="el-GR" sz="1200" b="1" dirty="0" smtClean="0">
                <a:solidFill>
                  <a:schemeClr val="bg1"/>
                </a:solidFill>
              </a:rPr>
              <a:t>ΤΜΗΜΑ ΛΟΓΟΘΕΡΑΠΕΙΑΣ,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Αναφοράς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</a:t>
            </a:r>
            <a:r>
              <a:rPr lang="el-GR" sz="1200" dirty="0" smtClean="0">
                <a:solidFill>
                  <a:schemeClr val="bg1"/>
                </a:solidFill>
              </a:rPr>
              <a:t>Ενότητα 6, </a:t>
            </a:r>
            <a:r>
              <a:rPr lang="el-GR" sz="1200" dirty="0" smtClean="0">
                <a:solidFill>
                  <a:schemeClr val="bg1"/>
                </a:solidFill>
              </a:rPr>
              <a:t>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412776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 smtClean="0"/>
          </a:p>
          <a:p>
            <a:pPr lvl="0" algn="just"/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Copyright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 Τεχνολογικό Ίδρυμα Ηπείρου. Γεράσιμος Μελετίου.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Στατιστική και λογισμικά στις επιστήμες της συμπεριφοράς.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Έκδοση: 1.0 Ιωάννινα, 2015. </a:t>
            </a:r>
            <a:endParaRPr lang="el-GR" sz="2400" smtClean="0">
              <a:solidFill>
                <a:srgbClr val="7F7F7F"/>
              </a:solidFill>
              <a:latin typeface="Calibri" pitchFamily="34" charset="0"/>
            </a:endParaRPr>
          </a:p>
          <a:p>
            <a:pPr algn="just"/>
            <a:r>
              <a:rPr lang="el-GR" sz="2400" smtClean="0">
                <a:solidFill>
                  <a:srgbClr val="7F7F7F"/>
                </a:solidFill>
                <a:latin typeface="Calibri" pitchFamily="34" charset="0"/>
              </a:rPr>
              <a:t>Διαθέσιμο </a:t>
            </a:r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από τη δικτυακή διεύθυνση:</a:t>
            </a:r>
          </a:p>
          <a:p>
            <a:pPr lvl="0" algn="just"/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hlinkClick r:id="rId4"/>
              </a:rPr>
              <a:t>http://eclass.teiep.gr/courses/LOGO100/</a:t>
            </a:r>
            <a:endParaRPr lang="el-GR" sz="2400" dirty="0" smtClean="0">
              <a:solidFill>
                <a:prstClr val="white">
                  <a:lumMod val="50000"/>
                </a:prstClr>
              </a:solidFill>
            </a:endParaRPr>
          </a:p>
          <a:p>
            <a:pPr lvl="0" algn="just"/>
            <a:endParaRPr lang="en-US" sz="1400" dirty="0" smtClean="0"/>
          </a:p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n-US" sz="1400" dirty="0" smtClean="0"/>
          </a:p>
          <a:p>
            <a:pPr marL="447675" lvl="0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</a:t>
            </a:r>
            <a:r>
              <a:rPr lang="el-GR" dirty="0" err="1" smtClean="0">
                <a:latin typeface="+mn-lt"/>
              </a:rPr>
              <a:t>Αδειοδότησης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ΣΤΑΤΙΣΤΙΚΗ &amp; ΛΟΓΙΣΜΙΚΑ ΣΤΙΣ ΕΠΙΣΤΗΜΕΣ ΣΥΜΠΕΡΙΦΟΡΑΣ, </a:t>
            </a:r>
            <a:r>
              <a:rPr lang="el-GR" sz="1200" b="1" dirty="0" smtClean="0">
                <a:solidFill>
                  <a:schemeClr val="bg1"/>
                </a:solidFill>
              </a:rPr>
              <a:t>Ενότητα 6, </a:t>
            </a:r>
            <a:r>
              <a:rPr lang="el-GR" sz="1200" b="1" dirty="0" smtClean="0">
                <a:solidFill>
                  <a:schemeClr val="bg1"/>
                </a:solidFill>
              </a:rPr>
              <a:t>ΤΜΗΜΑ ΛΟΓΟΘΕΡΑΠΕΙΑΣ,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/>
          <p:nvPr/>
        </p:nvSpPr>
        <p:spPr>
          <a:xfrm>
            <a:off x="467544" y="2132856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8" y="4149081"/>
            <a:ext cx="1581685" cy="461161"/>
          </a:xfrm>
          <a:prstGeom prst="rect">
            <a:avLst/>
          </a:prstGeom>
        </p:spPr>
      </p:pic>
      <p:sp>
        <p:nvSpPr>
          <p:cNvPr id="10" name="Rectangle 3"/>
          <p:cNvSpPr/>
          <p:nvPr/>
        </p:nvSpPr>
        <p:spPr>
          <a:xfrm>
            <a:off x="539552" y="5085185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sp>
        <p:nvSpPr>
          <p:cNvPr id="13" name="Rectangle 2"/>
          <p:cNvSpPr/>
          <p:nvPr/>
        </p:nvSpPr>
        <p:spPr>
          <a:xfrm>
            <a:off x="683569" y="6165304"/>
            <a:ext cx="633499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14" name="Rectangle 11"/>
          <p:cNvSpPr/>
          <p:nvPr/>
        </p:nvSpPr>
        <p:spPr>
          <a:xfrm>
            <a:off x="827586" y="6237312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Τίτλος 1"/>
          <p:cNvSpPr>
            <a:spLocks noGrp="1"/>
          </p:cNvSpPr>
          <p:nvPr>
            <p:ph type="title"/>
          </p:nvPr>
        </p:nvSpPr>
        <p:spPr bwMode="auto">
          <a:xfrm>
            <a:off x="467544" y="332656"/>
            <a:ext cx="8061325" cy="12080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l-GR" b="1" dirty="0" smtClean="0">
                <a:latin typeface="Calibri" pitchFamily="34" charset="0"/>
              </a:rPr>
              <a:t>Διατήρηση Σημειωμάτων</a:t>
            </a:r>
          </a:p>
        </p:txBody>
      </p:sp>
      <p:sp>
        <p:nvSpPr>
          <p:cNvPr id="168" name="Rectangle 167"/>
          <p:cNvSpPr/>
          <p:nvPr/>
        </p:nvSpPr>
        <p:spPr>
          <a:xfrm>
            <a:off x="617538" y="1412875"/>
            <a:ext cx="7766050" cy="4092575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just"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>
              <a:defRPr/>
            </a:pP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>
              <a:defRPr/>
            </a:pP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ΣΤΑΤΙΣΤΙΚΗ &amp; ΛΟΓΙΣΜΙΚΑ ΣΤΙΣ ΕΠΙΣΤΗΜΕΣ ΣΥΜΠΕΡΙΦΟΡΑΣ, </a:t>
            </a:r>
            <a:r>
              <a:rPr lang="el-GR" sz="1200" b="1" dirty="0" smtClean="0">
                <a:solidFill>
                  <a:schemeClr val="bg1"/>
                </a:solidFill>
              </a:rPr>
              <a:t>Ενότητα 6, </a:t>
            </a:r>
            <a:r>
              <a:rPr lang="el-GR" sz="1200" b="1" dirty="0" smtClean="0">
                <a:solidFill>
                  <a:schemeClr val="bg1"/>
                </a:solidFill>
              </a:rPr>
              <a:t>ΤΜΗΜΑ ΛΟΓΟΘΕΡΑΠΕΙΑΣ,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ΣΤΑΤΙΣΤΙΚΗ &amp; ΛΟΓΙΣΜΙΚΑ ΣΤΙΣ ΕΠΙΣΤΗΜΕΣ ΣΥΜΠΕΡΙΦΟΡΑΣ, </a:t>
            </a:r>
            <a:r>
              <a:rPr lang="el-GR" sz="1200" b="1" dirty="0" smtClean="0">
                <a:solidFill>
                  <a:schemeClr val="bg1"/>
                </a:solidFill>
              </a:rPr>
              <a:t>Ενότητα 6, </a:t>
            </a:r>
            <a:r>
              <a:rPr lang="el-GR" sz="1200" b="1" dirty="0" smtClean="0">
                <a:solidFill>
                  <a:schemeClr val="bg1"/>
                </a:solidFill>
              </a:rPr>
              <a:t>ΤΜΗΜΑ ΛΟΓΟΘΕΡΑΠΕΙΑΣ,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763688" y="2996952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5" name="Rectangle 12"/>
          <p:cNvSpPr/>
          <p:nvPr/>
        </p:nvSpPr>
        <p:spPr>
          <a:xfrm>
            <a:off x="1547664" y="4221089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err="1" smtClean="0"/>
              <a:t>Βαΐτσα</a:t>
            </a:r>
            <a:r>
              <a:rPr lang="el-GR" sz="2900" b="1" dirty="0" smtClean="0"/>
              <a:t> </a:t>
            </a:r>
            <a:r>
              <a:rPr lang="el-GR" sz="2900" b="1" dirty="0" err="1" smtClean="0"/>
              <a:t>Τσακστάρα</a:t>
            </a:r>
            <a:endParaRPr lang="el-GR" sz="2900" b="1" dirty="0"/>
          </a:p>
          <a:p>
            <a:pPr algn="r"/>
            <a:r>
              <a:rPr lang="el-GR" sz="2900" dirty="0" smtClean="0"/>
              <a:t>Ιωάννινα, 2015</a:t>
            </a:r>
            <a:endParaRPr lang="el-GR" sz="29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8" y="5589241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4" y="5661249"/>
            <a:ext cx="1581685" cy="461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ChangeArrowheads="1"/>
          </p:cNvSpPr>
          <p:nvPr/>
        </p:nvSpPr>
        <p:spPr bwMode="auto">
          <a:xfrm>
            <a:off x="228600" y="1981200"/>
            <a:ext cx="8686800" cy="403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buFont typeface="Wingdings" pitchFamily="2" charset="2"/>
              <a:buChar char="§"/>
            </a:pPr>
            <a:endParaRPr lang="el-GR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4451" name="Rectangle 4"/>
          <p:cNvSpPr>
            <a:spLocks noChangeArrowheads="1"/>
          </p:cNvSpPr>
          <p:nvPr/>
        </p:nvSpPr>
        <p:spPr bwMode="auto">
          <a:xfrm>
            <a:off x="381000" y="560388"/>
            <a:ext cx="838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4000" b="1" dirty="0">
                <a:solidFill>
                  <a:srgbClr val="000000"/>
                </a:solidFill>
                <a:latin typeface="Calibri" pitchFamily="34" charset="0"/>
              </a:rPr>
              <a:t>Βιβλιογραφία</a:t>
            </a:r>
            <a:endParaRPr lang="en-US" sz="4000" b="1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rgbClr val="1F497D"/>
          </a:solidFill>
        </p:spPr>
        <p:txBody>
          <a:bodyPr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6, ΤΜΗΜΑ </a:t>
            </a:r>
            <a:r>
              <a:rPr lang="el-GR" sz="1200" b="1" dirty="0" smtClean="0">
                <a:solidFill>
                  <a:schemeClr val="bg1"/>
                </a:solidFill>
              </a:rPr>
              <a:t>ΛΟΓΟΘΕΡΑΠΕΙΑΣ, </a:t>
            </a:r>
            <a:endParaRPr lang="el-GR" sz="1200" b="1" dirty="0" smtClean="0">
              <a:solidFill>
                <a:schemeClr val="bg1"/>
              </a:solidFill>
            </a:endParaRP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445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611188" cy="69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350" y="2"/>
            <a:ext cx="755650" cy="69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438154" y="1300164"/>
            <a:ext cx="8239125" cy="3208957"/>
          </a:xfrm>
          <a:prstGeom prst="rect">
            <a:avLst/>
          </a:prstGeom>
        </p:spPr>
        <p:txBody>
          <a:bodyPr/>
          <a:lstStyle/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Ζαχαροπούλου, Χ. (2009) Στατιστική Μέθοδοι - εφαρμογές (τόμος 1 και 2) 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 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Τσάντας, Ν., Χρ.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Μωυσιάδης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Ν.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Μπαγιάτης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και Θ.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Χατζηπαντελής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(1999) Ανάλυση δεδομένων με τη βοήθεια στατιστικών πακέτων : SPSS 7.5, Excel 97, S-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Plus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3.3. Θεσσαλονίκη: Εκδόσεις Ζήτη. </a:t>
            </a:r>
          </a:p>
          <a:p>
            <a:pPr marL="447675" indent="-447675" algn="just" eaLnBrk="0" hangingPunct="0">
              <a:lnSpc>
                <a:spcPts val="2065"/>
              </a:lnSpc>
              <a:buClr>
                <a:srgbClr val="000000"/>
              </a:buClr>
              <a:buSzPts val="1200"/>
              <a:defRPr/>
            </a:pPr>
            <a:endParaRPr lang="el-GR" sz="1400" dirty="0" smtClean="0"/>
          </a:p>
          <a:p>
            <a:pPr marL="447675" indent="-447675" algn="just" eaLnBrk="0" hangingPunct="0">
              <a:lnSpc>
                <a:spcPts val="2065"/>
              </a:lnSpc>
              <a:buClr>
                <a:srgbClr val="000000"/>
              </a:buClr>
              <a:buSzPts val="1200"/>
              <a:defRPr/>
            </a:pPr>
            <a:r>
              <a:rPr lang="el-GR" sz="1400" dirty="0" smtClean="0"/>
              <a:t> M.R. </a:t>
            </a:r>
            <a:r>
              <a:rPr lang="el-GR" sz="1400" dirty="0" err="1" smtClean="0"/>
              <a:t>Spiegel</a:t>
            </a:r>
            <a:r>
              <a:rPr lang="el-GR" sz="1400" dirty="0" smtClean="0"/>
              <a:t>: Πιθανότητες και Στατιστική (</a:t>
            </a:r>
            <a:r>
              <a:rPr lang="el-GR" sz="1400" dirty="0" err="1" smtClean="0"/>
              <a:t>Schaum’s</a:t>
            </a:r>
            <a:r>
              <a:rPr lang="el-GR" sz="1400" dirty="0" smtClean="0"/>
              <a:t> </a:t>
            </a:r>
            <a:r>
              <a:rPr lang="el-GR" sz="1400" dirty="0" err="1" smtClean="0"/>
              <a:t>Outline</a:t>
            </a:r>
            <a:r>
              <a:rPr lang="el-GR" sz="1400" dirty="0" smtClean="0"/>
              <a:t> </a:t>
            </a:r>
            <a:r>
              <a:rPr lang="el-GR" sz="1400" dirty="0" err="1" smtClean="0"/>
              <a:t>Series</a:t>
            </a:r>
            <a:r>
              <a:rPr lang="el-GR" sz="1400" dirty="0" smtClean="0"/>
              <a:t>), ελληνική μετάφραση Αθήνα, ΕΣΠΙ 1977 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i="1" dirty="0" smtClean="0"/>
              <a:t>Στατιστική </a:t>
            </a:r>
            <a:r>
              <a:rPr lang="el-GR" altLang="el-GR" i="1" dirty="0" err="1" smtClean="0"/>
              <a:t>συμπερασματολογία</a:t>
            </a:r>
            <a:endParaRPr lang="el-GR" altLang="el-GR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153400" cy="45307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/>
              <a:t>    </a:t>
            </a:r>
            <a:r>
              <a:rPr lang="el-GR" dirty="0" smtClean="0"/>
              <a:t>Σε όλες σχεδόν τις εμπειρικές έρευνες    </a:t>
            </a:r>
            <a:r>
              <a:rPr lang="en-US" dirty="0" smtClean="0"/>
              <a:t> </a:t>
            </a:r>
            <a:r>
              <a:rPr lang="el-GR" dirty="0" smtClean="0"/>
              <a:t>ισχύουν τα εξής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l-GR" dirty="0" smtClean="0"/>
              <a:t>ο πληθυσμός είναι </a:t>
            </a:r>
            <a:r>
              <a:rPr lang="el-GR" i="1" dirty="0" smtClean="0"/>
              <a:t>άγνωστος</a:t>
            </a:r>
            <a:r>
              <a:rPr lang="el-GR" dirty="0" smtClean="0"/>
              <a:t>   και ο ερευνητής επιθυμεί να γνωρίσει τα βασικά χαρακτηριστικά του</a:t>
            </a:r>
          </a:p>
          <a:p>
            <a:pPr marL="514350" indent="-514350">
              <a:buFont typeface="Wingdings" pitchFamily="2" charset="2"/>
              <a:buAutoNum type="arabicPeriod"/>
              <a:defRPr/>
            </a:pPr>
            <a:r>
              <a:rPr lang="el-GR" altLang="el-GR" dirty="0" smtClean="0"/>
              <a:t>παίρνει ένα δείγμα και από τις   πληροφορίες του βγάζει συμπεράσματα για τον πληθυσμό, ή, όπως λέμε, </a:t>
            </a:r>
            <a:r>
              <a:rPr lang="el-GR" altLang="el-GR" i="1" dirty="0" smtClean="0"/>
              <a:t>εκτιμά</a:t>
            </a:r>
            <a:r>
              <a:rPr lang="el-GR" altLang="el-GR" dirty="0" smtClean="0"/>
              <a:t> τα χαρακτηριστικά του πληθυσμού</a:t>
            </a:r>
            <a:endParaRPr lang="el-GR" dirty="0" smtClean="0"/>
          </a:p>
        </p:txBody>
      </p:sp>
      <p:sp>
        <p:nvSpPr>
          <p:cNvPr id="6" name="5 - TextBox"/>
          <p:cNvSpPr txBox="1"/>
          <p:nvPr/>
        </p:nvSpPr>
        <p:spPr>
          <a:xfrm>
            <a:off x="0" y="44625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6,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4626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44627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latin typeface="+mn-lt"/>
              </a:rPr>
              <a:t>Τέλος Ενότητας</a:t>
            </a:r>
            <a:endParaRPr lang="el-GR" dirty="0">
              <a:latin typeface="+mn-lt"/>
            </a:endParaRPr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3" y="5827938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i="1" dirty="0" smtClean="0"/>
              <a:t>Στατιστική </a:t>
            </a:r>
            <a:r>
              <a:rPr lang="el-GR" altLang="el-GR" i="1" dirty="0" err="1" smtClean="0"/>
              <a:t>συμπερασματολογία</a:t>
            </a:r>
            <a:endParaRPr lang="el-GR" altLang="el-GR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 b="1" dirty="0" smtClean="0"/>
              <a:t>   </a:t>
            </a:r>
            <a:r>
              <a:rPr lang="el-GR" altLang="el-GR" dirty="0" smtClean="0"/>
              <a:t>Η διαδικασία αυτή αναφέρεται ως </a:t>
            </a:r>
            <a:r>
              <a:rPr lang="el-GR" altLang="el-GR" i="1" dirty="0" smtClean="0"/>
              <a:t>στατιστική </a:t>
            </a:r>
            <a:r>
              <a:rPr lang="el-GR" altLang="el-GR" i="1" dirty="0" err="1" smtClean="0"/>
              <a:t>συμπερασματολογία</a:t>
            </a:r>
            <a:r>
              <a:rPr lang="el-GR" altLang="el-GR" i="1" dirty="0" smtClean="0"/>
              <a:t> </a:t>
            </a:r>
            <a:r>
              <a:rPr lang="el-GR" altLang="el-GR" dirty="0" smtClean="0"/>
              <a:t>και έχει δύο σκέλη: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altLang="el-GR" b="1" dirty="0" smtClean="0"/>
              <a:t>  </a:t>
            </a:r>
            <a:r>
              <a:rPr lang="el-GR" altLang="el-GR" b="1" dirty="0" smtClean="0">
                <a:solidFill>
                  <a:srgbClr val="FF0000"/>
                </a:solidFill>
              </a:rPr>
              <a:t> α. </a:t>
            </a:r>
            <a:r>
              <a:rPr lang="el-GR" altLang="el-GR" b="1" dirty="0" smtClean="0"/>
              <a:t>την εκτιμητική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altLang="el-GR" b="1" dirty="0" smtClean="0"/>
              <a:t>  </a:t>
            </a:r>
            <a:r>
              <a:rPr lang="el-GR" altLang="el-GR" b="1" dirty="0" smtClean="0">
                <a:solidFill>
                  <a:srgbClr val="FF0000"/>
                </a:solidFill>
              </a:rPr>
              <a:t> β. </a:t>
            </a:r>
            <a:r>
              <a:rPr lang="el-GR" altLang="el-GR" b="1" dirty="0" smtClean="0"/>
              <a:t>τον έλεγχο των στατιστικών υποθέσεων</a:t>
            </a:r>
          </a:p>
          <a:p>
            <a:pPr eaLnBrk="1" hangingPunct="1">
              <a:buFont typeface="Wingdings" pitchFamily="2" charset="2"/>
              <a:buNone/>
            </a:pPr>
            <a:endParaRPr lang="el-GR" altLang="el-GR" b="1" i="1" dirty="0" smtClean="0"/>
          </a:p>
          <a:p>
            <a:pPr eaLnBrk="1" hangingPunct="1">
              <a:buFont typeface="Wingdings" pitchFamily="2" charset="2"/>
              <a:buNone/>
            </a:pPr>
            <a:endParaRPr lang="el-GR" altLang="el-GR" b="1" dirty="0" smtClean="0"/>
          </a:p>
          <a:p>
            <a:pPr eaLnBrk="1" hangingPunct="1"/>
            <a:endParaRPr lang="el-GR" altLang="el-GR" dirty="0" smtClean="0"/>
          </a:p>
        </p:txBody>
      </p:sp>
      <p:sp>
        <p:nvSpPr>
          <p:cNvPr id="6" name="5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6,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3423</Words>
  <Application>Microsoft Office PowerPoint</Application>
  <PresentationFormat>Προβολή στην οθόνη (4:3)</PresentationFormat>
  <Paragraphs>471</Paragraphs>
  <Slides>80</Slides>
  <Notes>9</Notes>
  <HiddenSlides>0</HiddenSlides>
  <MMClips>0</MMClips>
  <ScaleCrop>false</ScaleCrop>
  <HeadingPairs>
    <vt:vector size="6" baseType="variant"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3</vt:i4>
      </vt:variant>
      <vt:variant>
        <vt:lpstr>Τίτλοι διαφανειών</vt:lpstr>
      </vt:variant>
      <vt:variant>
        <vt:i4>80</vt:i4>
      </vt:variant>
    </vt:vector>
  </HeadingPairs>
  <TitlesOfParts>
    <vt:vector size="85" baseType="lpstr">
      <vt:lpstr>Θέμα του Office</vt:lpstr>
      <vt:lpstr>2_Θέμα του Office</vt:lpstr>
      <vt:lpstr>Equation</vt:lpstr>
      <vt:lpstr>Chart</vt:lpstr>
      <vt:lpstr>Εξίσωση</vt:lpstr>
      <vt:lpstr>Στατιστική και λογισμικά στις επιστήμες συμπεριφοράς </vt:lpstr>
      <vt:lpstr>Διαφάνεια 2</vt:lpstr>
      <vt:lpstr>Άδειες Χρήσης</vt:lpstr>
      <vt:lpstr>Χρηματοδότηση</vt:lpstr>
      <vt:lpstr>Σκοποί  ενότητας</vt:lpstr>
      <vt:lpstr>Περιεχόμενα  ενότητας</vt:lpstr>
      <vt:lpstr>Στατιστική και λογισμικά στις επιστήμες συμπεριφοράς </vt:lpstr>
      <vt:lpstr>Στατιστική συμπερασματολογία</vt:lpstr>
      <vt:lpstr>Στατιστική συμπερασματολογία</vt:lpstr>
      <vt:lpstr>Γενικά, η γνώση  παράγεται με μια από τις ακόλουθες πορείες:</vt:lpstr>
      <vt:lpstr>Στατιστική συμπερασματολογία</vt:lpstr>
      <vt:lpstr>Επαγωγική συμπερασματολογία </vt:lpstr>
      <vt:lpstr>Παράμετροι -στατιστικές</vt:lpstr>
      <vt:lpstr>Διαφάνεια 14</vt:lpstr>
      <vt:lpstr>Διαφάνεια 15</vt:lpstr>
      <vt:lpstr>Κατανομή δειγματοληψίας ή δειγματοληπτική κατανομή</vt:lpstr>
      <vt:lpstr>Κατανομή δειγματοληψίας ή δειγματοληπτική κατανομή</vt:lpstr>
      <vt:lpstr> </vt:lpstr>
      <vt:lpstr>Κατανομή δειγματοληψίας ή δειγματοληπτική κατανομή</vt:lpstr>
      <vt:lpstr>Κατανομή δειγματοληψίας ή δειγματοληπτική κατανομή</vt:lpstr>
      <vt:lpstr>Διαφάνεια 21</vt:lpstr>
      <vt:lpstr>Διαφάνεια 22</vt:lpstr>
      <vt:lpstr>Τυχαίο δείγμα</vt:lpstr>
      <vt:lpstr>Ορίζουμε   το άθροισμα και τον μέσο των       και          ως εξής:</vt:lpstr>
      <vt:lpstr>Διαφάνεια 25</vt:lpstr>
      <vt:lpstr>Διαφάνεια 26</vt:lpstr>
      <vt:lpstr>Είναι εύκολο να ελεγχθεί ότι ισχύει:</vt:lpstr>
      <vt:lpstr>Το  γράφημα της κατανομής του     παρουσιάζεται αναλυτικά στην επόμενη διαφάνεια  Το γράφημα για το άθροισμα είναι ίδιο-αλλάζει μόνο η κλίμακα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Η κατανομή δειγματοληψίας του μέσου </vt:lpstr>
      <vt:lpstr>Διαφάνεια 36</vt:lpstr>
      <vt:lpstr>Διαφάνεια 37</vt:lpstr>
      <vt:lpstr>Για την κατανομή δειγματοληψίας του μέσου ισχύουν τα εξής:</vt:lpstr>
      <vt:lpstr>Διαφάνεια 39</vt:lpstr>
      <vt:lpstr> Το Κεντρικό Οριακό Θεώρημα</vt:lpstr>
      <vt:lpstr>παράδειγμα  άσκηση 15 κεφ.11</vt:lpstr>
      <vt:lpstr>λύση</vt:lpstr>
      <vt:lpstr>Διαφάνεια 43</vt:lpstr>
      <vt:lpstr>Για να βρούμε τη ζητούμενη πιθανότητα   εργαζόμαστε ως εξής</vt:lpstr>
      <vt:lpstr>Διαφάνεια 45</vt:lpstr>
      <vt:lpstr>ii)Για να βρούμε τη ζητούμενη πιθανότητα   εργαζόμαστε ως εξής</vt:lpstr>
      <vt:lpstr>Διαφάνεια 47</vt:lpstr>
      <vt:lpstr>Διαφάνεια 48</vt:lpstr>
      <vt:lpstr>παράδειγμα (άσκηση 9 κεφάλαιο 11-παραλλαγή)</vt:lpstr>
      <vt:lpstr>Διαφάνεια 50</vt:lpstr>
      <vt:lpstr>Λύση Λόγω του ΚΟΘ η κατανομή του        είναι (κατά προσέγγιση) η κανονική για την οποία θυμίζουμε ότι ισχύει    με αντικατάσταση του      και απλές πράξεις παίρνουμε:</vt:lpstr>
      <vt:lpstr>Διαφάνεια 52</vt:lpstr>
      <vt:lpstr>Απ’όπου, αντικαθιστώντας τις τιμές που μας δίνονται, παίρνουμε:      Το αποτέλεσμα αυτό ερμηνεύεται και ως εξής: σε επαναληπτικές δειγματοληψίες με τα ίδια χαρακτηριστικά, στο 95% των δειγμάτων θα υπολογίσουμε   μέση διάρκεια  που θα βρίσκεται στο διάστημα αυτό</vt:lpstr>
      <vt:lpstr>   ii) Ποια είναι η πιθανότητα να πάρουμε μια τιμή για τη δειγματική μέση διάρκεια μεταξύ 25 και 26 ώρες;   Λύση   </vt:lpstr>
      <vt:lpstr>Κατανομή δειγματοληψίας της αναλογίας</vt:lpstr>
      <vt:lpstr>Διαφάνεια 56</vt:lpstr>
      <vt:lpstr>Διαφάνεια 57</vt:lpstr>
      <vt:lpstr>Ιδιότητες της κατανομής δειγματοληψίας της αναλογίας </vt:lpstr>
      <vt:lpstr>Διαφάνεια 59</vt:lpstr>
      <vt:lpstr>Διαφάνεια 60</vt:lpstr>
      <vt:lpstr>Παράδειγμα</vt:lpstr>
      <vt:lpstr>Λύση</vt:lpstr>
      <vt:lpstr>Παράδειγμα</vt:lpstr>
      <vt:lpstr>Διαφάνεια 64</vt:lpstr>
      <vt:lpstr>  Το σφάλμα προσέγγισης: 0.2460-0.2357=0.0103 </vt:lpstr>
      <vt:lpstr>ii)Για n=30 υπολογίζουμε:</vt:lpstr>
      <vt:lpstr>και, λόγω συμμετρίας της κανονικής κατανομής, η ζητούμενη πιθανότητα γίνεται:         2(0.3665)=0.7373</vt:lpstr>
      <vt:lpstr>    Δηλαδή, με την αύξηση του δειγματικού μεγέθους, μεγαλώνει και η πιθανότητα στο δείγμα να προκύψει μια αναλογία γύρω από την αναλογία  πληθυσμού </vt:lpstr>
      <vt:lpstr>Κατανομή Δειγματοληψίας   της Διαφοράς δύο Μέσων</vt:lpstr>
      <vt:lpstr>Διαφάνεια 70</vt:lpstr>
      <vt:lpstr>σημείωση</vt:lpstr>
      <vt:lpstr>Παράδειγμα</vt:lpstr>
      <vt:lpstr>λύση</vt:lpstr>
      <vt:lpstr>Διαφάνεια 74</vt:lpstr>
      <vt:lpstr>Σημείωμα Αναφοράς</vt:lpstr>
      <vt:lpstr>Σημείωμα Αδειοδότησης</vt:lpstr>
      <vt:lpstr>Διατήρηση Σημειωμάτων</vt:lpstr>
      <vt:lpstr>Διαφάνεια 78</vt:lpstr>
      <vt:lpstr>Διαφάνεια 79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Συστήματα Τηλεκπαίδευσης</dc:title>
  <dc:creator>vaitsa</dc:creator>
  <cp:lastModifiedBy>Vaitsa Tsakstara</cp:lastModifiedBy>
  <cp:revision>149</cp:revision>
  <dcterms:created xsi:type="dcterms:W3CDTF">2015-04-14T16:45:01Z</dcterms:created>
  <dcterms:modified xsi:type="dcterms:W3CDTF">2015-07-19T16:58:45Z</dcterms:modified>
</cp:coreProperties>
</file>