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9" r:id="rId3"/>
    <p:sldId id="257" r:id="rId4"/>
    <p:sldId id="259" r:id="rId5"/>
    <p:sldId id="261" r:id="rId6"/>
    <p:sldId id="297" r:id="rId7"/>
    <p:sldId id="296" r:id="rId8"/>
    <p:sldId id="302" r:id="rId9"/>
    <p:sldId id="301" r:id="rId10"/>
    <p:sldId id="303" r:id="rId11"/>
    <p:sldId id="290" r:id="rId12"/>
    <p:sldId id="291" r:id="rId13"/>
    <p:sldId id="292" r:id="rId14"/>
    <p:sldId id="293" r:id="rId15"/>
    <p:sldId id="294" r:id="rId16"/>
    <p:sldId id="295" r:id="rId17"/>
    <p:sldId id="280" r:id="rId18"/>
  </p:sldIdLst>
  <p:sldSz cx="9144000" cy="5715000" type="screen16x10"/>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08/11/2015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Διεθνή Λογιστικά Πρότυπα</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Κατασκευαστικά </a:t>
            </a:r>
            <a:r>
              <a:rPr lang="el-GR" sz="3400" b="1" dirty="0" smtClean="0"/>
              <a:t>Έργα</a:t>
            </a:r>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Συνδεμένα μέρη</a:t>
            </a:r>
            <a:endParaRPr lang="en-US" dirty="0"/>
          </a:p>
        </p:txBody>
      </p:sp>
      <p:sp>
        <p:nvSpPr>
          <p:cNvPr id="3" name="2 - Θέση περιεχομένου"/>
          <p:cNvSpPr>
            <a:spLocks noGrp="1"/>
          </p:cNvSpPr>
          <p:nvPr>
            <p:ph idx="1"/>
          </p:nvPr>
        </p:nvSpPr>
        <p:spPr/>
        <p:txBody>
          <a:bodyPr>
            <a:normAutofit/>
          </a:bodyPr>
          <a:lstStyle/>
          <a:p>
            <a:pPr algn="just">
              <a:defRPr/>
            </a:pPr>
            <a:r>
              <a:rPr lang="el-GR" sz="2600" dirty="0" smtClean="0"/>
              <a:t>Με βάση τα ΔΛΠ, δίνεται τεράστια σημασία στις συναλλαγές με «συνδεμένα μέρη».</a:t>
            </a:r>
          </a:p>
          <a:p>
            <a:pPr algn="just">
              <a:defRPr/>
            </a:pPr>
            <a:r>
              <a:rPr lang="el-GR" sz="2600" dirty="0" smtClean="0"/>
              <a:t>Η έννοια των «συνδεμένων μερών» είναι πολύ ευρεία, οι πληροφορίες είναι δύσκολο να αντληθούν σε επίπεδο ομίλου, αλλά είναι σημαντική αυτή η πληροφόρηση, λόγω των γεγονότων που κατά καιρούς έχουν συμβεί σε ομίλους εδώ και διεθνώς</a:t>
            </a:r>
            <a:r>
              <a:rPr lang="en-US" sz="2600" dirty="0" smtClean="0"/>
              <a:t>.</a:t>
            </a:r>
            <a:endParaRPr lang="el-GR" sz="2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Φίλος Ιωάννης, Αποστόλου Απόστολος (2010): Διεθνή Λογιστικά Πρότυπα – θεωρητική προσέγγιση και εφαρμογές μετατροπής, Εκδόσεις Κλειδάριθμος.</a:t>
            </a:r>
          </a:p>
          <a:p>
            <a:pPr>
              <a:buNone/>
            </a:pPr>
            <a:r>
              <a:rPr lang="el-GR" sz="1400" dirty="0" err="1" smtClean="0"/>
              <a:t>Σακέλλης</a:t>
            </a:r>
            <a:r>
              <a:rPr lang="el-GR" sz="1400" dirty="0" smtClean="0"/>
              <a:t> Ι. Εμμανουήλ (2005), Σύνταξη των Οικονομικών Καταστάσεων που προβλέπουν τα Διεθνή Λογιστικά Πρότυπα με βάση το Ελληνικό Γενικό Λογιστικό Σχέδιο, Εκδόσεις </a:t>
            </a:r>
            <a:r>
              <a:rPr lang="el-GR" sz="1400" dirty="0" err="1" smtClean="0"/>
              <a:t>Σακέλλη</a:t>
            </a:r>
            <a:r>
              <a:rPr lang="el-GR" sz="1400" dirty="0" smtClean="0"/>
              <a:t>.</a:t>
            </a:r>
          </a:p>
          <a:p>
            <a:pPr>
              <a:buNone/>
            </a:pPr>
            <a:r>
              <a:rPr lang="el-GR" sz="1400" dirty="0" smtClean="0"/>
              <a:t>Πρωτοψάλτης Γ. Νικόλαος &amp; </a:t>
            </a:r>
            <a:r>
              <a:rPr lang="el-GR" sz="1400" dirty="0" err="1" smtClean="0"/>
              <a:t>Βρουστούρης</a:t>
            </a:r>
            <a:r>
              <a:rPr lang="el-GR" sz="1400" dirty="0" smtClean="0"/>
              <a:t> Κ. Παναγιώτης (2002), Διεθνή Λογιστικά Πρότυπα και Διερμηνείες: Πρακτική Ανάλυση και Ερμηνεία με Λογιστικά Παραδείγματα Εφαρμογής, Εκδόσεις </a:t>
            </a:r>
            <a:r>
              <a:rPr lang="el-GR" sz="1400" dirty="0" err="1" smtClean="0"/>
              <a:t>Σταμούλη</a:t>
            </a:r>
            <a:r>
              <a:rPr lang="el-GR" sz="1400" dirty="0" smtClean="0"/>
              <a:t>.</a:t>
            </a:r>
          </a:p>
          <a:p>
            <a:pPr>
              <a:buNone/>
            </a:pPr>
            <a:r>
              <a:rPr lang="el-GR" sz="1400" dirty="0" err="1" smtClean="0"/>
              <a:t>Βλάχος</a:t>
            </a:r>
            <a:r>
              <a:rPr lang="el-GR" sz="1400" dirty="0" smtClean="0"/>
              <a:t> Χρίστος - Λουκάς Λουκά (2007), Διεθνή Λογιστικά Πρότυπα 2007, Δ' Έκδοση, Εκδόσεις </a:t>
            </a:r>
            <a:r>
              <a:rPr lang="el-GR" sz="1400" dirty="0" err="1" smtClean="0"/>
              <a:t>Gl</a:t>
            </a:r>
            <a:r>
              <a:rPr lang="en-US" sz="1400" dirty="0" smtClean="0"/>
              <a:t>o</a:t>
            </a:r>
            <a:r>
              <a:rPr lang="el-GR" sz="1400" dirty="0" err="1" smtClean="0"/>
              <a:t>baltraining</a:t>
            </a:r>
            <a:r>
              <a:rPr lang="el-GR" sz="1400" dirty="0" smtClean="0"/>
              <a:t>.</a:t>
            </a:r>
          </a:p>
          <a:p>
            <a:pPr marL="447675" indent="-447675" algn="just">
              <a:lnSpc>
                <a:spcPts val="2065"/>
              </a:lnSpc>
              <a:spcBef>
                <a:spcPts val="0"/>
              </a:spcBef>
              <a:buClr>
                <a:srgbClr val="000000"/>
              </a:buClr>
              <a:buSzPts val="1200"/>
              <a:buNone/>
            </a:pPr>
            <a:endParaRPr lang="el-GR" sz="1400" dirty="0" smtClean="0">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a:t>
            </a:r>
            <a:r>
              <a:rPr lang="el-GR" sz="2400" smtClean="0">
                <a:solidFill>
                  <a:schemeClr val="bg1">
                    <a:lumMod val="50000"/>
                  </a:schemeClr>
                </a:solidFill>
              </a:rPr>
              <a:t>(2015) Διεθνή </a:t>
            </a:r>
            <a:r>
              <a:rPr lang="el-GR" sz="2400" dirty="0" smtClean="0">
                <a:solidFill>
                  <a:schemeClr val="bg1">
                    <a:lumMod val="50000"/>
                  </a:schemeClr>
                </a:solidFill>
              </a:rPr>
              <a:t>Λογιστικά Πρότυπα.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632848" cy="2702345"/>
          </a:xfrm>
        </p:spPr>
        <p:txBody>
          <a:bodyPr>
            <a:noAutofit/>
          </a:bodyPr>
          <a:lstStyle/>
          <a:p>
            <a:pPr algn="l"/>
            <a:r>
              <a:rPr lang="el-GR" sz="2800" dirty="0" smtClean="0"/>
              <a:t>Λογιστικής και Χρηματοοικονομικής</a:t>
            </a:r>
          </a:p>
          <a:p>
            <a:pPr algn="l"/>
            <a:r>
              <a:rPr lang="el-GR" sz="3000" b="1" dirty="0" smtClean="0"/>
              <a:t>Διεθνή Λογιστικά Πρότυπα</a:t>
            </a:r>
          </a:p>
          <a:p>
            <a:pPr algn="l"/>
            <a:r>
              <a:rPr lang="el-GR" sz="2800" b="1" dirty="0" smtClean="0"/>
              <a:t>Ενότητα </a:t>
            </a:r>
            <a:r>
              <a:rPr lang="el-GR" sz="2800" b="1" dirty="0" smtClean="0"/>
              <a:t>11:</a:t>
            </a:r>
            <a:r>
              <a:rPr lang="en-US" sz="2800" dirty="0" smtClean="0"/>
              <a:t> </a:t>
            </a:r>
            <a:r>
              <a:rPr lang="el-GR" sz="2800" b="1" dirty="0" smtClean="0"/>
              <a:t>Κατασκευαστικά </a:t>
            </a:r>
            <a:r>
              <a:rPr lang="el-GR" sz="2800" b="1" dirty="0" smtClean="0"/>
              <a:t>Έργα</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buNone/>
            </a:pPr>
            <a:r>
              <a:rPr lang="el-GR" dirty="0" smtClean="0"/>
              <a:t>Σκοπός της ενότητας αυτής είναι να δούμε πως </a:t>
            </a:r>
            <a:r>
              <a:rPr lang="el-GR" dirty="0" smtClean="0"/>
              <a:t>τα κατασκευαστικά έργα και οι αποζημιώσεις προσωπικού </a:t>
            </a:r>
            <a:r>
              <a:rPr lang="el-GR" dirty="0" smtClean="0"/>
              <a:t>καταχωρούνται σύμφωνα με τα ΔΛΠ και τα ΕΛΠ.</a:t>
            </a:r>
          </a:p>
          <a:p>
            <a:pPr marL="0">
              <a:buNone/>
            </a:pPr>
            <a:endParaRPr lang="el-GR" dirty="0" smtClean="0"/>
          </a:p>
          <a:p>
            <a:pPr marL="0">
              <a:buNone/>
            </a:pPr>
            <a:endParaRPr lang="el-GR" dirty="0" smtClean="0"/>
          </a:p>
          <a:p>
            <a:pPr marL="0">
              <a:buNone/>
            </a:pPr>
            <a:endParaRPr lang="el-GR" dirty="0" smtClean="0"/>
          </a:p>
          <a:p>
            <a:pPr marL="0">
              <a:buNone/>
            </a:pPr>
            <a:endParaRPr lang="el-GR" dirty="0" smtClean="0"/>
          </a:p>
          <a:p>
            <a:pPr marL="0">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Κατασκευαστικά έργα</a:t>
            </a:r>
            <a:endParaRPr lang="en-US" dirty="0"/>
          </a:p>
        </p:txBody>
      </p:sp>
      <p:sp>
        <p:nvSpPr>
          <p:cNvPr id="3" name="2 - Θέση περιεχομένου"/>
          <p:cNvSpPr>
            <a:spLocks noGrp="1"/>
          </p:cNvSpPr>
          <p:nvPr>
            <p:ph idx="1"/>
          </p:nvPr>
        </p:nvSpPr>
        <p:spPr/>
        <p:txBody>
          <a:bodyPr>
            <a:normAutofit/>
          </a:bodyPr>
          <a:lstStyle/>
          <a:p>
            <a:pPr algn="just">
              <a:defRPr/>
            </a:pPr>
            <a:r>
              <a:rPr lang="el-GR" sz="2600" dirty="0" smtClean="0"/>
              <a:t>Με βάση τα ΕΛΠ, συνήθως λογίζονταν σαν έσοδα τα τιμολογημένα και σαν κόστος το κόστος που αφορούσε τα τιμολογημένα έσοδα.</a:t>
            </a:r>
          </a:p>
          <a:p>
            <a:pPr algn="just">
              <a:defRPr/>
            </a:pPr>
            <a:r>
              <a:rPr lang="el-GR" sz="2600" dirty="0" smtClean="0"/>
              <a:t>Με βάση τα ΔΛΠ, υπολογίζεται η συνολική κερδοφορία του έργου, λογίζεται σαν έσοδο το πραγματοποιημένο τμήμα και σαν κόστος η αναλογία του συνολικού κόστους σε αυτό το τμήμα με βάση το συνολικό προϋπολογισμό του έργου</a:t>
            </a:r>
            <a:r>
              <a:rPr lang="en-US" sz="2600" dirty="0" smtClean="0"/>
              <a:t>.</a:t>
            </a:r>
            <a:endParaRPr lang="el-GR" sz="2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Ανάλυση κατά δραστηριότητα</a:t>
            </a:r>
            <a:endParaRPr lang="en-US" dirty="0"/>
          </a:p>
        </p:txBody>
      </p:sp>
      <p:sp>
        <p:nvSpPr>
          <p:cNvPr id="3" name="2 - Θέση περιεχομένου"/>
          <p:cNvSpPr>
            <a:spLocks noGrp="1"/>
          </p:cNvSpPr>
          <p:nvPr>
            <p:ph idx="1"/>
          </p:nvPr>
        </p:nvSpPr>
        <p:spPr/>
        <p:txBody>
          <a:bodyPr>
            <a:normAutofit/>
          </a:bodyPr>
          <a:lstStyle/>
          <a:p>
            <a:pPr algn="just">
              <a:defRPr/>
            </a:pPr>
            <a:r>
              <a:rPr lang="el-GR" sz="2600" dirty="0" smtClean="0"/>
              <a:t>Με βάση τα ΔΛΠ, πρέπει να παρέχεται εκτενής πληροφόρηση στα </a:t>
            </a:r>
            <a:r>
              <a:rPr lang="en-US" sz="2600" dirty="0" smtClean="0"/>
              <a:t>Notes, </a:t>
            </a:r>
            <a:r>
              <a:rPr lang="el-GR" sz="2600" dirty="0" smtClean="0"/>
              <a:t>για κάθε τομέα δραστηριότητας, αλλά και για κάθε γεωγραφικό τομέα δράσης.</a:t>
            </a:r>
          </a:p>
          <a:p>
            <a:pPr algn="just">
              <a:defRPr/>
            </a:pPr>
            <a:r>
              <a:rPr lang="el-GR" sz="2600" dirty="0" smtClean="0"/>
              <a:t>Με τα ΕΛΠ οι πληροφορίες που παρέχονταν σε αυτό το επίπεδο ήταν στο Προσάρτημα και υποτυπώδεις</a:t>
            </a:r>
            <a:r>
              <a:rPr lang="en-US" sz="2600" dirty="0" smtClean="0"/>
              <a:t>.</a:t>
            </a:r>
            <a:endParaRPr lang="el-GR" sz="2600" dirty="0" smtClean="0"/>
          </a:p>
          <a:p>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Λάθη και μεταβολές</a:t>
            </a:r>
            <a:endParaRPr lang="en-US" dirty="0"/>
          </a:p>
        </p:txBody>
      </p:sp>
      <p:sp>
        <p:nvSpPr>
          <p:cNvPr id="3" name="2 - Θέση περιεχομένου"/>
          <p:cNvSpPr>
            <a:spLocks noGrp="1"/>
          </p:cNvSpPr>
          <p:nvPr>
            <p:ph idx="1"/>
          </p:nvPr>
        </p:nvSpPr>
        <p:spPr/>
        <p:txBody>
          <a:bodyPr>
            <a:noAutofit/>
          </a:bodyPr>
          <a:lstStyle/>
          <a:p>
            <a:pPr algn="just">
              <a:lnSpc>
                <a:spcPct val="90000"/>
              </a:lnSpc>
              <a:defRPr/>
            </a:pPr>
            <a:r>
              <a:rPr lang="el-GR" sz="2600" dirty="0" smtClean="0"/>
              <a:t>Με τα ΕΛΠ, αν προέκυπταν σημαντικά έσοδα ή έξοδα που αφορούσαν προηγούμενες χρήσεις και αφορούσαν επομένως λάθη, κατά τη σύνταξη τότε των οικονομικών καταστάσεων, αυτά τα ποσά εμφανίζονταν στα μη οργανικά αποτελέσματα</a:t>
            </a:r>
          </a:p>
          <a:p>
            <a:pPr algn="just">
              <a:lnSpc>
                <a:spcPct val="90000"/>
              </a:lnSpc>
              <a:defRPr/>
            </a:pPr>
            <a:r>
              <a:rPr lang="el-GR" sz="2600" dirty="0" smtClean="0"/>
              <a:t>Με βάση τα ΔΛΠ αυτά τα ποσά των λαθών, δεν επιδρούν στα αποτελέσματα της χρήσης, αλλά αναπροσαρμόζονται οι καταστάσεις των προηγούμενων χρήσεων που αφορούν και εμφανίζεται αναμορφωμένη η προηγούμενη συγκρίσιμη χρήση</a:t>
            </a:r>
          </a:p>
          <a:p>
            <a:pPr algn="just"/>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Προβλέψεις για προσωπικό</a:t>
            </a:r>
            <a:endParaRPr lang="en-US" dirty="0"/>
          </a:p>
        </p:txBody>
      </p:sp>
      <p:sp>
        <p:nvSpPr>
          <p:cNvPr id="3" name="2 - Θέση περιεχομένου"/>
          <p:cNvSpPr>
            <a:spLocks noGrp="1"/>
          </p:cNvSpPr>
          <p:nvPr>
            <p:ph idx="1"/>
          </p:nvPr>
        </p:nvSpPr>
        <p:spPr/>
        <p:txBody>
          <a:bodyPr>
            <a:normAutofit/>
          </a:bodyPr>
          <a:lstStyle/>
          <a:p>
            <a:pPr algn="just">
              <a:lnSpc>
                <a:spcPct val="90000"/>
              </a:lnSpc>
              <a:defRPr/>
            </a:pPr>
            <a:r>
              <a:rPr lang="el-GR" sz="2600" dirty="0" smtClean="0"/>
              <a:t>Με βάση τα ΕΛΠ, δημιουργούνταν προβλέψεις για τις αποζημιώσεις προσωπικού με βάση ποσοστό επί της συνολικής δικαιούμενης αποζημίωσης</a:t>
            </a:r>
          </a:p>
          <a:p>
            <a:pPr algn="just">
              <a:lnSpc>
                <a:spcPct val="90000"/>
              </a:lnSpc>
              <a:defRPr/>
            </a:pPr>
            <a:r>
              <a:rPr lang="el-GR" sz="2600" dirty="0" smtClean="0"/>
              <a:t>Με βάση τα ΔΛΠ, που δίνουν ιδιαίτερη βαρύτητα σε αυτές τις υποχρεώσεις, οι προβλέψεις για αποζημιώσεις υπολογίζονται από αναλογιστή, ενώ πρέπει να γίνονται προβλέψεις με βάση αναλογιστική μελέτη και για κάθε άλλη υποχρέωση προς το προσωπικό (όπως π.χ. ΟΤΕ, ΕΜΠΤΕ </a:t>
            </a:r>
            <a:r>
              <a:rPr lang="el-GR" sz="2600" dirty="0" err="1" smtClean="0"/>
              <a:t>κ.λ.π</a:t>
            </a:r>
            <a:r>
              <a:rPr lang="el-GR" sz="2600" dirty="0" smtClean="0"/>
              <a:t>.)</a:t>
            </a:r>
            <a:r>
              <a:rPr lang="en-US" sz="2600" dirty="0" smtClean="0"/>
              <a:t>.</a:t>
            </a:r>
            <a:endParaRPr lang="el-GR" sz="2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1351</TotalTime>
  <Words>811</Words>
  <Application>Microsoft Office PowerPoint</Application>
  <PresentationFormat>Προβολή στην οθόνη (16:10)</PresentationFormat>
  <Paragraphs>93</Paragraphs>
  <Slides>17</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Διεθνή Λογιστικά Πρότυπα</vt:lpstr>
      <vt:lpstr>Διαφάνεια 2</vt:lpstr>
      <vt:lpstr>Άδειες Χρήσης</vt:lpstr>
      <vt:lpstr>Χρηματοδότηση</vt:lpstr>
      <vt:lpstr>Σκοποί  ενότητας</vt:lpstr>
      <vt:lpstr>Κατασκευαστικά έργα</vt:lpstr>
      <vt:lpstr>Ανάλυση κατά δραστηριότητα</vt:lpstr>
      <vt:lpstr>Λάθη και μεταβολές</vt:lpstr>
      <vt:lpstr>Προβλέψεις για προσωπικό</vt:lpstr>
      <vt:lpstr>Συνδεμένα μέρη</vt:lpstr>
      <vt:lpstr>Βιβλιογραφία</vt:lpstr>
      <vt:lpstr>Σημείωμα Αναφοράς</vt:lpstr>
      <vt:lpstr>Σημείωμα Αδειοδότησης</vt:lpstr>
      <vt:lpstr>Διαφάνεια 14</vt:lpstr>
      <vt:lpstr>Διαφάνεια 15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186</cp:revision>
  <dcterms:created xsi:type="dcterms:W3CDTF">2012-09-06T09:03:05Z</dcterms:created>
  <dcterms:modified xsi:type="dcterms:W3CDTF">2015-11-08T17:11:33Z</dcterms:modified>
</cp:coreProperties>
</file>