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62" r:id="rId5"/>
    <p:sldId id="263" r:id="rId6"/>
    <p:sldId id="285" r:id="rId7"/>
    <p:sldId id="286" r:id="rId8"/>
    <p:sldId id="287" r:id="rId9"/>
    <p:sldId id="288" r:id="rId10"/>
    <p:sldId id="289" r:id="rId11"/>
    <p:sldId id="290" r:id="rId12"/>
    <p:sldId id="291" r:id="rId13"/>
    <p:sldId id="292" r:id="rId14"/>
    <p:sldId id="273" r:id="rId15"/>
    <p:sldId id="276" r:id="rId16"/>
    <p:sldId id="279" r:id="rId17"/>
    <p:sldId id="280" r:id="rId18"/>
    <p:sldId id="281" r:id="rId19"/>
    <p:sldId id="284" r:id="rId20"/>
    <p:sldId id="282" r:id="rId21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860" y="-2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6/11/2015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7" name="6 - Ορθογώνιο"/>
          <p:cNvSpPr/>
          <p:nvPr userDrawn="1"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400" dirty="0" smtClean="0"/>
              <a:t>Εισαγωγή στη  λογιστική , Ενότητα  :Μεταβολές της οικονομικής κατάστασης, ΤΜΗΜΑ ΧΡΗΜΑΤΟΟΙΚΟΝΟΜΙΚΉΣ ΚΑΙ ΛΟΓΙΣΤΙΚΗΣ , ΤΕΙ ΗΠΕΙΡΟΥ – Ανοικτά Ακαδημαϊκά Μαθήματα στο ΤΕΙ  Ηπείρου</a:t>
            </a:r>
            <a:endParaRPr lang="el-GR" sz="1400" dirty="0"/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9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6/11/2015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6/11/2015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Τίτλος, Κείμενο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10588" cy="1325563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sz="half" idx="1"/>
          </p:nvPr>
        </p:nvSpPr>
        <p:spPr>
          <a:xfrm>
            <a:off x="301625" y="1676400"/>
            <a:ext cx="4194175" cy="4422775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4194175" cy="4422775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30DF2B-8116-4153-B8C4-294F3F60D51D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6/11/2015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7" name="6 - Ορθογώνιο"/>
          <p:cNvSpPr/>
          <p:nvPr userDrawn="1"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400" dirty="0" smtClean="0"/>
              <a:t>Εισαγωγή στη  λογιστική , Ενότητα  :Μεταβολές της οικονομικής κατάστασης, ΤΜΗΜΑ ΧΡΗΜΑΤΟΟΙΚΟΝΟΜΙΚΉΣ ΚΑΙ ΛΟΓΙΣΤΙΚΗΣ , ΤΕΙ ΗΠΕΙΡΟΥ – Ανοικτά Ακαδημαϊκά Μαθήματα στο ΤΕΙ  Ηπείρου</a:t>
            </a:r>
            <a:endParaRPr lang="el-GR" sz="1400" dirty="0"/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9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6/11/2015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7" name="6 - Ορθογώνιο"/>
          <p:cNvSpPr/>
          <p:nvPr userDrawn="1"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400" dirty="0" smtClean="0"/>
              <a:t>Εισαγωγή στη  λογιστική , Ενότητα  :Μεταβολές της οικονομικής κατάστασης, ΤΜΗΜΑ ΧΡΗΜΑΤΟΟΙΚΟΝΟΜΙΚΉΣ ΚΑΙ ΛΟΓΙΣΤΙΚΗΣ , ΤΕΙ ΗΠΕΙΡΟΥ – Ανοικτά Ακαδημαϊκά Μαθήματα στο ΤΕΙ  Ηπείρου</a:t>
            </a:r>
            <a:endParaRPr lang="el-GR" sz="1400" dirty="0"/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9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6/11/2015</a:t>
            </a:fld>
            <a:endParaRPr lang="el-GR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8" name="7 - Ορθογώνιο"/>
          <p:cNvSpPr/>
          <p:nvPr userDrawn="1"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400" dirty="0" smtClean="0"/>
              <a:t>Εισαγωγή στη  λογιστική , Ενότητα  :Μεταβολές της οικονομικής κατάστασης, ΤΜΗΜΑ ΧΡΗΜΑΤΟΟΙΚΟΝΟΜΙΚΉΣ ΚΑΙ ΛΟΓΙΣΤΙΚΗΣ , ΤΕΙ ΗΠΕΙΡΟΥ – Ανοικτά Ακαδημαϊκά Μαθήματα στο ΤΕΙ  Ηπείρου</a:t>
            </a:r>
            <a:endParaRPr lang="el-GR" sz="1400" dirty="0"/>
          </a:p>
        </p:txBody>
      </p:sp>
      <p:pic>
        <p:nvPicPr>
          <p:cNvPr id="9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10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6/11/2015</a:t>
            </a:fld>
            <a:endParaRPr lang="el-GR" dirty="0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6/11/2015</a:t>
            </a:fld>
            <a:endParaRPr lang="el-GR" dirty="0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6/11/2015</a:t>
            </a:fld>
            <a:endParaRPr lang="el-GR" dirty="0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6/11/2015</a:t>
            </a:fld>
            <a:endParaRPr lang="el-GR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6/11/2015</a:t>
            </a:fld>
            <a:endParaRPr lang="el-GR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FD223A-FF5F-4B46-B524-06ACD4B2525D}" type="datetimeFigureOut">
              <a:rPr lang="el-GR" smtClean="0"/>
              <a:pPr/>
              <a:t>6/11/2015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4B2A06-D1C9-4A69-ACD8-3B598D8FF307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7" name="6 - Ορθογώνιο"/>
          <p:cNvSpPr/>
          <p:nvPr userDrawn="1"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400" dirty="0" smtClean="0"/>
              <a:t>Εισαγωγή στη  λογιστική , Ενότητα  :Μεταβολές της οικονομικής κατάστασης, ΤΜΗΜΑ ΧΡΗΜΑΤΟΟΙΚΟΝΟΜΙΚΉΣ ΚΑΙ ΛΟΓΙΣΤΙΚΗΣ , ΤΕΙ ΗΠΕΙΡΟΥ – Ανοικτά Ακαδημαϊκά Μαθήματα στο ΤΕΙ  Ηπείρου</a:t>
            </a:r>
            <a:endParaRPr lang="el-GR" sz="1400" dirty="0"/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14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9" name="Εικόνα 10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://eclass.teiep.gr/OpenClass/courses/ACC102/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sz="3600" dirty="0" smtClean="0"/>
              <a:t>ΕΙΣΑΓΩΓΗ ΣΤΗ ΛΟΓΙΣΤΙΚΗ</a:t>
            </a:r>
            <a:endParaRPr lang="el-GR" sz="3600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ΕΝΟΤΗΤΑ :</a:t>
            </a:r>
            <a:r>
              <a:rPr lang="en-US" dirty="0" smtClean="0"/>
              <a:t> </a:t>
            </a:r>
            <a:r>
              <a:rPr lang="el-GR" dirty="0" smtClean="0"/>
              <a:t>Μεταβολές της οικονομικής κατάστασης</a:t>
            </a:r>
            <a:endParaRPr lang="el-GR" dirty="0"/>
          </a:p>
        </p:txBody>
      </p:sp>
      <p:grpSp>
        <p:nvGrpSpPr>
          <p:cNvPr id="4" name="Ομάδα 9"/>
          <p:cNvGrpSpPr/>
          <p:nvPr/>
        </p:nvGrpSpPr>
        <p:grpSpPr>
          <a:xfrm>
            <a:off x="642158" y="481467"/>
            <a:ext cx="4217874" cy="1147333"/>
            <a:chOff x="642158" y="252000"/>
            <a:chExt cx="4217874" cy="1376800"/>
          </a:xfrm>
        </p:grpSpPr>
        <p:pic>
          <p:nvPicPr>
            <p:cNvPr id="5" name="Εικόνα 7"/>
            <p:cNvPicPr>
              <a:picLocks noChangeAspect="1"/>
            </p:cNvPicPr>
            <p:nvPr/>
          </p:nvPicPr>
          <p:blipFill rotWithShape="1">
            <a:blip r:embed="rId2" cstate="print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6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  <p:pic>
        <p:nvPicPr>
          <p:cNvPr id="7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14480" y="6072206"/>
            <a:ext cx="1581685" cy="500066"/>
          </a:xfrm>
          <a:prstGeom prst="rect">
            <a:avLst/>
          </a:prstGeom>
        </p:spPr>
      </p:pic>
      <p:pic>
        <p:nvPicPr>
          <p:cNvPr id="8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5572140"/>
            <a:ext cx="4552761" cy="1285860"/>
          </a:xfrm>
          <a:prstGeom prst="rect">
            <a:avLst/>
          </a:prstGeom>
          <a:noFill/>
        </p:spPr>
      </p:pic>
      <p:sp>
        <p:nvSpPr>
          <p:cNvPr id="9" name="8 - Ορθογώνιο"/>
          <p:cNvSpPr/>
          <p:nvPr/>
        </p:nvSpPr>
        <p:spPr>
          <a:xfrm>
            <a:off x="0" y="-72008"/>
            <a:ext cx="9144000" cy="5486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1625" y="371822"/>
            <a:ext cx="8510588" cy="896938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l-GR" sz="3600" b="1" u="sng" dirty="0" smtClean="0">
                <a:solidFill>
                  <a:srgbClr val="000000"/>
                </a:solidFill>
              </a:rPr>
              <a:t>Η παραγωγή</a:t>
            </a:r>
            <a:r>
              <a:rPr lang="el-GR" sz="2400" b="1" u="sng" dirty="0" smtClean="0">
                <a:solidFill>
                  <a:srgbClr val="000000"/>
                </a:solidFill>
              </a:rPr>
              <a:t/>
            </a:r>
            <a:br>
              <a:rPr lang="el-GR" sz="2400" b="1" u="sng" dirty="0" smtClean="0">
                <a:solidFill>
                  <a:srgbClr val="000000"/>
                </a:solidFill>
              </a:rPr>
            </a:br>
            <a:endParaRPr lang="el-GR" sz="2400" b="1" u="sng" dirty="0" smtClean="0">
              <a:solidFill>
                <a:srgbClr val="000000"/>
              </a:solidFill>
            </a:endParaRPr>
          </a:p>
        </p:txBody>
      </p:sp>
      <p:graphicFrame>
        <p:nvGraphicFramePr>
          <p:cNvPr id="70659" name="Group 3"/>
          <p:cNvGraphicFramePr>
            <a:graphicFrameLocks noGrp="1"/>
          </p:cNvGraphicFramePr>
          <p:nvPr>
            <p:ph idx="1"/>
          </p:nvPr>
        </p:nvGraphicFramePr>
        <p:xfrm>
          <a:off x="250825" y="1196975"/>
          <a:ext cx="8713788" cy="4902200"/>
        </p:xfrm>
        <a:graphic>
          <a:graphicData uri="http://schemas.openxmlformats.org/drawingml/2006/table">
            <a:tbl>
              <a:tblPr/>
              <a:tblGrid>
                <a:gridCol w="4357688"/>
                <a:gridCol w="4356100"/>
              </a:tblGrid>
              <a:tr h="2451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32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Αύξηση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32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ενεργητικού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l-GR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l-GR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51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32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Μείωση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32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ενεργητικού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l-GR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l-GR" sz="3200" b="1" i="0" u="sng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1625" y="510753"/>
            <a:ext cx="8510588" cy="896938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el-GR" sz="3200" b="1" u="sng" dirty="0" smtClean="0">
                <a:solidFill>
                  <a:srgbClr val="000000"/>
                </a:solidFill>
              </a:rPr>
              <a:t>Οι ποιοτικές</a:t>
            </a:r>
            <a:r>
              <a:rPr lang="en-US" sz="3200" b="1" u="sng" dirty="0" smtClean="0">
                <a:solidFill>
                  <a:srgbClr val="000000"/>
                </a:solidFill>
              </a:rPr>
              <a:t> - </a:t>
            </a:r>
            <a:r>
              <a:rPr lang="el-GR" sz="3200" b="1" u="sng" dirty="0" smtClean="0">
                <a:solidFill>
                  <a:srgbClr val="000000"/>
                </a:solidFill>
              </a:rPr>
              <a:t>ποσοτικές </a:t>
            </a:r>
            <a:r>
              <a:rPr lang="el-GR" sz="3200" b="1" u="sng" dirty="0" smtClean="0">
                <a:solidFill>
                  <a:srgbClr val="000000"/>
                </a:solidFill>
              </a:rPr>
              <a:t>μεταβολές</a:t>
            </a:r>
            <a:r>
              <a:rPr lang="en-US" sz="3200" b="1" u="sng" dirty="0" smtClean="0">
                <a:solidFill>
                  <a:srgbClr val="000000"/>
                </a:solidFill>
              </a:rPr>
              <a:t> (1) </a:t>
            </a:r>
            <a:r>
              <a:rPr lang="el-GR" sz="3200" b="1" u="sng" dirty="0" smtClean="0">
                <a:solidFill>
                  <a:srgbClr val="000000"/>
                </a:solidFill>
              </a:rPr>
              <a:t>από (3)</a:t>
            </a:r>
            <a:r>
              <a:rPr lang="el-GR" sz="3200" b="1" u="sng" dirty="0" smtClean="0">
                <a:solidFill>
                  <a:srgbClr val="000000"/>
                </a:solidFill>
              </a:rPr>
              <a:t/>
            </a:r>
            <a:br>
              <a:rPr lang="el-GR" sz="3200" b="1" u="sng" dirty="0" smtClean="0">
                <a:solidFill>
                  <a:srgbClr val="000000"/>
                </a:solidFill>
              </a:rPr>
            </a:br>
            <a:endParaRPr lang="el-GR" sz="3200" b="1" u="sng" dirty="0" smtClean="0">
              <a:solidFill>
                <a:srgbClr val="000000"/>
              </a:solidFill>
            </a:endParaRPr>
          </a:p>
        </p:txBody>
      </p:sp>
      <p:graphicFrame>
        <p:nvGraphicFramePr>
          <p:cNvPr id="71683" name="Group 3"/>
          <p:cNvGraphicFramePr>
            <a:graphicFrameLocks noGrp="1"/>
          </p:cNvGraphicFramePr>
          <p:nvPr>
            <p:ph idx="1"/>
          </p:nvPr>
        </p:nvGraphicFramePr>
        <p:xfrm>
          <a:off x="250825" y="1479128"/>
          <a:ext cx="8713788" cy="4902200"/>
        </p:xfrm>
        <a:graphic>
          <a:graphicData uri="http://schemas.openxmlformats.org/drawingml/2006/table">
            <a:tbl>
              <a:tblPr/>
              <a:tblGrid>
                <a:gridCol w="4357688"/>
                <a:gridCol w="4356100"/>
              </a:tblGrid>
              <a:tr h="2451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l-GR" sz="3600" b="1" i="0" u="sng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36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Αύξηση ή (μείωση)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36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Της Καθαρής Θέσης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51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Μείωση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Ενεργητικού (κόστος)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Μείωση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Παθητικού (έσοδα)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1625" y="510753"/>
            <a:ext cx="8510588" cy="896938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l-GR" sz="3600" b="1" u="sng" dirty="0" smtClean="0">
                <a:solidFill>
                  <a:srgbClr val="000000"/>
                </a:solidFill>
              </a:rPr>
              <a:t>Οι ποιοτικές</a:t>
            </a:r>
            <a:r>
              <a:rPr lang="en-US" sz="3600" b="1" u="sng" dirty="0" smtClean="0">
                <a:solidFill>
                  <a:srgbClr val="000000"/>
                </a:solidFill>
              </a:rPr>
              <a:t> - </a:t>
            </a:r>
            <a:r>
              <a:rPr lang="el-GR" sz="3600" b="1" u="sng" dirty="0" smtClean="0">
                <a:solidFill>
                  <a:srgbClr val="000000"/>
                </a:solidFill>
              </a:rPr>
              <a:t>ποσοτικές </a:t>
            </a:r>
            <a:r>
              <a:rPr lang="el-GR" sz="3600" b="1" u="sng" dirty="0" smtClean="0">
                <a:solidFill>
                  <a:srgbClr val="000000"/>
                </a:solidFill>
              </a:rPr>
              <a:t>μεταβολές (2) από (3)</a:t>
            </a:r>
            <a:r>
              <a:rPr lang="el-GR" sz="3600" b="1" u="sng" dirty="0" smtClean="0">
                <a:solidFill>
                  <a:srgbClr val="000000"/>
                </a:solidFill>
              </a:rPr>
              <a:t/>
            </a:r>
            <a:br>
              <a:rPr lang="el-GR" sz="3600" b="1" u="sng" dirty="0" smtClean="0">
                <a:solidFill>
                  <a:srgbClr val="000000"/>
                </a:solidFill>
              </a:rPr>
            </a:br>
            <a:endParaRPr lang="el-GR" sz="3600" b="1" u="sng" dirty="0" smtClean="0">
              <a:solidFill>
                <a:srgbClr val="000000"/>
              </a:solidFill>
            </a:endParaRPr>
          </a:p>
        </p:txBody>
      </p:sp>
      <p:graphicFrame>
        <p:nvGraphicFramePr>
          <p:cNvPr id="72707" name="Group 3"/>
          <p:cNvGraphicFramePr>
            <a:graphicFrameLocks noGrp="1"/>
          </p:cNvGraphicFramePr>
          <p:nvPr>
            <p:ph idx="1"/>
          </p:nvPr>
        </p:nvGraphicFramePr>
        <p:xfrm>
          <a:off x="250825" y="1479128"/>
          <a:ext cx="8713788" cy="4902200"/>
        </p:xfrm>
        <a:graphic>
          <a:graphicData uri="http://schemas.openxmlformats.org/drawingml/2006/table">
            <a:tbl>
              <a:tblPr/>
              <a:tblGrid>
                <a:gridCol w="4357688"/>
                <a:gridCol w="4356100"/>
              </a:tblGrid>
              <a:tr h="2451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l-GR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36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Αύξηση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36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Της Καθαρής Θέσης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51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Αύξηση ενεργητικού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Μείωση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Παθητικού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1625" y="510753"/>
            <a:ext cx="8510588" cy="896938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l-GR" sz="3600" b="1" u="sng" dirty="0" smtClean="0">
                <a:solidFill>
                  <a:srgbClr val="000000"/>
                </a:solidFill>
              </a:rPr>
              <a:t>Οι ποιοτικές</a:t>
            </a:r>
            <a:r>
              <a:rPr lang="en-US" sz="3600" b="1" u="sng" dirty="0" smtClean="0">
                <a:solidFill>
                  <a:srgbClr val="000000"/>
                </a:solidFill>
              </a:rPr>
              <a:t> - </a:t>
            </a:r>
            <a:r>
              <a:rPr lang="el-GR" sz="3600" b="1" u="sng" dirty="0" smtClean="0">
                <a:solidFill>
                  <a:srgbClr val="000000"/>
                </a:solidFill>
              </a:rPr>
              <a:t>ποσοτικές </a:t>
            </a:r>
            <a:r>
              <a:rPr lang="el-GR" sz="3600" b="1" u="sng" dirty="0" smtClean="0">
                <a:solidFill>
                  <a:srgbClr val="000000"/>
                </a:solidFill>
              </a:rPr>
              <a:t>μεταβολές (3) από (3)</a:t>
            </a:r>
            <a:r>
              <a:rPr lang="el-GR" sz="3600" b="1" u="sng" dirty="0" smtClean="0">
                <a:solidFill>
                  <a:srgbClr val="000000"/>
                </a:solidFill>
              </a:rPr>
              <a:t/>
            </a:r>
            <a:br>
              <a:rPr lang="el-GR" sz="3600" b="1" u="sng" dirty="0" smtClean="0">
                <a:solidFill>
                  <a:srgbClr val="000000"/>
                </a:solidFill>
              </a:rPr>
            </a:br>
            <a:endParaRPr lang="el-GR" sz="3600" b="1" u="sng" dirty="0" smtClean="0">
              <a:solidFill>
                <a:srgbClr val="000000"/>
              </a:solidFill>
            </a:endParaRPr>
          </a:p>
        </p:txBody>
      </p:sp>
      <p:graphicFrame>
        <p:nvGraphicFramePr>
          <p:cNvPr id="73731" name="Group 3"/>
          <p:cNvGraphicFramePr>
            <a:graphicFrameLocks noGrp="1"/>
          </p:cNvGraphicFramePr>
          <p:nvPr>
            <p:ph idx="1"/>
          </p:nvPr>
        </p:nvGraphicFramePr>
        <p:xfrm>
          <a:off x="250825" y="1479128"/>
          <a:ext cx="8713788" cy="4902200"/>
        </p:xfrm>
        <a:graphic>
          <a:graphicData uri="http://schemas.openxmlformats.org/drawingml/2006/table">
            <a:tbl>
              <a:tblPr/>
              <a:tblGrid>
                <a:gridCol w="4357688"/>
                <a:gridCol w="4356100"/>
              </a:tblGrid>
              <a:tr h="2451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l-GR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36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Μείωση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36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Της Καθαρής Θέσης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51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Μείωση  ενεργητικού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Αύξηση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Παθητικού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868958"/>
          </a:xfrm>
        </p:spPr>
        <p:txBody>
          <a:bodyPr/>
          <a:lstStyle/>
          <a:p>
            <a:r>
              <a:rPr lang="el-GR" b="1" dirty="0" smtClean="0"/>
              <a:t>Βιβλιογραφία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l-GR" dirty="0" smtClean="0"/>
              <a:t>   Στεφάνου Κων/νος , </a:t>
            </a:r>
            <a:r>
              <a:rPr lang="el-GR" b="1" dirty="0" smtClean="0"/>
              <a:t>Χρηματοοικονομική λογιστική</a:t>
            </a:r>
            <a:r>
              <a:rPr lang="el-GR" dirty="0" smtClean="0"/>
              <a:t>, </a:t>
            </a:r>
            <a:r>
              <a:rPr lang="el-GR" dirty="0" smtClean="0"/>
              <a:t>Αυτοέκδοση</a:t>
            </a:r>
            <a:r>
              <a:rPr lang="el-GR" dirty="0" smtClean="0"/>
              <a:t> , Θεσσαλονίκη (2011)</a:t>
            </a:r>
          </a:p>
          <a:p>
            <a:pPr>
              <a:buNone/>
            </a:pPr>
            <a:r>
              <a:rPr lang="el-GR" dirty="0" smtClean="0"/>
              <a:t>   Δ. </a:t>
            </a:r>
            <a:r>
              <a:rPr lang="el-GR" dirty="0" smtClean="0"/>
              <a:t>Γκίνογλου</a:t>
            </a:r>
            <a:r>
              <a:rPr lang="el-GR" dirty="0" smtClean="0"/>
              <a:t>, Π. </a:t>
            </a:r>
            <a:r>
              <a:rPr lang="el-GR" dirty="0" smtClean="0"/>
              <a:t>Ταχινάκης</a:t>
            </a:r>
            <a:r>
              <a:rPr lang="el-GR" dirty="0" smtClean="0"/>
              <a:t>, Σ. Μωυσή ,</a:t>
            </a:r>
            <a:r>
              <a:rPr lang="el-GR" b="1" dirty="0" smtClean="0"/>
              <a:t>Γενική Χρηματοοικονομική Λογιστική</a:t>
            </a:r>
            <a:r>
              <a:rPr lang="el-GR" dirty="0" smtClean="0"/>
              <a:t>, Εκδόσεις </a:t>
            </a:r>
            <a:r>
              <a:rPr lang="en-US" dirty="0" smtClean="0"/>
              <a:t>Rosili</a:t>
            </a:r>
            <a:r>
              <a:rPr lang="en-US" dirty="0" smtClean="0"/>
              <a:t>, </a:t>
            </a:r>
            <a:r>
              <a:rPr lang="el-GR" dirty="0" smtClean="0"/>
              <a:t>Αθήνα (2005)</a:t>
            </a:r>
          </a:p>
          <a:p>
            <a:pPr>
              <a:buNone/>
            </a:pPr>
            <a:r>
              <a:rPr lang="el-GR" dirty="0" smtClean="0"/>
              <a:t>   </a:t>
            </a:r>
            <a:r>
              <a:rPr lang="el-GR" dirty="0" smtClean="0"/>
              <a:t>Παπαδέας</a:t>
            </a:r>
            <a:r>
              <a:rPr lang="el-GR" dirty="0" smtClean="0"/>
              <a:t> Παναγιώτης, </a:t>
            </a:r>
            <a:r>
              <a:rPr lang="el-GR" b="1" dirty="0" smtClean="0"/>
              <a:t>Χρηματοοικονομική λογιστική πληροφόρηση</a:t>
            </a:r>
            <a:r>
              <a:rPr lang="el-GR" dirty="0" smtClean="0"/>
              <a:t>, Εκδόσεις :ιδιωτική , Αθήνα (2010)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1"/>
          <p:cNvSpPr>
            <a:spLocks noGrp="1"/>
          </p:cNvSpPr>
          <p:nvPr>
            <p:ph type="title"/>
          </p:nvPr>
        </p:nvSpPr>
        <p:spPr>
          <a:xfrm>
            <a:off x="457200" y="549275"/>
            <a:ext cx="8229600" cy="868363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8" name="Rectangle 1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4901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Copyright Τεχνολογικό Ίδρυμα Ηπείρου. </a:t>
            </a:r>
            <a:endParaRPr lang="el-GR" sz="240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&lt;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Κυπριωτέλης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 Ευστράτιος&gt;.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&lt;Εισαγωγή στη λογιστική&gt;. 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Έκδοση: 1.0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&lt;Πρέβεζα&gt;, 2015.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Διαθέσιμο από τη δικτυακή διεύθυνση:</a:t>
            </a:r>
          </a:p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2"/>
              </a:rPr>
              <a:t>http://eclass.teiep.gr/OpenClass/courses/ACC10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  <a:hlinkClick r:id="rId2"/>
              </a:rPr>
              <a:t>2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2"/>
              </a:rPr>
              <a:t>/</a:t>
            </a:r>
            <a:endParaRPr lang="en-US" sz="240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1"/>
          <p:cNvSpPr>
            <a:spLocks noGrp="1"/>
          </p:cNvSpPr>
          <p:nvPr>
            <p:ph type="title"/>
          </p:nvPr>
        </p:nvSpPr>
        <p:spPr>
          <a:xfrm>
            <a:off x="457200" y="549275"/>
            <a:ext cx="8229600" cy="868363"/>
          </a:xfrm>
        </p:spPr>
        <p:txBody>
          <a:bodyPr>
            <a:normAutofit/>
          </a:bodyPr>
          <a:lstStyle/>
          <a:p>
            <a:r>
              <a:rPr lang="el-GR" dirty="0"/>
              <a:t>Σημείωμα Αδειοδότησης</a:t>
            </a:r>
          </a:p>
        </p:txBody>
      </p:sp>
      <p:sp>
        <p:nvSpPr>
          <p:cNvPr id="8" name="Rectangle 1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κ.λ.π.,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pic>
        <p:nvPicPr>
          <p:cNvPr id="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56728" y="3501009"/>
            <a:ext cx="1581685" cy="576063"/>
          </a:xfrm>
          <a:prstGeom prst="rect">
            <a:avLst/>
          </a:prstGeom>
        </p:spPr>
      </p:pic>
      <p:sp>
        <p:nvSpPr>
          <p:cNvPr id="10" name="Rectangle 3"/>
          <p:cNvSpPr/>
          <p:nvPr/>
        </p:nvSpPr>
        <p:spPr>
          <a:xfrm>
            <a:off x="434604" y="463842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sp>
        <p:nvSpPr>
          <p:cNvPr id="11" name="Rectangle 2"/>
          <p:cNvSpPr/>
          <p:nvPr/>
        </p:nvSpPr>
        <p:spPr>
          <a:xfrm>
            <a:off x="590667" y="5940412"/>
            <a:ext cx="633499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740224" y="6012560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1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>
              <a:buNone/>
            </a:pPr>
            <a:r>
              <a:rPr lang="el-GR" sz="5500" b="1" dirty="0" smtClean="0"/>
              <a:t>Τέλος </a:t>
            </a:r>
            <a:r>
              <a:rPr lang="el-GR" sz="5500" b="1" dirty="0"/>
              <a:t>Ενότητας</a:t>
            </a:r>
          </a:p>
        </p:txBody>
      </p:sp>
      <p:sp>
        <p:nvSpPr>
          <p:cNvPr id="8" name="Rectangle 12"/>
          <p:cNvSpPr/>
          <p:nvPr/>
        </p:nvSpPr>
        <p:spPr>
          <a:xfrm>
            <a:off x="1547664" y="3990094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&lt;Θάνου Σοφία&gt;</a:t>
            </a:r>
            <a:endParaRPr lang="el-GR" sz="2900" b="1" dirty="0"/>
          </a:p>
          <a:p>
            <a:pPr algn="r"/>
            <a:r>
              <a:rPr lang="el-GR" sz="2900" dirty="0" smtClean="0"/>
              <a:t>&lt;Πρέβεζα&gt;, 2015</a:t>
            </a:r>
            <a:endParaRPr lang="el-GR" sz="2900" dirty="0"/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2" y="5307668"/>
            <a:ext cx="3255169" cy="1036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4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>
              <a:buNone/>
            </a:pPr>
            <a:r>
              <a:rPr lang="el-GR" sz="5500" b="1" dirty="0"/>
              <a:t>Σημειώματα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1"/>
          <p:cNvSpPr>
            <a:spLocks noGrp="1"/>
          </p:cNvSpPr>
          <p:nvPr>
            <p:ph type="title"/>
          </p:nvPr>
        </p:nvSpPr>
        <p:spPr>
          <a:xfrm>
            <a:off x="457200" y="549275"/>
            <a:ext cx="8229600" cy="868363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8" name="Rectangle 167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Αδειοδότησης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υπερσυνδέσμους.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/>
          <p:cNvSpPr txBox="1">
            <a:spLocks noGrp="1"/>
          </p:cNvSpPr>
          <p:nvPr>
            <p:ph type="title"/>
          </p:nvPr>
        </p:nvSpPr>
        <p:spPr>
          <a:xfrm>
            <a:off x="0" y="0"/>
            <a:ext cx="8229600" cy="1143000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</a:t>
            </a:r>
            <a:r>
              <a:rPr lang="en-US" sz="2400" dirty="0" smtClean="0">
                <a:solidFill>
                  <a:schemeClr val="bg1"/>
                </a:solidFill>
              </a:rPr>
              <a:t/>
            </a:r>
            <a:br>
              <a:rPr lang="en-US" sz="2400" dirty="0" smtClean="0">
                <a:solidFill>
                  <a:schemeClr val="bg1"/>
                </a:solidFill>
              </a:rPr>
            </a:br>
            <a:r>
              <a:rPr lang="el-GR" sz="2400" dirty="0" smtClean="0">
                <a:solidFill>
                  <a:schemeClr val="bg1"/>
                </a:solidFill>
              </a:rPr>
              <a:t>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sp>
        <p:nvSpPr>
          <p:cNvPr id="6" name="Υπότιτλο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l">
              <a:buNone/>
            </a:pPr>
            <a:r>
              <a:rPr lang="el-GR" sz="2800" dirty="0" smtClean="0">
                <a:latin typeface="+mj-lt"/>
              </a:rPr>
              <a:t>Τμήμα : ΧΡΗΜΑΤΟΟΙΚΟΝΟΜΙΚΗΣ &amp; ΛΟΓΙΣΤΙΚΗΣ</a:t>
            </a:r>
            <a:br>
              <a:rPr lang="el-GR" sz="2800" dirty="0" smtClean="0">
                <a:latin typeface="+mj-lt"/>
              </a:rPr>
            </a:br>
            <a:endParaRPr lang="el-GR" sz="2800" dirty="0" smtClean="0">
              <a:latin typeface="+mj-lt"/>
            </a:endParaRPr>
          </a:p>
          <a:p>
            <a:pPr algn="l">
              <a:buNone/>
            </a:pPr>
            <a:r>
              <a:rPr lang="el-GR" sz="2400" b="1" dirty="0" smtClean="0"/>
              <a:t>Τίτλος Μαθήματος :Εισαγωγή στη  λογιστική</a:t>
            </a:r>
            <a:br>
              <a:rPr lang="el-GR" sz="2400" b="1" dirty="0" smtClean="0"/>
            </a:br>
            <a:endParaRPr lang="el-GR" sz="2400" b="1" dirty="0" smtClean="0"/>
          </a:p>
          <a:p>
            <a:pPr algn="l">
              <a:buNone/>
            </a:pPr>
            <a:r>
              <a:rPr lang="el-GR" sz="2400" b="1" dirty="0" smtClean="0"/>
              <a:t>Ενότητα : Μεταβολές της οικονομικής κατάστασης</a:t>
            </a:r>
          </a:p>
          <a:p>
            <a:pPr algn="l"/>
            <a:endParaRPr lang="el-GR" sz="2400" b="1" dirty="0" smtClean="0"/>
          </a:p>
          <a:p>
            <a:pPr algn="l">
              <a:lnSpc>
                <a:spcPts val="2600"/>
              </a:lnSpc>
              <a:buNone/>
            </a:pPr>
            <a:r>
              <a:rPr lang="el-GR" sz="2000" dirty="0" err="1" smtClean="0">
                <a:solidFill>
                  <a:schemeClr val="tx2">
                    <a:lumMod val="50000"/>
                  </a:schemeClr>
                </a:solidFill>
              </a:rPr>
              <a:t>Κυπριωτέλης</a:t>
            </a:r>
            <a:r>
              <a:rPr lang="el-GR" sz="2000" dirty="0" smtClean="0">
                <a:solidFill>
                  <a:schemeClr val="tx2">
                    <a:lumMod val="50000"/>
                  </a:schemeClr>
                </a:solidFill>
              </a:rPr>
              <a:t> Ευστράτιος</a:t>
            </a:r>
          </a:p>
          <a:p>
            <a:pPr algn="l">
              <a:lnSpc>
                <a:spcPts val="2600"/>
              </a:lnSpc>
              <a:buNone/>
            </a:pPr>
            <a:r>
              <a:rPr lang="el-GR" sz="2000" dirty="0" smtClean="0">
                <a:solidFill>
                  <a:schemeClr val="tx2">
                    <a:lumMod val="50000"/>
                  </a:schemeClr>
                </a:solidFill>
              </a:rPr>
              <a:t>Καθηγητής εφαρμογών</a:t>
            </a:r>
          </a:p>
          <a:p>
            <a:pPr algn="l">
              <a:lnSpc>
                <a:spcPts val="2600"/>
              </a:lnSpc>
              <a:buNone/>
            </a:pPr>
            <a:r>
              <a:rPr lang="el-GR" sz="2000" dirty="0" smtClean="0">
                <a:solidFill>
                  <a:schemeClr val="tx2">
                    <a:lumMod val="50000"/>
                  </a:schemeClr>
                </a:solidFill>
              </a:rPr>
              <a:t>Πρέβεζα, 2015</a:t>
            </a:r>
          </a:p>
        </p:txBody>
      </p:sp>
      <p:pic>
        <p:nvPicPr>
          <p:cNvPr id="5" name="Εικόνα 10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74543" y="0"/>
            <a:ext cx="2569457" cy="1196752"/>
          </a:xfrm>
          <a:prstGeom prst="rect">
            <a:avLst/>
          </a:prstGeom>
        </p:spPr>
      </p:pic>
      <p:pic>
        <p:nvPicPr>
          <p:cNvPr id="7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1538" y="6072206"/>
            <a:ext cx="1581685" cy="461161"/>
          </a:xfrm>
          <a:prstGeom prst="rect">
            <a:avLst/>
          </a:prstGeom>
        </p:spPr>
      </p:pic>
      <p:pic>
        <p:nvPicPr>
          <p:cNvPr id="8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5572140"/>
            <a:ext cx="4695637" cy="10001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title"/>
          </p:nvPr>
        </p:nvSpPr>
        <p:spPr>
          <a:xfrm>
            <a:off x="457200" y="2276872"/>
            <a:ext cx="8229600" cy="1080120"/>
          </a:xfrm>
        </p:spPr>
        <p:txBody>
          <a:bodyPr>
            <a:normAutofit/>
          </a:bodyPr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pic>
        <p:nvPicPr>
          <p:cNvPr id="8" name="7 - Θέση περιεχομένου" descr="Λογότυπο για Άδειες χρήσης Creative Commons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47664" y="5445224"/>
            <a:ext cx="1010045" cy="353308"/>
          </a:xfrm>
          <a:prstGeom prst="rect">
            <a:avLst/>
          </a:prstGeom>
        </p:spPr>
      </p:pic>
      <p:pic>
        <p:nvPicPr>
          <p:cNvPr id="9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9912" y="5157192"/>
            <a:ext cx="3240360" cy="7712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7"/>
          <p:cNvSpPr>
            <a:spLocks noGrp="1"/>
          </p:cNvSpPr>
          <p:nvPr>
            <p:ph type="title"/>
          </p:nvPr>
        </p:nvSpPr>
        <p:spPr>
          <a:xfrm>
            <a:off x="457200" y="549275"/>
            <a:ext cx="8229600" cy="868363"/>
          </a:xfrm>
        </p:spPr>
        <p:txBody>
          <a:bodyPr>
            <a:normAutofit/>
          </a:bodyPr>
          <a:lstStyle/>
          <a:p>
            <a:r>
              <a:rPr lang="el-GR" sz="3200" b="1" dirty="0" smtClean="0"/>
              <a:t>Άδειες Χρήσης</a:t>
            </a:r>
            <a:endParaRPr lang="el-GR" sz="3200" b="1" dirty="0"/>
          </a:p>
        </p:txBody>
      </p:sp>
      <p:sp>
        <p:nvSpPr>
          <p:cNvPr id="8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l-GR" sz="2800" dirty="0" smtClean="0"/>
          </a:p>
          <a:p>
            <a:r>
              <a:rPr lang="el-GR" sz="2800" dirty="0" smtClean="0"/>
              <a:t>Το </a:t>
            </a:r>
            <a:r>
              <a:rPr lang="el-GR" sz="2800" dirty="0"/>
              <a:t>παρόν εκπαιδευτικό υλικό υπόκειται σε άδειες χρήσης Creative Commons.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1538" y="6072206"/>
            <a:ext cx="1581685" cy="4611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15616" y="5661248"/>
            <a:ext cx="1581685" cy="461161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549275"/>
            <a:ext cx="8229600" cy="868363"/>
          </a:xfrm>
        </p:spPr>
        <p:txBody>
          <a:bodyPr>
            <a:normAutofit/>
          </a:bodyPr>
          <a:lstStyle/>
          <a:p>
            <a:r>
              <a:rPr lang="el-GR" sz="3200" b="1" dirty="0" smtClean="0"/>
              <a:t>Χρηματοδότηση</a:t>
            </a:r>
            <a:endParaRPr lang="el-GR" sz="3200" b="1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342886" indent="-342886" algn="just"/>
            <a:r>
              <a:rPr lang="el-GR" altLang="el-GR" sz="2400" dirty="0"/>
              <a:t>Το έργο υλοποιείται στο πλαίσιο του Επιχειρησιακού Προγράμματος «</a:t>
            </a:r>
            <a:r>
              <a:rPr lang="el-GR" altLang="el-GR" sz="2400" b="1" dirty="0"/>
              <a:t>Εκπαίδευση και Δια Βίου Μάθηση</a:t>
            </a:r>
            <a:r>
              <a:rPr lang="el-GR" altLang="el-GR" sz="24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400" dirty="0"/>
              <a:t>Το έργο «</a:t>
            </a:r>
            <a:r>
              <a:rPr lang="el-GR" altLang="el-GR" sz="2400" b="1" dirty="0"/>
              <a:t>Ανοικτά Ακαδημαϊκά Μαθήματα στο TEI Ηπείρου</a:t>
            </a:r>
            <a:r>
              <a:rPr lang="el-GR" altLang="el-GR" sz="24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4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2" y="5214950"/>
            <a:ext cx="5616624" cy="12858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868958"/>
          </a:xfrm>
        </p:spPr>
        <p:txBody>
          <a:bodyPr>
            <a:normAutofit/>
          </a:bodyPr>
          <a:lstStyle/>
          <a:p>
            <a:r>
              <a:rPr lang="el-GR" sz="3200" dirty="0" smtClean="0">
                <a:cs typeface="Times New Roman" pitchFamily="18" charset="0"/>
              </a:rPr>
              <a:t>ΣΚΟΠΟΙ ΕΝΟΤΗΤΑΣ</a:t>
            </a:r>
            <a:endParaRPr lang="el-GR" sz="3200" dirty="0">
              <a:cs typeface="Times New Roman" pitchFamily="18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l-GR" dirty="0" smtClean="0"/>
              <a:t>    Σκοπός της παρούσας ενότητας είναι να καταδείξει πως μεταβάλλεται  το σύνολο των οικονομικών αγαθών ,υλικών  ή άυλων που βρίσκονται στην κυριότητα ή κατοχή της οικονομικής </a:t>
            </a:r>
            <a:r>
              <a:rPr lang="el-GR" smtClean="0"/>
              <a:t>μονάδας ,καθώς </a:t>
            </a:r>
            <a:r>
              <a:rPr lang="el-GR" dirty="0" smtClean="0"/>
              <a:t>και  για το πως μεταβάλλονται οι υποχρεώσεις που  αυτή </a:t>
            </a:r>
            <a:r>
              <a:rPr lang="el-GR" smtClean="0"/>
              <a:t>έχει ,απέναντι </a:t>
            </a:r>
            <a:r>
              <a:rPr lang="el-GR" dirty="0" smtClean="0"/>
              <a:t>σε τρίτους.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1625" y="476672"/>
            <a:ext cx="8510588" cy="1152128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l-GR" sz="3200" b="1" u="sng" dirty="0" smtClean="0">
                <a:solidFill>
                  <a:srgbClr val="000000"/>
                </a:solidFill>
              </a:rPr>
              <a:t>Μεταβολές της οικονομικής κατάστασης</a:t>
            </a:r>
          </a:p>
        </p:txBody>
      </p:sp>
      <p:sp>
        <p:nvSpPr>
          <p:cNvPr id="17419" name="Rectangle 11"/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179513" y="1772816"/>
            <a:ext cx="1152128" cy="4326359"/>
          </a:xfrm>
        </p:spPr>
        <p:txBody>
          <a:bodyPr/>
          <a:lstStyle/>
          <a:p>
            <a:pPr eaLnBrk="1" hangingPunct="1">
              <a:defRPr/>
            </a:pPr>
            <a:endParaRPr lang="el-GR" sz="2800" dirty="0" smtClean="0"/>
          </a:p>
          <a:p>
            <a:pPr eaLnBrk="1" hangingPunct="1">
              <a:defRPr/>
            </a:pPr>
            <a:endParaRPr lang="el-GR" sz="2800" dirty="0" smtClean="0"/>
          </a:p>
          <a:p>
            <a:pPr eaLnBrk="1" hangingPunct="1">
              <a:defRPr/>
            </a:pPr>
            <a:endParaRPr lang="el-GR" sz="1800" dirty="0" smtClean="0"/>
          </a:p>
          <a:p>
            <a:pPr eaLnBrk="1" hangingPunct="1">
              <a:buFont typeface="Wingdings" pitchFamily="2" charset="2"/>
              <a:buNone/>
              <a:defRPr/>
            </a:pPr>
            <a:r>
              <a:rPr lang="el-GR" sz="2000" dirty="0" smtClean="0"/>
              <a:t>Οικονομι</a:t>
            </a:r>
            <a:r>
              <a:rPr lang="el-GR" sz="2000" dirty="0" smtClean="0"/>
              <a:t>-</a:t>
            </a:r>
            <a:r>
              <a:rPr lang="el-GR" sz="2000" dirty="0" smtClean="0"/>
              <a:t>κές</a:t>
            </a:r>
            <a:endParaRPr lang="el-GR" sz="2000" dirty="0" smtClean="0"/>
          </a:p>
          <a:p>
            <a:pPr eaLnBrk="1" hangingPunct="1">
              <a:buFont typeface="Wingdings" pitchFamily="2" charset="2"/>
              <a:buNone/>
              <a:defRPr/>
            </a:pPr>
            <a:r>
              <a:rPr lang="el-GR" sz="2000" dirty="0" smtClean="0"/>
              <a:t>πράξεις</a:t>
            </a:r>
          </a:p>
        </p:txBody>
      </p:sp>
      <p:graphicFrame>
        <p:nvGraphicFramePr>
          <p:cNvPr id="17442" name="Group 34"/>
          <p:cNvGraphicFramePr>
            <a:graphicFrameLocks noGrp="1"/>
          </p:cNvGraphicFramePr>
          <p:nvPr>
            <p:ph sz="half" idx="2"/>
          </p:nvPr>
        </p:nvGraphicFramePr>
        <p:xfrm>
          <a:off x="1331640" y="1700808"/>
          <a:ext cx="7451725" cy="4795076"/>
        </p:xfrm>
        <a:graphic>
          <a:graphicData uri="http://schemas.openxmlformats.org/drawingml/2006/table">
            <a:tbl>
              <a:tblPr/>
              <a:tblGrid>
                <a:gridCol w="2482850"/>
                <a:gridCol w="2486025"/>
                <a:gridCol w="2482850"/>
              </a:tblGrid>
              <a:tr h="14747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ΠΟΙΟΤΙΚΕΣ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(απλές)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Παραγωγή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Συναλλαγή Απόκτηση – Ικανοποίηση απαίτησης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Ανάληψη υποχρέωσης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Εξόφληση υποχρέωσης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73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ΠΟΣΟΤΙΚΕΣ – ΠΟΙΟΤΙΚΕΣ (Σύνθετες)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Εξαγωγή αποτελέσματος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747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ΠΟΣΟΤΙΚΕΣ (απλές)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Απρόοπτο κέρδος ή ζημιά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Απρόοπτο κέρδος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Απρόοπτη ζημία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1625" y="515838"/>
            <a:ext cx="8510588" cy="896938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l-GR" sz="3600" b="1" u="sng" dirty="0" smtClean="0">
                <a:solidFill>
                  <a:srgbClr val="000000"/>
                </a:solidFill>
              </a:rPr>
              <a:t>Οι ποιοτικές μεταβολές</a:t>
            </a:r>
            <a:br>
              <a:rPr lang="el-GR" sz="3600" b="1" u="sng" dirty="0" smtClean="0">
                <a:solidFill>
                  <a:srgbClr val="000000"/>
                </a:solidFill>
              </a:rPr>
            </a:br>
            <a:r>
              <a:rPr lang="el-GR" sz="3600" b="1" u="sng" dirty="0" smtClean="0">
                <a:solidFill>
                  <a:srgbClr val="000000"/>
                </a:solidFill>
              </a:rPr>
              <a:t>οι συναλλαγές</a:t>
            </a:r>
          </a:p>
        </p:txBody>
      </p:sp>
      <p:graphicFrame>
        <p:nvGraphicFramePr>
          <p:cNvPr id="56336" name="Group 16"/>
          <p:cNvGraphicFramePr>
            <a:graphicFrameLocks noGrp="1"/>
          </p:cNvGraphicFramePr>
          <p:nvPr>
            <p:ph idx="1"/>
          </p:nvPr>
        </p:nvGraphicFramePr>
        <p:xfrm>
          <a:off x="250825" y="1767160"/>
          <a:ext cx="8713788" cy="4902200"/>
        </p:xfrm>
        <a:graphic>
          <a:graphicData uri="http://schemas.openxmlformats.org/drawingml/2006/table">
            <a:tbl>
              <a:tblPr/>
              <a:tblGrid>
                <a:gridCol w="4357688"/>
                <a:gridCol w="4356100"/>
              </a:tblGrid>
              <a:tr h="2451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36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Αύξηση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36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ενεργητικού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l-GR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51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Μείωση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ενεργητικού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Αύξηση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παθητικού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1625" y="228600"/>
            <a:ext cx="8510588" cy="896938"/>
          </a:xfrm>
        </p:spPr>
        <p:txBody>
          <a:bodyPr/>
          <a:lstStyle/>
          <a:p>
            <a:pPr eaLnBrk="1" hangingPunct="1">
              <a:defRPr/>
            </a:pPr>
            <a:r>
              <a:rPr lang="el-GR" sz="3600" b="1" u="sng" dirty="0" smtClean="0">
                <a:solidFill>
                  <a:srgbClr val="000000"/>
                </a:solidFill>
              </a:rPr>
              <a:t>Ικανοποίηση απαιτήσεων</a:t>
            </a:r>
          </a:p>
        </p:txBody>
      </p:sp>
      <p:graphicFrame>
        <p:nvGraphicFramePr>
          <p:cNvPr id="68611" name="Group 3"/>
          <p:cNvGraphicFramePr>
            <a:graphicFrameLocks noGrp="1"/>
          </p:cNvGraphicFramePr>
          <p:nvPr>
            <p:ph idx="1"/>
          </p:nvPr>
        </p:nvGraphicFramePr>
        <p:xfrm>
          <a:off x="250825" y="1196975"/>
          <a:ext cx="8713788" cy="4902200"/>
        </p:xfrm>
        <a:graphic>
          <a:graphicData uri="http://schemas.openxmlformats.org/drawingml/2006/table">
            <a:tbl>
              <a:tblPr/>
              <a:tblGrid>
                <a:gridCol w="4357688"/>
                <a:gridCol w="4356100"/>
              </a:tblGrid>
              <a:tr h="2451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Αύξηση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ενεργητικού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Μείωση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παθητικού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51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36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Μείωση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36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ενεργητικού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l-GR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1625" y="371822"/>
            <a:ext cx="8510588" cy="896938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l-GR" sz="3600" b="1" u="sng" dirty="0" smtClean="0">
                <a:solidFill>
                  <a:srgbClr val="000000"/>
                </a:solidFill>
              </a:rPr>
              <a:t>Εξόφληση υποχρεώσεων</a:t>
            </a:r>
            <a:r>
              <a:rPr lang="el-GR" sz="2400" b="1" u="sng" dirty="0" smtClean="0">
                <a:solidFill>
                  <a:srgbClr val="000000"/>
                </a:solidFill>
              </a:rPr>
              <a:t/>
            </a:r>
            <a:br>
              <a:rPr lang="el-GR" sz="2400" b="1" u="sng" dirty="0" smtClean="0">
                <a:solidFill>
                  <a:srgbClr val="000000"/>
                </a:solidFill>
              </a:rPr>
            </a:br>
            <a:endParaRPr lang="el-GR" sz="2400" b="1" u="sng" dirty="0" smtClean="0">
              <a:solidFill>
                <a:srgbClr val="000000"/>
              </a:solidFill>
            </a:endParaRPr>
          </a:p>
        </p:txBody>
      </p:sp>
      <p:graphicFrame>
        <p:nvGraphicFramePr>
          <p:cNvPr id="69635" name="Group 3"/>
          <p:cNvGraphicFramePr>
            <a:graphicFrameLocks noGrp="1"/>
          </p:cNvGraphicFramePr>
          <p:nvPr>
            <p:ph idx="1"/>
          </p:nvPr>
        </p:nvGraphicFramePr>
        <p:xfrm>
          <a:off x="250825" y="1196975"/>
          <a:ext cx="8713788" cy="4902200"/>
        </p:xfrm>
        <a:graphic>
          <a:graphicData uri="http://schemas.openxmlformats.org/drawingml/2006/table">
            <a:tbl>
              <a:tblPr/>
              <a:tblGrid>
                <a:gridCol w="4357688"/>
                <a:gridCol w="4356100"/>
              </a:tblGrid>
              <a:tr h="2451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Μείωση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ενεργητικού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l-GR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Αύξηση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παθητικού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51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l-GR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32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Μείωση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32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παθητικού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783</TotalTime>
  <Words>544</Words>
  <Application>Microsoft Office PowerPoint</Application>
  <PresentationFormat>Προβολή στην οθόνη (4:3)</PresentationFormat>
  <Paragraphs>114</Paragraphs>
  <Slides>20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20</vt:i4>
      </vt:variant>
    </vt:vector>
  </HeadingPairs>
  <TitlesOfParts>
    <vt:vector size="21" baseType="lpstr">
      <vt:lpstr>Θέμα του Office</vt:lpstr>
      <vt:lpstr>ΕΙΣΑΓΩΓΗ ΣΤΗ ΛΟΓΙΣΤΙΚΗ</vt:lpstr>
      <vt:lpstr>Ανοιχτά Ακαδημαϊκά Μαθήματα  στο ΤΕΙ Ηπείρου</vt:lpstr>
      <vt:lpstr>Άδειες Χρήσης</vt:lpstr>
      <vt:lpstr>Χρηματοδότηση</vt:lpstr>
      <vt:lpstr>ΣΚΟΠΟΙ ΕΝΟΤΗΤΑΣ</vt:lpstr>
      <vt:lpstr>Μεταβολές της οικονομικής κατάστασης</vt:lpstr>
      <vt:lpstr>Οι ποιοτικές μεταβολές οι συναλλαγές</vt:lpstr>
      <vt:lpstr>Ικανοποίηση απαιτήσεων</vt:lpstr>
      <vt:lpstr>Εξόφληση υποχρεώσεων </vt:lpstr>
      <vt:lpstr>Η παραγωγή </vt:lpstr>
      <vt:lpstr>Οι ποιοτικές - ποσοτικές μεταβολές (1) από (3) </vt:lpstr>
      <vt:lpstr>Οι ποιοτικές - ποσοτικές μεταβολές (2) από (3) </vt:lpstr>
      <vt:lpstr>Οι ποιοτικές - ποσοτικές μεταβολές (3) από (3) </vt:lpstr>
      <vt:lpstr>Βιβλιογραφία</vt:lpstr>
      <vt:lpstr>Σημείωμα Αναφοράς</vt:lpstr>
      <vt:lpstr>Σημείωμα Αδειοδότησης</vt:lpstr>
      <vt:lpstr>Διαφάνεια 17</vt:lpstr>
      <vt:lpstr>Διαφάνεια 18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ΧΡΗΜΑΤΟΟΙΚΟΝΟΜΙΚΗ ΛΟΓΙΣΤΙΚΗ</dc:title>
  <dc:creator>pc1</dc:creator>
  <cp:lastModifiedBy>pc1</cp:lastModifiedBy>
  <cp:revision>89</cp:revision>
  <dcterms:created xsi:type="dcterms:W3CDTF">2015-10-27T21:06:30Z</dcterms:created>
  <dcterms:modified xsi:type="dcterms:W3CDTF">2015-11-06T14:48:28Z</dcterms:modified>
</cp:coreProperties>
</file>