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73" r:id="rId15"/>
    <p:sldId id="276" r:id="rId16"/>
    <p:sldId id="279" r:id="rId17"/>
    <p:sldId id="280" r:id="rId18"/>
    <p:sldId id="281" r:id="rId19"/>
    <p:sldId id="284" r:id="rId20"/>
    <p:sldId id="28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:Μεταβολές της οικονομικής κατάστασης,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DF2B-8116-4153-B8C4-294F3F60D5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:Μεταβολές της οικονομικής κατάστασης,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:Μεταβολές της οικονομικής κατάστασης,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:Μεταβολές της οικονομικής κατάστασης,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9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:Μεταβολές της οικονομικής κατάστασης,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</a:t>
            </a:r>
            <a:r>
              <a:rPr lang="en-US" dirty="0" smtClean="0"/>
              <a:t> </a:t>
            </a:r>
            <a:r>
              <a:rPr lang="el-GR" dirty="0" smtClean="0"/>
              <a:t>Μεταβολές της οικονομικής κατάστασης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481467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-72008"/>
            <a:ext cx="914400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71822"/>
            <a:ext cx="8510588" cy="896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u="sng" dirty="0" smtClean="0">
                <a:solidFill>
                  <a:srgbClr val="000000"/>
                </a:solidFill>
              </a:rPr>
              <a:t>Η παραγωγή</a:t>
            </a:r>
            <a:r>
              <a:rPr lang="el-GR" sz="2400" b="1" u="sng" dirty="0" smtClean="0">
                <a:solidFill>
                  <a:srgbClr val="000000"/>
                </a:solidFill>
              </a:rPr>
              <a:t/>
            </a:r>
            <a:br>
              <a:rPr lang="el-GR" sz="2400" b="1" u="sng" dirty="0" smtClean="0">
                <a:solidFill>
                  <a:srgbClr val="000000"/>
                </a:solidFill>
              </a:rPr>
            </a:br>
            <a:endParaRPr lang="el-GR" sz="24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0659" name="Group 3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10753"/>
            <a:ext cx="8510588" cy="896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b="1" u="sng" dirty="0" smtClean="0">
                <a:solidFill>
                  <a:srgbClr val="000000"/>
                </a:solidFill>
              </a:rPr>
              <a:t>Οι ποιοτικές</a:t>
            </a:r>
            <a:r>
              <a:rPr lang="en-US" sz="3200" b="1" u="sng" dirty="0" smtClean="0">
                <a:solidFill>
                  <a:srgbClr val="000000"/>
                </a:solidFill>
              </a:rPr>
              <a:t> - </a:t>
            </a:r>
            <a:r>
              <a:rPr lang="el-GR" sz="3200" b="1" u="sng" dirty="0" smtClean="0">
                <a:solidFill>
                  <a:srgbClr val="000000"/>
                </a:solidFill>
              </a:rPr>
              <a:t>ποσοτικές </a:t>
            </a:r>
            <a:r>
              <a:rPr lang="el-GR" sz="3200" b="1" u="sng" dirty="0" smtClean="0">
                <a:solidFill>
                  <a:srgbClr val="000000"/>
                </a:solidFill>
              </a:rPr>
              <a:t>μεταβολές</a:t>
            </a:r>
            <a:r>
              <a:rPr lang="en-US" sz="3200" b="1" u="sng" dirty="0" smtClean="0">
                <a:solidFill>
                  <a:srgbClr val="000000"/>
                </a:solidFill>
              </a:rPr>
              <a:t> (1) </a:t>
            </a:r>
            <a:r>
              <a:rPr lang="el-GR" sz="3200" b="1" u="sng" dirty="0" smtClean="0">
                <a:solidFill>
                  <a:srgbClr val="000000"/>
                </a:solidFill>
              </a:rPr>
              <a:t>από (3)</a:t>
            </a:r>
            <a:r>
              <a:rPr lang="el-GR" sz="3200" b="1" u="sng" dirty="0" smtClean="0">
                <a:solidFill>
                  <a:srgbClr val="000000"/>
                </a:solidFill>
              </a:rPr>
              <a:t/>
            </a:r>
            <a:br>
              <a:rPr lang="el-GR" sz="3200" b="1" u="sng" dirty="0" smtClean="0">
                <a:solidFill>
                  <a:srgbClr val="000000"/>
                </a:solidFill>
              </a:rPr>
            </a:br>
            <a:endParaRPr lang="el-GR" sz="32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 idx="1"/>
          </p:nvPr>
        </p:nvGraphicFramePr>
        <p:xfrm>
          <a:off x="250825" y="1479128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ή (μείωση)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Της Καθαρής Θέσης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 (κόστος)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 (έσοδα)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10753"/>
            <a:ext cx="8510588" cy="896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u="sng" dirty="0" smtClean="0">
                <a:solidFill>
                  <a:srgbClr val="000000"/>
                </a:solidFill>
              </a:rPr>
              <a:t>Οι ποιοτικές</a:t>
            </a:r>
            <a:r>
              <a:rPr lang="en-US" sz="3600" b="1" u="sng" dirty="0" smtClean="0">
                <a:solidFill>
                  <a:srgbClr val="000000"/>
                </a:solidFill>
              </a:rPr>
              <a:t> - </a:t>
            </a:r>
            <a:r>
              <a:rPr lang="el-GR" sz="3600" b="1" u="sng" dirty="0" smtClean="0">
                <a:solidFill>
                  <a:srgbClr val="000000"/>
                </a:solidFill>
              </a:rPr>
              <a:t>ποσοτικές </a:t>
            </a:r>
            <a:r>
              <a:rPr lang="el-GR" sz="3600" b="1" u="sng" dirty="0" smtClean="0">
                <a:solidFill>
                  <a:srgbClr val="000000"/>
                </a:solidFill>
              </a:rPr>
              <a:t>μεταβολές (2) από (3)</a:t>
            </a:r>
            <a:r>
              <a:rPr lang="el-GR" sz="3600" b="1" u="sng" dirty="0" smtClean="0">
                <a:solidFill>
                  <a:srgbClr val="000000"/>
                </a:solidFill>
              </a:rPr>
              <a:t/>
            </a:r>
            <a:br>
              <a:rPr lang="el-GR" sz="3600" b="1" u="sng" dirty="0" smtClean="0">
                <a:solidFill>
                  <a:srgbClr val="000000"/>
                </a:solidFill>
              </a:rPr>
            </a:br>
            <a:endParaRPr lang="el-GR" sz="36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idx="1"/>
          </p:nvPr>
        </p:nvGraphicFramePr>
        <p:xfrm>
          <a:off x="250825" y="1479128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Της Καθαρής Θέσης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ενεργητικού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10753"/>
            <a:ext cx="8510588" cy="896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u="sng" dirty="0" smtClean="0">
                <a:solidFill>
                  <a:srgbClr val="000000"/>
                </a:solidFill>
              </a:rPr>
              <a:t>Οι ποιοτικές</a:t>
            </a:r>
            <a:r>
              <a:rPr lang="en-US" sz="3600" b="1" u="sng" dirty="0" smtClean="0">
                <a:solidFill>
                  <a:srgbClr val="000000"/>
                </a:solidFill>
              </a:rPr>
              <a:t> - </a:t>
            </a:r>
            <a:r>
              <a:rPr lang="el-GR" sz="3600" b="1" u="sng" dirty="0" smtClean="0">
                <a:solidFill>
                  <a:srgbClr val="000000"/>
                </a:solidFill>
              </a:rPr>
              <a:t>ποσοτικές </a:t>
            </a:r>
            <a:r>
              <a:rPr lang="el-GR" sz="3600" b="1" u="sng" dirty="0" smtClean="0">
                <a:solidFill>
                  <a:srgbClr val="000000"/>
                </a:solidFill>
              </a:rPr>
              <a:t>μεταβολές (3) από (3)</a:t>
            </a:r>
            <a:r>
              <a:rPr lang="el-GR" sz="3600" b="1" u="sng" dirty="0" smtClean="0">
                <a:solidFill>
                  <a:srgbClr val="000000"/>
                </a:solidFill>
              </a:rPr>
              <a:t/>
            </a:r>
            <a:br>
              <a:rPr lang="el-GR" sz="3600" b="1" u="sng" dirty="0" smtClean="0">
                <a:solidFill>
                  <a:srgbClr val="000000"/>
                </a:solidFill>
              </a:rPr>
            </a:br>
            <a:endParaRPr lang="el-GR" sz="36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3731" name="Group 3"/>
          <p:cNvGraphicFramePr>
            <a:graphicFrameLocks noGrp="1"/>
          </p:cNvGraphicFramePr>
          <p:nvPr>
            <p:ph idx="1"/>
          </p:nvPr>
        </p:nvGraphicFramePr>
        <p:xfrm>
          <a:off x="250825" y="1479128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Της Καθαρής Θέσης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 ενεργητικού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smtClean="0"/>
              <a:t>Γκίνογλου</a:t>
            </a:r>
            <a:r>
              <a:rPr lang="el-GR" dirty="0" smtClean="0"/>
              <a:t>, Π. </a:t>
            </a:r>
            <a:r>
              <a:rPr lang="el-GR" dirty="0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Μεταβολές της οικονομικής κατάστασης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200" dirty="0" smtClean="0">
                <a:cs typeface="Times New Roman" pitchFamily="18" charset="0"/>
              </a:rPr>
              <a:t>ΣΚΟΠΟΙ ΕΝΟΤΗΤΑΣ</a:t>
            </a:r>
            <a:endParaRPr lang="el-GR" sz="3200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Σκοπός της παρούσας ενότητας είναι να καταδείξει πως μεταβάλλεται  το σύνολο των οικονομικών αγαθών ,υλικών  ή άυλων που βρίσκονται στην κυριότητα ή κατοχή της οικονομικής </a:t>
            </a:r>
            <a:r>
              <a:rPr lang="el-GR" smtClean="0"/>
              <a:t>μονάδας ,καθώς </a:t>
            </a:r>
            <a:r>
              <a:rPr lang="el-GR" dirty="0" smtClean="0"/>
              <a:t>και  για το πως μεταβάλλονται οι υποχρεώσεις που  αυτή </a:t>
            </a:r>
            <a:r>
              <a:rPr lang="el-GR" smtClean="0"/>
              <a:t>έχει ,απέναντι </a:t>
            </a:r>
            <a:r>
              <a:rPr lang="el-GR" dirty="0" smtClean="0"/>
              <a:t>σε τρίτους.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76672"/>
            <a:ext cx="8510588" cy="1152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200" b="1" u="sng" dirty="0" smtClean="0">
                <a:solidFill>
                  <a:srgbClr val="000000"/>
                </a:solidFill>
              </a:rPr>
              <a:t>Μεταβολές της οικονομικής κατάστασης</a:t>
            </a:r>
          </a:p>
        </p:txBody>
      </p:sp>
      <p:sp>
        <p:nvSpPr>
          <p:cNvPr id="17419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3" y="1772816"/>
            <a:ext cx="1152128" cy="4326359"/>
          </a:xfrm>
        </p:spPr>
        <p:txBody>
          <a:bodyPr/>
          <a:lstStyle/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2800" dirty="0" smtClean="0"/>
          </a:p>
          <a:p>
            <a:pPr eaLnBrk="1" hangingPunct="1">
              <a:defRPr/>
            </a:pPr>
            <a:endParaRPr lang="el-GR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 smtClean="0"/>
              <a:t>Οικονομι</a:t>
            </a:r>
            <a:r>
              <a:rPr lang="el-GR" sz="2000" dirty="0" smtClean="0"/>
              <a:t>-</a:t>
            </a:r>
            <a:r>
              <a:rPr lang="el-GR" sz="2000" dirty="0" smtClean="0"/>
              <a:t>κές</a:t>
            </a:r>
            <a:endParaRPr lang="el-G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 smtClean="0"/>
              <a:t>πράξεις</a:t>
            </a:r>
          </a:p>
        </p:txBody>
      </p:sp>
      <p:graphicFrame>
        <p:nvGraphicFramePr>
          <p:cNvPr id="17442" name="Group 34"/>
          <p:cNvGraphicFramePr>
            <a:graphicFrameLocks noGrp="1"/>
          </p:cNvGraphicFramePr>
          <p:nvPr>
            <p:ph sz="half" idx="2"/>
          </p:nvPr>
        </p:nvGraphicFramePr>
        <p:xfrm>
          <a:off x="1331640" y="1700808"/>
          <a:ext cx="7451725" cy="4795076"/>
        </p:xfrm>
        <a:graphic>
          <a:graphicData uri="http://schemas.openxmlformats.org/drawingml/2006/table">
            <a:tbl>
              <a:tblPr/>
              <a:tblGrid>
                <a:gridCol w="2482850"/>
                <a:gridCol w="2486025"/>
                <a:gridCol w="2482850"/>
              </a:tblGrid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ΠΟΙΟΤΙΚΕΣ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(απλές)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Παραγωγή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Συναλλαγή Απόκτηση – Ικανοποίηση απαίτησης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Ανάληψη υποχρέωσης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Εξόφληση υποχρέωσης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ΠΟΣΟΤΙΚΕΣ – ΠΟΙΟΤΙΚΕΣ (Σύνθετες)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Εξαγωγή αποτελέσματος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ΠΟΣΟΤΙΚΕΣ (απλές)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Απρόοπτο κέρδος ή ζημιά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Απρόοπτο κέρδος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Απρόοπτη ζημία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15838"/>
            <a:ext cx="8510588" cy="896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u="sng" dirty="0" smtClean="0">
                <a:solidFill>
                  <a:srgbClr val="000000"/>
                </a:solidFill>
              </a:rPr>
              <a:t>Οι ποιοτικές μεταβολές</a:t>
            </a:r>
            <a:br>
              <a:rPr lang="el-GR" sz="3600" b="1" u="sng" dirty="0" smtClean="0">
                <a:solidFill>
                  <a:srgbClr val="000000"/>
                </a:solidFill>
              </a:rPr>
            </a:br>
            <a:r>
              <a:rPr lang="el-GR" sz="3600" b="1" u="sng" dirty="0" smtClean="0">
                <a:solidFill>
                  <a:srgbClr val="000000"/>
                </a:solidFill>
              </a:rPr>
              <a:t>οι συναλλαγές</a:t>
            </a:r>
          </a:p>
        </p:txBody>
      </p:sp>
      <p:graphicFrame>
        <p:nvGraphicFramePr>
          <p:cNvPr id="56336" name="Group 16"/>
          <p:cNvGraphicFramePr>
            <a:graphicFrameLocks noGrp="1"/>
          </p:cNvGraphicFramePr>
          <p:nvPr>
            <p:ph idx="1"/>
          </p:nvPr>
        </p:nvGraphicFramePr>
        <p:xfrm>
          <a:off x="250825" y="1767160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96938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u="sng" dirty="0" smtClean="0">
                <a:solidFill>
                  <a:srgbClr val="000000"/>
                </a:solidFill>
              </a:rPr>
              <a:t>Ικανοποίηση απαιτήσεων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71822"/>
            <a:ext cx="8510588" cy="896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u="sng" dirty="0" smtClean="0">
                <a:solidFill>
                  <a:srgbClr val="000000"/>
                </a:solidFill>
              </a:rPr>
              <a:t>Εξόφληση υποχρεώσεων</a:t>
            </a:r>
            <a:r>
              <a:rPr lang="el-GR" sz="2400" b="1" u="sng" dirty="0" smtClean="0">
                <a:solidFill>
                  <a:srgbClr val="000000"/>
                </a:solidFill>
              </a:rPr>
              <a:t/>
            </a:r>
            <a:br>
              <a:rPr lang="el-GR" sz="2400" b="1" u="sng" dirty="0" smtClean="0">
                <a:solidFill>
                  <a:srgbClr val="000000"/>
                </a:solidFill>
              </a:rPr>
            </a:br>
            <a:endParaRPr lang="el-GR" sz="24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9635" name="Group 3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13788" cy="4902200"/>
        </p:xfrm>
        <a:graphic>
          <a:graphicData uri="http://schemas.openxmlformats.org/drawingml/2006/table">
            <a:tbl>
              <a:tblPr/>
              <a:tblGrid>
                <a:gridCol w="4357688"/>
                <a:gridCol w="43561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ενεργητικού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Αύξηση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Μείωση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παθητικού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544</Words>
  <Application>Microsoft Office PowerPoint</Application>
  <PresentationFormat>Προβολή στην οθόνη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Μεταβολές της οικονομικής κατάστασης</vt:lpstr>
      <vt:lpstr>Οι ποιοτικές μεταβολές οι συναλλαγές</vt:lpstr>
      <vt:lpstr>Ικανοποίηση απαιτήσεων</vt:lpstr>
      <vt:lpstr>Εξόφληση υποχρεώσεων </vt:lpstr>
      <vt:lpstr>Η παραγωγή </vt:lpstr>
      <vt:lpstr>Οι ποιοτικές - ποσοτικές μεταβολές (1) από (3) </vt:lpstr>
      <vt:lpstr>Οι ποιοτικές - ποσοτικές μεταβολές (2) από (3) </vt:lpstr>
      <vt:lpstr>Οι ποιοτικές - ποσοτικές μεταβολές (3) από (3) 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89</cp:revision>
  <dcterms:created xsi:type="dcterms:W3CDTF">2015-10-27T21:06:30Z</dcterms:created>
  <dcterms:modified xsi:type="dcterms:W3CDTF">2015-11-06T14:48:28Z</dcterms:modified>
</cp:coreProperties>
</file>