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9" r:id="rId3"/>
    <p:sldId id="257" r:id="rId4"/>
    <p:sldId id="259" r:id="rId5"/>
    <p:sldId id="261" r:id="rId6"/>
    <p:sldId id="492" r:id="rId7"/>
    <p:sldId id="352" r:id="rId8"/>
    <p:sldId id="519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27" r:id="rId29"/>
    <p:sldId id="512" r:id="rId30"/>
    <p:sldId id="513" r:id="rId31"/>
    <p:sldId id="514" r:id="rId32"/>
    <p:sldId id="515" r:id="rId33"/>
    <p:sldId id="516" r:id="rId34"/>
    <p:sldId id="290" r:id="rId35"/>
    <p:sldId id="351" r:id="rId36"/>
    <p:sldId id="520" r:id="rId37"/>
    <p:sldId id="522" r:id="rId38"/>
    <p:sldId id="523" r:id="rId39"/>
    <p:sldId id="524" r:id="rId40"/>
    <p:sldId id="525" r:id="rId41"/>
    <p:sldId id="526" r:id="rId42"/>
  </p:sldIdLst>
  <p:sldSz cx="9144000" cy="5715000" type="screen16x10"/>
  <p:notesSz cx="6858000" cy="9144000"/>
  <p:custDataLst>
    <p:tags r:id="rId4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3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28" autoAdjust="0"/>
    <p:restoredTop sz="99309" autoAdjust="0"/>
  </p:normalViewPr>
  <p:slideViewPr>
    <p:cSldViewPr>
      <p:cViewPr varScale="1">
        <p:scale>
          <a:sx n="90" d="100"/>
          <a:sy n="90" d="100"/>
        </p:scale>
        <p:origin x="33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1911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182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5153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66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005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480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49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61811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9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9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9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9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guide.org/articles" TargetMode="External"/><Relationship Id="rId7" Type="http://schemas.openxmlformats.org/officeDocument/2006/relationships/hyperlink" Target="http://www.mayoclinic.org/diseases-conditions/female-sexual-dysfunction/basics/definition/con-20027721" TargetMode="External"/><Relationship Id="rId2" Type="http://schemas.openxmlformats.org/officeDocument/2006/relationships/hyperlink" Target="http://www.psychiatry-pulse.gr/yliko/ariet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mc/articles/PMC2695750/" TargetMode="External"/><Relationship Id="rId5" Type="http://schemas.openxmlformats.org/officeDocument/2006/relationships/hyperlink" Target="https://www.mentalhelp.net/articles/sexual-disorders/" TargetMode="External"/><Relationship Id="rId4" Type="http://schemas.openxmlformats.org/officeDocument/2006/relationships/hyperlink" Target="http://my.clevelandclinic.org/health/diseases_conditions/hic_An_Overview_of_Sexual_Dysfunction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2" TargetMode="Externa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Ψυχοπαθολογία Ενηλίκων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9:</a:t>
            </a:r>
            <a:r>
              <a:rPr lang="en-US" sz="2800" dirty="0" smtClean="0"/>
              <a:t> </a:t>
            </a:r>
            <a:r>
              <a:rPr lang="el-GR" sz="2800" b="1" dirty="0" smtClean="0"/>
              <a:t>Σεξουαλικές Δυσλειτουργίες</a:t>
            </a:r>
          </a:p>
          <a:p>
            <a:r>
              <a:rPr lang="el-GR" sz="2800" dirty="0" smtClean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Σεξουαλικές Δυσλειτουργίες (2 από 2) </a:t>
            </a:r>
            <a:endParaRPr lang="el-GR" altLang="el-GR" dirty="0"/>
          </a:p>
        </p:txBody>
      </p:sp>
      <p:sp>
        <p:nvSpPr>
          <p:cNvPr id="409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4"/>
            <a:ext cx="8229600" cy="3819272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sz="3000" dirty="0" smtClean="0"/>
              <a:t>Είναι κοινά φαινόμενα</a:t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r>
              <a:rPr lang="el-GR" altLang="el-GR" sz="3000" dirty="0" smtClean="0"/>
              <a:t>Ειδικοί τύποι θεραπείας του σεξ ή συνδυασμός θεραπείας του σεξ και ψυχαναλυτικής ψυχοθεραπείας θεωρούνται αποτελεσματικοί</a:t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r>
              <a:rPr lang="el-GR" altLang="el-GR" sz="3000" dirty="0" smtClean="0"/>
              <a:t>Για την αξιολόγηση της σεξουαλικής λειτουργικότητας του ατόμου, πρέπει να γνωρίζουμε το φυσιολογικό κύκλο των σεξουαλικών αντιδράσεων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87516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7858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Ο κύκλος της σεξουαλικής ανταπόκρισης (1 από 2)</a:t>
            </a:r>
            <a:endParaRPr lang="el-GR" altLang="el-GR" sz="3600" dirty="0"/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/>
          </a:bodyPr>
          <a:lstStyle/>
          <a:p>
            <a:r>
              <a:rPr lang="el-GR" altLang="el-GR" sz="2800" dirty="0" err="1" smtClean="0"/>
              <a:t>Masters</a:t>
            </a:r>
            <a:r>
              <a:rPr lang="el-GR" altLang="el-GR" sz="2800" dirty="0" smtClean="0"/>
              <a:t> &amp; </a:t>
            </a:r>
            <a:r>
              <a:rPr lang="el-GR" altLang="el-GR" sz="2800" dirty="0" err="1" smtClean="0"/>
              <a:t>Johnson</a:t>
            </a:r>
            <a:r>
              <a:rPr lang="el-GR" altLang="el-GR" sz="2800" dirty="0" smtClean="0"/>
              <a:t> (1966): </a:t>
            </a:r>
            <a:br>
              <a:rPr lang="el-GR" altLang="el-GR" sz="2800" dirty="0" smtClean="0"/>
            </a:br>
            <a:r>
              <a:rPr lang="el-GR" altLang="el-GR" sz="2800" dirty="0" smtClean="0"/>
              <a:t>λεπτομερείς περιγραφές αυτού του κύκλου</a:t>
            </a:r>
          </a:p>
          <a:p>
            <a:r>
              <a:rPr lang="el-GR" altLang="el-GR" sz="2800" dirty="0" smtClean="0"/>
              <a:t>Τα σεξουαλικά ερεθίσματα προκαλούν χαρακτηριστικές αντιδράσεις σε άντρες και γυναίκες και ολόκληρος ο κύκλος θα μπορούσε να χωριστεί σε </a:t>
            </a:r>
            <a:r>
              <a:rPr lang="el-GR" altLang="el-GR" sz="2800" u="sng" dirty="0" smtClean="0"/>
              <a:t>τέσσερις φάσεις</a:t>
            </a:r>
            <a:endParaRPr lang="el-GR" altLang="el-GR" sz="2800" u="sng" dirty="0"/>
          </a:p>
        </p:txBody>
      </p:sp>
    </p:spTree>
    <p:extLst>
      <p:ext uri="{BB962C8B-B14F-4D97-AF65-F5344CB8AC3E}">
        <p14:creationId xmlns:p14="http://schemas.microsoft.com/office/powerpoint/2010/main" val="156500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Ο κύκλος της σεξουαλικής ανταπόκρισης (2 από 2)</a:t>
            </a:r>
            <a:endParaRPr lang="el-GR" altLang="el-GR" sz="3600" dirty="0"/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/>
          <a:lstStyle/>
          <a:p>
            <a:r>
              <a:rPr lang="el-GR" altLang="el-GR" sz="2800" dirty="0" smtClean="0"/>
              <a:t>Τέσσερις φάσεις του κύκλου της σεξουαλικής απάντησης</a:t>
            </a:r>
          </a:p>
          <a:p>
            <a:r>
              <a:rPr lang="el-GR" altLang="el-GR" sz="2800" dirty="0" smtClean="0"/>
              <a:t>Φάση Ι - Επιθυμία</a:t>
            </a:r>
          </a:p>
          <a:p>
            <a:r>
              <a:rPr lang="el-GR" altLang="el-GR" sz="2800" dirty="0" smtClean="0"/>
              <a:t>Φάση II - Διέγερση</a:t>
            </a:r>
          </a:p>
          <a:p>
            <a:r>
              <a:rPr lang="el-GR" altLang="el-GR" sz="2800" dirty="0" smtClean="0"/>
              <a:t>Φάση III – Οργασμός</a:t>
            </a:r>
          </a:p>
          <a:p>
            <a:r>
              <a:rPr lang="el-GR" altLang="el-GR" sz="2800" dirty="0" smtClean="0"/>
              <a:t>Φάση IV – Χαλάρωση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82571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457200" y="428608"/>
            <a:ext cx="8229600" cy="752756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Σεξουαλικές </a:t>
            </a:r>
            <a:r>
              <a:rPr lang="el-GR" altLang="el-GR" dirty="0" err="1" smtClean="0"/>
              <a:t>Δυσλειτουργιές</a:t>
            </a:r>
            <a:r>
              <a:rPr lang="el-GR" altLang="el-GR" dirty="0" smtClean="0"/>
              <a:t> </a:t>
            </a:r>
            <a:br>
              <a:rPr lang="el-GR" altLang="el-GR" dirty="0" smtClean="0"/>
            </a:br>
            <a:endParaRPr lang="el-GR" altLang="el-GR" dirty="0"/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sz="3000" b="1" dirty="0" smtClean="0"/>
              <a:t>Βασικό κοινό χαρακτηριστικό</a:t>
            </a:r>
            <a:r>
              <a:rPr lang="el-GR" altLang="el-GR" sz="3000" dirty="0" smtClean="0"/>
              <a:t>:</a:t>
            </a:r>
            <a:br>
              <a:rPr lang="el-GR" altLang="el-GR" sz="3000" dirty="0" smtClean="0"/>
            </a:br>
            <a:r>
              <a:rPr lang="el-GR" altLang="el-GR" sz="3000" dirty="0" smtClean="0"/>
              <a:t>Κάποια διαταραχή στις ψυχοφυσιολογικές διεργασίες που χαρακτηρίζουν τον κύκλο της σεξουαλικής ανταπόκρισης ή πόνος κατά τη συνουσία</a:t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r>
              <a:rPr lang="el-GR" altLang="el-GR" sz="3000" dirty="0" smtClean="0"/>
              <a:t>Διαταραχές της σεξουαλικής ανταπόκρισης μπορούν να συμβούν σε μια ή περισσότερες από αυτές τις φάσεις</a:t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62914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Σεξουαλικές Διαταραχές (1 από 3)</a:t>
            </a:r>
            <a:endParaRPr lang="el-GR" altLang="el-GR" dirty="0"/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altLang="el-GR" sz="3000" b="1" dirty="0" smtClean="0"/>
              <a:t>Διαταραχές της Σεξουαλικής Επιθυμίας</a:t>
            </a:r>
          </a:p>
          <a:p>
            <a:pPr marL="0" indent="0">
              <a:buNone/>
            </a:pPr>
            <a:r>
              <a:rPr lang="el-GR" altLang="el-GR" sz="3000" dirty="0" smtClean="0"/>
              <a:t>• Διαταραχή Υποτονικής Σεξουαλικής Επιθυμίας</a:t>
            </a:r>
          </a:p>
          <a:p>
            <a:pPr marL="0" indent="0">
              <a:buNone/>
            </a:pPr>
            <a:r>
              <a:rPr lang="el-GR" altLang="el-GR" sz="3000" dirty="0" smtClean="0"/>
              <a:t>• Διαταραχή Σεξουαλικής Αποστροφής</a:t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pPr marL="0" indent="0">
              <a:buNone/>
            </a:pPr>
            <a:r>
              <a:rPr lang="el-GR" altLang="el-GR" sz="3000" b="1" dirty="0" smtClean="0"/>
              <a:t>Διαταραχές της Σεξουαλικής Διέγερσης</a:t>
            </a:r>
          </a:p>
          <a:p>
            <a:pPr marL="0" indent="0">
              <a:buNone/>
            </a:pPr>
            <a:r>
              <a:rPr lang="el-GR" altLang="el-GR" sz="3000" dirty="0" smtClean="0"/>
              <a:t>• Διαταραχή της Σεξουαλικής Διέγερσης στη Γυναίκα</a:t>
            </a:r>
          </a:p>
          <a:p>
            <a:pPr marL="0" indent="0">
              <a:buNone/>
            </a:pPr>
            <a:r>
              <a:rPr lang="el-GR" altLang="el-GR" sz="3000" dirty="0" smtClean="0"/>
              <a:t>• Διαταραχή της Στύσης στον Άντρα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26685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Σεξουαλικές Διαταραχές (2 από 3)</a:t>
            </a:r>
            <a:endParaRPr lang="el-GR" altLang="el-GR" dirty="0"/>
          </a:p>
        </p:txBody>
      </p:sp>
      <p:sp>
        <p:nvSpPr>
          <p:cNvPr id="9218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b="1" dirty="0" smtClean="0"/>
              <a:t>Διαταραχές του Οργασμού</a:t>
            </a:r>
          </a:p>
          <a:p>
            <a:pPr marL="0" indent="0">
              <a:buNone/>
            </a:pPr>
            <a:r>
              <a:rPr lang="el-GR" altLang="el-GR" sz="2800" dirty="0" smtClean="0"/>
              <a:t>• Διαταραχή του Οργασμού στη Γυναίκα</a:t>
            </a:r>
          </a:p>
          <a:p>
            <a:pPr marL="0" indent="0">
              <a:buNone/>
            </a:pPr>
            <a:r>
              <a:rPr lang="el-GR" altLang="el-GR" sz="2800" dirty="0" smtClean="0"/>
              <a:t>• Διαταραχή του Οργασμού στον Άντρα</a:t>
            </a:r>
          </a:p>
          <a:p>
            <a:pPr marL="0" indent="0">
              <a:buNone/>
            </a:pPr>
            <a:r>
              <a:rPr lang="el-GR" altLang="el-GR" sz="2800" dirty="0" smtClean="0"/>
              <a:t>• Πρόωρη Εκσπερμάτωση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618879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14381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Σεξουαλικές Διαταραχές (3 από 3)</a:t>
            </a:r>
            <a:endParaRPr lang="el-GR" altLang="el-GR" dirty="0"/>
          </a:p>
        </p:txBody>
      </p:sp>
      <p:sp>
        <p:nvSpPr>
          <p:cNvPr id="10242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4"/>
            <a:ext cx="8229600" cy="3819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3000" b="1" dirty="0" smtClean="0"/>
              <a:t>Διαταραχές Σεξουαλικού Πόνου</a:t>
            </a:r>
          </a:p>
          <a:p>
            <a:pPr marL="0" indent="0">
              <a:buNone/>
            </a:pPr>
            <a:r>
              <a:rPr lang="el-GR" altLang="el-GR" sz="3000" dirty="0" smtClean="0"/>
              <a:t>• </a:t>
            </a:r>
            <a:r>
              <a:rPr lang="el-GR" altLang="el-GR" sz="3000" b="1" dirty="0" smtClean="0"/>
              <a:t>Δυσπαρεύνεια</a:t>
            </a:r>
            <a:r>
              <a:rPr lang="el-GR" altLang="el-GR" sz="3000" dirty="0" smtClean="0"/>
              <a:t>= επεισόδια πόνου στα γεννητικά </a:t>
            </a:r>
            <a:br>
              <a:rPr lang="el-GR" altLang="el-GR" sz="3000" dirty="0" smtClean="0"/>
            </a:br>
            <a:r>
              <a:rPr lang="el-GR" altLang="el-GR" sz="3000" dirty="0" smtClean="0"/>
              <a:t>   όργανα πριν, κατά ή μετά τη συνουσία</a:t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pPr marL="0" indent="0">
              <a:buNone/>
            </a:pPr>
            <a:r>
              <a:rPr lang="el-GR" altLang="el-GR" sz="3000" dirty="0" smtClean="0"/>
              <a:t>• </a:t>
            </a:r>
            <a:r>
              <a:rPr lang="el-GR" altLang="el-GR" sz="3000" b="1" dirty="0" smtClean="0"/>
              <a:t>Κολεόσπασμος</a:t>
            </a:r>
            <a:r>
              <a:rPr lang="el-GR" altLang="el-GR" sz="3000" dirty="0" smtClean="0"/>
              <a:t>= ακούσια μυϊκή σύσπαση του </a:t>
            </a:r>
            <a:br>
              <a:rPr lang="el-GR" altLang="el-GR" sz="3000" dirty="0" smtClean="0"/>
            </a:br>
            <a:r>
              <a:rPr lang="el-GR" altLang="el-GR" sz="3000" dirty="0" smtClean="0"/>
              <a:t>   κατώτερου τριτημορίου του κόλπου που </a:t>
            </a:r>
            <a:br>
              <a:rPr lang="el-GR" altLang="el-GR" sz="3000" dirty="0" smtClean="0"/>
            </a:br>
            <a:r>
              <a:rPr lang="el-GR" altLang="el-GR" sz="3000" dirty="0" smtClean="0"/>
              <a:t>   εμποδίζει την είσοδο του πέους και τη συνουσία </a:t>
            </a:r>
          </a:p>
          <a:p>
            <a:pPr marL="0" indent="0"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657974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Σεξουαλικές Διαταραχές – Αιτιολογία  (1 </a:t>
            </a:r>
            <a:r>
              <a:rPr lang="el-GR" altLang="el-GR" sz="4000" dirty="0"/>
              <a:t>από </a:t>
            </a:r>
            <a:r>
              <a:rPr lang="el-GR" altLang="el-GR" sz="4000" dirty="0" smtClean="0"/>
              <a:t>8)</a:t>
            </a:r>
            <a:endParaRPr lang="el-GR" altLang="el-GR" sz="4000" dirty="0"/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/>
          </a:bodyPr>
          <a:lstStyle/>
          <a:p>
            <a:r>
              <a:rPr lang="el-GR" altLang="el-GR" sz="2800" b="1" dirty="0" smtClean="0"/>
              <a:t>Χρόνιες σωματικές νόσοι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Μπορεί να επηρεάσουν αρνητικά τη σεξουαλική επιθυμία</a:t>
            </a:r>
            <a:br>
              <a:rPr lang="el-GR" altLang="el-GR" sz="2800" dirty="0" smtClean="0"/>
            </a:br>
            <a:r>
              <a:rPr lang="el-GR" altLang="el-GR" sz="2800" dirty="0" smtClean="0"/>
              <a:t>(π.χ. σακχαρώδης διαβήτης, ορμονικές διαταραχές, σύνδρομο χρόνιας κόπωσης, υπέρταση, καρδιολογικά προβλήματα, αλκοολισμός, χρήση φαρμάκων κ.ά.)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35826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Σεξουαλικές Διαταραχές – Αιτιολογία  (2 </a:t>
            </a:r>
            <a:r>
              <a:rPr lang="el-GR" altLang="el-GR" sz="4000" dirty="0"/>
              <a:t>από </a:t>
            </a:r>
            <a:r>
              <a:rPr lang="el-GR" altLang="el-GR" sz="4000" dirty="0" smtClean="0"/>
              <a:t>8)</a:t>
            </a:r>
            <a:endParaRPr lang="el-GR" altLang="el-GR" sz="4000" dirty="0"/>
          </a:p>
        </p:txBody>
      </p:sp>
      <p:sp>
        <p:nvSpPr>
          <p:cNvPr id="12290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Autofit/>
          </a:bodyPr>
          <a:lstStyle/>
          <a:p>
            <a:r>
              <a:rPr lang="el-GR" altLang="el-GR" sz="2800" b="1" dirty="0" smtClean="0"/>
              <a:t>Χρόνιες σωματικές νόσοι: </a:t>
            </a:r>
            <a:br>
              <a:rPr lang="el-GR" altLang="el-GR" sz="2800" b="1" dirty="0" smtClean="0"/>
            </a:br>
            <a:r>
              <a:rPr lang="el-GR" altLang="el-GR" sz="2800" dirty="0" smtClean="0"/>
              <a:t>Συνοδεύονται από παράγοντες που μπορεί να επηρεάσουν τη </a:t>
            </a:r>
            <a:r>
              <a:rPr lang="el-GR" altLang="el-GR" sz="2800" u="sng" dirty="0" smtClean="0"/>
              <a:t>σεξουαλική λειτουργικότητα </a:t>
            </a:r>
            <a:endParaRPr lang="el-GR" altLang="el-GR" sz="2800" u="sng" dirty="0" smtClean="0">
              <a:sym typeface="Wingdings 2" panose="05020102010507070707" pitchFamily="18" charset="2"/>
            </a:endParaRPr>
          </a:p>
          <a:p>
            <a:pPr marL="0" indent="0">
              <a:buNone/>
            </a:pP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Αδυναμία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Πόνος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Προβλήματα με τη σωματική εικόνα </a:t>
            </a:r>
            <a:br>
              <a:rPr lang="el-GR" altLang="el-GR" sz="2800" dirty="0" smtClean="0"/>
            </a:br>
            <a:r>
              <a:rPr lang="el-GR" altLang="el-GR" sz="2800" dirty="0" smtClean="0"/>
              <a:t>     (π.χ. κολοστομία,  μαστεκτομή) 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Κατάθλιψη  - Φόβος θανάτου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866087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Σεξουαλικές Διαταραχές – </a:t>
            </a:r>
            <a:r>
              <a:rPr lang="el-GR" altLang="el-GR" sz="4000" dirty="0"/>
              <a:t>Αιτιολογία </a:t>
            </a:r>
            <a:r>
              <a:rPr lang="el-GR" altLang="el-GR" sz="4000" dirty="0" smtClean="0"/>
              <a:t>(3 </a:t>
            </a:r>
            <a:r>
              <a:rPr lang="el-GR" altLang="el-GR" sz="4000" dirty="0"/>
              <a:t>από </a:t>
            </a:r>
            <a:r>
              <a:rPr lang="el-GR" altLang="el-GR" sz="4000" dirty="0" smtClean="0"/>
              <a:t>8)</a:t>
            </a:r>
            <a:endParaRPr lang="el-GR" alt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92500" lnSpcReduction="20000"/>
          </a:bodyPr>
          <a:lstStyle/>
          <a:p>
            <a:r>
              <a:rPr lang="el-GR" sz="3000" dirty="0" smtClean="0"/>
              <a:t>Η αποστροφή για τη σεξουαλική επαφή μπορεί: </a:t>
            </a:r>
            <a:br>
              <a:rPr lang="el-GR" sz="3000" dirty="0" smtClean="0"/>
            </a:br>
            <a:r>
              <a:rPr lang="el-GR" sz="3000" dirty="0" smtClean="0">
                <a:sym typeface="Wingdings 2"/>
              </a:rPr>
              <a:t> </a:t>
            </a:r>
            <a:r>
              <a:rPr lang="el-GR" sz="3000" dirty="0" smtClean="0"/>
              <a:t>να εστιάζεται σε κάποια συγκεκριμένη πλευρά </a:t>
            </a:r>
            <a:br>
              <a:rPr lang="el-GR" sz="3000" dirty="0" smtClean="0"/>
            </a:br>
            <a:r>
              <a:rPr lang="el-GR" sz="3000" dirty="0" smtClean="0"/>
              <a:t>     της  σεξουαλικής εμπειρίας </a:t>
            </a:r>
            <a:br>
              <a:rPr lang="el-GR" sz="3000" dirty="0" smtClean="0"/>
            </a:br>
            <a:r>
              <a:rPr lang="el-GR" sz="3000" dirty="0" smtClean="0">
                <a:sym typeface="Wingdings 2"/>
              </a:rPr>
              <a:t> </a:t>
            </a:r>
            <a:r>
              <a:rPr lang="el-GR" sz="3000" dirty="0" smtClean="0"/>
              <a:t>να υπάρχει γενικευμένη αποστροφή για κάθε </a:t>
            </a:r>
            <a:br>
              <a:rPr lang="el-GR" sz="3000" dirty="0" smtClean="0"/>
            </a:br>
            <a:r>
              <a:rPr lang="el-GR" sz="3000" dirty="0" smtClean="0"/>
              <a:t>    σεξουαλικό ερέθισμα</a:t>
            </a:r>
            <a:br>
              <a:rPr lang="el-GR" sz="3000" dirty="0" smtClean="0"/>
            </a:br>
            <a:endParaRPr lang="el-GR" sz="3000" dirty="0" smtClean="0"/>
          </a:p>
          <a:p>
            <a:r>
              <a:rPr lang="el-GR" sz="3000" dirty="0" smtClean="0"/>
              <a:t>Ορισμένα άτομα μπορεί να παθαίνουν ακόμα και κρίσεις πανικού, αν βρεθούν αντιμέτωπα με μια σεξουαλική συνθήκη 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5506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Ψυχοπαθολογία Ενηλίκων</a:t>
            </a:r>
            <a:endParaRPr lang="el-GR" b="1" dirty="0"/>
          </a:p>
          <a:p>
            <a:pPr algn="l"/>
            <a:r>
              <a:rPr lang="el-GR" sz="2800" b="1" dirty="0" smtClean="0"/>
              <a:t>Ενότητα 9: </a:t>
            </a:r>
            <a:r>
              <a:rPr lang="el-GR" sz="2800" dirty="0"/>
              <a:t>Σεξουαλικές Δυσλειτουργίες</a:t>
            </a:r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Σιαφάκα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Βασιλική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4000" dirty="0"/>
              <a:t>Σεξουαλικές Διαταραχές – Αιτιολογία </a:t>
            </a:r>
            <a:r>
              <a:rPr lang="el-GR" altLang="el-GR" sz="4000" dirty="0" smtClean="0"/>
              <a:t>(4 </a:t>
            </a:r>
            <a:r>
              <a:rPr lang="el-GR" altLang="el-GR" sz="4000" dirty="0"/>
              <a:t>από </a:t>
            </a:r>
            <a:r>
              <a:rPr lang="el-GR" altLang="el-GR" sz="4000" dirty="0" smtClean="0"/>
              <a:t>8)</a:t>
            </a:r>
            <a:endParaRPr lang="el-GR" sz="4000" dirty="0"/>
          </a:p>
        </p:txBody>
      </p:sp>
      <p:sp>
        <p:nvSpPr>
          <p:cNvPr id="1433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sz="3500" b="1" dirty="0" smtClean="0"/>
              <a:t>Χαμηλή αυτοεκτίμηση </a:t>
            </a:r>
            <a:r>
              <a:rPr lang="el-GR" altLang="el-GR" sz="3500" dirty="0" smtClean="0"/>
              <a:t/>
            </a:r>
            <a:br>
              <a:rPr lang="el-GR" altLang="el-GR" sz="3500" dirty="0" smtClean="0"/>
            </a:br>
            <a:r>
              <a:rPr lang="el-GR" altLang="el-GR" sz="3500" dirty="0" smtClean="0"/>
              <a:t>(π.χ. σχετικά με το σώμα του, τις επιδόσεις κ.ά.)</a:t>
            </a:r>
            <a:br>
              <a:rPr lang="el-GR" altLang="el-GR" sz="3500" dirty="0" smtClean="0"/>
            </a:br>
            <a:endParaRPr lang="el-GR" altLang="el-GR" sz="3500" dirty="0" smtClean="0"/>
          </a:p>
          <a:p>
            <a:r>
              <a:rPr lang="el-GR" altLang="el-GR" sz="3500" b="1" dirty="0" smtClean="0"/>
              <a:t>Παράλογες πεποιθήσεις και στάσεις</a:t>
            </a:r>
            <a:r>
              <a:rPr lang="el-GR" altLang="el-GR" sz="3500" dirty="0" smtClean="0"/>
              <a:t> </a:t>
            </a:r>
            <a:br>
              <a:rPr lang="el-GR" altLang="el-GR" sz="3500" dirty="0" smtClean="0"/>
            </a:br>
            <a:r>
              <a:rPr lang="el-GR" altLang="el-GR" sz="3500" dirty="0" smtClean="0"/>
              <a:t>(π.χ. το άτομο μπορεί να πιστεύει πως πρέπει να είναι πάντα έτοιμο για σεξουαλική επαφή, να έχει πάντα οργασμό και να απολαμβάνει το σεξ) </a:t>
            </a:r>
            <a:br>
              <a:rPr lang="el-GR" altLang="el-GR" sz="3500" dirty="0" smtClean="0"/>
            </a:br>
            <a:endParaRPr lang="el-GR" altLang="el-GR" sz="3500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044568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Σεξουαλικές Διαταραχές – </a:t>
            </a:r>
            <a:r>
              <a:rPr lang="el-GR" altLang="el-GR" sz="4000" dirty="0"/>
              <a:t>Αιτιολογία </a:t>
            </a:r>
            <a:r>
              <a:rPr lang="el-GR" altLang="el-GR" sz="4000" dirty="0" smtClean="0"/>
              <a:t>(5 </a:t>
            </a:r>
            <a:r>
              <a:rPr lang="el-GR" altLang="el-GR" sz="4000" dirty="0"/>
              <a:t>από </a:t>
            </a:r>
            <a:r>
              <a:rPr lang="el-GR" altLang="el-GR" sz="4000" dirty="0" smtClean="0"/>
              <a:t>8)</a:t>
            </a:r>
            <a:endParaRPr lang="el-GR" altLang="el-GR" sz="4000" dirty="0"/>
          </a:p>
        </p:txBody>
      </p:sp>
      <p:sp>
        <p:nvSpPr>
          <p:cNvPr id="15362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Σεξουαλική κακοποίηση κατά το παρελθόν </a:t>
            </a:r>
            <a:br>
              <a:rPr lang="el-GR" altLang="el-GR" dirty="0" smtClean="0"/>
            </a:br>
            <a:r>
              <a:rPr lang="el-GR" altLang="el-GR" dirty="0" smtClean="0"/>
              <a:t>(π.χ. βιασμός)</a:t>
            </a:r>
          </a:p>
          <a:p>
            <a:r>
              <a:rPr lang="el-GR" altLang="el-GR" dirty="0" smtClean="0"/>
              <a:t>Αυστηρή ανατροφή</a:t>
            </a:r>
          </a:p>
          <a:p>
            <a:r>
              <a:rPr lang="el-GR" altLang="el-GR" dirty="0" smtClean="0"/>
              <a:t>Έντονο άγχος</a:t>
            </a:r>
            <a:endParaRPr lang="en-US" altLang="el-GR" dirty="0" smtClean="0"/>
          </a:p>
          <a:p>
            <a:r>
              <a:rPr lang="el-GR" altLang="el-GR" dirty="0" smtClean="0"/>
              <a:t>Ενοχή για το σεξ,  αντίληψη ότι το σεξ είναι αμαρτία και ότι τα γεννητικά όργανα είναι «βρώμικα»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742025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Σεξουαλικές Διαταραχές – </a:t>
            </a:r>
            <a:r>
              <a:rPr lang="el-GR" altLang="el-GR" sz="4000" dirty="0"/>
              <a:t>Αιτιολογία </a:t>
            </a:r>
            <a:r>
              <a:rPr lang="el-GR" altLang="el-GR" sz="4000" dirty="0" smtClean="0"/>
              <a:t>(6 </a:t>
            </a:r>
            <a:r>
              <a:rPr lang="el-GR" altLang="el-GR" sz="4000" dirty="0"/>
              <a:t>από </a:t>
            </a:r>
            <a:r>
              <a:rPr lang="el-GR" altLang="el-GR" sz="4000" dirty="0" smtClean="0"/>
              <a:t>8)</a:t>
            </a:r>
            <a:endParaRPr lang="el-GR" altLang="el-GR" sz="4000" dirty="0"/>
          </a:p>
        </p:txBody>
      </p:sp>
      <p:sp>
        <p:nvSpPr>
          <p:cNvPr id="1638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Ασυνείδητες αιμομικτικές επιθυμίες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Αντίθεση του άντρα σε σχέδια εγκυμοσύνης του ζευγαριού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Εχθρότητα και θυμός ή αμφιθυμία για τη σύντροφο κ.ά.</a:t>
            </a:r>
          </a:p>
          <a:p>
            <a:pPr marL="0" indent="0"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285313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Σεξουαλικές Διαταραχές – Αιτιολογία (7 </a:t>
            </a:r>
            <a:r>
              <a:rPr lang="el-GR" altLang="el-GR" sz="4000" dirty="0"/>
              <a:t>από </a:t>
            </a:r>
            <a:r>
              <a:rPr lang="el-GR" altLang="el-GR" sz="4000" dirty="0" smtClean="0"/>
              <a:t>8)</a:t>
            </a:r>
            <a:endParaRPr lang="el-GR" altLang="el-GR" sz="4000" dirty="0"/>
          </a:p>
        </p:txBody>
      </p:sp>
      <p:sp>
        <p:nvSpPr>
          <p:cNvPr id="7270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 fontScale="47500" lnSpcReduction="20000"/>
          </a:bodyPr>
          <a:lstStyle/>
          <a:p>
            <a:r>
              <a:rPr lang="el-GR" sz="5800" dirty="0" smtClean="0"/>
              <a:t>Συσχέτιση με παιδικές εμπειρίες ή με τρέχουσες καταστάσεις: </a:t>
            </a:r>
            <a:br>
              <a:rPr lang="el-GR" sz="5800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5500" dirty="0" smtClean="0">
                <a:sym typeface="Wingdings 2"/>
              </a:rPr>
              <a:t> </a:t>
            </a:r>
            <a:r>
              <a:rPr lang="el-GR" sz="5500" dirty="0" smtClean="0"/>
              <a:t>δημιουργία αναπτυξιακά ενός </a:t>
            </a:r>
            <a:r>
              <a:rPr lang="el-GR" sz="5500" dirty="0" err="1" smtClean="0"/>
              <a:t>τιμωρητικού</a:t>
            </a:r>
            <a:r>
              <a:rPr lang="el-GR" sz="5500" dirty="0" smtClean="0"/>
              <a:t> υπερεγώ ή </a:t>
            </a:r>
            <a:br>
              <a:rPr lang="el-GR" sz="5500" dirty="0" smtClean="0"/>
            </a:br>
            <a:r>
              <a:rPr lang="el-GR" sz="5500" dirty="0" smtClean="0"/>
              <a:t>    αισθημάτων ανεπάρκειας</a:t>
            </a:r>
            <a:br>
              <a:rPr lang="el-GR" sz="5500" dirty="0" smtClean="0"/>
            </a:br>
            <a:r>
              <a:rPr lang="el-GR" sz="5500" dirty="0" smtClean="0">
                <a:sym typeface="Wingdings 2"/>
              </a:rPr>
              <a:t> </a:t>
            </a:r>
            <a:r>
              <a:rPr lang="el-GR" sz="5500" dirty="0" smtClean="0"/>
              <a:t>συγκρούσεις ανάμεσα σε αισθήματα στοργής και τις </a:t>
            </a:r>
            <a:br>
              <a:rPr lang="el-GR" sz="5500" dirty="0" smtClean="0"/>
            </a:br>
            <a:r>
              <a:rPr lang="el-GR" sz="5500" dirty="0" smtClean="0"/>
              <a:t>     σεξουαλικές επιθυμίες προς τη γυναίκα </a:t>
            </a:r>
            <a:br>
              <a:rPr lang="el-GR" sz="5500" dirty="0" smtClean="0"/>
            </a:br>
            <a:r>
              <a:rPr lang="el-GR" sz="5500" dirty="0" smtClean="0">
                <a:sym typeface="Wingdings 2"/>
              </a:rPr>
              <a:t> </a:t>
            </a:r>
            <a:r>
              <a:rPr lang="el-GR" sz="5500" dirty="0" smtClean="0"/>
              <a:t>ηθικές αναστολές</a:t>
            </a:r>
            <a:br>
              <a:rPr lang="el-GR" sz="5500" dirty="0" smtClean="0"/>
            </a:br>
            <a:r>
              <a:rPr lang="el-GR" sz="5500" dirty="0" smtClean="0">
                <a:sym typeface="Wingdings 2"/>
              </a:rPr>
              <a:t> </a:t>
            </a:r>
            <a:r>
              <a:rPr lang="el-GR" sz="5500" dirty="0" smtClean="0"/>
              <a:t>θυμός προς τη σύντροφο</a:t>
            </a:r>
            <a:br>
              <a:rPr lang="el-GR" sz="5500" dirty="0" smtClean="0"/>
            </a:br>
            <a:endParaRPr lang="el-GR" sz="5500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816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Σεξουαλικές Διαταραχές – Αιτιολογία (8 από 8)</a:t>
            </a:r>
            <a:endParaRPr lang="el-GR" altLang="el-GR" sz="4000" dirty="0"/>
          </a:p>
        </p:txBody>
      </p:sp>
      <p:sp>
        <p:nvSpPr>
          <p:cNvPr id="1843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Για τη </a:t>
            </a:r>
            <a:r>
              <a:rPr lang="el-GR" altLang="el-GR" sz="2800" u="sng" dirty="0" smtClean="0"/>
              <a:t>στυτική δυσλειτουργία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Κάποια μορφή απειλής προκαλεί άγχος </a:t>
            </a:r>
            <a:r>
              <a:rPr lang="el-GR" altLang="el-GR" sz="2800" dirty="0" smtClean="0">
                <a:sym typeface="Wingdings 3" panose="05040102010807070707" pitchFamily="18" charset="2"/>
              </a:rPr>
              <a:t> </a:t>
            </a:r>
            <a:r>
              <a:rPr lang="el-GR" altLang="el-GR" sz="2800" dirty="0" smtClean="0"/>
              <a:t>διαταραχή</a:t>
            </a:r>
          </a:p>
          <a:p>
            <a:r>
              <a:rPr lang="el-GR" altLang="el-GR" sz="2800" dirty="0" smtClean="0"/>
              <a:t>Κοινό: το άγχος του ατόμου «να τα καταφέρει» ή να αποδώσει</a:t>
            </a:r>
          </a:p>
          <a:p>
            <a:r>
              <a:rPr lang="el-GR" altLang="el-GR" sz="2800" dirty="0" smtClean="0"/>
              <a:t>Δεν αποκλείεται να υπάρχει και κάποια βιολογική </a:t>
            </a:r>
            <a:r>
              <a:rPr lang="el-GR" altLang="el-GR" sz="2800" dirty="0" err="1" smtClean="0"/>
              <a:t>ευαλωτότητα</a:t>
            </a:r>
            <a:r>
              <a:rPr lang="el-GR" altLang="el-GR" sz="2800" dirty="0" smtClean="0"/>
              <a:t> στον αγγειακό μηχανισμό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5263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428629"/>
          </a:xfrm>
        </p:spPr>
        <p:txBody>
          <a:bodyPr>
            <a:noAutofit/>
          </a:bodyPr>
          <a:lstStyle/>
          <a:p>
            <a:r>
              <a:rPr lang="el-GR" sz="3600" dirty="0" smtClean="0"/>
              <a:t>Θεραπευτικοί χειρισμοί </a:t>
            </a:r>
            <a:br>
              <a:rPr lang="el-GR" sz="3600" dirty="0" smtClean="0"/>
            </a:br>
            <a:r>
              <a:rPr lang="el-GR" sz="3600" dirty="0" smtClean="0"/>
              <a:t>των σεξουαλικών διαταραχών (1 από 4)    </a:t>
            </a:r>
            <a:endParaRPr lang="el-GR" sz="3600" dirty="0"/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302"/>
            <a:ext cx="8229600" cy="3747834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Προληπτικά: Σωστή σεξουαλική διαπαιδαγώγηση</a:t>
            </a:r>
          </a:p>
          <a:p>
            <a:r>
              <a:rPr lang="el-GR" altLang="el-GR" sz="2800" dirty="0" smtClean="0"/>
              <a:t>Λήψη λεπτομερούς ιατρικού ιστορικού</a:t>
            </a:r>
          </a:p>
          <a:p>
            <a:r>
              <a:rPr lang="el-GR" altLang="el-GR" sz="2800" dirty="0" smtClean="0"/>
              <a:t>Λήψη ιστορικού των συμπτωμάτων της δυσλειτουργίας</a:t>
            </a:r>
          </a:p>
          <a:p>
            <a:r>
              <a:rPr lang="el-GR" altLang="el-GR" sz="2800" dirty="0" smtClean="0"/>
              <a:t>Ιστορικό λήψης αλκοόλ και ουσιών</a:t>
            </a:r>
          </a:p>
          <a:p>
            <a:r>
              <a:rPr lang="el-GR" altLang="el-GR" sz="2800" dirty="0" smtClean="0"/>
              <a:t>Οικογενειακό ιστορικό</a:t>
            </a:r>
          </a:p>
          <a:p>
            <a:r>
              <a:rPr lang="el-GR" altLang="el-GR" sz="2800" dirty="0" smtClean="0"/>
              <a:t>Ιστορικό ψυχοσεξουαλικής ανάπτυξης </a:t>
            </a:r>
          </a:p>
        </p:txBody>
      </p:sp>
    </p:spTree>
    <p:extLst>
      <p:ext uri="{BB962C8B-B14F-4D97-AF65-F5344CB8AC3E}">
        <p14:creationId xmlns:p14="http://schemas.microsoft.com/office/powerpoint/2010/main" val="4129323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1 - Τίτλος"/>
          <p:cNvSpPr>
            <a:spLocks noGrp="1"/>
          </p:cNvSpPr>
          <p:nvPr>
            <p:ph type="title"/>
          </p:nvPr>
        </p:nvSpPr>
        <p:spPr>
          <a:xfrm>
            <a:off x="428596" y="500046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Θεραπευτικοί χειρισμοί </a:t>
            </a:r>
            <a:br>
              <a:rPr lang="el-GR" altLang="el-GR" sz="3600" dirty="0" smtClean="0"/>
            </a:br>
            <a:r>
              <a:rPr lang="el-GR" altLang="el-GR" sz="3600" dirty="0" smtClean="0"/>
              <a:t>των σεξουαλικών διαταραχών (2 από 4)  </a:t>
            </a:r>
            <a:endParaRPr lang="el-GR" altLang="el-GR" sz="3600" dirty="0"/>
          </a:p>
        </p:txBody>
      </p:sp>
      <p:sp>
        <p:nvSpPr>
          <p:cNvPr id="20482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l-GR" altLang="el-GR" sz="4500" b="1" dirty="0" smtClean="0"/>
              <a:t>Θεραπεία ζεύγους</a:t>
            </a:r>
            <a:r>
              <a:rPr lang="el-GR" altLang="el-GR" sz="4500" dirty="0" smtClean="0"/>
              <a:t> </a:t>
            </a:r>
            <a:br>
              <a:rPr lang="el-GR" altLang="el-GR" sz="4500" dirty="0" smtClean="0"/>
            </a:br>
            <a:r>
              <a:rPr lang="el-GR" altLang="el-GR" sz="4500" dirty="0" smtClean="0"/>
              <a:t>Θεραπευτής εξετάζει:</a:t>
            </a:r>
            <a:br>
              <a:rPr lang="el-GR" altLang="el-GR" sz="4500" dirty="0" smtClean="0"/>
            </a:br>
            <a:r>
              <a:rPr lang="el-GR" altLang="el-GR" sz="4500" dirty="0" smtClean="0"/>
              <a:t>α. πως το κάθε μέλος του ζευγαριού αντιλαμβάνεται </a:t>
            </a:r>
            <a:br>
              <a:rPr lang="el-GR" altLang="el-GR" sz="4500" dirty="0" smtClean="0"/>
            </a:br>
            <a:r>
              <a:rPr lang="el-GR" altLang="el-GR" sz="4500" dirty="0" smtClean="0"/>
              <a:t>     το πρόβλημα</a:t>
            </a:r>
            <a:br>
              <a:rPr lang="el-GR" altLang="el-GR" sz="4500" dirty="0" smtClean="0"/>
            </a:br>
            <a:r>
              <a:rPr lang="el-GR" altLang="el-GR" sz="4500" dirty="0" smtClean="0"/>
              <a:t>β. ποιος από τους δυο ενδιαφέρεται περισσότερο </a:t>
            </a:r>
            <a:br>
              <a:rPr lang="el-GR" altLang="el-GR" sz="4500" dirty="0" smtClean="0"/>
            </a:br>
            <a:r>
              <a:rPr lang="el-GR" altLang="el-GR" sz="4500" dirty="0" smtClean="0"/>
              <a:t>    για το σεξ</a:t>
            </a:r>
            <a:br>
              <a:rPr lang="el-GR" altLang="el-GR" sz="4500" dirty="0" smtClean="0"/>
            </a:br>
            <a:r>
              <a:rPr lang="el-GR" altLang="el-GR" sz="4500" dirty="0" smtClean="0"/>
              <a:t>γ. ποιος από τους δυο αποδέχεται περισσότερο την  </a:t>
            </a:r>
            <a:br>
              <a:rPr lang="el-GR" altLang="el-GR" sz="4500" dirty="0" smtClean="0"/>
            </a:br>
            <a:r>
              <a:rPr lang="el-GR" altLang="el-GR" sz="4500" dirty="0" smtClean="0"/>
              <a:t>    ψυχοθεραπεία</a:t>
            </a:r>
            <a:br>
              <a:rPr lang="el-GR" altLang="el-GR" sz="4500" dirty="0" smtClean="0"/>
            </a:br>
            <a:endParaRPr lang="el-GR" altLang="el-GR" sz="4500" dirty="0" smtClean="0"/>
          </a:p>
        </p:txBody>
      </p:sp>
    </p:spTree>
    <p:extLst>
      <p:ext uri="{BB962C8B-B14F-4D97-AF65-F5344CB8AC3E}">
        <p14:creationId xmlns:p14="http://schemas.microsoft.com/office/powerpoint/2010/main" val="1475066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Θεραπευτικοί χειρισμοί </a:t>
            </a:r>
            <a:br>
              <a:rPr lang="el-GR" altLang="el-GR" sz="3600" dirty="0" smtClean="0"/>
            </a:br>
            <a:r>
              <a:rPr lang="el-GR" altLang="el-GR" sz="3600" dirty="0" smtClean="0"/>
              <a:t>των σεξουαλικών διαταραχών (3 από 4)  </a:t>
            </a:r>
            <a:endParaRPr lang="el-GR" altLang="el-GR" sz="3600" dirty="0"/>
          </a:p>
        </p:txBody>
      </p:sp>
      <p:sp>
        <p:nvSpPr>
          <p:cNvPr id="2150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Autofit/>
          </a:bodyPr>
          <a:lstStyle/>
          <a:p>
            <a:r>
              <a:rPr lang="el-GR" altLang="el-GR" sz="2800" b="1" dirty="0" smtClean="0"/>
              <a:t>Τεχνικές των </a:t>
            </a:r>
            <a:r>
              <a:rPr lang="en-US" altLang="el-GR" sz="2800" b="1" dirty="0" smtClean="0"/>
              <a:t>Master and Johnson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Βασίζονται σε </a:t>
            </a:r>
            <a:r>
              <a:rPr lang="el-GR" altLang="el-GR" sz="2800" u="sng" dirty="0" smtClean="0"/>
              <a:t>τεχνικές θεραπείας συμπεριφοράς </a:t>
            </a:r>
            <a:r>
              <a:rPr lang="el-GR" altLang="el-GR" sz="2800" dirty="0" smtClean="0"/>
              <a:t>και επικεντρώνονται στο ζευγάρι και όχι στο δυσλειτουργικό μέλος της δυάδας</a:t>
            </a:r>
          </a:p>
        </p:txBody>
      </p:sp>
    </p:spTree>
    <p:extLst>
      <p:ext uri="{BB962C8B-B14F-4D97-AF65-F5344CB8AC3E}">
        <p14:creationId xmlns:p14="http://schemas.microsoft.com/office/powerpoint/2010/main" val="2420647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Θεραπευτικοί χειρισμοί </a:t>
            </a:r>
            <a:br>
              <a:rPr lang="el-GR" altLang="el-GR" sz="3600" dirty="0" smtClean="0"/>
            </a:br>
            <a:r>
              <a:rPr lang="el-GR" altLang="el-GR" sz="3600" dirty="0" smtClean="0"/>
              <a:t>των σεξουαλικών διαταραχών (4 από 4)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/>
          <a:lstStyle/>
          <a:p>
            <a:r>
              <a:rPr lang="el-GR" altLang="el-GR" sz="2800" dirty="0" smtClean="0"/>
              <a:t>Απαραίτητο και </a:t>
            </a:r>
            <a:r>
              <a:rPr lang="el-GR" altLang="el-GR" sz="2800" u="sng" dirty="0" smtClean="0"/>
              <a:t>τα δύο μέλη της δυάδας</a:t>
            </a:r>
            <a:r>
              <a:rPr lang="el-GR" altLang="el-GR" sz="2800" dirty="0" smtClean="0"/>
              <a:t>:</a:t>
            </a:r>
            <a:br>
              <a:rPr lang="el-GR" altLang="el-GR" sz="2800" dirty="0" smtClean="0"/>
            </a:br>
            <a:r>
              <a:rPr lang="el-GR" altLang="el-GR" sz="2800" dirty="0" smtClean="0"/>
              <a:t> </a:t>
            </a: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να συμμετέχουν στη θεραπεία 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να μάθουν να γνωρίζουν τόσο τα δικά τους </a:t>
            </a:r>
            <a:r>
              <a:rPr lang="el-GR" altLang="el-GR" sz="2800" dirty="0" smtClean="0">
                <a:sym typeface="Wingdings 2" panose="05020102010507070707" pitchFamily="18" charset="2"/>
              </a:rPr>
              <a:t> </a:t>
            </a:r>
            <a:br>
              <a:rPr lang="el-GR" altLang="el-GR" sz="2800" dirty="0" smtClean="0">
                <a:sym typeface="Wingdings 2" panose="05020102010507070707" pitchFamily="18" charset="2"/>
              </a:rPr>
            </a:br>
            <a:r>
              <a:rPr lang="el-GR" altLang="el-GR" sz="2800" dirty="0" smtClean="0">
                <a:sym typeface="Wingdings 2" panose="05020102010507070707" pitchFamily="18" charset="2"/>
              </a:rPr>
              <a:t>     </a:t>
            </a:r>
            <a:r>
              <a:rPr lang="el-GR" altLang="el-GR" sz="2800" dirty="0" smtClean="0"/>
              <a:t>συναισθήματα και επιθυμίες, όσο και του / </a:t>
            </a:r>
            <a:br>
              <a:rPr lang="el-GR" altLang="el-GR" sz="2800" dirty="0" smtClean="0"/>
            </a:br>
            <a:r>
              <a:rPr lang="el-GR" altLang="el-GR" sz="2800" dirty="0" smtClean="0"/>
              <a:t>     της συντρόφου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να βελτιώσουν τη μεταξύ τους επικοινωνία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Θεραπευτική προσέγγιση των </a:t>
            </a:r>
            <a:br>
              <a:rPr lang="el-GR" altLang="el-GR" sz="3600" dirty="0" smtClean="0"/>
            </a:br>
            <a:r>
              <a:rPr lang="en-US" altLang="el-GR" sz="3600" dirty="0" smtClean="0"/>
              <a:t>Master and Johnson</a:t>
            </a:r>
            <a:r>
              <a:rPr lang="el-GR" altLang="el-GR" sz="3600" dirty="0" smtClean="0"/>
              <a:t> (1 από 2)</a:t>
            </a:r>
            <a:endParaRPr lang="el-GR" altLang="el-GR" sz="3600" dirty="0"/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 smtClean="0"/>
              <a:t>Η θεραπεία βασίζεται στο γεγονός ότι το άγχος για σεξουαλική απόδοση, αλλά και οι απαιτήσεις του(της) συντρόφου για σεξουαλική απόδοση, εντείνουν ή / και διαιωνίζουν τη Σεξουαλική Δυσλειτουργία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Η θεραπεία γίνεται με </a:t>
            </a:r>
            <a:r>
              <a:rPr lang="el-GR" altLang="el-GR" sz="2800" u="sng" dirty="0" smtClean="0"/>
              <a:t>δύο </a:t>
            </a:r>
            <a:r>
              <a:rPr lang="el-GR" altLang="el-GR" sz="2800" u="sng" dirty="0" err="1" smtClean="0"/>
              <a:t>συνθεραπευτές</a:t>
            </a:r>
            <a:r>
              <a:rPr lang="el-GR" altLang="el-GR" sz="2800" u="sng" dirty="0" smtClean="0"/>
              <a:t>  </a:t>
            </a:r>
            <a:r>
              <a:rPr lang="el-GR" altLang="el-GR" sz="2800" dirty="0" smtClean="0"/>
              <a:t>(άντρα και γυναίκα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9815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Θεραπευτική προσέγγιση των </a:t>
            </a:r>
            <a:br>
              <a:rPr lang="el-GR" altLang="el-GR" sz="3600" dirty="0" smtClean="0"/>
            </a:br>
            <a:r>
              <a:rPr lang="en-US" altLang="el-GR" sz="3600" dirty="0" smtClean="0"/>
              <a:t>Master and Johnson</a:t>
            </a:r>
            <a:r>
              <a:rPr lang="el-GR" altLang="el-GR" sz="3600" dirty="0" smtClean="0"/>
              <a:t> (2 από 2)</a:t>
            </a:r>
            <a:endParaRPr lang="el-GR" altLang="el-GR" sz="3600" dirty="0"/>
          </a:p>
        </p:txBody>
      </p:sp>
      <p:sp>
        <p:nvSpPr>
          <p:cNvPr id="2355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/>
          </a:bodyPr>
          <a:lstStyle/>
          <a:p>
            <a:r>
              <a:rPr lang="el-GR" altLang="el-GR" sz="3000" dirty="0" smtClean="0"/>
              <a:t>Οι συνεδρίες </a:t>
            </a:r>
            <a:r>
              <a:rPr lang="el-GR" altLang="el-GR" sz="3000" u="sng" dirty="0" smtClean="0"/>
              <a:t>εστιάζονται</a:t>
            </a:r>
            <a:r>
              <a:rPr lang="el-GR" altLang="el-GR" sz="3000" dirty="0" smtClean="0"/>
              <a:t> στην: </a:t>
            </a:r>
            <a:br>
              <a:rPr lang="el-GR" altLang="el-GR" sz="3000" dirty="0" smtClean="0"/>
            </a:br>
            <a:r>
              <a:rPr lang="el-GR" altLang="el-GR" sz="3000" dirty="0" smtClean="0">
                <a:sym typeface="Wingdings 2" panose="05020102010507070707" pitchFamily="18" charset="2"/>
              </a:rPr>
              <a:t> </a:t>
            </a:r>
            <a:r>
              <a:rPr lang="el-GR" altLang="el-GR" sz="3000" dirty="0" smtClean="0"/>
              <a:t>αντικατάσταση κάθε εσφαλμένης πεποίθησης </a:t>
            </a:r>
            <a:br>
              <a:rPr lang="el-GR" altLang="el-GR" sz="3000" dirty="0" smtClean="0"/>
            </a:br>
            <a:r>
              <a:rPr lang="el-GR" altLang="el-GR" sz="3000" dirty="0" smtClean="0"/>
              <a:t>    ή άγνοιας γύρω από τη  σεξουαλική λειτουργία</a:t>
            </a:r>
            <a:br>
              <a:rPr lang="el-GR" altLang="el-GR" sz="3000" dirty="0" smtClean="0"/>
            </a:br>
            <a:r>
              <a:rPr lang="el-GR" altLang="el-GR" sz="3000" dirty="0" smtClean="0">
                <a:sym typeface="Wingdings 2" panose="05020102010507070707" pitchFamily="18" charset="2"/>
              </a:rPr>
              <a:t> </a:t>
            </a:r>
            <a:r>
              <a:rPr lang="el-GR" altLang="el-GR" sz="3000" dirty="0" smtClean="0"/>
              <a:t>στην υποστήριξη - ενθάρρυνση</a:t>
            </a:r>
            <a:br>
              <a:rPr lang="el-GR" altLang="el-GR" sz="3000" dirty="0" smtClean="0"/>
            </a:br>
            <a:r>
              <a:rPr lang="el-GR" altLang="el-GR" sz="3000" dirty="0" smtClean="0">
                <a:sym typeface="Wingdings 2" panose="05020102010507070707" pitchFamily="18" charset="2"/>
              </a:rPr>
              <a:t> </a:t>
            </a:r>
            <a:r>
              <a:rPr lang="el-GR" altLang="el-GR" sz="3000" dirty="0" smtClean="0"/>
              <a:t>στη βελτίωση της επικοινωνίας του ζευγαριού </a:t>
            </a:r>
            <a:br>
              <a:rPr lang="el-GR" altLang="el-GR" sz="3000" dirty="0" smtClean="0"/>
            </a:br>
            <a:r>
              <a:rPr lang="el-GR" altLang="el-GR" sz="3000" dirty="0" smtClean="0">
                <a:sym typeface="Wingdings 2" panose="05020102010507070707" pitchFamily="18" charset="2"/>
              </a:rPr>
              <a:t> </a:t>
            </a:r>
            <a:r>
              <a:rPr lang="el-GR" altLang="el-GR" sz="3000" dirty="0" smtClean="0"/>
              <a:t>στην κατάργηση κάθε απαίτησης για </a:t>
            </a:r>
            <a:br>
              <a:rPr lang="el-GR" altLang="el-GR" sz="3000" dirty="0" smtClean="0"/>
            </a:br>
            <a:r>
              <a:rPr lang="el-GR" altLang="el-GR" sz="3000" dirty="0" smtClean="0"/>
              <a:t>    σεξουαλική απόδοση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882612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7124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4000" dirty="0" smtClean="0"/>
              <a:t>Ατομική ψυχοθεραπεία (1 από 2)</a:t>
            </a:r>
            <a:br>
              <a:rPr lang="el-GR" altLang="el-GR" sz="4000" dirty="0" smtClean="0"/>
            </a:br>
            <a:endParaRPr lang="el-GR" altLang="el-GR" sz="4000" dirty="0"/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4"/>
            <a:ext cx="8229600" cy="4176462"/>
          </a:xfrm>
        </p:spPr>
        <p:txBody>
          <a:bodyPr>
            <a:normAutofit lnSpcReduction="10000"/>
          </a:bodyPr>
          <a:lstStyle/>
          <a:p>
            <a:r>
              <a:rPr lang="el-GR" altLang="el-GR" sz="2800" b="1" dirty="0" smtClean="0"/>
              <a:t>Κλασική ψυχοδυναμική θεωρία 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Οι Σεξουαλικές Δυσλειτουργίες έχουν τις ρίζες τους στις εμπειρίες της πρώτης παιδικής ηλικίας και στις </a:t>
            </a:r>
            <a:r>
              <a:rPr lang="el-GR" altLang="el-GR" sz="2800" dirty="0" err="1" smtClean="0"/>
              <a:t>ενδοψυχικές</a:t>
            </a:r>
            <a:r>
              <a:rPr lang="el-GR" altLang="el-GR" sz="2800" dirty="0" smtClean="0"/>
              <a:t> συγκρούσεις</a:t>
            </a:r>
            <a:br>
              <a:rPr lang="el-GR" altLang="el-GR" sz="2800" dirty="0" smtClean="0"/>
            </a:br>
            <a:r>
              <a:rPr lang="el-GR" altLang="el-GR" sz="2800" u="sng" dirty="0" smtClean="0"/>
              <a:t>Στόχος της θεραπείας: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η συνειδητοποίηση των απωθημένων εμπειριών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Όταν φόβοι και φαντασίες έρχονται στην επιφάνεια και γίνονται κατανοητοί, τα συμπτώματα των Σεξουαλικών Δυσλειτουργιών συνήθως μετριάζονται</a:t>
            </a:r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371011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4000" dirty="0" smtClean="0"/>
              <a:t>Ατομική ψυχοθεραπεία (2 από 2)</a:t>
            </a:r>
            <a:br>
              <a:rPr lang="el-GR" altLang="el-GR" sz="4000" dirty="0" smtClean="0"/>
            </a:br>
            <a:endParaRPr lang="el-GR" altLang="el-GR" sz="4000" dirty="0"/>
          </a:p>
        </p:txBody>
      </p:sp>
      <p:sp>
        <p:nvSpPr>
          <p:cNvPr id="25602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800" dirty="0" smtClean="0"/>
              <a:t>Χρήσιμη σε ζευγάρια που έχουν κι άλλα προβλήματα στις σχέσεις τους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Οι συνεδρίες εστιάζονται: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στις ψυχολογικές συγκρούσεις και στις </a:t>
            </a:r>
            <a:br>
              <a:rPr lang="el-GR" altLang="el-GR" sz="2800" dirty="0" smtClean="0"/>
            </a:br>
            <a:r>
              <a:rPr lang="el-GR" altLang="el-GR" sz="2800" dirty="0" smtClean="0"/>
              <a:t>    διαστρεβλώσεις της επικοινωνίας που </a:t>
            </a:r>
            <a:br>
              <a:rPr lang="el-GR" altLang="el-GR" sz="2800" dirty="0" smtClean="0"/>
            </a:br>
            <a:r>
              <a:rPr lang="el-GR" altLang="el-GR" sz="2800" dirty="0" smtClean="0"/>
              <a:t>    παρεμποδίζουν τη σχέση  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στα προβλήματα που συχνά ξεκινούν από τις </a:t>
            </a:r>
            <a:br>
              <a:rPr lang="el-GR" altLang="el-GR" sz="2800" dirty="0" smtClean="0"/>
            </a:br>
            <a:r>
              <a:rPr lang="el-GR" altLang="el-GR" sz="2800" dirty="0" smtClean="0"/>
              <a:t>    παιδικές συγκρούσεις του κάθε συντρόφου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791813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4000" dirty="0" smtClean="0"/>
              <a:t>Θεραπεία συμπεριφοράς</a:t>
            </a:r>
            <a:br>
              <a:rPr lang="el-GR" altLang="el-GR" sz="4000" dirty="0" smtClean="0"/>
            </a:br>
            <a:endParaRPr lang="el-GR" altLang="el-GR" sz="4000" dirty="0"/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sz="3300" dirty="0" smtClean="0"/>
              <a:t>Η τεχνική της συστηματικής απευαισθητοποίησης έχει χρησιμοποιηθεί και σε σεξουαλικές καταστάσεις που δημιουργούν άγχος</a:t>
            </a:r>
            <a:br>
              <a:rPr lang="el-GR" altLang="el-GR" sz="3300" dirty="0" smtClean="0"/>
            </a:br>
            <a:endParaRPr lang="el-GR" altLang="el-GR" sz="3300" dirty="0" smtClean="0"/>
          </a:p>
          <a:p>
            <a:r>
              <a:rPr lang="el-GR" altLang="el-GR" sz="3300" dirty="0" smtClean="0"/>
              <a:t>Προσδιορισμός των καταστάσεων που δημιουργούν άγχος και συμπτώματα </a:t>
            </a:r>
            <a:br>
              <a:rPr lang="el-GR" altLang="el-GR" sz="3300" dirty="0" smtClean="0"/>
            </a:br>
            <a:endParaRPr lang="el-GR" altLang="el-GR" sz="3300" dirty="0" smtClean="0"/>
          </a:p>
          <a:p>
            <a:r>
              <a:rPr lang="el-GR" altLang="el-GR" sz="3300" dirty="0" smtClean="0"/>
              <a:t>Ο θεραπευτής στοχεύει στην απευαισθητοποίηση απ' αυτές τις </a:t>
            </a:r>
            <a:r>
              <a:rPr lang="el-GR" altLang="el-GR" sz="3300" dirty="0" err="1" smtClean="0"/>
              <a:t>αγχογόνες</a:t>
            </a:r>
            <a:r>
              <a:rPr lang="el-GR" altLang="el-GR" sz="3300" dirty="0" smtClean="0"/>
              <a:t> καταστάσεις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391771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85733"/>
            <a:ext cx="8229600" cy="42862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785798"/>
            <a:ext cx="8240150" cy="4367524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Ευθυμίου, Κ., Μαυροειδή, Α.,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Παυλάτου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Ε. και Καλαντζή-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Αζίζι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Α. (2006).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Πρώτες  βοήθειες ψυχικής υγείας.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Ένας οδηγός για τις ψυχικές διαταραχές και την αντιμετώπισή τους.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Ελληνικά Γράμματα.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άνου, Ν. (1998).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Βασικά Στοιχεία Κλινικής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Ψυχιατρικής.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Θεσσαλονίκη: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University Studio Press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Παπακώστας, Γ. (1994).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Γνωσιακή Ψυχοθεραπεία: Θεωρία και Πράξη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Αθήνα: Εκδόσεις Ινστιτούτο Έρευνας της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Συμπεριφοράς. 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Σίμος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Γ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(2010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Γνωστική Συμπεριφοριστική Θεραπεία: Ένας οδηγός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 την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κλινική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πράξη.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Πατάκη.</a:t>
            </a:r>
            <a:endParaRPr lang="en-US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Fenwick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E.(1998).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Οδηγός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σεξουαλικής αγωγής για νέους : Ένας απλός και κατανοητός οδηγός για τις </a:t>
            </a:r>
            <a:endParaRPr lang="el-GR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σωματικές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συναισθηματικές και σεξουαλικές μεταβολές της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εφηβείας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έκδ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- Αθήνα : Εκδόσεις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Πατάκη.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err="1" smtClean="0"/>
              <a:t>Getzfeld</a:t>
            </a:r>
            <a:r>
              <a:rPr lang="en-US" sz="1400" dirty="0" smtClean="0"/>
              <a:t>, A</a:t>
            </a:r>
            <a:r>
              <a:rPr lang="el-GR" sz="1400" dirty="0" smtClean="0"/>
              <a:t>.(2009).</a:t>
            </a:r>
            <a:r>
              <a:rPr lang="el-GR" sz="1400" i="1" dirty="0" smtClean="0"/>
              <a:t>Βασικά στοιχεία ψυχοπαθολογίας</a:t>
            </a:r>
            <a:r>
              <a:rPr lang="el-GR" sz="1400" dirty="0" smtClean="0"/>
              <a:t>. Πάτρα : </a:t>
            </a:r>
            <a:r>
              <a:rPr lang="en-US" sz="1400" dirty="0" err="1" smtClean="0"/>
              <a:t>Gotsis</a:t>
            </a:r>
            <a:endParaRPr lang="el-GR" sz="1400" dirty="0" smtClean="0"/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aplan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H.I.S. and B.J.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Sadock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(2000)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τόμος Β’. Αθήνα: Ιατρικές Εκδόσεις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Λίτσας.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Kelly, G.F. (1998). </a:t>
            </a:r>
            <a:r>
              <a:rPr lang="en-US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Sexuality Today: the Human Perspective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Boston: McGraw Hill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/>
              <a:t>Kring</a:t>
            </a:r>
            <a:r>
              <a:rPr lang="el-GR" sz="1400" dirty="0" smtClean="0"/>
              <a:t>, Α., </a:t>
            </a:r>
            <a:r>
              <a:rPr lang="el-GR" sz="1400" dirty="0" err="1" smtClean="0"/>
              <a:t>Davison</a:t>
            </a:r>
            <a:r>
              <a:rPr lang="el-GR" sz="1400" dirty="0" smtClean="0"/>
              <a:t>, G., </a:t>
            </a:r>
            <a:r>
              <a:rPr lang="el-GR" sz="1400" dirty="0" err="1" smtClean="0"/>
              <a:t>Neale</a:t>
            </a:r>
            <a:r>
              <a:rPr lang="el-GR" sz="1400" dirty="0" smtClean="0"/>
              <a:t>, J., &amp; </a:t>
            </a:r>
            <a:r>
              <a:rPr lang="el-GR" sz="1400" dirty="0" err="1" smtClean="0"/>
              <a:t>Johnson</a:t>
            </a:r>
            <a:r>
              <a:rPr lang="el-GR" sz="1400" dirty="0" smtClean="0"/>
              <a:t>, S.(2010). </a:t>
            </a:r>
            <a:r>
              <a:rPr lang="el-GR" sz="1400" i="1" dirty="0" smtClean="0"/>
              <a:t>Ψυχοπαθολογία</a:t>
            </a:r>
            <a:r>
              <a:rPr lang="el-GR" sz="1400" dirty="0" smtClean="0"/>
              <a:t>. Αθήνα : </a:t>
            </a:r>
            <a:r>
              <a:rPr lang="el-GR" sz="1400" dirty="0" err="1" smtClean="0"/>
              <a:t>Gutenberg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n-US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Laws, D.R. &amp; 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’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Donohue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W. (eds.) </a:t>
            </a:r>
            <a:r>
              <a:rPr lang="en-US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Sexual Deviance: Theory, Assessment and Treatment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N.Y.C.: Guilford Press.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Muzan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M.(1994).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Η άλλη σεξουαλικότητα : Επτά ψυχαναλυτικά δοκίμια για τις σεξουαλικές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διαστροφές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Αθήνα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: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Νεφέλη.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Χρήσιμες ιστοσελίδες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www.psychiatry-pulse.gr/yliko/arieti.pdf</a:t>
            </a:r>
            <a:r>
              <a:rPr lang="el-GR" sz="1400" dirty="0" smtClean="0"/>
              <a:t> </a:t>
            </a:r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www.helpguide.org/articles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my.clevelandclinic.org/health/diseases_conditions/hic_An_Overview_of_Sexual_Dysfunction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https://www.mentalhelp.net/articles/sexual-disorders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http://www.ncbi.nlm.nih.gov/pmc/articles/PMC2695750</a:t>
            </a:r>
            <a:r>
              <a:rPr lang="en-US" sz="1400" dirty="0" smtClean="0">
                <a:hlinkClick r:id="rId6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www.mayoclinic.org/diseases-conditions/female-sexual-dysfunction/basics/definition/con-20027721</a:t>
            </a:r>
            <a:endParaRPr lang="en-US" sz="14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l-GR" sz="2000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7760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57200" y="5255166"/>
            <a:ext cx="8229600" cy="174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7" rIns="82292" bIns="41147" rtlCol="0" anchor="ctr"/>
          <a:lstStyle/>
          <a:p>
            <a:pPr algn="ctr"/>
            <a:endParaRPr lang="el-GR" sz="162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92" y="5212959"/>
            <a:ext cx="7173204" cy="581696"/>
          </a:xfrm>
          <a:prstGeom prst="rect">
            <a:avLst/>
          </a:prstGeom>
          <a:noFill/>
        </p:spPr>
        <p:txBody>
          <a:bodyPr wrap="square" lIns="82292" tIns="41147" rIns="82292" bIns="41147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defRPr/>
            </a:pPr>
            <a:r>
              <a:rPr lang="el-GR" sz="1080" b="1" dirty="0">
                <a:solidFill>
                  <a:schemeClr val="bg1"/>
                </a:solidFill>
              </a:rPr>
              <a:t>ΑΓΧΩΔΕΙΣ ΔΙΑΤΑΡΑΧΕΣ,</a:t>
            </a:r>
            <a:r>
              <a:rPr lang="el-GR" sz="1080" dirty="0">
                <a:solidFill>
                  <a:schemeClr val="bg1"/>
                </a:solidFill>
              </a:rPr>
              <a:t> Ενότητα 2, ΤΜΗΜΑ ΛΟΓΟΘΕΡΑΠΕΙΑΣ, ΤΕΙ ΗΠΕΙΡΟΥ </a:t>
            </a:r>
            <a:r>
              <a:rPr lang="el-GR" sz="108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605" y="5043979"/>
            <a:ext cx="240953" cy="406371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1015" y="5205287"/>
            <a:ext cx="565785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6" y="5151369"/>
            <a:ext cx="328392" cy="285558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865195" y="500046"/>
            <a:ext cx="7255823" cy="692356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770560" y="1571616"/>
            <a:ext cx="7144323" cy="2077490"/>
          </a:xfrm>
          <a:prstGeom prst="rect">
            <a:avLst/>
          </a:prstGeom>
        </p:spPr>
        <p:txBody>
          <a:bodyPr wrap="square" lIns="82292" tIns="41147" rIns="82292" bIns="41147">
            <a:spAutoFit/>
          </a:bodyPr>
          <a:lstStyle/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&lt;Σιαφάκα Βασιλική&gt;.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 &lt;Ψυχοπαθολογία Ενηλίκων&gt;. 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Έκδοση: 1.0 &lt;Ιωάννινα&gt;, 2015. Διαθέσιμο από τη δικτυακή διεύθυνση:</a:t>
            </a:r>
          </a:p>
          <a:p>
            <a:pPr algn="just"/>
            <a:r>
              <a:rPr lang="en-US" sz="216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http://eclass.teiep.gr/courses/LOGO102</a:t>
            </a:r>
            <a:r>
              <a:rPr lang="en-US" sz="216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500045"/>
            <a:ext cx="8062025" cy="714381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ΣΕΞΟΥΑΛΙΚΕΣ ΔΥΣΛΕΙΤΟΥΡΓΙΕΣ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9,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143120"/>
            <a:ext cx="45720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ΣΕΞΟΥΑΛΙΚΕΣ ΔΥΣΛΕΙΤΟΥΡΓΙΕΣ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9,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571483"/>
            <a:ext cx="8062025" cy="43590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214426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13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 ενότητας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Με την ολοκλήρωση της ενότητας οι φοιτητές να γνωρίζουν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Ποιες είναι οι σεξουαλικές δυσλειτουργίες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Που οφείλονται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Πώς μπορούν να αντιμετωπιστούν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l-GR" sz="3200" dirty="0"/>
              <a:t>Σεξουαλικές </a:t>
            </a:r>
            <a:r>
              <a:rPr lang="el-GR" sz="3200" dirty="0" smtClean="0"/>
              <a:t>Δυσλειτουργίες: Εισαγωγικά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sz="3200" dirty="0"/>
              <a:t>Σεξουαλικές Διαταραχές </a:t>
            </a:r>
            <a:r>
              <a:rPr lang="el-GR" sz="3200" dirty="0" smtClean="0"/>
              <a:t>Ι</a:t>
            </a:r>
          </a:p>
          <a:p>
            <a:pPr marL="800100" lvl="2" indent="0">
              <a:buNone/>
            </a:pPr>
            <a:r>
              <a:rPr lang="el-GR" dirty="0"/>
              <a:t>2.1. Διαταραχές της Σεξουαλικής Επιθυμίας</a:t>
            </a:r>
          </a:p>
          <a:p>
            <a:pPr marL="800100" lvl="2" indent="0">
              <a:buNone/>
            </a:pPr>
            <a:r>
              <a:rPr lang="el-GR" dirty="0"/>
              <a:t>2.2. Διαταραχές της Σεξουαλικής Διέγερσης</a:t>
            </a:r>
          </a:p>
          <a:p>
            <a:pPr marL="806450" lvl="2" indent="-354013">
              <a:buFont typeface="+mj-lt"/>
              <a:buAutoNum type="arabicPeriod" startAt="3"/>
            </a:pPr>
            <a:r>
              <a:rPr lang="el-GR" sz="3200" dirty="0"/>
              <a:t>Σεξουαλικές Διαταραχές </a:t>
            </a:r>
            <a:r>
              <a:rPr lang="el-GR" sz="3200" dirty="0" smtClean="0"/>
              <a:t>ΙΙ</a:t>
            </a:r>
          </a:p>
          <a:p>
            <a:pPr marL="909637" lvl="3" indent="0">
              <a:buNone/>
            </a:pPr>
            <a:r>
              <a:rPr lang="el-GR" sz="2800" dirty="0"/>
              <a:t>3.1. Διαταραχές του Οργασμού</a:t>
            </a:r>
          </a:p>
          <a:p>
            <a:pPr marL="806450" lvl="2" indent="-354013">
              <a:buFont typeface="+mj-lt"/>
              <a:buAutoNum type="arabicPeriod" startAt="3"/>
            </a:pPr>
            <a:endParaRPr lang="el-GR" sz="3200" dirty="0" smtClean="0"/>
          </a:p>
          <a:p>
            <a:pPr marL="914400" lvl="1" indent="-514350">
              <a:buFont typeface="+mj-lt"/>
              <a:buAutoNum type="arabicPeriod"/>
            </a:pPr>
            <a:endParaRPr lang="el-GR" sz="3200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697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5717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pPr marL="538163" lvl="2" indent="-355600">
              <a:buFont typeface="+mj-lt"/>
              <a:buAutoNum type="arabicPeriod" startAt="4"/>
            </a:pPr>
            <a:r>
              <a:rPr lang="el-GR" sz="2800" dirty="0"/>
              <a:t> </a:t>
            </a:r>
            <a:r>
              <a:rPr lang="el-GR" sz="3200" dirty="0"/>
              <a:t>Σεξουαλικές Διαταραχές </a:t>
            </a:r>
            <a:r>
              <a:rPr lang="el-GR" sz="3200" dirty="0" smtClean="0"/>
              <a:t>ΙΙΙ</a:t>
            </a:r>
          </a:p>
          <a:p>
            <a:pPr marL="623888" lvl="3" indent="0">
              <a:buNone/>
            </a:pPr>
            <a:r>
              <a:rPr lang="el-GR" sz="2800" dirty="0"/>
              <a:t>4.1. Διαταραχές Σεξουαλικού Πόνου</a:t>
            </a:r>
          </a:p>
          <a:p>
            <a:pPr marL="623888" lvl="2" indent="-441325">
              <a:buFont typeface="+mj-lt"/>
              <a:buAutoNum type="arabicPeriod" startAt="5"/>
            </a:pPr>
            <a:r>
              <a:rPr lang="el-GR" sz="3200" dirty="0" smtClean="0"/>
              <a:t>Αιτιολογία των σεξουαλικών διαταραχών</a:t>
            </a:r>
          </a:p>
          <a:p>
            <a:pPr marL="623888" lvl="2" indent="-441325">
              <a:buFont typeface="+mj-lt"/>
              <a:buAutoNum type="arabicPeriod" startAt="5"/>
            </a:pPr>
            <a:r>
              <a:rPr lang="el-GR" sz="3200" dirty="0"/>
              <a:t>Θεραπευτικοί χειρισμοί των σεξουαλικών διαταραχών </a:t>
            </a:r>
          </a:p>
          <a:p>
            <a:pPr marL="800100" lvl="2" indent="0"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31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Σεξουαλικές </a:t>
            </a:r>
            <a:r>
              <a:rPr lang="el-GR" sz="4400" dirty="0"/>
              <a:t>Δυσλειτουργίες</a:t>
            </a:r>
            <a:br>
              <a:rPr lang="el-GR" sz="4400" dirty="0"/>
            </a:br>
            <a:endParaRPr lang="el-GR" sz="4400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7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714381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Σεξουαλικές Δυσλειτουργίες (1 από 2) </a:t>
            </a:r>
            <a:endParaRPr lang="el-GR" altLang="el-GR" dirty="0"/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r>
              <a:rPr lang="el-GR" altLang="el-GR" sz="2800" b="1" dirty="0" smtClean="0"/>
              <a:t>Διαταραχές</a:t>
            </a:r>
            <a:r>
              <a:rPr lang="el-GR" altLang="el-GR" sz="2800" dirty="0" smtClean="0"/>
              <a:t> που δεν επιτρέπουν σ' ένα άτομο τη σεξουαλική ευχαρίστηση ή, μερικές φορές, ακόμη και την οποιαδήποτε σεξουαλική επαφή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Συνήθως, αφορούν αναστολές φυσιολογικών αντιδράσεων, της </a:t>
            </a:r>
            <a:r>
              <a:rPr lang="el-GR" altLang="el-GR" sz="2800" dirty="0" err="1" smtClean="0"/>
              <a:t>οργασμικής</a:t>
            </a:r>
            <a:r>
              <a:rPr lang="el-GR" altLang="el-GR" sz="2800" dirty="0" smtClean="0"/>
              <a:t> αντίδρασης ή και των δύο, οι οποίες, τελικά, κάνουν την εμπειρία της σεξουαλικής δραστηριότητας δυσάρεστη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703419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4883</TotalTime>
  <Words>1157</Words>
  <Application>Microsoft Office PowerPoint</Application>
  <PresentationFormat>Προβολή στην οθόνη (16:10)</PresentationFormat>
  <Paragraphs>210</Paragraphs>
  <Slides>41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9" baseType="lpstr">
      <vt:lpstr>Arial Unicode MS</vt:lpstr>
      <vt:lpstr>Arial</vt:lpstr>
      <vt:lpstr>Calibri</vt:lpstr>
      <vt:lpstr>Times New Roman</vt:lpstr>
      <vt:lpstr>Wingdings</vt:lpstr>
      <vt:lpstr>Wingdings 2</vt:lpstr>
      <vt:lpstr>Wingdings 3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 </vt:lpstr>
      <vt:lpstr>Περιεχόμενα ενότητας (1 από 2)</vt:lpstr>
      <vt:lpstr>Περιεχόμενα ενότητας (2 από 2)</vt:lpstr>
      <vt:lpstr>Σεξουαλικές Δυσλειτουργίες </vt:lpstr>
      <vt:lpstr>Σεξουαλικές Δυσλειτουργίες (1 από 2) </vt:lpstr>
      <vt:lpstr>Σεξουαλικές Δυσλειτουργίες (2 από 2) </vt:lpstr>
      <vt:lpstr>Ο κύκλος της σεξουαλικής ανταπόκρισης (1 από 2)</vt:lpstr>
      <vt:lpstr>Ο κύκλος της σεξουαλικής ανταπόκρισης (2 από 2)</vt:lpstr>
      <vt:lpstr> Σεξουαλικές Δυσλειτουργιές  </vt:lpstr>
      <vt:lpstr>Σεξουαλικές Διαταραχές (1 από 3)</vt:lpstr>
      <vt:lpstr>Σεξουαλικές Διαταραχές (2 από 3)</vt:lpstr>
      <vt:lpstr>Σεξουαλικές Διαταραχές (3 από 3)</vt:lpstr>
      <vt:lpstr>Σεξουαλικές Διαταραχές – Αιτιολογία  (1 από 8)</vt:lpstr>
      <vt:lpstr>Σεξουαλικές Διαταραχές – Αιτιολογία  (2 από 8)</vt:lpstr>
      <vt:lpstr>Σεξουαλικές Διαταραχές – Αιτιολογία (3 από 8)</vt:lpstr>
      <vt:lpstr>Σεξουαλικές Διαταραχές – Αιτιολογία (4 από 8)</vt:lpstr>
      <vt:lpstr>Σεξουαλικές Διαταραχές – Αιτιολογία (5 από 8)</vt:lpstr>
      <vt:lpstr>Σεξουαλικές Διαταραχές – Αιτιολογία (6 από 8)</vt:lpstr>
      <vt:lpstr>Σεξουαλικές Διαταραχές – Αιτιολογία (7 από 8)</vt:lpstr>
      <vt:lpstr>Σεξουαλικές Διαταραχές – Αιτιολογία (8 από 8)</vt:lpstr>
      <vt:lpstr>Θεραπευτικοί χειρισμοί  των σεξουαλικών διαταραχών (1 από 4)    </vt:lpstr>
      <vt:lpstr>Θεραπευτικοί χειρισμοί  των σεξουαλικών διαταραχών (2 από 4)  </vt:lpstr>
      <vt:lpstr>Θεραπευτικοί χειρισμοί  των σεξουαλικών διαταραχών (3 από 4)  </vt:lpstr>
      <vt:lpstr>Θεραπευτικοί χειρισμοί  των σεξουαλικών διαταραχών (4 από 4) </vt:lpstr>
      <vt:lpstr>Θεραπευτική προσέγγιση των  Master and Johnson (1 από 2)</vt:lpstr>
      <vt:lpstr>Θεραπευτική προσέγγιση των  Master and Johnson (2 από 2)</vt:lpstr>
      <vt:lpstr> Ατομική ψυχοθεραπεία (1 από 2) </vt:lpstr>
      <vt:lpstr> Ατομική ψυχοθεραπεία (2 από 2) </vt:lpstr>
      <vt:lpstr> Θεραπεία συμπεριφοράς </vt:lpstr>
      <vt:lpstr>Βιβλιογραφία</vt:lpstr>
      <vt:lpstr>Χρήσιμες ιστοσελίδες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 kyrgios</cp:lastModifiedBy>
  <cp:revision>439</cp:revision>
  <dcterms:created xsi:type="dcterms:W3CDTF">2012-09-06T09:03:05Z</dcterms:created>
  <dcterms:modified xsi:type="dcterms:W3CDTF">2015-09-29T09:53:57Z</dcterms:modified>
</cp:coreProperties>
</file>