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90" r:id="rId29"/>
    <p:sldId id="291" r:id="rId30"/>
    <p:sldId id="292" r:id="rId31"/>
    <p:sldId id="293" r:id="rId32"/>
    <p:sldId id="307" r:id="rId33"/>
    <p:sldId id="295" r:id="rId34"/>
    <p:sldId id="280" r:id="rId35"/>
  </p:sldIdLst>
  <p:sldSz cx="9144000" cy="5715000" type="screen16x10"/>
  <p:notesSz cx="6858000" cy="9144000"/>
  <p:custDataLst>
    <p:tags r:id="rId3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2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52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65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23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805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80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69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6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068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92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13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910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604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4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009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035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312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47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24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900" smtClean="0">
                <a:solidFill>
                  <a:schemeClr val="bg1"/>
                </a:solidFill>
              </a:rPr>
              <a:t>Ο οργανισμός και οι λειτουργίες του ,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</a:t>
            </a:r>
            <a:r>
              <a:rPr lang="el-GR" sz="900">
                <a:solidFill>
                  <a:schemeClr val="bg1"/>
                </a:solidFill>
              </a:rPr>
              <a:t>ΗΠΕΙΡΟΥ </a:t>
            </a:r>
            <a:r>
              <a:rPr lang="el-GR" sz="900" b="1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>
                <a:solidFill>
                  <a:schemeClr val="bg1"/>
                </a:solidFill>
              </a:rPr>
              <a:t>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l-GR" sz="2800"/>
              <a:t>2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Ο</a:t>
            </a:r>
            <a:r>
              <a:rPr lang="el-GR" sz="2800" smtClean="0"/>
              <a:t> </a:t>
            </a:r>
            <a:r>
              <a:rPr lang="el-GR" sz="2800" b="1" smtClean="0"/>
              <a:t>Οργανισμός και οι λειτουργίες του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Οι Οργανισµοί ως Συστήµατα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➢	Οι οργανισµοί ως ανοικτά συστήµατα:</a:t>
            </a:r>
          </a:p>
          <a:p>
            <a:r>
              <a:rPr lang="el-GR" smtClean="0"/>
              <a:t>Αποτελούνται </a:t>
            </a:r>
            <a:r>
              <a:rPr lang="el-GR"/>
              <a:t>από αλληλένδετα µέρη που </a:t>
            </a:r>
            <a:r>
              <a:rPr lang="el-GR" smtClean="0"/>
              <a:t> λειτουργούν </a:t>
            </a:r>
            <a:r>
              <a:rPr lang="el-GR"/>
              <a:t>µαζί για την επίτευξη ενός κοινού σκοπού.</a:t>
            </a:r>
          </a:p>
          <a:p>
            <a:r>
              <a:rPr lang="el-GR" smtClean="0"/>
              <a:t>Αλληλεπιδρούν </a:t>
            </a:r>
            <a:r>
              <a:rPr lang="el-GR"/>
              <a:t>µε τα περιβάλλοντά τους.</a:t>
            </a:r>
          </a:p>
          <a:p>
            <a:r>
              <a:rPr lang="el-GR" smtClean="0"/>
              <a:t>Μετατρέπουν </a:t>
            </a:r>
            <a:r>
              <a:rPr lang="el-GR"/>
              <a:t>τις εισροές πόρων σε εκροές προϊόντων (αγαθών και υπηρεσιών).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42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Σχήµα	</a:t>
            </a:r>
            <a:r>
              <a:rPr lang="el-GR" smtClean="0"/>
              <a:t>2:</a:t>
            </a:r>
            <a:r>
              <a:rPr lang="el-GR"/>
              <a:t>	Οι	Οργανισµοί	ως	ανοικτά συστήµατα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353212"/>
            <a:ext cx="7086338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763688" y="510797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353661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Η απόδοση ενός Οργανισµού</a:t>
            </a:r>
            <a:br>
              <a:rPr lang="el-GR"/>
            </a:b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8"/>
            <a:ext cx="8352928" cy="4335868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el-GR"/>
              <a:t>Σηµαντική έννοια απόδοσης για τους </a:t>
            </a:r>
            <a:r>
              <a:rPr lang="en-US" smtClean="0"/>
              <a:t>o</a:t>
            </a:r>
            <a:r>
              <a:rPr lang="el-GR" smtClean="0"/>
              <a:t>ργανισµούς </a:t>
            </a:r>
            <a:r>
              <a:rPr lang="el-GR"/>
              <a:t>αποτελεί η «δηµιουργία αξίας».</a:t>
            </a:r>
          </a:p>
          <a:p>
            <a:pPr marL="0" indent="0" algn="just"/>
            <a:r>
              <a:rPr lang="el-GR" smtClean="0"/>
              <a:t>Αξία </a:t>
            </a:r>
            <a:r>
              <a:rPr lang="el-GR"/>
              <a:t>δηµιουργείται όταν οι λειτουργίες ενός </a:t>
            </a:r>
            <a:r>
              <a:rPr lang="en-US" smtClean="0"/>
              <a:t>o</a:t>
            </a:r>
            <a:r>
              <a:rPr lang="el-GR" smtClean="0"/>
              <a:t>ργανισµού </a:t>
            </a:r>
            <a:r>
              <a:rPr lang="el-GR"/>
              <a:t>προσθέτουν αξία στο αρχικό κόστος των εισρεόντων πόρων του.</a:t>
            </a:r>
          </a:p>
          <a:p>
            <a:r>
              <a:rPr lang="el-GR" smtClean="0"/>
              <a:t>Με </a:t>
            </a:r>
            <a:r>
              <a:rPr lang="el-GR"/>
              <a:t>την « δηµιουργία αξίας»:</a:t>
            </a:r>
          </a:p>
          <a:p>
            <a:pPr marL="0" indent="0">
              <a:buNone/>
            </a:pPr>
            <a:r>
              <a:rPr lang="en-US" smtClean="0"/>
              <a:t>    </a:t>
            </a:r>
            <a:r>
              <a:rPr lang="el-GR" smtClean="0"/>
              <a:t>•</a:t>
            </a:r>
            <a:r>
              <a:rPr lang="el-GR"/>
              <a:t>	Οι επιχειρήσεις αποκοµίζουν κέρδος</a:t>
            </a:r>
            <a:r>
              <a:rPr lang="el-GR" smtClean="0"/>
              <a:t>.</a:t>
            </a:r>
            <a:endParaRPr lang="en-US" smtClean="0"/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</a:t>
            </a:r>
            <a:r>
              <a:rPr lang="el-GR" smtClean="0"/>
              <a:t>•</a:t>
            </a:r>
            <a:r>
              <a:rPr lang="el-GR"/>
              <a:t>	</a:t>
            </a:r>
            <a:r>
              <a:rPr lang="el-GR" smtClean="0"/>
              <a:t>Οι</a:t>
            </a:r>
            <a:r>
              <a:rPr lang="en-US" smtClean="0"/>
              <a:t> </a:t>
            </a:r>
            <a:r>
              <a:rPr lang="el-GR" smtClean="0"/>
              <a:t>µη</a:t>
            </a:r>
            <a:r>
              <a:rPr lang="el-GR"/>
              <a:t>	</a:t>
            </a:r>
            <a:r>
              <a:rPr lang="el-GR" smtClean="0"/>
              <a:t>κερδοσκοπικοί</a:t>
            </a:r>
            <a:r>
              <a:rPr lang="en-US" smtClean="0"/>
              <a:t> </a:t>
            </a:r>
            <a:r>
              <a:rPr lang="el-GR" smtClean="0"/>
              <a:t>οργανισµοί</a:t>
            </a:r>
            <a:r>
              <a:rPr lang="en-US" smtClean="0"/>
              <a:t> </a:t>
            </a:r>
            <a:r>
              <a:rPr lang="el-GR" smtClean="0"/>
              <a:t>προσθέτουν</a:t>
            </a:r>
            <a:r>
              <a:rPr lang="en-US" smtClean="0"/>
              <a:t>        </a:t>
            </a:r>
            <a:r>
              <a:rPr lang="el-GR" smtClean="0"/>
              <a:t>  πλούτο </a:t>
            </a:r>
            <a:r>
              <a:rPr lang="el-GR"/>
              <a:t>στην κοινωνία.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73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  3:  </a:t>
            </a:r>
            <a:r>
              <a:rPr lang="el-GR"/>
              <a:t>Οι  παράµετροι  της  απόδοσης  των Οργανισµών</a:t>
            </a:r>
            <a:br>
              <a:rPr lang="el-GR"/>
            </a:b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298634"/>
            <a:ext cx="6768752" cy="4019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5296959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383036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ΠΟΙΟΙ	ΕΙΝΑΙ	ΟΙ	MΑΝΑΤΖΕΡ	ΚΑΙ	ΤΙ ΚΑΝΟΥΝ;</a:t>
            </a:r>
            <a:br>
              <a:rPr lang="el-GR"/>
            </a:b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/>
              <a:t>Μάνατζερ: άτοµα σε έναν οργανισµό που κατευθύνουν, επιβλέπουν και είναι υπεύθυνοι για τις δραστηριότητες άλλων ατόµων στον ίδιο οργανισµό.</a:t>
            </a:r>
          </a:p>
          <a:p>
            <a:pPr algn="just"/>
            <a:r>
              <a:rPr lang="el-GR" smtClean="0"/>
              <a:t>Μη </a:t>
            </a:r>
            <a:r>
              <a:rPr lang="el-GR"/>
              <a:t>διοικητικό προσωπικό: άνθρωποι </a:t>
            </a:r>
            <a:r>
              <a:rPr lang="el-GR" smtClean="0"/>
              <a:t>που αναλαµβάνουν  </a:t>
            </a:r>
            <a:r>
              <a:rPr lang="el-GR"/>
              <a:t>απευθείας  την  </a:t>
            </a:r>
            <a:r>
              <a:rPr lang="el-GR" smtClean="0"/>
              <a:t>εκπόνηση µιας </a:t>
            </a:r>
            <a:r>
              <a:rPr lang="el-GR"/>
              <a:t>εργασίας ή καθήκοντος και δεν φέρουν ευθύνη για την επιστασία της δουλειάς άλλων.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2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Επίπεδα Μάνατζερ</a:t>
            </a:r>
            <a:br>
              <a:rPr lang="el-GR"/>
            </a:b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2638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/>
              <a:t>Μάνατζερ κορυφής: υπεύθυνοι για τη λήψη αποφάσεων για την πορεία του οργανισµού (π.χ. Πρόεδρος, Διευθύνων Σύµβουλος, Γενικός Διευθυντής)</a:t>
            </a:r>
          </a:p>
          <a:p>
            <a:pPr algn="just"/>
            <a:r>
              <a:rPr lang="el-GR" smtClean="0"/>
              <a:t>Μάνατζερ µεσαίας βαθµίδας: διευθύνουν άλλους µάνατζερ (π.χ. διευθυντής, Υπεύθυνος </a:t>
            </a:r>
            <a:r>
              <a:rPr lang="el-GR"/>
              <a:t>έργων)</a:t>
            </a:r>
          </a:p>
          <a:p>
            <a:pPr algn="just"/>
            <a:r>
              <a:rPr lang="el-GR" smtClean="0"/>
              <a:t>Μάνατζερ πρώτης</a:t>
            </a:r>
            <a:r>
              <a:rPr lang="el-GR"/>
              <a:t>	γραµµής</a:t>
            </a:r>
            <a:r>
              <a:rPr lang="el-GR" smtClean="0"/>
              <a:t>: υπεύθυνοι για την καθοδήγηση µη διοικητικών εργαζοµένων (π.χ. Προϊστάµενος, Επόπτης, Επικεφαλής οµάδας</a:t>
            </a:r>
            <a:r>
              <a:rPr lang="el-GR"/>
              <a:t>)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25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3600" smtClean="0"/>
              <a:t>Σχήµα 4: </a:t>
            </a:r>
            <a:r>
              <a:rPr lang="el-GR" sz="3600"/>
              <a:t>Τα διοικητικά επίπεδα σε µια τυπική επιχείρηση και σε µη κερδοσκοπικούς οργανισµούς </a:t>
            </a:r>
            <a:br>
              <a:rPr lang="el-GR" sz="3600"/>
            </a:b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718" y="1808985"/>
            <a:ext cx="5782481" cy="3657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0343" y="5376847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80222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>Είδη Μανατζερ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41476"/>
            <a:ext cx="8075240" cy="288032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630221" y="62525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/>
              <a:t>Μάνατζερ πρώτης γραµµής: υπεύθυνοι για τις εργασίες που επηρεάζουν άµεσα τα παραγωγικά αποτελέσµατα του οργανισµού.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smtClean="0"/>
              <a:t>Διευθυντές </a:t>
            </a:r>
            <a:r>
              <a:rPr lang="el-GR" sz="2600"/>
              <a:t>προσωπικού:  χρησιµοποιούν ειδικές τεχνικές γνώσεις για να συµβουλεύουν και να υποστηρίζουν τις προσπάθειες των εργαζόµενων.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smtClean="0"/>
              <a:t>Λειτουργικοί managers: υπεύθυνοι</a:t>
            </a:r>
            <a:r>
              <a:rPr lang="el-GR" sz="2600"/>
              <a:t>	</a:t>
            </a:r>
            <a:r>
              <a:rPr lang="el-GR" sz="2600" smtClean="0"/>
              <a:t>για ένα µόνο </a:t>
            </a:r>
            <a:r>
              <a:rPr lang="el-GR" sz="2600"/>
              <a:t>τοµέα δραστηριότητας.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smtClean="0"/>
              <a:t> </a:t>
            </a:r>
            <a:r>
              <a:rPr lang="el-GR" sz="2600"/>
              <a:t>Γενικοί διευθυντές: είναι υπεύθυνοι για πιο πολύπλοκες, πολυλειτουργικές µονάδες.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smtClean="0"/>
              <a:t>Διαχειριστές</a:t>
            </a:r>
            <a:r>
              <a:rPr lang="el-GR" sz="2600"/>
              <a:t>: εργάζονται σε δηµόσιους ή µη κερδοσκοπικούς οργανισµούς.</a:t>
            </a:r>
          </a:p>
        </p:txBody>
      </p:sp>
    </p:spTree>
    <p:extLst>
      <p:ext uri="{BB962C8B-B14F-4D97-AF65-F5344CB8AC3E}">
        <p14:creationId xmlns:p14="http://schemas.microsoft.com/office/powerpoint/2010/main" val="386428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3600" smtClean="0"/>
              <a:t>Ρόλοι </a:t>
            </a:r>
            <a:r>
              <a:rPr lang="el-GR" sz="3600"/>
              <a:t>και Δραστηριότητες Μάνατζερ (σύµφωνα</a:t>
            </a:r>
            <a:br>
              <a:rPr lang="el-GR" sz="3600"/>
            </a:br>
            <a:r>
              <a:rPr lang="el-GR" sz="3600"/>
              <a:t>µε τον Η. Mintzberg)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41476"/>
            <a:ext cx="8075240" cy="288032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259632" y="1921396"/>
            <a:ext cx="74271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/>
              <a:t>Διαπροσωπικός ρόλος:</a:t>
            </a:r>
          </a:p>
          <a:p>
            <a:r>
              <a:rPr lang="el-GR" sz="2400" smtClean="0"/>
              <a:t>•    Ρόλος </a:t>
            </a:r>
            <a:r>
              <a:rPr lang="el-GR" sz="2400"/>
              <a:t>«βιτρίνας», ηγέτη και συνδετικού κρίκου</a:t>
            </a:r>
          </a:p>
          <a:p>
            <a:r>
              <a:rPr lang="el-GR" sz="2400" smtClean="0"/>
              <a:t>Πληροφοριακός/ενηµερωτικός </a:t>
            </a:r>
            <a:r>
              <a:rPr lang="el-GR" sz="2400"/>
              <a:t>ρόλος:</a:t>
            </a:r>
          </a:p>
          <a:p>
            <a:r>
              <a:rPr lang="el-GR" sz="2400" smtClean="0"/>
              <a:t>•   Ελεγκτικό όργανο, διανεµητής και </a:t>
            </a:r>
            <a:r>
              <a:rPr lang="el-GR" sz="2400"/>
              <a:t>εκπρόσωπος τύπου</a:t>
            </a:r>
          </a:p>
          <a:p>
            <a:r>
              <a:rPr lang="el-GR" sz="2400" smtClean="0"/>
              <a:t>Λήψη </a:t>
            </a:r>
            <a:r>
              <a:rPr lang="el-GR" sz="2400"/>
              <a:t>αποφάσεων</a:t>
            </a:r>
          </a:p>
          <a:p>
            <a:r>
              <a:rPr lang="el-GR" sz="2400" smtClean="0"/>
              <a:t>•     Επιχειρηµατίας, διαχειριστής κρίσεων</a:t>
            </a:r>
            <a:r>
              <a:rPr lang="el-GR" sz="2400"/>
              <a:t>, διανεµητής πόρων και διαπραγµατευτής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9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>Σ</a:t>
            </a:r>
            <a:r>
              <a:rPr lang="el-GR" sz="3600" smtClean="0"/>
              <a:t>χήµα 5:οι 10 διοικητικοί ρόλοι του Mintzberg </a:t>
            </a:r>
            <a:endParaRPr lang="el-GR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41476"/>
            <a:ext cx="8075240" cy="288032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69268"/>
            <a:ext cx="7733333" cy="4276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5816" y="5192181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31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2:</a:t>
            </a:r>
            <a:r>
              <a:rPr lang="en-US" sz="2800" smtClean="0"/>
              <a:t> </a:t>
            </a:r>
            <a:r>
              <a:rPr lang="el-GR" sz="2800" smtClean="0"/>
              <a:t>Ο Οργανισμός και οι λειτουργίες του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/>
              <a:t>Χαρακτηριστικά Μάνατζερ</a:t>
            </a:r>
            <a:endParaRPr lang="el-GR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827584" y="84127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Εργάζονται πολλές ώρες.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Εργάζονται </a:t>
            </a:r>
            <a:r>
              <a:rPr lang="el-GR" sz="2800"/>
              <a:t>σε έντονο ρυθµό.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Εργάζονται πάνω σε κατακερµατισµένες </a:t>
            </a:r>
            <a:r>
              <a:rPr lang="el-GR" sz="2800"/>
              <a:t>και ποικίλες εργασίες.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Εργάζονται </a:t>
            </a:r>
            <a:r>
              <a:rPr lang="el-GR" sz="2800"/>
              <a:t>µε πολλά µέσα επικοινωνίας.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Εργάζονται σε µεγάλο βαθµό µέσω </a:t>
            </a:r>
            <a:r>
              <a:rPr lang="el-GR" sz="2800"/>
              <a:t>διαπροσωπικών σχέσεων.</a:t>
            </a:r>
          </a:p>
        </p:txBody>
      </p:sp>
    </p:spTree>
    <p:extLst>
      <p:ext uri="{BB962C8B-B14F-4D97-AF65-F5344CB8AC3E}">
        <p14:creationId xmlns:p14="http://schemas.microsoft.com/office/powerpoint/2010/main" val="77911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Δεξιότητες </a:t>
            </a:r>
            <a:r>
              <a:rPr lang="el-GR" sz="4000"/>
              <a:t>Μάνατζερ (σύµφωνα µε τον R.H. Katz)</a:t>
            </a:r>
            <a:endParaRPr lang="el-GR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 fontScale="70000" lnSpcReduction="20000"/>
          </a:bodyPr>
          <a:lstStyle/>
          <a:p>
            <a:endParaRPr lang="el-GR" smtClean="0"/>
          </a:p>
          <a:p>
            <a:pPr algn="just"/>
            <a:r>
              <a:rPr lang="el-GR" sz="3600" smtClean="0"/>
              <a:t>Νοητικές </a:t>
            </a:r>
            <a:r>
              <a:rPr lang="el-GR" sz="3600"/>
              <a:t>δεξιότητες: χρησιµοποιούνται για την ανάλυση και διάγνωση περίπλοκων καταστάσεων.</a:t>
            </a:r>
          </a:p>
          <a:p>
            <a:pPr algn="just"/>
            <a:r>
              <a:rPr lang="el-GR" sz="3600" smtClean="0"/>
              <a:t>Διαπροσωπικές </a:t>
            </a:r>
            <a:r>
              <a:rPr lang="el-GR" sz="3600"/>
              <a:t>δεξιότητες: χρειάζονται για την επικοινωνία, την παρακίνηση, την συµβουλή και την ανάθεση εργασιών.</a:t>
            </a:r>
          </a:p>
          <a:p>
            <a:pPr algn="just"/>
            <a:r>
              <a:rPr lang="el-GR" sz="3600" smtClean="0"/>
              <a:t>Τεχνικές  </a:t>
            </a:r>
            <a:r>
              <a:rPr lang="el-GR" sz="3600"/>
              <a:t>δεξιότητες:  συνίστανται  στις εξειδικευµένες επαγγελµατικές γνώσεις που απαιτούνται για την εκτέλεση εργασιακών καθηκόντων.</a:t>
            </a:r>
          </a:p>
          <a:p>
            <a:pPr algn="just"/>
            <a:r>
              <a:rPr lang="el-GR" sz="3600" smtClean="0"/>
              <a:t>Πολιτικές δεξιότητες: χρήσιµες για την οικοδόµηση µιας </a:t>
            </a:r>
            <a:r>
              <a:rPr lang="el-GR" sz="3600"/>
              <a:t>βάσης ισχύος και την εδραίωση των </a:t>
            </a:r>
            <a:r>
              <a:rPr lang="el-GR" sz="3600" smtClean="0"/>
              <a:t>κατάλληλων διασυνδέσεων</a:t>
            </a:r>
            <a:r>
              <a:rPr lang="el-GR" sz="3600"/>
              <a:t>.</a:t>
            </a:r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73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4000"/>
              <a:t>Σχήµα  </a:t>
            </a:r>
            <a:r>
              <a:rPr lang="el-GR" sz="4000" smtClean="0"/>
              <a:t>6:  </a:t>
            </a:r>
            <a:r>
              <a:rPr lang="el-GR" sz="4000"/>
              <a:t>τα  απαραίτητα  διοικητικά  προσόντα του Katz </a:t>
            </a:r>
            <a:endParaRPr lang="el-GR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 smtClean="0"/>
          </a:p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46" y="1294739"/>
            <a:ext cx="6589667" cy="4154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8" y="534566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1025822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4000"/>
              <a:t>Δεξιότητες Μάνατζερ (σύµφωνα µε τους R.H. Katz και Pink D.)</a:t>
            </a:r>
            <a:endParaRPr lang="el-GR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 smtClean="0"/>
          </a:p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95264" y="1313795"/>
            <a:ext cx="7437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smtClean="0"/>
              <a:t>Διοικητική δεξιότητα: βασισµένη στα προσόντα </a:t>
            </a:r>
            <a:r>
              <a:rPr lang="el-GR" sz="2800"/>
              <a:t>δυνατότητα που συµβάλλει στην υψηλή απόδοση </a:t>
            </a:r>
            <a:r>
              <a:rPr lang="el-GR" sz="2800" smtClean="0"/>
              <a:t>σε µια </a:t>
            </a:r>
            <a:r>
              <a:rPr lang="el-GR" sz="2800"/>
              <a:t>διοικητική εργασία και περιλαµβάνει ικανότητες όπως: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Επικοινωνία</a:t>
            </a:r>
            <a:endParaRPr lang="el-GR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Οµαδική εργασία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Αυτοδιαχείριση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Ηγεσία</a:t>
            </a:r>
            <a:endParaRPr lang="el-GR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Κριτική σκέψη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smtClean="0"/>
              <a:t>Επαγγελµατισµός</a:t>
            </a: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144219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z="4000" smtClean="0"/>
              <a:t>Απόδοση </a:t>
            </a:r>
            <a:r>
              <a:rPr lang="el-GR" sz="4000"/>
              <a:t>Μάνατζερ</a:t>
            </a:r>
            <a:endParaRPr lang="el-GR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 fontScale="77500" lnSpcReduction="20000"/>
          </a:bodyPr>
          <a:lstStyle/>
          <a:p>
            <a:endParaRPr lang="el-GR" smtClean="0"/>
          </a:p>
          <a:p>
            <a:r>
              <a:rPr lang="el-GR"/>
              <a:t>➢	Αποτελεσµατικός µάνατζερ…</a:t>
            </a:r>
          </a:p>
          <a:p>
            <a:pPr marL="0" indent="357188" algn="just">
              <a:tabLst>
                <a:tab pos="88900" algn="l"/>
              </a:tabLst>
            </a:pPr>
            <a:r>
              <a:rPr lang="el-GR"/>
              <a:t>Α</a:t>
            </a:r>
            <a:r>
              <a:rPr lang="el-GR" smtClean="0"/>
              <a:t>νταποκρίνεται </a:t>
            </a:r>
            <a:r>
              <a:rPr lang="el-GR"/>
              <a:t>στην ευθύνη του βοηθώντας τους άλλους να επιτυγχάνουν αποτελέσµατα υψηλής απόδοσης και να αποκοµίζουν ικανοποίηση από τη δουλειά τους.</a:t>
            </a:r>
          </a:p>
          <a:p>
            <a:pPr marL="0" indent="0" algn="just">
              <a:buNone/>
            </a:pPr>
            <a:r>
              <a:rPr lang="el-GR" smtClean="0"/>
              <a:t>     Εξασφαλίζει ποιότητα εργασιακής ζωής  µε •</a:t>
            </a:r>
            <a:r>
              <a:rPr lang="el-GR"/>
              <a:t>δίκαιη αµοιβή, • ασφαλείς συνθήκες εργασίας</a:t>
            </a:r>
            <a:r>
              <a:rPr lang="el-GR" smtClean="0"/>
              <a:t>, •</a:t>
            </a:r>
            <a:r>
              <a:rPr lang="el-GR"/>
              <a:t>ευκαιρίες εκµάθησης και χρήσης νέων δεξιοτήτων</a:t>
            </a:r>
            <a:r>
              <a:rPr lang="el-GR" smtClean="0"/>
              <a:t>, • </a:t>
            </a:r>
            <a:r>
              <a:rPr lang="el-GR"/>
              <a:t>περιθώριο ανάπτυξης και προόδου στη     σταδιοδροµία</a:t>
            </a:r>
            <a:r>
              <a:rPr lang="el-GR" smtClean="0"/>
              <a:t>,    </a:t>
            </a:r>
            <a:r>
              <a:rPr lang="el-GR"/>
              <a:t>•προστασία     </a:t>
            </a:r>
            <a:r>
              <a:rPr lang="el-GR" smtClean="0"/>
              <a:t>ατοµικών δικαιωµάτων</a:t>
            </a:r>
            <a:r>
              <a:rPr lang="el-GR"/>
              <a:t>, •περηφάνια τόσο για την εργασία αυτή καθαυτή όσο και για τον οργανισµό.</a:t>
            </a:r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010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z="4000"/>
              <a:t>Απόδοση Μάνατζερ</a:t>
            </a:r>
            <a:endParaRPr lang="el-GR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 fontScale="92500"/>
          </a:bodyPr>
          <a:lstStyle/>
          <a:p>
            <a:r>
              <a:rPr lang="el-GR"/>
              <a:t>➢	Οι managers υψηλής απόδοσης:</a:t>
            </a:r>
          </a:p>
          <a:p>
            <a:r>
              <a:rPr lang="el-GR" smtClean="0"/>
              <a:t>Είναι </a:t>
            </a:r>
            <a:r>
              <a:rPr lang="el-GR"/>
              <a:t>καλά ενηµερωµένοι για τις ανάγκες της οµάδας τους.</a:t>
            </a:r>
          </a:p>
          <a:p>
            <a:r>
              <a:rPr lang="el-GR" smtClean="0"/>
              <a:t>Δουλεύουν </a:t>
            </a:r>
            <a:r>
              <a:rPr lang="el-GR"/>
              <a:t>δίπλα σε εκείνους που επιβλέπουν.</a:t>
            </a:r>
          </a:p>
          <a:p>
            <a:r>
              <a:rPr lang="el-GR" smtClean="0"/>
              <a:t>Παρέχουν </a:t>
            </a:r>
            <a:r>
              <a:rPr lang="el-GR"/>
              <a:t>συµβουλές και αναπτύσσουν υποστήριξη για την οµάδα τους.</a:t>
            </a:r>
          </a:p>
          <a:p>
            <a:r>
              <a:rPr lang="el-GR" smtClean="0"/>
              <a:t>Βοηθούν </a:t>
            </a:r>
            <a:r>
              <a:rPr lang="el-GR"/>
              <a:t>τους ανθρώπους τους να αποδίδουν στο µέγιστο των δυνατοτήτων τους.</a:t>
            </a:r>
          </a:p>
          <a:p>
            <a:endParaRPr lang="el-GR"/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143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z="4000" smtClean="0"/>
              <a:t/>
            </a:r>
            <a:br>
              <a:rPr lang="el-GR" sz="4000" smtClean="0"/>
            </a:br>
            <a:r>
              <a:rPr lang="el-GR" sz="4000"/>
              <a:t/>
            </a:r>
            <a:br>
              <a:rPr lang="el-GR" sz="4000"/>
            </a:br>
            <a:r>
              <a:rPr lang="el-GR" sz="3100" smtClean="0"/>
              <a:t>Η</a:t>
            </a:r>
            <a:r>
              <a:rPr lang="el-GR" sz="3100"/>
              <a:t>	ΜΕΤΑΒΑΛΛΟΜΕΝΗ	ΦΥΣΗ	ΤΗΣ	</a:t>
            </a:r>
            <a:r>
              <a:rPr lang="el-GR" sz="3100" smtClean="0"/>
              <a:t>ΔΙΟΙΚΗΤΙΚΗΣ</a:t>
            </a:r>
            <a:r>
              <a:rPr lang="el-GR" sz="3100"/>
              <a:t/>
            </a:r>
            <a:br>
              <a:rPr lang="el-GR" sz="3100"/>
            </a:br>
            <a:r>
              <a:rPr lang="el-GR" sz="3100"/>
              <a:t>ΕΡΓΑΣΙΑΣ: Η ανεστραµµένη πυραµίδα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 fontScale="92500" lnSpcReduction="10000"/>
          </a:bodyPr>
          <a:lstStyle/>
          <a:p>
            <a:endParaRPr lang="el-GR" smtClean="0"/>
          </a:p>
          <a:p>
            <a:endParaRPr lang="el-GR" smtClean="0"/>
          </a:p>
          <a:p>
            <a:r>
              <a:rPr lang="el-GR" smtClean="0"/>
              <a:t>Οι </a:t>
            </a:r>
            <a:r>
              <a:rPr lang="el-GR"/>
              <a:t>στάσεις και  συµπεριφορές  </a:t>
            </a:r>
            <a:r>
              <a:rPr lang="el-GR" smtClean="0"/>
              <a:t>των εργαζοµένων </a:t>
            </a:r>
            <a:r>
              <a:rPr lang="el-GR"/>
              <a:t>διαδραµατίζουν καίριο ρόλο στην εξυπηρέτηση των </a:t>
            </a:r>
            <a:r>
              <a:rPr lang="el-GR" smtClean="0"/>
              <a:t>πελατών.</a:t>
            </a:r>
            <a:endParaRPr lang="el-GR"/>
          </a:p>
          <a:p>
            <a:pPr algn="just"/>
            <a:r>
              <a:rPr lang="el-GR" smtClean="0"/>
              <a:t> </a:t>
            </a:r>
            <a:r>
              <a:rPr lang="el-GR"/>
              <a:t>Οι µάνατζερ πρέπει να διαµορφώσουν έναν οργανισµό ευαίσθητο απέναντι στον πελάτη µε </a:t>
            </a:r>
            <a:r>
              <a:rPr lang="el-GR" smtClean="0"/>
              <a:t>εργαζοµένους φιλικούς</a:t>
            </a:r>
            <a:r>
              <a:rPr lang="el-GR"/>
              <a:t>, ενηµερωµένους, έτοιµους να ανταποκριθούν στις ανάγκες των πελατών.</a:t>
            </a:r>
          </a:p>
          <a:p>
            <a:endParaRPr lang="el-GR"/>
          </a:p>
          <a:p>
            <a:endParaRPr lang="el-GR"/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62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z="4000" smtClean="0"/>
              <a:t>Σ</a:t>
            </a:r>
            <a:r>
              <a:rPr lang="el-GR" sz="3100" smtClean="0"/>
              <a:t>χήµα 7: ο Οργανισµός ως ανεστραµµένη </a:t>
            </a:r>
            <a:r>
              <a:rPr lang="el-GR" sz="3100"/>
              <a:t>πυραµίδα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1276"/>
            <a:ext cx="8075240" cy="4680520"/>
          </a:xfrm>
        </p:spPr>
        <p:txBody>
          <a:bodyPr>
            <a:normAutofit/>
          </a:bodyPr>
          <a:lstStyle/>
          <a:p>
            <a:endParaRPr lang="el-GR"/>
          </a:p>
          <a:p>
            <a:endParaRPr lang="el-GR"/>
          </a:p>
          <a:p>
            <a:endParaRPr lang="el-GR" smtClean="0"/>
          </a:p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33" y="841276"/>
            <a:ext cx="7333333" cy="4392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1321" y="530569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181018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2 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19155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n-US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2</a:t>
            </a:r>
            <a:r>
              <a:rPr lang="el-GR" sz="1100" b="1" smtClean="0">
                <a:solidFill>
                  <a:schemeClr val="bg1"/>
                </a:solidFill>
              </a:rPr>
              <a:t>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34850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2</a:t>
            </a:r>
            <a:r>
              <a:rPr lang="el-GR" sz="1100" smtClean="0">
                <a:solidFill>
                  <a:schemeClr val="bg1"/>
                </a:solidFill>
              </a:rPr>
              <a:t>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ορίζετε και διακρίνετε τους οργανισμούς </a:t>
            </a:r>
          </a:p>
          <a:p>
            <a:pPr marL="0" algn="just"/>
            <a:r>
              <a:rPr lang="el-GR" smtClean="0"/>
              <a:t>Κατανοείτε τη λειτουργία τους σαν συστήματα.</a:t>
            </a:r>
            <a:endParaRPr lang="en-US" smtClean="0"/>
          </a:p>
          <a:p>
            <a:pPr marL="0" algn="just"/>
            <a:r>
              <a:rPr lang="el-GR" smtClean="0"/>
              <a:t>Αναλύετε τη μέτρηση της απόδοσης ενός οργανισμού </a:t>
            </a:r>
          </a:p>
          <a:p>
            <a:pPr marL="0" algn="just"/>
            <a:r>
              <a:rPr lang="el-GR" smtClean="0"/>
              <a:t>Γνωρίζετε το ρόλο του μάνατζερ και τα χαρακτηριστικά του</a:t>
            </a:r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Οργανισμός</a:t>
            </a:r>
          </a:p>
          <a:p>
            <a:r>
              <a:rPr lang="el-GR" smtClean="0"/>
              <a:t>Σύστημα </a:t>
            </a:r>
          </a:p>
          <a:p>
            <a:r>
              <a:rPr lang="el-GR" smtClean="0"/>
              <a:t>Απόδοση </a:t>
            </a:r>
          </a:p>
          <a:p>
            <a:r>
              <a:rPr lang="el-GR" smtClean="0"/>
              <a:t>Παραγωγικότητα 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 fontScale="90000"/>
          </a:bodyPr>
          <a:lstStyle/>
          <a:p>
            <a:r>
              <a:rPr lang="el-GR" sz="4400" smtClean="0"/>
              <a:t>Ενότητα 2 : Ο οργανισμός και οι λειτουργίες του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Σχήµα	</a:t>
            </a:r>
            <a:r>
              <a:rPr lang="el-GR" smtClean="0"/>
              <a:t>1:</a:t>
            </a:r>
            <a:r>
              <a:rPr lang="el-GR"/>
              <a:t>	Κοινά	Χαρακτηριστικά	Οργανισµών</a:t>
            </a:r>
            <a:br>
              <a:rPr lang="el-GR"/>
            </a:br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666" y="1459102"/>
            <a:ext cx="6666667" cy="302857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195736" y="4487673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980</Words>
  <Application>Microsoft Office PowerPoint</Application>
  <PresentationFormat>On-screen Show (16:10)</PresentationFormat>
  <Paragraphs>213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2 : Ο οργανισμός και οι λειτουργίες του</vt:lpstr>
      <vt:lpstr> Σχήµα 1: Κοινά Χαρακτηριστικά Οργανισµών </vt:lpstr>
      <vt:lpstr>Οι Οργανισµοί ως Συστήµατα</vt:lpstr>
      <vt:lpstr>Σχήµα 2: Οι Οργανισµοί ως ανοικτά συστήµατα </vt:lpstr>
      <vt:lpstr>Η απόδοση ενός Οργανισµού </vt:lpstr>
      <vt:lpstr> Σχήµα  3:  Οι  παράµετροι  της  απόδοσης  των Οργανισµών </vt:lpstr>
      <vt:lpstr> ΠΟΙΟΙ ΕΙΝΑΙ ΟΙ MΑΝΑΤΖΕΡ ΚΑΙ ΤΙ ΚΑΝΟΥΝ; </vt:lpstr>
      <vt:lpstr> Επίπεδα Μάνατζερ </vt:lpstr>
      <vt:lpstr>   Σχήµα 4: Τα διοικητικά επίπεδα σε µια τυπική επιχείρηση και σε µη κερδοσκοπικούς οργανισµούς  </vt:lpstr>
      <vt:lpstr>Είδη Μανατζερ </vt:lpstr>
      <vt:lpstr>  Ρόλοι και Δραστηριότητες Μάνατζερ (σύµφωνα µε τον Η. Mintzberg)</vt:lpstr>
      <vt:lpstr>Σχήµα 5:οι 10 διοικητικοί ρόλοι του Mintzberg </vt:lpstr>
      <vt:lpstr>Χαρακτηριστικά Μάνατζερ</vt:lpstr>
      <vt:lpstr> Δεξιότητες Μάνατζερ (σύµφωνα µε τον R.H. Katz)</vt:lpstr>
      <vt:lpstr> Σχήµα  6:  τα  απαραίτητα  διοικητικά  προσόντα του Katz </vt:lpstr>
      <vt:lpstr> Δεξιότητες Μάνατζερ (σύµφωνα µε τους R.H. Katz και Pink D.)</vt:lpstr>
      <vt:lpstr>Απόδοση Μάνατζερ</vt:lpstr>
      <vt:lpstr>Απόδοση Μάνατζερ</vt:lpstr>
      <vt:lpstr>  Η ΜΕΤΑΒΑΛΛΟΜΕΝΗ ΦΥΣΗ ΤΗΣ ΔΙΟΙΚΗΤΙΚΗΣ ΕΡΓΑΣΙΑΣ: Η ανεστραµµένη πυραµίδα</vt:lpstr>
      <vt:lpstr>Σχήµα 7: ο Οργανισµός ως ανεστραµµένη πυραµίδα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176</cp:revision>
  <dcterms:created xsi:type="dcterms:W3CDTF">2012-09-06T09:03:05Z</dcterms:created>
  <dcterms:modified xsi:type="dcterms:W3CDTF">2015-10-09T17:50:06Z</dcterms:modified>
</cp:coreProperties>
</file>