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257" r:id="rId3"/>
    <p:sldId id="258" r:id="rId4"/>
    <p:sldId id="308" r:id="rId5"/>
    <p:sldId id="309" r:id="rId6"/>
    <p:sldId id="259" r:id="rId7"/>
    <p:sldId id="260" r:id="rId8"/>
    <p:sldId id="262" r:id="rId9"/>
    <p:sldId id="263" r:id="rId10"/>
    <p:sldId id="331" r:id="rId11"/>
    <p:sldId id="332" r:id="rId12"/>
    <p:sldId id="333" r:id="rId13"/>
    <p:sldId id="334" r:id="rId14"/>
    <p:sldId id="337" r:id="rId15"/>
    <p:sldId id="336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274" r:id="rId25"/>
    <p:sldId id="329" r:id="rId26"/>
    <p:sldId id="276" r:id="rId27"/>
    <p:sldId id="277" r:id="rId28"/>
    <p:sldId id="279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143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COMP119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Συστήματα </a:t>
            </a:r>
            <a:r>
              <a:rPr lang="el-GR" b="1" dirty="0" smtClean="0"/>
              <a:t>Εκπαίδευσης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</a:rPr>
              <a:t>2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Σχεδιασμός Μαθημάτων Ι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Δημήτριος Λιαροκάπης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Παραδείγματα αποτυχιών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72008" y="1772816"/>
            <a:ext cx="88924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</a:t>
            </a:r>
            <a:r>
              <a:rPr lang="el-GR" sz="3200" b="1" dirty="0" smtClean="0"/>
              <a:t>Δημιουργία απογοήτευσης η έλλειψης ενδιαφέροντος στους εκπαιδευόμενους.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Μπορεί να συμβεί όταν αφιερώνεται πολύς χρόνος σε κάτι που οι εκπαιδευόμενοι γνωρίζουν ήδη ή μπορούν να το εξάγουν εύκολα μόνοι τους.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Τυπική Δομή Εκπαιδευτικού</a:t>
            </a:r>
            <a:br>
              <a:rPr lang="el-GR" dirty="0" smtClean="0"/>
            </a:br>
            <a:r>
              <a:rPr lang="el-GR" dirty="0" smtClean="0"/>
              <a:t>Περιεχομένου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251520" y="1844824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sz="3200" b="1" dirty="0" smtClean="0"/>
              <a:t>Προγράμματα Σπουδών (</a:t>
            </a:r>
            <a:r>
              <a:rPr lang="en-US" sz="3200" b="1" dirty="0" smtClean="0"/>
              <a:t>Curricula)</a:t>
            </a:r>
          </a:p>
          <a:p>
            <a:pPr lvl="1">
              <a:buFont typeface="Wingdings" pitchFamily="2" charset="2"/>
              <a:buChar char="q"/>
            </a:pPr>
            <a:r>
              <a:rPr lang="el-GR" sz="3200" b="1" dirty="0" smtClean="0"/>
              <a:t>Μαθήματα (</a:t>
            </a:r>
            <a:r>
              <a:rPr lang="en-US" sz="3200" b="1" dirty="0" smtClean="0"/>
              <a:t>Cources)</a:t>
            </a:r>
          </a:p>
          <a:p>
            <a:pPr lvl="2">
              <a:buFont typeface="Wingdings" pitchFamily="2" charset="2"/>
              <a:buChar char="q"/>
            </a:pPr>
            <a:r>
              <a:rPr lang="el-GR" sz="3200" b="1" dirty="0" smtClean="0"/>
              <a:t>Διαλέξεις (</a:t>
            </a:r>
            <a:r>
              <a:rPr lang="en-US" sz="3200" b="1" dirty="0" smtClean="0"/>
              <a:t>Lessons)</a:t>
            </a:r>
          </a:p>
          <a:p>
            <a:pPr lvl="3">
              <a:buFont typeface="Wingdings" pitchFamily="2" charset="2"/>
              <a:buChar char="q"/>
            </a:pPr>
            <a:r>
              <a:rPr lang="el-GR" sz="3200" b="1" dirty="0" smtClean="0"/>
              <a:t>Θέματα (</a:t>
            </a:r>
            <a:r>
              <a:rPr lang="en-US" sz="3200" b="1" dirty="0" smtClean="0"/>
              <a:t>Topics)</a:t>
            </a:r>
          </a:p>
          <a:p>
            <a:pPr lvl="4">
              <a:buFont typeface="Wingdings" pitchFamily="2" charset="2"/>
              <a:buChar char="q"/>
            </a:pPr>
            <a:r>
              <a:rPr lang="el-GR" sz="3200" b="1" dirty="0" smtClean="0"/>
              <a:t>Μαθησιακές Δραστηριότητες</a:t>
            </a:r>
            <a:r>
              <a:rPr lang="en-US" sz="3200" b="1" dirty="0" smtClean="0"/>
              <a:t> (Learning Activities)</a:t>
            </a:r>
            <a:endParaRPr lang="el-GR" sz="3200" b="1" dirty="0" smtClean="0"/>
          </a:p>
          <a:p>
            <a:pPr lvl="5">
              <a:buFont typeface="Wingdings" pitchFamily="2" charset="2"/>
              <a:buChar char="q"/>
            </a:pPr>
            <a:r>
              <a:rPr lang="el-GR" sz="3200" b="1" dirty="0" smtClean="0"/>
              <a:t>Μέσα (</a:t>
            </a:r>
            <a:r>
              <a:rPr lang="en-US" sz="3200" b="1" dirty="0" smtClean="0"/>
              <a:t>Media)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Τυπική Δομή Εκπαιδευτικού Περιεχομένου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0" y="170080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Προγράμματα Σπουδών (Curricula)</a:t>
            </a:r>
            <a:r>
              <a:rPr lang="en-US" sz="3200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Είναι ομάδες από σχετικά μαθήματα που οδηγούν στην απόκτηση κάποιου πτυχίου ή πιστοποιητικού</a:t>
            </a:r>
            <a:r>
              <a:rPr lang="el-GR" sz="32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Μαθήματα </a:t>
            </a:r>
            <a:r>
              <a:rPr lang="el-GR" sz="3200" b="1" dirty="0" smtClean="0"/>
              <a:t>(Courses)</a:t>
            </a:r>
            <a:r>
              <a:rPr lang="en-US" sz="3200" b="1" dirty="0" smtClean="0"/>
              <a:t>:</a:t>
            </a:r>
            <a:endParaRPr lang="el-GR" sz="3200" b="1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Είναι μια συλλογή διαλέξεων.</a:t>
            </a:r>
          </a:p>
          <a:p>
            <a:pPr lvl="1"/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Μαθήματα-Διαλέξεις (Lessons). </a:t>
            </a:r>
            <a:endParaRPr lang="en-US" sz="3200" b="1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Κάθε διάλεξη σχεδιάζεται στο</a:t>
            </a:r>
            <a:r>
              <a:rPr lang="en-US" sz="2800" dirty="0" smtClean="0"/>
              <a:t> </a:t>
            </a:r>
            <a:r>
              <a:rPr lang="el-GR" sz="2800" dirty="0" smtClean="0"/>
              <a:t>να πετύχει κάποιο γενικότερο στόχο του μαθήματος ή μια ομάδα</a:t>
            </a:r>
            <a:r>
              <a:rPr lang="en-US" sz="2800" dirty="0" smtClean="0"/>
              <a:t> </a:t>
            </a:r>
            <a:r>
              <a:rPr lang="el-GR" sz="2800" dirty="0" smtClean="0"/>
              <a:t>σχετικών στόχων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Τυπική Δομή Εκπαιδευτικού</a:t>
            </a:r>
            <a:br>
              <a:rPr lang="el-GR" dirty="0" smtClean="0"/>
            </a:br>
            <a:r>
              <a:rPr lang="el-GR" dirty="0" smtClean="0"/>
              <a:t>Περιεχομένου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0" y="1556792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Θέματα (Topics)</a:t>
            </a:r>
            <a:r>
              <a:rPr lang="en-US" sz="3200" b="1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Μια </a:t>
            </a:r>
            <a:r>
              <a:rPr lang="el-GR" sz="2800" b="1" dirty="0" smtClean="0"/>
              <a:t>διάλεξη</a:t>
            </a:r>
            <a:r>
              <a:rPr lang="el-GR" sz="2800" dirty="0" smtClean="0"/>
              <a:t> αποτελείται από επί μέρους</a:t>
            </a:r>
          </a:p>
          <a:p>
            <a:pPr lvl="1"/>
            <a:r>
              <a:rPr lang="el-GR" sz="2800" dirty="0" smtClean="0"/>
              <a:t>θέματα. </a:t>
            </a:r>
          </a:p>
          <a:p>
            <a:pPr lvl="2">
              <a:buFont typeface="Wingdings" pitchFamily="2" charset="2"/>
              <a:buChar char="ü"/>
            </a:pPr>
            <a:r>
              <a:rPr lang="el-GR" sz="2400" dirty="0" smtClean="0"/>
              <a:t>Κάθε </a:t>
            </a:r>
            <a:r>
              <a:rPr lang="el-GR" sz="2400" b="1" dirty="0" smtClean="0"/>
              <a:t>θέμα</a:t>
            </a:r>
            <a:r>
              <a:rPr lang="el-GR" sz="2400" dirty="0" smtClean="0"/>
              <a:t> συνήθως σχεδιάζεται σαν ένα αυτοδύναμο</a:t>
            </a:r>
            <a:r>
              <a:rPr lang="en-US" sz="2400" dirty="0" smtClean="0"/>
              <a:t> </a:t>
            </a:r>
            <a:r>
              <a:rPr lang="el-GR" sz="2400" dirty="0" smtClean="0"/>
              <a:t>μαθησιακό αντικείμενο</a:t>
            </a:r>
            <a:r>
              <a:rPr lang="el-GR" sz="3200" dirty="0" smtClean="0"/>
              <a:t>.</a:t>
            </a:r>
          </a:p>
          <a:p>
            <a:pPr lvl="2">
              <a:buFont typeface="Wingdings" pitchFamily="2" charset="2"/>
              <a:buChar char="ü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Μέσα (</a:t>
            </a:r>
            <a:r>
              <a:rPr lang="el-GR" sz="3200" b="1" dirty="0" err="1" smtClean="0"/>
              <a:t>medi</a:t>
            </a:r>
            <a:r>
              <a:rPr lang="en-US" sz="3200" b="1" dirty="0" smtClean="0"/>
              <a:t>a)</a:t>
            </a:r>
            <a:r>
              <a:rPr lang="el-GR" sz="3200" b="1" dirty="0" smtClean="0"/>
              <a:t>: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dirty="0" smtClean="0"/>
              <a:t>Λέξεις, εικόνες, φωνή, μουσική, ηχητικές αναπαραστάσεις, κινούμενα σχέδια, βίντεο </a:t>
            </a:r>
            <a:r>
              <a:rPr lang="el-GR" sz="2800" dirty="0" smtClean="0"/>
              <a:t>που</a:t>
            </a:r>
          </a:p>
          <a:p>
            <a:pPr lvl="1"/>
            <a:r>
              <a:rPr lang="el-GR" sz="2800" dirty="0" smtClean="0"/>
              <a:t> χρησιμοποιούνται για να παρέχουν μαθησιακές δραστηριότητες.</a:t>
            </a:r>
            <a:endParaRPr lang="en-US" sz="2800" dirty="0" smtClean="0"/>
          </a:p>
          <a:p>
            <a:pPr lvl="2">
              <a:buFont typeface="Wingdings" pitchFamily="2" charset="2"/>
              <a:buChar char="ü"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Τυπική Δομή Εκπαιδευτικού</a:t>
            </a:r>
            <a:br>
              <a:rPr lang="el-GR" dirty="0" smtClean="0"/>
            </a:br>
            <a:r>
              <a:rPr lang="el-GR" dirty="0" smtClean="0"/>
              <a:t>Περιεχομένου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0" y="155679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Μαθησιακές Δραστηριότητες (Learning activities).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dirty="0" smtClean="0"/>
              <a:t>Κάθε δραστηριότητα</a:t>
            </a:r>
            <a:r>
              <a:rPr lang="en-US" sz="2800" b="1" dirty="0" smtClean="0"/>
              <a:t>:</a:t>
            </a:r>
            <a:r>
              <a:rPr lang="el-GR" sz="3200" b="1" dirty="0" smtClean="0"/>
              <a:t>	</a:t>
            </a:r>
            <a:endParaRPr lang="en-US" sz="3200" b="1" dirty="0" smtClean="0"/>
          </a:p>
          <a:p>
            <a:pPr marL="514350" indent="-514350"/>
            <a:r>
              <a:rPr lang="en-US" sz="2800" dirty="0" smtClean="0"/>
              <a:t>             </a:t>
            </a:r>
            <a:r>
              <a:rPr lang="en-US" sz="2800" b="1" dirty="0" smtClean="0"/>
              <a:t>1</a:t>
            </a:r>
            <a:r>
              <a:rPr lang="en-US" sz="2800" dirty="0" smtClean="0"/>
              <a:t>. </a:t>
            </a:r>
            <a:r>
              <a:rPr lang="el-GR" sz="2800" dirty="0" smtClean="0"/>
              <a:t>δημιουργεί κάποια μαθησιακή εμπειρία.</a:t>
            </a:r>
          </a:p>
          <a:p>
            <a:pPr marL="514350" indent="-514350"/>
            <a:r>
              <a:rPr lang="el-GR" sz="2800" dirty="0" smtClean="0"/>
              <a:t>             </a:t>
            </a:r>
            <a:r>
              <a:rPr lang="el-GR" sz="2800" b="1" dirty="0" smtClean="0"/>
              <a:t>2. </a:t>
            </a:r>
            <a:r>
              <a:rPr lang="el-GR" sz="2800" dirty="0" smtClean="0"/>
              <a:t>μπορεί να απαντήσει κάποια ερώτηση η να</a:t>
            </a:r>
            <a:r>
              <a:rPr lang="en-US" sz="2800" dirty="0" smtClean="0"/>
              <a:t> </a:t>
            </a:r>
            <a:r>
              <a:rPr lang="el-GR" sz="2800" dirty="0" smtClean="0"/>
              <a:t>παρουσιάσει κάποιο σημείο αλλά δεν είναι αρκετή για να</a:t>
            </a:r>
            <a:r>
              <a:rPr lang="en-US" sz="2800" dirty="0" smtClean="0"/>
              <a:t> </a:t>
            </a:r>
            <a:r>
              <a:rPr lang="el-GR" sz="2800" dirty="0" smtClean="0"/>
              <a:t>επιτύχει κάποιο μαθησιακό στόχο. </a:t>
            </a:r>
          </a:p>
          <a:p>
            <a:pPr marL="514350" indent="-514350"/>
            <a:endParaRPr lang="el-GR" sz="2800" dirty="0" smtClean="0"/>
          </a:p>
          <a:p>
            <a:pPr marL="971550" lvl="1" indent="-514350">
              <a:buFont typeface="Wingdings" pitchFamily="2" charset="2"/>
              <a:buChar char="Ø"/>
            </a:pPr>
            <a:r>
              <a:rPr lang="el-GR" sz="2800" dirty="0" smtClean="0"/>
              <a:t>Οι δραστηριότητες που </a:t>
            </a:r>
            <a:r>
              <a:rPr lang="el-GR" sz="2800" b="1" dirty="0" smtClean="0"/>
              <a:t>αξιολογούν ή μετρούν </a:t>
            </a:r>
            <a:r>
              <a:rPr lang="el-GR" sz="2800" dirty="0" smtClean="0"/>
              <a:t>την </a:t>
            </a:r>
            <a:r>
              <a:rPr lang="el-GR" sz="2800" b="1" dirty="0" smtClean="0"/>
              <a:t>μάθηση</a:t>
            </a:r>
            <a:r>
              <a:rPr lang="el-GR" sz="2800" dirty="0" smtClean="0"/>
              <a:t> είναι οι δοκιμασίες και τα διαγωνίσματα </a:t>
            </a:r>
            <a:r>
              <a:rPr lang="el-GR" sz="2800" b="1" dirty="0" smtClean="0"/>
              <a:t>(</a:t>
            </a:r>
            <a:r>
              <a:rPr lang="en-US" sz="2800" b="1" dirty="0" smtClean="0"/>
              <a:t>quizes, tests)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144016" y="1160160"/>
            <a:ext cx="88204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/>
              <a:t>Πρόγραμμα Σπουδών: </a:t>
            </a:r>
            <a:r>
              <a:rPr lang="el-GR" sz="3200" i="1" dirty="0" smtClean="0"/>
              <a:t>Μεταπτυχιακό</a:t>
            </a:r>
          </a:p>
          <a:p>
            <a:r>
              <a:rPr lang="el-GR" sz="3200" i="1" dirty="0" smtClean="0"/>
              <a:t>Πρόγραμμα στη Διοίκηση Επιχειρήσεων (MBA)</a:t>
            </a:r>
          </a:p>
          <a:p>
            <a:endParaRPr lang="el-GR" sz="3200" i="1" dirty="0" smtClean="0"/>
          </a:p>
          <a:p>
            <a:r>
              <a:rPr lang="el-GR" sz="3200" b="1" dirty="0" smtClean="0"/>
              <a:t>Μάθημα (</a:t>
            </a:r>
            <a:r>
              <a:rPr lang="en-US" sz="3200" b="1" dirty="0" smtClean="0"/>
              <a:t>Course): </a:t>
            </a:r>
            <a:r>
              <a:rPr lang="el-GR" sz="3200" i="1" dirty="0" smtClean="0"/>
              <a:t>Λογιστική 101</a:t>
            </a:r>
          </a:p>
          <a:p>
            <a:endParaRPr lang="el-GR" sz="3200" b="1" i="1" dirty="0" smtClean="0"/>
          </a:p>
          <a:p>
            <a:r>
              <a:rPr lang="el-GR" sz="3200" b="1" dirty="0" smtClean="0"/>
              <a:t>Διάλεξη (Lesson): </a:t>
            </a:r>
            <a:r>
              <a:rPr lang="el-GR" sz="3200" i="1" dirty="0" smtClean="0"/>
              <a:t>Ενεργητικά και Παθητικά</a:t>
            </a:r>
          </a:p>
          <a:p>
            <a:r>
              <a:rPr lang="en-US" sz="3200" i="1" dirty="0" smtClean="0"/>
              <a:t>(Assets and Liabilities)</a:t>
            </a:r>
            <a:endParaRPr lang="el-GR" sz="3200" i="1" dirty="0" smtClean="0"/>
          </a:p>
          <a:p>
            <a:endParaRPr lang="en-US" sz="3200" i="1" dirty="0" smtClean="0"/>
          </a:p>
          <a:p>
            <a:r>
              <a:rPr lang="el-GR" sz="3200" b="1" dirty="0" smtClean="0"/>
              <a:t>Θέμα: </a:t>
            </a:r>
            <a:r>
              <a:rPr lang="el-GR" sz="3200" dirty="0" smtClean="0"/>
              <a:t>Υπολογισμός Ενεργητικών</a:t>
            </a:r>
          </a:p>
          <a:p>
            <a:endParaRPr lang="el-GR" sz="3200" b="1" dirty="0" smtClean="0"/>
          </a:p>
          <a:p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144016" y="1160160"/>
            <a:ext cx="8820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b="1" dirty="0" smtClean="0"/>
          </a:p>
          <a:p>
            <a:r>
              <a:rPr lang="el-GR" sz="3200" b="1" dirty="0" smtClean="0"/>
              <a:t>Δραστηριότητα: </a:t>
            </a:r>
            <a:r>
              <a:rPr lang="el-GR" sz="3200" i="1" dirty="0" smtClean="0"/>
              <a:t>Χρήση ενός λογιστικού φύλου</a:t>
            </a:r>
          </a:p>
          <a:p>
            <a:r>
              <a:rPr lang="el-GR" sz="3200" i="1" dirty="0" smtClean="0"/>
              <a:t>για τον υπολογισμό της αξίας των </a:t>
            </a:r>
            <a:r>
              <a:rPr lang="el-GR" sz="3200" i="1" dirty="0" smtClean="0"/>
              <a:t>ενεργητικών.</a:t>
            </a:r>
            <a:endParaRPr lang="el-GR" sz="3200" i="1" dirty="0" smtClean="0"/>
          </a:p>
          <a:p>
            <a:endParaRPr lang="el-GR" sz="3200" i="1" dirty="0" smtClean="0"/>
          </a:p>
          <a:p>
            <a:r>
              <a:rPr lang="el-GR" sz="3200" b="1" dirty="0" smtClean="0"/>
              <a:t>Μέσα: </a:t>
            </a:r>
            <a:r>
              <a:rPr lang="el-GR" sz="3200" i="1" dirty="0" smtClean="0"/>
              <a:t>Φωνητική περιγραφή με αυτόμα</a:t>
            </a:r>
            <a:r>
              <a:rPr lang="el-GR" sz="3200" b="1" i="1" dirty="0" smtClean="0"/>
              <a:t>τη</a:t>
            </a:r>
          </a:p>
          <a:p>
            <a:r>
              <a:rPr lang="el-GR" sz="3200" i="1" dirty="0" smtClean="0"/>
              <a:t>αναπαράσταση των εννοιών. Ζωντανή χρήση</a:t>
            </a:r>
          </a:p>
          <a:p>
            <a:r>
              <a:rPr lang="el-GR" sz="3200" i="1" dirty="0" smtClean="0"/>
              <a:t>λογιστικού φύλλου.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Βασικά Βήματα Σχεδιασμού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79512" y="1232168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/>
              <a:t>1)</a:t>
            </a:r>
            <a:r>
              <a:rPr lang="el-GR" sz="3200" dirty="0" smtClean="0"/>
              <a:t>Προσδιορίστε τον απώτερο </a:t>
            </a:r>
            <a:r>
              <a:rPr lang="el-GR" sz="3200" b="1" dirty="0" smtClean="0"/>
              <a:t>σκοπό</a:t>
            </a:r>
            <a:r>
              <a:rPr lang="el-GR" sz="3200" dirty="0" smtClean="0"/>
              <a:t> </a:t>
            </a:r>
            <a:r>
              <a:rPr lang="el-GR" sz="3200" b="1" dirty="0" smtClean="0"/>
              <a:t>(</a:t>
            </a:r>
            <a:r>
              <a:rPr lang="el-GR" sz="3200" b="1" dirty="0" smtClean="0"/>
              <a:t>Goal</a:t>
            </a:r>
            <a:r>
              <a:rPr lang="el-GR" sz="3200" b="1" dirty="0" smtClean="0"/>
              <a:t>)</a:t>
            </a:r>
          </a:p>
          <a:p>
            <a:endParaRPr lang="el-GR" sz="3200" dirty="0" smtClean="0"/>
          </a:p>
          <a:p>
            <a:r>
              <a:rPr lang="el-GR" sz="3200" b="1" dirty="0" smtClean="0"/>
              <a:t>2)</a:t>
            </a:r>
            <a:r>
              <a:rPr lang="el-GR" sz="3200" dirty="0" smtClean="0"/>
              <a:t>Αναλύστε τις </a:t>
            </a:r>
            <a:r>
              <a:rPr lang="el-GR" sz="3200" b="1" dirty="0" smtClean="0"/>
              <a:t>ανάγκες</a:t>
            </a:r>
            <a:r>
              <a:rPr lang="el-GR" sz="3200" dirty="0" smtClean="0"/>
              <a:t> και τις </a:t>
            </a:r>
            <a:r>
              <a:rPr lang="el-GR" sz="3200" b="1" dirty="0" smtClean="0"/>
              <a:t>ικανότητες</a:t>
            </a:r>
            <a:r>
              <a:rPr lang="el-GR" sz="3200" dirty="0" smtClean="0"/>
              <a:t> των </a:t>
            </a:r>
            <a:r>
              <a:rPr lang="el-GR" sz="3200" b="1" dirty="0" smtClean="0"/>
              <a:t>εκπαιδευμένων.</a:t>
            </a:r>
          </a:p>
          <a:p>
            <a:endParaRPr lang="el-GR" sz="3200" dirty="0" smtClean="0"/>
          </a:p>
          <a:p>
            <a:r>
              <a:rPr lang="el-GR" sz="3200" b="1" dirty="0" smtClean="0"/>
              <a:t>3)</a:t>
            </a:r>
            <a:r>
              <a:rPr lang="el-GR" sz="3200" dirty="0" smtClean="0"/>
              <a:t>Θέστε </a:t>
            </a:r>
            <a:r>
              <a:rPr lang="el-GR" sz="3200" b="1" dirty="0" smtClean="0"/>
              <a:t>μαθησιακούς στόχους (Learning </a:t>
            </a:r>
            <a:r>
              <a:rPr lang="el-GR" sz="3200" b="1" dirty="0" smtClean="0"/>
              <a:t>Objectives</a:t>
            </a:r>
            <a:r>
              <a:rPr lang="el-GR" sz="3200" b="1" dirty="0" smtClean="0"/>
              <a:t>)</a:t>
            </a:r>
            <a:r>
              <a:rPr lang="el-GR" sz="3200" dirty="0" smtClean="0"/>
              <a:t> και προσδιορίστε την προαπαιτούμενη γνώση για κάθε μαθησιακό στόχο.</a:t>
            </a:r>
          </a:p>
          <a:p>
            <a:endParaRPr lang="el-GR" sz="3200" dirty="0" smtClean="0"/>
          </a:p>
          <a:p>
            <a:r>
              <a:rPr lang="el-GR" sz="3200" b="1" dirty="0" smtClean="0"/>
              <a:t>4)</a:t>
            </a:r>
            <a:r>
              <a:rPr lang="el-GR" sz="3200" dirty="0" smtClean="0"/>
              <a:t>Δημιουργήστε </a:t>
            </a:r>
            <a:r>
              <a:rPr lang="el-GR" sz="3200" b="1" dirty="0" smtClean="0"/>
              <a:t>μαθησιακά αντικείμενα (</a:t>
            </a:r>
            <a:r>
              <a:rPr lang="en-US" sz="3200" b="1" dirty="0" smtClean="0"/>
              <a:t>Learning</a:t>
            </a:r>
            <a:r>
              <a:rPr lang="el-GR" sz="3200" b="1" dirty="0" smtClean="0"/>
              <a:t> </a:t>
            </a:r>
            <a:r>
              <a:rPr lang="el-GR" sz="3200" b="1" dirty="0" smtClean="0"/>
              <a:t>Objects</a:t>
            </a:r>
            <a:r>
              <a:rPr lang="el-GR" sz="3200" b="1" dirty="0" smtClean="0"/>
              <a:t>)</a:t>
            </a:r>
            <a:r>
              <a:rPr lang="el-GR" sz="3200" dirty="0" smtClean="0"/>
              <a:t> που να επιτυγχάνουν τους στόχους.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Βασικά Βήματα Σχεδιασμού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79512" y="1390124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/>
              <a:t>5)</a:t>
            </a:r>
            <a:r>
              <a:rPr lang="el-GR" sz="3200" dirty="0" smtClean="0"/>
              <a:t>Δημιουργήστε </a:t>
            </a:r>
            <a:r>
              <a:rPr lang="el-GR" sz="3200" b="1" dirty="0" smtClean="0"/>
              <a:t>Δοκιμασίες/</a:t>
            </a:r>
            <a:r>
              <a:rPr lang="en-US" sz="3200" b="1" dirty="0" smtClean="0"/>
              <a:t>Tests</a:t>
            </a:r>
            <a:r>
              <a:rPr lang="el-GR" sz="3200" b="1" dirty="0" smtClean="0"/>
              <a:t>.</a:t>
            </a:r>
          </a:p>
          <a:p>
            <a:endParaRPr lang="en-US" sz="3200" dirty="0" smtClean="0"/>
          </a:p>
          <a:p>
            <a:r>
              <a:rPr lang="el-GR" sz="3200" b="1" dirty="0" smtClean="0"/>
              <a:t>6)</a:t>
            </a:r>
            <a:r>
              <a:rPr lang="el-GR" sz="3200" dirty="0" smtClean="0"/>
              <a:t>Καθορίστε τις </a:t>
            </a:r>
            <a:r>
              <a:rPr lang="el-GR" sz="3200" b="1" dirty="0" smtClean="0"/>
              <a:t>μαθησιακές δραστηριότητες</a:t>
            </a:r>
            <a:r>
              <a:rPr lang="el-GR" sz="3200" dirty="0" smtClean="0"/>
              <a:t>.</a:t>
            </a:r>
          </a:p>
          <a:p>
            <a:endParaRPr lang="el-GR" sz="3200" dirty="0" smtClean="0"/>
          </a:p>
          <a:p>
            <a:r>
              <a:rPr lang="el-GR" sz="3200" b="1" dirty="0" smtClean="0"/>
              <a:t>7)</a:t>
            </a:r>
            <a:r>
              <a:rPr lang="el-GR" sz="3200" dirty="0" smtClean="0"/>
              <a:t>Επιλέξτε τα </a:t>
            </a:r>
            <a:r>
              <a:rPr lang="el-GR" sz="3200" b="1" dirty="0" smtClean="0"/>
              <a:t>μέσα</a:t>
            </a:r>
            <a:r>
              <a:rPr lang="el-GR" sz="3200" dirty="0" smtClean="0"/>
              <a:t> που θα υλοποιήσουν τις μαθησιακές δραστηριότητες.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Μαθησιακοί Στόχοι 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 smtClean="0"/>
              <a:t>Learning</a:t>
            </a:r>
            <a:r>
              <a:rPr lang="el-GR" dirty="0" smtClean="0"/>
              <a:t> </a:t>
            </a:r>
            <a:r>
              <a:rPr lang="en-US" dirty="0" smtClean="0"/>
              <a:t>Objectives)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79512" y="1894180"/>
            <a:ext cx="89644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Όταν θέτουμε μαθησιακούς στόχους πρέπει να</a:t>
            </a:r>
          </a:p>
          <a:p>
            <a:r>
              <a:rPr lang="el-GR" sz="3200" dirty="0" smtClean="0"/>
              <a:t>ξεκαθαρίσουμε: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τι επιδιώκουμε να διδάξουμε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σε ποιούς απευθυνόμαστε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ποια είναι τα προαπαιτούμενα που πρέπει να πληρούνται για να επιτευχθεί ο στόχος αποτελεσματικά.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Συστήματα </a:t>
            </a:r>
            <a:r>
              <a:rPr lang="el-GR" b="1" dirty="0" smtClean="0">
                <a:solidFill>
                  <a:schemeClr val="tx1"/>
                </a:solidFill>
              </a:rPr>
              <a:t>Εκπαίδευσης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2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Σχεδιασμός Μαθημάτων Ι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Λιαροκάπης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Τύποι Στόχων</a:t>
            </a:r>
            <a:br>
              <a:rPr lang="el-GR" dirty="0" smtClean="0"/>
            </a:br>
            <a:r>
              <a:rPr lang="en-US" dirty="0" smtClean="0"/>
              <a:t>(E-learning by design, Horton)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79512" y="1894180"/>
            <a:ext cx="89644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Πρωτεύοντες Στόχοι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dirty="0" smtClean="0"/>
              <a:t>Δημιουργίας (</a:t>
            </a:r>
            <a:r>
              <a:rPr lang="en-US" sz="2800" b="1" dirty="0" smtClean="0"/>
              <a:t>Create)</a:t>
            </a:r>
          </a:p>
          <a:p>
            <a:pPr lvl="1"/>
            <a:r>
              <a:rPr lang="el-GR" sz="2800" dirty="0" smtClean="0"/>
              <a:t>	– Διδάσκουν την δημιουργία αντικειμένων που κάνουν κάτι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dirty="0" smtClean="0"/>
              <a:t>Απόφασης (</a:t>
            </a:r>
            <a:r>
              <a:rPr lang="en-US" sz="2800" b="1" dirty="0" smtClean="0"/>
              <a:t>Decide)</a:t>
            </a:r>
          </a:p>
          <a:p>
            <a:pPr lvl="1"/>
            <a:r>
              <a:rPr lang="el-GR" sz="2800" dirty="0" smtClean="0"/>
              <a:t>	– Διδάσκουν τι να αποφασίζεται όταν έχουμε κάποια</a:t>
            </a:r>
          </a:p>
          <a:p>
            <a:pPr lvl="1"/>
            <a:r>
              <a:rPr lang="el-GR" sz="2800" dirty="0" smtClean="0"/>
              <a:t>       δεδομένα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dirty="0" smtClean="0"/>
              <a:t>Διαδικασίας (</a:t>
            </a:r>
            <a:r>
              <a:rPr lang="en-US" sz="2800" b="1" dirty="0" smtClean="0"/>
              <a:t>Do)</a:t>
            </a:r>
          </a:p>
          <a:p>
            <a:pPr lvl="1"/>
            <a:r>
              <a:rPr lang="el-GR" sz="2800" dirty="0" smtClean="0"/>
              <a:t>	– Διδάσκουν την διαδικασία που ακολουθείται για να επιτευχθεί κάτι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Τύποι Στόχων</a:t>
            </a:r>
            <a:br>
              <a:rPr lang="el-GR" dirty="0" smtClean="0"/>
            </a:br>
            <a:r>
              <a:rPr lang="en-US" dirty="0" smtClean="0"/>
              <a:t>(E-learning by design, Horton)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0" y="1622405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Δευτερεύοντες (βοηθητικοί) Στόχοι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Γνώσης (</a:t>
            </a:r>
            <a:r>
              <a:rPr lang="en-US" sz="2800" dirty="0" smtClean="0"/>
              <a:t>Know)</a:t>
            </a:r>
            <a:endParaRPr lang="el-GR" sz="2800" dirty="0" smtClean="0"/>
          </a:p>
          <a:p>
            <a:pPr lvl="1"/>
            <a:r>
              <a:rPr lang="el-GR" sz="2800" dirty="0" smtClean="0"/>
              <a:t>     </a:t>
            </a:r>
            <a:r>
              <a:rPr lang="el-GR" sz="2400" dirty="0" smtClean="0"/>
              <a:t>– Ανάκληση Γεγονότων, Σχημάτων κλπ</a:t>
            </a:r>
          </a:p>
          <a:p>
            <a:pPr lvl="1"/>
            <a:r>
              <a:rPr lang="el-GR" sz="2400" dirty="0" smtClean="0"/>
              <a:t>      – Δημιουργία ενός νοητικού μοντέλου για το πως δουλεύει κάτι ώστε να μπορούν να απαντηθούν ερωτήσεις κλπ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 Πεποίθησης (Πίστης) (</a:t>
            </a:r>
            <a:r>
              <a:rPr lang="en-US" sz="2800" dirty="0" smtClean="0"/>
              <a:t>Believe)</a:t>
            </a:r>
          </a:p>
          <a:p>
            <a:r>
              <a:rPr lang="el-GR" sz="1400" dirty="0" smtClean="0"/>
              <a:t>	</a:t>
            </a:r>
            <a:r>
              <a:rPr lang="el-GR" sz="2400" dirty="0" smtClean="0"/>
              <a:t>– Πείθουν τον εκπαιδευόμενο για ότι κάποια δήλωση είναι    	αληθινή, κάποια κατάσταση είναι πραγματική, κάποια ιδέα 	είναι σημαντική ...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 Αισθήματος (</a:t>
            </a:r>
            <a:r>
              <a:rPr lang="en-US" sz="2800" dirty="0" smtClean="0"/>
              <a:t>Feel)</a:t>
            </a:r>
          </a:p>
          <a:p>
            <a:r>
              <a:rPr lang="el-GR" sz="1400" dirty="0" smtClean="0"/>
              <a:t>                      </a:t>
            </a:r>
            <a:r>
              <a:rPr lang="el-GR" sz="2400" dirty="0" smtClean="0"/>
              <a:t> – Δημιουργούν ορισμένα αισθήματα για διάφορες καταστάσεις (π.χ. πώς να παραμένει κάποιος ψύχραιμος σε δύσκολες καταστάσεις, να αισθάνεται συμπόνια για ανθρώπους με αναπηρίες κλπ.)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Τύποι Στόχων</a:t>
            </a:r>
            <a:br>
              <a:rPr lang="el-GR" dirty="0" smtClean="0"/>
            </a:br>
            <a:r>
              <a:rPr lang="en-US" dirty="0" smtClean="0"/>
              <a:t>(E-learning by design, Horton)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0" y="1622405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Δευτερεύοντες (βοηθητικοί) Στόχοι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Γνώσης (</a:t>
            </a:r>
            <a:r>
              <a:rPr lang="en-US" sz="2800" dirty="0" smtClean="0"/>
              <a:t>Know)</a:t>
            </a:r>
            <a:endParaRPr lang="el-GR" sz="2800" dirty="0" smtClean="0"/>
          </a:p>
          <a:p>
            <a:pPr lvl="1"/>
            <a:r>
              <a:rPr lang="el-GR" sz="2800" dirty="0" smtClean="0"/>
              <a:t>     </a:t>
            </a:r>
            <a:r>
              <a:rPr lang="el-GR" sz="2400" dirty="0" smtClean="0"/>
              <a:t>– Ανάκληση Γεγονότων, Σχημάτων κλπ</a:t>
            </a:r>
          </a:p>
          <a:p>
            <a:pPr lvl="1"/>
            <a:r>
              <a:rPr lang="el-GR" sz="2400" dirty="0" smtClean="0"/>
              <a:t>      – Δημιουργία ενός νοητικού μοντέλου για το πως δουλεύει κάτι ώστε να μπορούν να απαντηθούν ερωτήσεις κλπ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 Πεποίθησης (Πίστης) (</a:t>
            </a:r>
            <a:r>
              <a:rPr lang="en-US" sz="2800" dirty="0" smtClean="0"/>
              <a:t>Believe)</a:t>
            </a:r>
          </a:p>
          <a:p>
            <a:r>
              <a:rPr lang="el-GR" sz="1400" dirty="0" smtClean="0"/>
              <a:t>	</a:t>
            </a:r>
            <a:r>
              <a:rPr lang="el-GR" sz="2400" dirty="0" smtClean="0"/>
              <a:t>– Πείθουν τον εκπαιδευόμενο για ότι κάποια δήλωση είναι    	αληθινή, κάποια κατάσταση είναι πραγματική, κάποια ιδέα 	είναι σημαντική ...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 Αισθήματος (</a:t>
            </a:r>
            <a:r>
              <a:rPr lang="en-US" sz="2800" dirty="0" smtClean="0"/>
              <a:t>Feel)</a:t>
            </a:r>
          </a:p>
          <a:p>
            <a:r>
              <a:rPr lang="el-GR" sz="1400" dirty="0" smtClean="0"/>
              <a:t>                      </a:t>
            </a:r>
            <a:r>
              <a:rPr lang="el-GR" sz="2400" dirty="0" smtClean="0"/>
              <a:t> – Δημιουργούν ορισμένα αισθήματα για διάφορες καταστάσεις (π.χ. πώς να παραμένει κάποιος ψύχραιμος σε δύσκολες καταστάσεις, να αισθάνεται συμπόνια για ανθρώπους με αναπηρίες κλπ.)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438150" y="166020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William Horton (2001).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E-learning by </a:t>
            </a:r>
            <a:r>
              <a:rPr lang="en-US" sz="1400" i="1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Design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,.Pfeifer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Clark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R. &amp; Mayer, R. (2008). 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E-Learning and the Science of Instruction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Pfeifer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Alessi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S.  &amp; 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Trolip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 S. (2005). </a:t>
            </a:r>
            <a:r>
              <a:rPr lang="el-GR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ΠΟΛΥΜΕΣΑ και ΕΚΠΑΙΔΕΥΣΗ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Μ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Nash, S.  &amp;  Moore, M. 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(2014). </a:t>
            </a:r>
            <a:r>
              <a:rPr lang="en-US" sz="1400" i="1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Moodle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Course Design Best Practices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Packt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Newby J. Timothy, 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Stepich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A. Donald, Lehman D. James,  &amp;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Russel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D James. (2009). 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Εκπαιδευτική τεχνολογία για διδασκαλία και μάθηση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Επίκεντρο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Αναφοράς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2,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Δημήτριος Λιαροκάπης.</a:t>
            </a: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Συστήματα 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Εκπαίδευσης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Έκδοση: 1.0  Άρτα, 2015. Διαθέσιμο από τη δικτυακή διεύθυνση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: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http://eclass.teiep.gr/courses/COMP119/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2, 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2,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/>
              <a:t>Άδειες Χρήσης</a:t>
            </a:r>
          </a:p>
        </p:txBody>
      </p:sp>
      <p:sp>
        <p:nvSpPr>
          <p:cNvPr id="43014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 dirty="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 dirty="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4301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2,</a:t>
            </a:r>
            <a:r>
              <a:rPr lang="el-GR" sz="1200" dirty="0" smtClean="0">
                <a:solidFill>
                  <a:schemeClr val="bg1"/>
                </a:solidFill>
              </a:rPr>
              <a:t>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/>
              <a:t>Χρηματοδότηση</a:t>
            </a:r>
          </a:p>
        </p:txBody>
      </p:sp>
      <p:sp>
        <p:nvSpPr>
          <p:cNvPr id="44038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4403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57564"/>
            <a:ext cx="843528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Κατανόηση Σημασίας Σχεδιασμού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Περιπτώσεις Αποτυχίας Έργων </a:t>
            </a:r>
            <a:r>
              <a:rPr lang="el-GR" sz="3200" dirty="0" smtClean="0"/>
              <a:t>Εκπαίδευσης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Δομή και Οργάνωση Εκπαιδευτικού Υλικού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Κατάταξη Μαθησιακών Στόχων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prstClr val="black"/>
                </a:solidFill>
              </a:rPr>
              <a:t>Περιεχόμενα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84784"/>
            <a:ext cx="871296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Σχεδιασμός Μαθημάτων </a:t>
            </a:r>
            <a:r>
              <a:rPr lang="el-GR" sz="3200" dirty="0" smtClean="0"/>
              <a:t>Εκπαίδευσης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Παραδείγματα αποτυχιών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Τυπική Δομή Εκπαιδευτικού Περιεχομένου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Βασικά Βήματα Σχεδιασμού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Μαθησιακοί Στόχοι (</a:t>
            </a:r>
            <a:r>
              <a:rPr lang="en-US" sz="3200" dirty="0" smtClean="0"/>
              <a:t>Learning</a:t>
            </a:r>
            <a:r>
              <a:rPr lang="el-GR" sz="3200" dirty="0" smtClean="0"/>
              <a:t> </a:t>
            </a:r>
            <a:r>
              <a:rPr lang="en-US" sz="3200" dirty="0" smtClean="0"/>
              <a:t>Objectives)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Τύποι Στόχων </a:t>
            </a:r>
            <a:r>
              <a:rPr lang="en-US" sz="3200" dirty="0" smtClean="0"/>
              <a:t>(E-learning by design, Horton)</a:t>
            </a:r>
            <a:endParaRPr lang="el-GR" sz="3200" dirty="0" smtClean="0"/>
          </a:p>
          <a:p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Συστήματα </a:t>
            </a:r>
            <a:r>
              <a:rPr lang="el-GR" dirty="0" smtClean="0"/>
              <a:t>Εκπαίδευσης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Σχεδιασμός Μαθημάτων Ι</a:t>
            </a:r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Σχεδιασμός Μαθημάτων</a:t>
            </a:r>
            <a:br>
              <a:rPr lang="el-GR" dirty="0" smtClean="0"/>
            </a:br>
            <a:r>
              <a:rPr lang="el-GR" dirty="0" smtClean="0"/>
              <a:t>Εκπαίδευσης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0" y="1484784"/>
            <a:ext cx="8892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Αποτελεσματικά μαθήματα τηλεκπαίδευσης θα</a:t>
            </a:r>
          </a:p>
          <a:p>
            <a:r>
              <a:rPr lang="el-GR" sz="3200" dirty="0" smtClean="0"/>
              <a:t>πρέπει να σχεδιαστούν με προσεκτικό τρόπο.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Δεν αρκεί μόνο η προσφορά υλικού μέσω ενός</a:t>
            </a:r>
          </a:p>
          <a:p>
            <a:r>
              <a:rPr lang="el-GR" sz="3200" dirty="0" smtClean="0"/>
              <a:t>ηλεκτρονικού μέσου.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 σχεδιασμός εκπαιδευτικού υλικού απαιτεί την</a:t>
            </a:r>
          </a:p>
          <a:p>
            <a:r>
              <a:rPr lang="el-GR" sz="3200" dirty="0" smtClean="0"/>
              <a:t>επιλογή οργάνωση και καθορισμό των</a:t>
            </a:r>
          </a:p>
          <a:p>
            <a:r>
              <a:rPr lang="el-GR" sz="3200" dirty="0" smtClean="0"/>
              <a:t>μαθησιακών εμπειριών που θα διδάξουν κάτι σε</a:t>
            </a:r>
          </a:p>
          <a:p>
            <a:r>
              <a:rPr lang="el-GR" sz="3200" dirty="0" smtClean="0"/>
              <a:t>κάποιον.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 καλός σχεδιασμός είναι ανεξάρτητος από την</a:t>
            </a:r>
          </a:p>
          <a:p>
            <a:r>
              <a:rPr lang="el-GR" sz="3200" dirty="0" smtClean="0"/>
              <a:t>τεχνολογία ή το προσωπικό που θα</a:t>
            </a:r>
          </a:p>
          <a:p>
            <a:r>
              <a:rPr lang="el-GR" sz="3200" dirty="0" smtClean="0"/>
              <a:t>χρησιμοποιηθεί.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Παραδείγματα αποτυχιών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72008" y="1772816"/>
            <a:ext cx="8892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Προσπάθεια να διδαχθούν πάρα πολλά.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Οι στόχοι είναι πολύ ευρείς περιλαμβάνοντας όλα όσα κάποιος πιστεύει ότι οι εκπαιδευόμενοι θα πρέπει να ξέρουν.</a:t>
            </a:r>
          </a:p>
          <a:p>
            <a:pPr lvl="1">
              <a:buFont typeface="Wingdings" pitchFamily="2" charset="2"/>
              <a:buChar char="Ø"/>
            </a:pPr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Αδυναμία συγκέντρωσης στις ανάγκες των εκπαιδευόμενων.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Μαθήματα πολλές φορές μπορεί να παρέχουν κάποιες ασύνδετες γνώσεις τη στιγμή που οι εκπαιδευόμενοι χρειάζεται να αποκομίσουν κάποιες δεξιότητες.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1297</Words>
  <Application>Microsoft Office PowerPoint</Application>
  <PresentationFormat>Προβολή στην οθόνη (4:3)</PresentationFormat>
  <Paragraphs>241</Paragraphs>
  <Slides>27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27</vt:i4>
      </vt:variant>
    </vt:vector>
  </HeadingPairs>
  <TitlesOfParts>
    <vt:vector size="29" baseType="lpstr">
      <vt:lpstr>Θέμα του Office</vt:lpstr>
      <vt:lpstr>2_Θέμα του Office</vt:lpstr>
      <vt:lpstr>Συστήματα Εκπαίδευσης</vt:lpstr>
      <vt:lpstr>Διαφάνεια 2</vt:lpstr>
      <vt:lpstr>Άδειες Χρήσης</vt:lpstr>
      <vt:lpstr>Χρηματοδότηση</vt:lpstr>
      <vt:lpstr>Σκοποί  ενότητας</vt:lpstr>
      <vt:lpstr>Περιεχόμενα ενότητας</vt:lpstr>
      <vt:lpstr>Συστήματα Εκπαίδευσης</vt:lpstr>
      <vt:lpstr>Σχεδιασμός Μαθημάτων Εκπαίδευσης</vt:lpstr>
      <vt:lpstr>Παραδείγματα αποτυχιών</vt:lpstr>
      <vt:lpstr>Παραδείγματα αποτυχιών</vt:lpstr>
      <vt:lpstr>Τυπική Δομή Εκπαιδευτικού Περιεχομένου</vt:lpstr>
      <vt:lpstr>Τυπική Δομή Εκπαιδευτικού Περιεχομένου</vt:lpstr>
      <vt:lpstr>Τυπική Δομή Εκπαιδευτικού Περιεχομένου</vt:lpstr>
      <vt:lpstr>Τυπική Δομή Εκπαιδευτικού Περιεχομένου</vt:lpstr>
      <vt:lpstr>Παράδειγμα</vt:lpstr>
      <vt:lpstr>Παράδειγμα</vt:lpstr>
      <vt:lpstr>Βασικά Βήματα Σχεδιασμού</vt:lpstr>
      <vt:lpstr>Βασικά Βήματα Σχεδιασμού</vt:lpstr>
      <vt:lpstr>Μαθησιακοί Στόχοι  (Learning Objectives)</vt:lpstr>
      <vt:lpstr>Τύποι Στόχων (E-learning by design, Horton)</vt:lpstr>
      <vt:lpstr>Τύποι Στόχων (E-learning by design, Horton)</vt:lpstr>
      <vt:lpstr>Τύποι Στόχων (E-learning by design, Horton)</vt:lpstr>
      <vt:lpstr>Βιβλιογραφία</vt:lpstr>
      <vt:lpstr>Σημείωμα Αναφοράς</vt:lpstr>
      <vt:lpstr>Σημείωμα Αδειοδότησης</vt:lpstr>
      <vt:lpstr>Διαφάνεια 26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109</cp:revision>
  <dcterms:created xsi:type="dcterms:W3CDTF">2015-04-14T16:45:01Z</dcterms:created>
  <dcterms:modified xsi:type="dcterms:W3CDTF">2015-11-22T11:00:33Z</dcterms:modified>
</cp:coreProperties>
</file>