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1"/>
  </p:notesMasterIdLst>
  <p:handoutMasterIdLst>
    <p:handoutMasterId r:id="rId62"/>
  </p:handoutMasterIdLst>
  <p:sldIdLst>
    <p:sldId id="256" r:id="rId3"/>
    <p:sldId id="289" r:id="rId4"/>
    <p:sldId id="257" r:id="rId5"/>
    <p:sldId id="259" r:id="rId6"/>
    <p:sldId id="261" r:id="rId7"/>
    <p:sldId id="262" r:id="rId8"/>
    <p:sldId id="444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2" r:id="rId20"/>
    <p:sldId id="643" r:id="rId21"/>
    <p:sldId id="644" r:id="rId22"/>
    <p:sldId id="645" r:id="rId23"/>
    <p:sldId id="646" r:id="rId24"/>
    <p:sldId id="647" r:id="rId25"/>
    <p:sldId id="649" r:id="rId26"/>
    <p:sldId id="650" r:id="rId27"/>
    <p:sldId id="651" r:id="rId28"/>
    <p:sldId id="657" r:id="rId29"/>
    <p:sldId id="653" r:id="rId30"/>
    <p:sldId id="654" r:id="rId31"/>
    <p:sldId id="655" r:id="rId32"/>
    <p:sldId id="656" r:id="rId33"/>
    <p:sldId id="659" r:id="rId34"/>
    <p:sldId id="660" r:id="rId35"/>
    <p:sldId id="658" r:id="rId36"/>
    <p:sldId id="661" r:id="rId37"/>
    <p:sldId id="662" r:id="rId38"/>
    <p:sldId id="663" r:id="rId39"/>
    <p:sldId id="664" r:id="rId40"/>
    <p:sldId id="665" r:id="rId41"/>
    <p:sldId id="666" r:id="rId42"/>
    <p:sldId id="667" r:id="rId43"/>
    <p:sldId id="668" r:id="rId44"/>
    <p:sldId id="669" r:id="rId45"/>
    <p:sldId id="670" r:id="rId46"/>
    <p:sldId id="671" r:id="rId47"/>
    <p:sldId id="672" r:id="rId48"/>
    <p:sldId id="673" r:id="rId49"/>
    <p:sldId id="675" r:id="rId50"/>
    <p:sldId id="676" r:id="rId51"/>
    <p:sldId id="677" r:id="rId52"/>
    <p:sldId id="678" r:id="rId53"/>
    <p:sldId id="687" r:id="rId54"/>
    <p:sldId id="688" r:id="rId55"/>
    <p:sldId id="292" r:id="rId56"/>
    <p:sldId id="293" r:id="rId57"/>
    <p:sldId id="294" r:id="rId58"/>
    <p:sldId id="295" r:id="rId59"/>
    <p:sldId id="280" r:id="rId60"/>
  </p:sldIdLst>
  <p:sldSz cx="9144000" cy="5715000" type="screen16x10"/>
  <p:notesSz cx="6858000" cy="9144000"/>
  <p:custDataLst>
    <p:tags r:id="rId6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gs" Target="tags/tag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441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3875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Πειραματισμός </a:t>
            </a:r>
            <a:r>
              <a:rPr lang="el-GR" sz="900" b="1" dirty="0" smtClean="0">
                <a:solidFill>
                  <a:schemeClr val="bg1"/>
                </a:solidFill>
              </a:rPr>
              <a:t>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="0" baseline="0" dirty="0" smtClean="0">
                <a:solidFill>
                  <a:schemeClr val="bg1"/>
                </a:solidFill>
              </a:rPr>
              <a:t>Τυχαίες μεταβλητές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900" dirty="0" smtClean="0">
                <a:solidFill>
                  <a:schemeClr val="bg1"/>
                </a:solidFill>
              </a:rPr>
              <a:t>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Πειραματισμός -</a:t>
            </a:r>
            <a:r>
              <a:rPr lang="el-GR" sz="900" b="1" dirty="0" smtClean="0">
                <a:solidFill>
                  <a:schemeClr val="bg1"/>
                </a:solidFill>
              </a:rPr>
              <a:t> </a:t>
            </a:r>
            <a:r>
              <a:rPr lang="el-GR" sz="900" b="0" baseline="0" dirty="0" smtClean="0">
                <a:solidFill>
                  <a:schemeClr val="bg1"/>
                </a:solidFill>
              </a:rPr>
              <a:t>Τυχαίες μεταβλητές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900" dirty="0" smtClean="0">
                <a:solidFill>
                  <a:schemeClr val="bg1"/>
                </a:solidFill>
              </a:rPr>
              <a:t>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1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8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9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9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Τυχαίες μεταβλητές</a:t>
            </a:r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Διακριτή τυχαία μεταβλητή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Το πλήθος των τιμών της είναι </a:t>
            </a:r>
            <a:r>
              <a:rPr lang="el-GR" altLang="el-GR" sz="2800" dirty="0" err="1" smtClean="0"/>
              <a:t>απαριθμήσιμο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8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το πλήθος των αυτοκινήτων σε ένα </a:t>
            </a:r>
            <a:r>
              <a:rPr lang="en-US" altLang="el-GR" sz="2800" dirty="0"/>
              <a:t>parking </a:t>
            </a:r>
            <a:r>
              <a:rPr lang="el-GR" altLang="el-GR" sz="2800" dirty="0"/>
              <a:t>σε μια τυχαία εργάσιμη μέρα</a:t>
            </a:r>
          </a:p>
          <a:p>
            <a:r>
              <a:rPr lang="el-GR" altLang="el-GR" sz="2800" dirty="0" smtClean="0"/>
              <a:t>το </a:t>
            </a:r>
            <a:r>
              <a:rPr lang="el-GR" altLang="el-GR" sz="2800" dirty="0"/>
              <a:t>πλήθος των εργατικών ατυχημάτων σε ένα τρίμηνο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02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Κατανομή </a:t>
            </a:r>
            <a:r>
              <a:rPr lang="el-GR" altLang="el-GR" dirty="0" smtClean="0"/>
              <a:t>πιθανοτήτων διακριτής </a:t>
            </a:r>
            <a:r>
              <a:rPr lang="el-GR" altLang="el-GR" dirty="0"/>
              <a:t>τυχαίας μεταβλητής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Ένας </a:t>
            </a:r>
            <a:r>
              <a:rPr lang="el-GR" altLang="el-GR" sz="2800" dirty="0"/>
              <a:t>μαθηματικός τύπος ή ένας πίνακας που αναγράφει όλες τις δυνατές τιμές μιας διακριτής τυχαίας μεταβλητής μαζί με τις αντίστοιχες πιθανότητές </a:t>
            </a:r>
            <a:r>
              <a:rPr lang="el-GR" altLang="el-GR" sz="2800" dirty="0" smtClean="0"/>
              <a:t>τους</a:t>
            </a:r>
          </a:p>
          <a:p>
            <a:r>
              <a:rPr lang="el-GR" altLang="el-GR" sz="2800" dirty="0"/>
              <a:t>η αντίστοιχη συνάρτηση  ονομάζεται συνάρτηση μάζας πιθανότητας και για κάθε τιμή </a:t>
            </a:r>
            <a:r>
              <a:rPr lang="en-US" altLang="el-GR" sz="2800" dirty="0"/>
              <a:t>x</a:t>
            </a:r>
            <a:r>
              <a:rPr lang="el-GR" altLang="el-GR" sz="2800" dirty="0"/>
              <a:t> της </a:t>
            </a:r>
            <a:r>
              <a:rPr lang="el-GR" altLang="el-GR" sz="2800" dirty="0" smtClean="0"/>
              <a:t>Χ ορίζει </a:t>
            </a:r>
            <a:r>
              <a:rPr lang="el-GR" altLang="el-GR" sz="2800" dirty="0"/>
              <a:t>την πιθανότητα Ρ(</a:t>
            </a:r>
            <a:r>
              <a:rPr lang="en-US" altLang="el-GR" sz="2800" dirty="0"/>
              <a:t>x)</a:t>
            </a:r>
            <a:endParaRPr lang="el-GR" altLang="el-GR" sz="2800" dirty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88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Κατανομή </a:t>
            </a:r>
            <a:r>
              <a:rPr lang="el-GR" altLang="el-GR" dirty="0" smtClean="0"/>
              <a:t>πιθανοτήτων διακριτής </a:t>
            </a:r>
            <a:r>
              <a:rPr lang="el-GR" altLang="el-GR" dirty="0"/>
              <a:t>τυχαίας </a:t>
            </a:r>
            <a:r>
              <a:rPr lang="el-GR" altLang="el-GR" dirty="0" smtClean="0"/>
              <a:t>μεταβλητής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Οποιαδήποτε συνάρτηση Ρ είναι συνάρτηση μάζας πιθανότητας μιας </a:t>
            </a:r>
            <a:r>
              <a:rPr lang="el-GR" altLang="el-GR" sz="2800" dirty="0" err="1"/>
              <a:t>τ.μ</a:t>
            </a:r>
            <a:r>
              <a:rPr lang="el-GR" altLang="el-GR" sz="2800" dirty="0"/>
              <a:t> Χ </a:t>
            </a:r>
            <a:r>
              <a:rPr lang="el-GR" altLang="el-GR" sz="2800" dirty="0" err="1"/>
              <a:t>ανν</a:t>
            </a:r>
            <a:r>
              <a:rPr lang="el-GR" altLang="el-GR" sz="2800" dirty="0"/>
              <a:t> ικανοποιεί τις </a:t>
            </a:r>
            <a:r>
              <a:rPr lang="el-GR" altLang="el-GR" sz="2800" dirty="0" smtClean="0"/>
              <a:t>συνθήκες:</a:t>
            </a:r>
          </a:p>
          <a:p>
            <a:pPr marL="0" indent="0">
              <a:buNone/>
            </a:pPr>
            <a:r>
              <a:rPr lang="el-GR" altLang="el-GR" sz="2800" dirty="0" smtClean="0"/>
              <a:t>			  για κάθε </a:t>
            </a:r>
            <a:r>
              <a:rPr lang="en-US" altLang="el-GR" sz="2800" dirty="0" smtClean="0"/>
              <a:t>x</a:t>
            </a:r>
            <a:r>
              <a:rPr lang="en-US" altLang="el-GR" sz="2800" baseline="-25000" dirty="0" smtClean="0"/>
              <a:t>i</a:t>
            </a:r>
            <a:r>
              <a:rPr lang="el-GR" altLang="el-GR" sz="2800" dirty="0" smtClean="0"/>
              <a:t> </a:t>
            </a: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305347"/>
              </p:ext>
            </p:extLst>
          </p:nvPr>
        </p:nvGraphicFramePr>
        <p:xfrm>
          <a:off x="1673602" y="2343414"/>
          <a:ext cx="1746270" cy="50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78" r:id="rId3" imgW="710891" imgH="203112" progId="Equation.3">
                  <p:embed/>
                </p:oleObj>
              </mc:Choice>
              <mc:Fallback>
                <p:oleObj r:id="rId3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602" y="2343414"/>
                        <a:ext cx="1746270" cy="50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582295"/>
              </p:ext>
            </p:extLst>
          </p:nvPr>
        </p:nvGraphicFramePr>
        <p:xfrm>
          <a:off x="1673602" y="2902107"/>
          <a:ext cx="1746270" cy="79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79" r:id="rId5" imgW="698197" imgH="317362" progId="Equation.3">
                  <p:embed/>
                </p:oleObj>
              </mc:Choice>
              <mc:Fallback>
                <p:oleObj r:id="rId5" imgW="698197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602" y="2902107"/>
                        <a:ext cx="1746270" cy="79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1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Κατανομή </a:t>
            </a:r>
            <a:r>
              <a:rPr lang="el-GR" altLang="el-GR" dirty="0" smtClean="0"/>
              <a:t>πιθανοτήτων διακριτής </a:t>
            </a:r>
            <a:r>
              <a:rPr lang="el-GR" altLang="el-GR" dirty="0"/>
              <a:t>τυχαίας μεταβλητής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l-GR" altLang="el-GR" dirty="0"/>
              <a:t>Για να υπολογίσουμε</a:t>
            </a:r>
            <a:r>
              <a:rPr lang="en-US" altLang="el-GR" dirty="0"/>
              <a:t> </a:t>
            </a:r>
            <a:r>
              <a:rPr lang="el-GR" altLang="el-GR" dirty="0"/>
              <a:t>την πιθανότητα  </a:t>
            </a:r>
            <a:r>
              <a:rPr lang="en-US" altLang="el-GR" dirty="0"/>
              <a:t>P(X = x) (</a:t>
            </a:r>
            <a:r>
              <a:rPr lang="el-GR" altLang="el-GR" dirty="0"/>
              <a:t>δηλαδή την πιθανότητα για την τ.μ. </a:t>
            </a:r>
            <a:r>
              <a:rPr lang="en-US" altLang="el-GR" dirty="0"/>
              <a:t>X </a:t>
            </a:r>
            <a:r>
              <a:rPr lang="el-GR" altLang="el-GR" dirty="0"/>
              <a:t>να παίρνει την τιμή</a:t>
            </a:r>
            <a:r>
              <a:rPr lang="en-US" altLang="el-GR" dirty="0"/>
              <a:t> x</a:t>
            </a:r>
            <a:r>
              <a:rPr lang="el-GR" altLang="el-GR" dirty="0"/>
              <a:t>) προσθέτουμε </a:t>
            </a:r>
            <a:r>
              <a:rPr lang="en-US" altLang="el-GR" dirty="0"/>
              <a:t> </a:t>
            </a:r>
            <a:r>
              <a:rPr lang="el-GR" altLang="el-GR" dirty="0"/>
              <a:t>τις πιθανότητες των </a:t>
            </a:r>
            <a:r>
              <a:rPr lang="el-GR" altLang="el-GR" dirty="0" smtClean="0"/>
              <a:t>απλών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ενδεχόμενων </a:t>
            </a:r>
            <a:r>
              <a:rPr lang="el-GR" altLang="el-GR" dirty="0"/>
              <a:t>για τα οποία </a:t>
            </a:r>
            <a:r>
              <a:rPr lang="el-GR" altLang="el-GR" dirty="0" smtClean="0"/>
              <a:t>η </a:t>
            </a:r>
            <a:r>
              <a:rPr lang="en-US" altLang="el-GR" dirty="0"/>
              <a:t>X  </a:t>
            </a:r>
            <a:r>
              <a:rPr lang="el-GR" altLang="el-GR" dirty="0"/>
              <a:t>ισούται με</a:t>
            </a:r>
            <a:r>
              <a:rPr lang="en-US" altLang="el-GR" dirty="0"/>
              <a:t> x.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67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sz="2200" dirty="0" smtClean="0"/>
              <a:t>Η </a:t>
            </a:r>
            <a:r>
              <a:rPr lang="el-GR" altLang="el-GR" sz="2200" dirty="0"/>
              <a:t>κατανομή πιθανοτήτων της τυχαίας μεταβλητής Χ=</a:t>
            </a:r>
            <a:r>
              <a:rPr lang="en-US" altLang="el-GR" sz="2200" dirty="0"/>
              <a:t>“</a:t>
            </a:r>
            <a:r>
              <a:rPr lang="el-GR" altLang="el-GR" sz="2200" dirty="0"/>
              <a:t>αριθμός όψεων κεφαλή σε 2 ρίψεις ενός νομίσματος</a:t>
            </a:r>
            <a:r>
              <a:rPr lang="en-US" altLang="el-GR" sz="2200" dirty="0"/>
              <a:t>”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Κατανομή πιθανοτήτων διακριτής τυχαίας μεταβλητής </a:t>
            </a:r>
            <a:r>
              <a:rPr lang="el-GR" altLang="el-GR" dirty="0" smtClean="0"/>
              <a:t>(4)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70" y="1623706"/>
            <a:ext cx="616705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Το γράφημα της κατανομής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Κατανομή πιθανοτήτων διακριτής τυχαίας μεταβλητής </a:t>
            </a:r>
            <a:r>
              <a:rPr lang="el-GR" altLang="el-GR" dirty="0" smtClean="0"/>
              <a:t>(5)</a:t>
            </a:r>
            <a:endParaRPr lang="en-US" dirty="0"/>
          </a:p>
        </p:txBody>
      </p:sp>
      <p:grpSp>
        <p:nvGrpSpPr>
          <p:cNvPr id="37" name="Group 8"/>
          <p:cNvGrpSpPr>
            <a:grpSpLocks/>
          </p:cNvGrpSpPr>
          <p:nvPr/>
        </p:nvGrpSpPr>
        <p:grpSpPr bwMode="auto">
          <a:xfrm>
            <a:off x="2843808" y="1417340"/>
            <a:ext cx="3456384" cy="2654853"/>
            <a:chOff x="2736" y="2976"/>
            <a:chExt cx="1663" cy="1104"/>
          </a:xfrm>
        </p:grpSpPr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2736" y="2976"/>
              <a:ext cx="1632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3200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2928" y="3888"/>
              <a:ext cx="144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2993" y="3891"/>
              <a:ext cx="15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Arial Narrow" panose="020B0606020202030204" pitchFamily="34" charset="0"/>
                </a:rPr>
                <a:t>0</a:t>
              </a: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3472" y="3891"/>
              <a:ext cx="15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3952" y="3891"/>
              <a:ext cx="15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 flipV="1">
              <a:off x="3072" y="3456"/>
              <a:ext cx="0" cy="4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5"/>
            <p:cNvSpPr>
              <a:spLocks noChangeShapeType="1"/>
            </p:cNvSpPr>
            <p:nvPr/>
          </p:nvSpPr>
          <p:spPr bwMode="auto">
            <a:xfrm flipV="1">
              <a:off x="3552" y="3024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V="1">
              <a:off x="4032" y="3456"/>
              <a:ext cx="0" cy="4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4222" y="3731"/>
              <a:ext cx="17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200" b="1">
                  <a:latin typeface="Arial Narrow" panose="020B0606020202030204" pitchFamily="34" charset="0"/>
                </a:rPr>
                <a:t>X</a:t>
              </a:r>
              <a:endParaRPr lang="en-US" altLang="el-GR" sz="220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5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Κατανομή </a:t>
            </a:r>
            <a:r>
              <a:rPr lang="el-GR" altLang="el-GR" dirty="0" smtClean="0"/>
              <a:t>πιθανοτήτων διακριτής </a:t>
            </a:r>
            <a:r>
              <a:rPr lang="el-GR" altLang="el-GR" dirty="0"/>
              <a:t>τυχαίας μεταβλητής </a:t>
            </a:r>
            <a:r>
              <a:rPr lang="el-GR" altLang="el-GR" dirty="0" smtClean="0"/>
              <a:t>(6)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l-GR" altLang="el-GR" dirty="0"/>
              <a:t>Από την κατανομή μπορούμε να υπολογίσουμε πιθανότητες σύνθετων ενδεχομένων </a:t>
            </a:r>
            <a:r>
              <a:rPr lang="el-GR" altLang="el-GR" dirty="0" smtClean="0"/>
              <a:t>π.χ.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89593"/>
              </p:ext>
            </p:extLst>
          </p:nvPr>
        </p:nvGraphicFramePr>
        <p:xfrm>
          <a:off x="1259632" y="2209428"/>
          <a:ext cx="4680520" cy="81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50" name="Equation" r:id="rId3" imgW="2209800" imgH="342900" progId="Equation.3">
                  <p:embed/>
                </p:oleObj>
              </mc:Choice>
              <mc:Fallback>
                <p:oleObj name="Equation" r:id="rId3" imgW="2209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209428"/>
                        <a:ext cx="4680520" cy="81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1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/>
              <a:t>Στη ρίψη δύο </a:t>
            </a:r>
            <a:r>
              <a:rPr lang="el-GR" altLang="el-GR" dirty="0" smtClean="0"/>
              <a:t>ζαριών ο δειγματικός χώρος </a:t>
            </a:r>
            <a:r>
              <a:rPr lang="en-US" altLang="el-GR" dirty="0" smtClean="0"/>
              <a:t>S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500822336"/>
              </p:ext>
            </p:extLst>
          </p:nvPr>
        </p:nvGraphicFramePr>
        <p:xfrm>
          <a:off x="1365149" y="1182000"/>
          <a:ext cx="6015163" cy="275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7" r:id="rId3" imgW="1828208" imgH="837750" progId="">
                  <p:embed/>
                </p:oleObj>
              </mc:Choice>
              <mc:Fallback>
                <p:oleObj r:id="rId3" imgW="1828208" imgH="8377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149" y="1182000"/>
                        <a:ext cx="6015163" cy="275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2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sz="2200" dirty="0"/>
              <a:t>Έστω Χ η τυχαία μεταβλητή που σε κάθε ζεύγος αποτελεσμάτων αντιστοιχεί το άθροισμα  των αριθμών </a:t>
            </a:r>
            <a:r>
              <a:rPr lang="el-GR" altLang="el-GR" sz="2200" dirty="0" smtClean="0"/>
              <a:t>του</a:t>
            </a:r>
            <a:endParaRPr lang="el-GR" altLang="el-GR" sz="22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(2)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64" y="1182000"/>
            <a:ext cx="3515471" cy="28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Βιομετρία - Γεωργικός 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9:</a:t>
            </a:r>
            <a:r>
              <a:rPr lang="en-US" sz="2800" dirty="0" smtClean="0"/>
              <a:t> </a:t>
            </a:r>
            <a:r>
              <a:rPr lang="el-GR" sz="2800" dirty="0" smtClean="0"/>
              <a:t>Τυχαίες μεταβλητές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 κατανομή πιθανοτήτων της Χ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(3)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55313"/>
            <a:ext cx="5760640" cy="15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4" b="8414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Το γράφημα της κατανομής πιθανοτήτων της Χ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Αθροιστική συνάρτηση πιθανότητας ή αθροιστική κατανομή πιθανοτήτων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Σε </a:t>
            </a:r>
            <a:r>
              <a:rPr lang="el-GR" altLang="el-GR" sz="2800" dirty="0"/>
              <a:t>κάθε τιμή </a:t>
            </a:r>
            <a:r>
              <a:rPr lang="en-US" altLang="el-GR" sz="2800" dirty="0"/>
              <a:t>x</a:t>
            </a:r>
            <a:r>
              <a:rPr lang="el-GR" altLang="el-GR" sz="2800" dirty="0"/>
              <a:t> της Χ αντιστοιχεί την </a:t>
            </a:r>
            <a:r>
              <a:rPr lang="el-GR" altLang="el-GR" sz="2800" dirty="0" smtClean="0"/>
              <a:t>αθροιστική πιθανότητα:</a:t>
            </a:r>
          </a:p>
          <a:p>
            <a:endParaRPr lang="el-GR" altLang="el-GR" sz="2800" dirty="0" smtClean="0"/>
          </a:p>
          <a:p>
            <a:r>
              <a:rPr lang="el-GR" altLang="el-GR" sz="2800" dirty="0"/>
              <a:t>Όταν </a:t>
            </a:r>
            <a:r>
              <a:rPr lang="el-GR" altLang="el-GR" sz="2800" dirty="0" smtClean="0"/>
              <a:t>η </a:t>
            </a:r>
            <a:r>
              <a:rPr lang="el-GR" altLang="el-GR" sz="2800" dirty="0"/>
              <a:t>Χ είναι διακριτή, </a:t>
            </a:r>
            <a:r>
              <a:rPr lang="el-GR" altLang="el-GR" sz="2800" dirty="0" smtClean="0"/>
              <a:t>ισχύει:</a:t>
            </a:r>
          </a:p>
          <a:p>
            <a:pPr marL="0" indent="0">
              <a:buNone/>
            </a:pPr>
            <a:endParaRPr lang="el-GR" altLang="el-GR" sz="2800" dirty="0"/>
          </a:p>
          <a:p>
            <a:r>
              <a:rPr lang="el-GR" altLang="el-GR" sz="2800" dirty="0"/>
              <a:t>Είναι προφανές </a:t>
            </a:r>
            <a:r>
              <a:rPr lang="el-GR" altLang="el-GR" sz="2800" dirty="0" smtClean="0"/>
              <a:t>ότι </a:t>
            </a:r>
            <a:r>
              <a:rPr lang="el-GR" altLang="el-GR" sz="2800" dirty="0"/>
              <a:t>ισχύει</a:t>
            </a:r>
            <a:r>
              <a:rPr lang="el-GR" altLang="el-GR" sz="2800" dirty="0" smtClean="0"/>
              <a:t>:</a:t>
            </a:r>
          </a:p>
          <a:p>
            <a:pPr marL="0" indent="0">
              <a:buNone/>
            </a:pPr>
            <a:endParaRPr lang="el-GR" altLang="el-GR" sz="2800" dirty="0"/>
          </a:p>
          <a:p>
            <a:endParaRPr lang="el-GR" altLang="el-GR" sz="2800" dirty="0" smtClean="0"/>
          </a:p>
          <a:p>
            <a:pPr>
              <a:buNone/>
            </a:pPr>
            <a:endParaRPr lang="el-GR" altLang="el-GR" sz="2800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869187"/>
              </p:ext>
            </p:extLst>
          </p:nvPr>
        </p:nvGraphicFramePr>
        <p:xfrm>
          <a:off x="2693712" y="2353444"/>
          <a:ext cx="2520280" cy="51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95" r:id="rId3" imgW="939392" imgH="190417" progId="Equation.3">
                  <p:embed/>
                </p:oleObj>
              </mc:Choice>
              <mc:Fallback>
                <p:oleObj r:id="rId3" imgW="93939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712" y="2353444"/>
                        <a:ext cx="2520280" cy="515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615966"/>
              </p:ext>
            </p:extLst>
          </p:nvPr>
        </p:nvGraphicFramePr>
        <p:xfrm>
          <a:off x="2698750" y="3489325"/>
          <a:ext cx="46783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96" name="Equation" r:id="rId5" imgW="1815840" imgH="368280" progId="Equation.3">
                  <p:embed/>
                </p:oleObj>
              </mc:Choice>
              <mc:Fallback>
                <p:oleObj name="Equation" r:id="rId5" imgW="18158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3489325"/>
                        <a:ext cx="4678363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137904"/>
              </p:ext>
            </p:extLst>
          </p:nvPr>
        </p:nvGraphicFramePr>
        <p:xfrm>
          <a:off x="2699810" y="4604639"/>
          <a:ext cx="3260322" cy="59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97" r:id="rId7" imgW="1282700" imgH="203200" progId="Equation.3">
                  <p:embed/>
                </p:oleObj>
              </mc:Choice>
              <mc:Fallback>
                <p:oleObj r:id="rId7" imgW="1282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810" y="4604639"/>
                        <a:ext cx="3260322" cy="59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2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συνεχής τυχαία μεταβλητή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Παίρνει οποιαδήποτε τιμή σε </a:t>
            </a:r>
            <a:r>
              <a:rPr lang="el-GR" altLang="el-GR" sz="2800" dirty="0" smtClean="0"/>
              <a:t>συνεχές διάστημα</a:t>
            </a:r>
            <a:endParaRPr lang="en-US" altLang="el-GR" sz="2800" dirty="0"/>
          </a:p>
          <a:p>
            <a:r>
              <a:rPr lang="el-GR" sz="2800" dirty="0" smtClean="0"/>
              <a:t>Παραδείγματα:</a:t>
            </a:r>
          </a:p>
          <a:p>
            <a:pPr lvl="1"/>
            <a:r>
              <a:rPr lang="el-GR" altLang="el-GR" sz="2400" dirty="0"/>
              <a:t>η  μέγιστη ημερήσια θερμοκρασία </a:t>
            </a:r>
          </a:p>
          <a:p>
            <a:pPr lvl="1"/>
            <a:r>
              <a:rPr lang="el-GR" altLang="el-GR" sz="2400" dirty="0"/>
              <a:t>ο χρόνος που κάνει ένα ταξί για να κάνει ορισμένη διαδρομή</a:t>
            </a:r>
          </a:p>
          <a:p>
            <a:pPr lvl="1"/>
            <a:r>
              <a:rPr lang="el-GR" altLang="el-GR" sz="2400" dirty="0"/>
              <a:t>η τιμή </a:t>
            </a:r>
            <a:r>
              <a:rPr lang="el-GR" altLang="el-GR" sz="2400" dirty="0" smtClean="0"/>
              <a:t>μιας </a:t>
            </a:r>
            <a:r>
              <a:rPr lang="el-GR" altLang="el-GR" sz="2400" dirty="0"/>
              <a:t>μετοχής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70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συνεχής τυχαία </a:t>
            </a:r>
            <a:r>
              <a:rPr lang="el-GR" dirty="0" smtClean="0"/>
              <a:t>μεταβλητή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Με τους διακριτούς δειγματικούς χώρους μιλάμε για πιθανότητες που σχετίζονται με </a:t>
            </a:r>
            <a:r>
              <a:rPr lang="el-GR" altLang="el-GR" sz="2800" dirty="0" smtClean="0"/>
              <a:t>σημεία</a:t>
            </a:r>
          </a:p>
          <a:p>
            <a:r>
              <a:rPr lang="el-GR" altLang="el-GR" sz="2800" dirty="0"/>
              <a:t>Με συνεχείς δειγματικούς χώρους μιλάμε για πιθανότητες που σχετίζονται με </a:t>
            </a:r>
            <a:r>
              <a:rPr lang="el-GR" altLang="el-GR" sz="2800" dirty="0" smtClean="0"/>
              <a:t>διαστήματα</a:t>
            </a: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56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συνεχής τυχαία μεταβλητή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Η έννοια της συνεχούς τυχαίας μεταβλητής είναι μια μαθηματική αφαίρεση αφού προϋποθέτει ότι είναι δυνατή η μέτρηση σε οποιοδήποτε επιθυμητό βαθμό </a:t>
            </a:r>
            <a:r>
              <a:rPr lang="el-GR" altLang="el-GR" sz="2800" dirty="0" smtClean="0"/>
              <a:t>ακρίβειας</a:t>
            </a:r>
          </a:p>
          <a:p>
            <a:r>
              <a:rPr lang="el-GR" altLang="el-GR" sz="2800" dirty="0"/>
              <a:t>Στην στατιστική πρακτική εφαρμόζουμε τη θεωρία των συνεχών κατανομών για τις μεταβλητές εκείνες που τα εργαλεία μέτρησης τις επιτρέπουν να πάρουν έναν πολύ μεγάλο εύρος </a:t>
            </a:r>
            <a:r>
              <a:rPr lang="el-GR" altLang="el-GR" sz="2800" dirty="0" smtClean="0"/>
              <a:t>τιμών</a:t>
            </a:r>
            <a:endParaRPr lang="el-GR" altLang="el-GR" sz="2800" dirty="0"/>
          </a:p>
          <a:p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36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Συνάρτηση πυκνότητας πιθανότητας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Για να υπολογίσουμε πιθανότητες ορίζουμε την συνάρτηση πυκνότητας πιθανότητας </a:t>
            </a:r>
            <a:r>
              <a:rPr lang="en-US" altLang="el-GR" sz="2800" dirty="0"/>
              <a:t>f(x</a:t>
            </a:r>
            <a:r>
              <a:rPr lang="en-US" altLang="el-GR" sz="2800" dirty="0" smtClean="0"/>
              <a:t>)</a:t>
            </a:r>
            <a:endParaRPr lang="el-GR" altLang="el-GR" sz="2800" dirty="0" smtClean="0"/>
          </a:p>
          <a:p>
            <a:r>
              <a:rPr lang="el-GR" altLang="el-GR" sz="2800" dirty="0"/>
              <a:t>Μια συνάρτηση f(x) ονομάζεται συνάρτηση πυκνότητας πιθανότητας μιας συνεχούς τυχαίας μεταβλητής Χ αν ικανοποιεί τις συνθήκες</a:t>
            </a:r>
            <a:r>
              <a:rPr lang="el-GR" altLang="el-GR" sz="2800" dirty="0" smtClean="0"/>
              <a:t>:</a:t>
            </a:r>
          </a:p>
          <a:p>
            <a:pPr marL="0" indent="0">
              <a:buNone/>
            </a:pPr>
            <a:r>
              <a:rPr lang="el-GR" altLang="el-GR" sz="2800" dirty="0" smtClean="0"/>
              <a:t>		   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για κάθε </a:t>
            </a:r>
            <a:r>
              <a:rPr lang="en-US" altLang="el-GR" sz="2400" dirty="0"/>
              <a:t>x</a:t>
            </a:r>
            <a:r>
              <a:rPr lang="en-US" altLang="el-GR" sz="2400" dirty="0">
                <a:sym typeface="Symbol" panose="05050102010706020507" pitchFamily="18" charset="2"/>
              </a:rPr>
              <a:t></a:t>
            </a:r>
            <a:r>
              <a:rPr lang="el-GR" altLang="el-GR" sz="2400" dirty="0"/>
              <a:t>[α, β]</a:t>
            </a:r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/>
              <a:t>	</a:t>
            </a:r>
          </a:p>
          <a:p>
            <a:endParaRPr lang="en-US" altLang="el-GR" sz="2800" dirty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908948"/>
              </p:ext>
            </p:extLst>
          </p:nvPr>
        </p:nvGraphicFramePr>
        <p:xfrm>
          <a:off x="1475656" y="3881405"/>
          <a:ext cx="1125125" cy="43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6" r:id="rId3" imgW="495085" imgH="190417" progId="Equation.3">
                  <p:embed/>
                </p:oleObj>
              </mc:Choice>
              <mc:Fallback>
                <p:oleObj r:id="rId3" imgW="49508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881405"/>
                        <a:ext cx="1125125" cy="432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855126"/>
              </p:ext>
            </p:extLst>
          </p:nvPr>
        </p:nvGraphicFramePr>
        <p:xfrm>
          <a:off x="1484484" y="4363583"/>
          <a:ext cx="1440160" cy="87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7" r:id="rId5" imgW="698197" imgH="431613" progId="Equation.3">
                  <p:embed/>
                </p:oleObj>
              </mc:Choice>
              <mc:Fallback>
                <p:oleObj r:id="rId5" imgW="69819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484" y="4363583"/>
                        <a:ext cx="1440160" cy="876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6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Συνάρτηση πυκνότητας </a:t>
            </a:r>
            <a:r>
              <a:rPr lang="el-GR" dirty="0" smtClean="0"/>
              <a:t>πιθανότητας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l-GR" altLang="el-GR" sz="2800" b="1" dirty="0"/>
              <a:t> </a:t>
            </a:r>
            <a:r>
              <a:rPr lang="el-GR" altLang="el-GR" sz="2800" dirty="0" smtClean="0"/>
              <a:t>Με άλλα λόγια, </a:t>
            </a:r>
            <a:r>
              <a:rPr lang="el-GR" altLang="el-GR" sz="2800" dirty="0"/>
              <a:t>γ</a:t>
            </a:r>
            <a:r>
              <a:rPr lang="el-GR" altLang="el-GR" sz="2800" dirty="0" smtClean="0"/>
              <a:t>ια </a:t>
            </a:r>
            <a:r>
              <a:rPr lang="el-GR" altLang="el-GR" sz="2800" dirty="0"/>
              <a:t>την  συνάρτηση πυκνότητας </a:t>
            </a:r>
            <a:r>
              <a:rPr lang="el-GR" altLang="el-GR" sz="2800" dirty="0" smtClean="0"/>
              <a:t>πιθανότητας </a:t>
            </a:r>
            <a:r>
              <a:rPr lang="en-US" altLang="el-GR" sz="2800" dirty="0" smtClean="0"/>
              <a:t>f(x)</a:t>
            </a:r>
            <a:r>
              <a:rPr lang="el-GR" altLang="el-GR" sz="2800" dirty="0" smtClean="0"/>
              <a:t> ισχύουν </a:t>
            </a:r>
            <a:r>
              <a:rPr lang="el-GR" altLang="el-GR" sz="2800" dirty="0"/>
              <a:t>τα </a:t>
            </a:r>
            <a:r>
              <a:rPr lang="el-GR" altLang="el-GR" sz="2800" dirty="0" smtClean="0"/>
              <a:t>εξής: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δεν </a:t>
            </a:r>
            <a:r>
              <a:rPr lang="el-GR" altLang="el-GR" sz="2400" dirty="0"/>
              <a:t>παίρνει αρνητικές </a:t>
            </a:r>
            <a:r>
              <a:rPr lang="el-GR" altLang="el-GR" sz="2400" dirty="0" smtClean="0"/>
              <a:t>τιμές</a:t>
            </a: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η </a:t>
            </a:r>
            <a:r>
              <a:rPr lang="el-GR" altLang="el-GR" sz="2400" dirty="0"/>
              <a:t>συνολική περιοχή κάτω από την  καμπύλη που παριστάνει την </a:t>
            </a:r>
            <a:r>
              <a:rPr lang="en-US" altLang="el-GR" sz="2400" dirty="0"/>
              <a:t>f(x) </a:t>
            </a:r>
            <a:r>
              <a:rPr lang="el-GR" altLang="el-GR" sz="2400" dirty="0"/>
              <a:t>είναι</a:t>
            </a:r>
            <a:r>
              <a:rPr lang="en-US" altLang="el-GR" sz="2400" dirty="0"/>
              <a:t> 1.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73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Αθροιστική συνάρτηση πιθανότητας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Όταν η Χ είναι συνεχής, η αθροιστική συνάρτηση πιθανότητας υπολογίζεται ως εξής</a:t>
            </a:r>
            <a:r>
              <a:rPr lang="el-GR" altLang="el-GR" sz="2800" dirty="0" smtClean="0"/>
              <a:t>:</a:t>
            </a:r>
          </a:p>
          <a:p>
            <a:pPr marL="0" indent="0">
              <a:buNone/>
            </a:pPr>
            <a:endParaRPr lang="el-GR" altLang="el-GR" sz="2800" dirty="0"/>
          </a:p>
          <a:p>
            <a:r>
              <a:rPr lang="el-GR" altLang="el-GR" sz="2800" dirty="0"/>
              <a:t>Οπότε η πιθανότητα για τη Χ να βρίσκεται ανάμεσα στα</a:t>
            </a:r>
            <a:r>
              <a:rPr lang="en-US" altLang="el-GR" sz="2800" dirty="0"/>
              <a:t> a </a:t>
            </a:r>
            <a:r>
              <a:rPr lang="el-GR" altLang="el-GR" sz="2800" dirty="0"/>
              <a:t>και</a:t>
            </a:r>
            <a:r>
              <a:rPr lang="en-US" altLang="el-GR" sz="2800" dirty="0"/>
              <a:t> b </a:t>
            </a:r>
            <a:r>
              <a:rPr lang="el-GR" altLang="el-GR" sz="2800" dirty="0"/>
              <a:t>μπορεί να υπολογιστεί και ως </a:t>
            </a:r>
            <a:r>
              <a:rPr lang="el-GR" altLang="el-GR" sz="2800" dirty="0" smtClean="0"/>
              <a:t>εξής:</a:t>
            </a:r>
          </a:p>
          <a:p>
            <a:pPr marL="0" indent="0">
              <a:buNone/>
            </a:pP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48560"/>
              </p:ext>
            </p:extLst>
          </p:nvPr>
        </p:nvGraphicFramePr>
        <p:xfrm>
          <a:off x="1475656" y="2209428"/>
          <a:ext cx="2363978" cy="716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97" r:id="rId3" imgW="1002865" imgH="304668" progId="Equation.DSMT4">
                  <p:embed/>
                </p:oleObj>
              </mc:Choice>
              <mc:Fallback>
                <p:oleObj r:id="rId3" imgW="1002865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209428"/>
                        <a:ext cx="2363978" cy="716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762015"/>
              </p:ext>
            </p:extLst>
          </p:nvPr>
        </p:nvGraphicFramePr>
        <p:xfrm>
          <a:off x="1475656" y="3937620"/>
          <a:ext cx="339216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98" name="Equation" r:id="rId5" imgW="1790700" imgH="203200" progId="Equation.3">
                  <p:embed/>
                </p:oleObj>
              </mc:Choice>
              <mc:Fallback>
                <p:oleObj name="Equation" r:id="rId5" imgW="1790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937620"/>
                        <a:ext cx="3392163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8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Αθροιστική συνάρτηση </a:t>
            </a:r>
            <a:r>
              <a:rPr lang="el-GR" dirty="0" smtClean="0"/>
              <a:t>πιθανότητας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Η πιθανότητα για την Χ να πάρει μια μεμονωμένη τιμή, έστω την </a:t>
            </a:r>
            <a:r>
              <a:rPr lang="en-US" altLang="el-GR" sz="2800" dirty="0" smtClean="0"/>
              <a:t>x</a:t>
            </a:r>
            <a:r>
              <a:rPr lang="en-US" altLang="el-GR" sz="2800" baseline="-25000" dirty="0" smtClean="0"/>
              <a:t>0</a:t>
            </a:r>
            <a:r>
              <a:rPr lang="el-GR" altLang="el-GR" sz="2800" dirty="0" smtClean="0"/>
              <a:t> ισούται </a:t>
            </a:r>
            <a:r>
              <a:rPr lang="el-GR" altLang="el-GR" sz="2800" dirty="0"/>
              <a:t>με </a:t>
            </a:r>
            <a:r>
              <a:rPr lang="el-GR" altLang="el-GR" sz="2800" dirty="0" smtClean="0"/>
              <a:t>μηδέν</a:t>
            </a:r>
            <a:r>
              <a:rPr lang="en-US" altLang="el-GR" sz="2800" dirty="0" smtClean="0"/>
              <a:t>:</a:t>
            </a:r>
          </a:p>
          <a:p>
            <a:endParaRPr lang="en-US" altLang="el-GR" sz="2800" dirty="0"/>
          </a:p>
          <a:p>
            <a:r>
              <a:rPr lang="el-GR" altLang="el-GR" sz="2800" dirty="0" smtClean="0"/>
              <a:t>Άρα, ισχύει:</a:t>
            </a:r>
          </a:p>
          <a:p>
            <a:endParaRPr lang="en-US" altLang="el-GR" sz="2400" dirty="0" smtClean="0"/>
          </a:p>
          <a:p>
            <a:pPr marL="0" indent="0">
              <a:buNone/>
            </a:pPr>
            <a:endParaRPr lang="el-GR" altLang="el-GR" sz="2800" dirty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01695"/>
              </p:ext>
            </p:extLst>
          </p:nvPr>
        </p:nvGraphicFramePr>
        <p:xfrm>
          <a:off x="1475656" y="2151816"/>
          <a:ext cx="2592288" cy="103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13" name="Εξίσωση" r:id="rId3" imgW="1600200" imgH="495300" progId="Equation.3">
                  <p:embed/>
                </p:oleObj>
              </mc:Choice>
              <mc:Fallback>
                <p:oleObj name="Εξίσωση" r:id="rId3" imgW="1600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151816"/>
                        <a:ext cx="2592288" cy="1036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413442"/>
              </p:ext>
            </p:extLst>
          </p:nvPr>
        </p:nvGraphicFramePr>
        <p:xfrm>
          <a:off x="1475656" y="3521415"/>
          <a:ext cx="6069280" cy="48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14" name="Εξίσωση" r:id="rId5" imgW="3530600" imgH="215900" progId="Equation.3">
                  <p:embed/>
                </p:oleObj>
              </mc:Choice>
              <mc:Fallback>
                <p:oleObj name="Εξίσωση" r:id="rId5" imgW="3530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21415"/>
                        <a:ext cx="6069280" cy="485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7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Χρήσιμη ορολογία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Η κατανομή σχετικών συχνοτήτων των τιμών της Χ, σε </a:t>
            </a:r>
            <a:r>
              <a:rPr lang="en-US" altLang="el-GR" sz="2800" dirty="0"/>
              <a:t>n</a:t>
            </a:r>
            <a:r>
              <a:rPr lang="el-GR" altLang="el-GR" sz="2800" dirty="0"/>
              <a:t> ανεξάρτητες δοκιμές του πειράματος ονομάζεται εμπειρική </a:t>
            </a:r>
            <a:r>
              <a:rPr lang="el-GR" altLang="el-GR" sz="2800" dirty="0" smtClean="0"/>
              <a:t>κατανομή</a:t>
            </a:r>
            <a:endParaRPr lang="el-GR" altLang="el-GR" sz="2800" dirty="0"/>
          </a:p>
          <a:p>
            <a:r>
              <a:rPr lang="el-GR" altLang="el-GR" sz="2800" dirty="0"/>
              <a:t>Σε αντιδιαστολή με την εμπειρική, η κατανομή πιθανοτήτων ονομάζεται θεωρητική κατανομή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50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Εμπειρική κατανομή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Όταν δεν ξέρουμε </a:t>
            </a:r>
            <a:r>
              <a:rPr lang="el-GR" altLang="el-GR" sz="2800" dirty="0" smtClean="0"/>
              <a:t>τη </a:t>
            </a:r>
            <a:r>
              <a:rPr lang="el-GR" altLang="el-GR" sz="2800" dirty="0"/>
              <a:t>θεωρητική κατανομή την εκτιμούμε με την εμπειρική κατανομή. Ό</a:t>
            </a:r>
            <a:r>
              <a:rPr lang="el-GR" altLang="el-GR" sz="2800" dirty="0" smtClean="0"/>
              <a:t>σο </a:t>
            </a:r>
            <a:r>
              <a:rPr lang="el-GR" altLang="el-GR" sz="2800" dirty="0"/>
              <a:t>πιο μεγάλο το </a:t>
            </a:r>
            <a:r>
              <a:rPr lang="en-US" altLang="el-GR" sz="2800" dirty="0"/>
              <a:t>n</a:t>
            </a:r>
            <a:r>
              <a:rPr lang="el-GR" altLang="el-GR" sz="2800" dirty="0"/>
              <a:t>, τόσο πιο αξιόπιστη η </a:t>
            </a:r>
            <a:r>
              <a:rPr lang="el-GR" altLang="el-GR" sz="2800" dirty="0" smtClean="0"/>
              <a:t>εκτίμηση.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98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marL="0" lvl="1"/>
            <a:r>
              <a:rPr lang="el-GR" altLang="el-GR" sz="3600" dirty="0"/>
              <a:t>Ο αριθμός </a:t>
            </a:r>
            <a:r>
              <a:rPr lang="en-US" altLang="el-GR" sz="3600" dirty="0"/>
              <a:t>X </a:t>
            </a:r>
            <a:r>
              <a:rPr lang="el-GR" altLang="el-GR" sz="3600" dirty="0"/>
              <a:t>των παιδιών σε τυχαίο δείγμα 100 οικογενειών που δικαιούνται ορισμένο επίδομα,</a:t>
            </a:r>
            <a:r>
              <a:rPr lang="en-US" altLang="el-GR" sz="3600" dirty="0"/>
              <a:t> </a:t>
            </a:r>
            <a:r>
              <a:rPr lang="el-GR" altLang="el-GR" sz="3600" dirty="0"/>
              <a:t>ταξινομήθηκε στον </a:t>
            </a:r>
            <a:r>
              <a:rPr lang="el-GR" altLang="el-GR" sz="3600" dirty="0" smtClean="0"/>
              <a:t>παραπάνω πίνακα</a:t>
            </a:r>
            <a:endParaRPr lang="en-US" altLang="el-GR" sz="36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87" y="1182000"/>
            <a:ext cx="3951413" cy="29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/>
              <a:t>Υπολογίζοντας τις σχετικές συχνότητες</a:t>
            </a:r>
            <a:r>
              <a:rPr lang="en-US" altLang="el-GR" dirty="0"/>
              <a:t>, </a:t>
            </a:r>
            <a:r>
              <a:rPr lang="el-GR" altLang="el-GR" dirty="0" smtClean="0"/>
              <a:t>παίρνουμε </a:t>
            </a:r>
            <a:r>
              <a:rPr lang="el-GR" altLang="el-GR" dirty="0"/>
              <a:t>την </a:t>
            </a:r>
            <a:r>
              <a:rPr lang="el-GR" altLang="el-GR" dirty="0" smtClean="0"/>
              <a:t>παραπάνω </a:t>
            </a:r>
            <a:r>
              <a:rPr lang="el-GR" altLang="el-GR" dirty="0"/>
              <a:t>εμπειρική κατανομή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2 (2)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80" y="1255739"/>
            <a:ext cx="6108756" cy="29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Απ’ όπου </a:t>
            </a:r>
            <a:r>
              <a:rPr lang="el-GR" altLang="el-GR" sz="2800" dirty="0"/>
              <a:t>π.χ. εκτιμούμε την πιθανότητα  για περισσότερα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2 παιδιά σε μια τυχαία δικαιούχο οικογένεια ως εξής</a:t>
            </a:r>
            <a:r>
              <a:rPr lang="el-GR" altLang="el-GR" sz="2800" dirty="0" smtClean="0"/>
              <a:t>:</a:t>
            </a:r>
          </a:p>
          <a:p>
            <a:pPr marL="0" indent="0">
              <a:buNone/>
            </a:pPr>
            <a:r>
              <a:rPr lang="el-GR" altLang="el-GR" sz="2800" dirty="0" smtClean="0"/>
              <a:t>	</a:t>
            </a:r>
            <a:r>
              <a:rPr lang="en-US" altLang="el-GR" sz="2800" dirty="0" smtClean="0"/>
              <a:t>P(X&gt;2</a:t>
            </a:r>
            <a:r>
              <a:rPr lang="en-US" altLang="el-GR" sz="2800" dirty="0"/>
              <a:t>) = P(X=3) +  P(X=4</a:t>
            </a:r>
            <a:r>
              <a:rPr lang="en-US" altLang="el-GR" sz="2800" dirty="0" smtClean="0"/>
              <a:t>) </a:t>
            </a:r>
            <a:r>
              <a:rPr lang="en-US" altLang="el-GR" sz="2800" dirty="0"/>
              <a:t>= .25 + .20 = .45</a:t>
            </a:r>
            <a:endParaRPr lang="el-GR" altLang="el-GR" sz="2800" dirty="0"/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34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Μέτρα θέσης και διασποράς μιας κατανομής πιθανοτήτων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Το κύριο μέτρο θέσης είναι η αναμενόμενη ή μέση τιμή και το κύριο μέτρο διασποράς είναι η διακύμανση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7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Μέση </a:t>
            </a:r>
            <a:r>
              <a:rPr lang="el-GR" altLang="el-GR" dirty="0"/>
              <a:t>ή αναμενόμενη τιμή μιας τ.μ. Χ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435652"/>
              </p:ext>
            </p:extLst>
          </p:nvPr>
        </p:nvGraphicFramePr>
        <p:xfrm>
          <a:off x="1112277" y="1417340"/>
          <a:ext cx="6507723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2" name="Equation" r:id="rId3" imgW="3060700" imgH="812800" progId="Equation.3">
                  <p:embed/>
                </p:oleObj>
              </mc:Choice>
              <mc:Fallback>
                <p:oleObj name="Equation" r:id="rId3" imgW="3060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277" y="1417340"/>
                        <a:ext cx="6507723" cy="172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8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Σε τυχαίο τυχερό παιχνίδι ο παίκτης ρίχνει ένα νόμισμα. Αν πέσει η όψη «κεφαλή» ο παίκτης κερδίζει 10 ευρώ ενώ αν πέσει η όψη «γράμματα» χάνει 5 ευρώ. Πόσο πρέπει να πληρώσει ο παίκτης κάθε φορά έτσι ώστε μακροχρόνια ο οργανωτής του παιχνιδιού να μη ζημιώνει ούτε να κερδίζει;</a:t>
            </a:r>
          </a:p>
          <a:p>
            <a:pPr marL="0" indent="0">
              <a:buNone/>
            </a:pPr>
            <a:endParaRPr lang="el-GR" altLang="el-GR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40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/>
              <a:t>Η κατανομή πιθανοτήτων της Χ είναι η </a:t>
            </a:r>
            <a:r>
              <a:rPr lang="el-GR" altLang="el-GR" dirty="0" smtClean="0"/>
              <a:t>παραπάνω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(2)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81" y="1182000"/>
            <a:ext cx="4645037" cy="28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Οπότε, η μέση τιμή σε ευρώ είναι:</a:t>
            </a:r>
          </a:p>
          <a:p>
            <a:pPr marL="0" indent="0">
              <a:buNone/>
            </a:pPr>
            <a:endParaRPr lang="el-GR" altLang="el-GR" sz="2800" dirty="0"/>
          </a:p>
          <a:p>
            <a:r>
              <a:rPr lang="el-GR" altLang="el-GR" sz="2800" dirty="0"/>
              <a:t>Τα 2.5 ευρώ δεν είναι κάποιο ποσό που πρόκειται να κερδίσει ο παίκτης σε κάποια φορά που θα παίξει αλλά, σε πολλές επαναλήψεις του παιχνιδιού, είναι το μέσο κέρδος </a:t>
            </a:r>
            <a:r>
              <a:rPr lang="el-GR" altLang="el-GR" sz="2800" dirty="0" smtClean="0"/>
              <a:t>ανά </a:t>
            </a:r>
            <a:r>
              <a:rPr lang="el-GR" altLang="el-GR" sz="2800" dirty="0"/>
              <a:t>επανάληψη  </a:t>
            </a:r>
          </a:p>
          <a:p>
            <a:pPr marL="0" indent="0">
              <a:buNone/>
            </a:pPr>
            <a:endParaRPr lang="el-GR" alt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  <p:graphicFrame>
        <p:nvGraphicFramePr>
          <p:cNvPr id="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332389"/>
              </p:ext>
            </p:extLst>
          </p:nvPr>
        </p:nvGraphicFramePr>
        <p:xfrm>
          <a:off x="1475656" y="1705372"/>
          <a:ext cx="3888432" cy="90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3" name="Εξίσωση" r:id="rId3" imgW="2095500" imgH="431800" progId="Equation.3">
                  <p:embed/>
                </p:oleObj>
              </mc:Choice>
              <mc:Fallback>
                <p:oleObj name="Εξίσωση" r:id="rId3" imgW="209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05372"/>
                        <a:ext cx="3888432" cy="90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4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3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Η αναμενόμενη τιμή μιας τ.μ. Χ μπορεί να εκτιμηθεί με τον αριθμητικό μέσο τυχαίου δείγματος </a:t>
            </a:r>
            <a:r>
              <a:rPr lang="en-US" altLang="el-GR" sz="2800" dirty="0"/>
              <a:t>n</a:t>
            </a:r>
            <a:r>
              <a:rPr lang="el-GR" altLang="el-GR" sz="2800" dirty="0"/>
              <a:t> παρατηρήσεων της χ.</a:t>
            </a:r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Όσο </a:t>
            </a:r>
            <a:r>
              <a:rPr lang="el-GR" altLang="el-GR" sz="2800" dirty="0"/>
              <a:t>μεγαλύτερο το </a:t>
            </a:r>
            <a:r>
              <a:rPr lang="en-US" altLang="el-GR" sz="2800" dirty="0"/>
              <a:t>n</a:t>
            </a:r>
            <a:r>
              <a:rPr lang="el-GR" altLang="el-GR" sz="2800" dirty="0"/>
              <a:t> τόσο καλύτερη η </a:t>
            </a:r>
            <a:r>
              <a:rPr lang="el-GR" altLang="el-GR" sz="2800" dirty="0" smtClean="0"/>
              <a:t>εκτίμηση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Ιδιότητες της Μέσης Τιμής μιας τ.μ. Χ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l-GR" dirty="0"/>
              <a:t>E(c) = c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l-GR" dirty="0" smtClean="0"/>
              <a:t>E(c</a:t>
            </a:r>
            <a:r>
              <a:rPr lang="el-GR" altLang="el-GR" dirty="0" smtClean="0"/>
              <a:t> </a:t>
            </a:r>
            <a:r>
              <a:rPr lang="en-US" altLang="el-GR" dirty="0" smtClean="0"/>
              <a:t>X</a:t>
            </a:r>
            <a:r>
              <a:rPr lang="en-US" altLang="el-GR" dirty="0"/>
              <a:t>) = </a:t>
            </a:r>
            <a:r>
              <a:rPr lang="en-US" altLang="el-GR" dirty="0" smtClean="0"/>
              <a:t>c</a:t>
            </a:r>
            <a:r>
              <a:rPr lang="el-GR" altLang="el-GR" dirty="0" smtClean="0"/>
              <a:t> </a:t>
            </a:r>
            <a:r>
              <a:rPr lang="en-US" altLang="el-GR" dirty="0" smtClean="0"/>
              <a:t>E(X</a:t>
            </a:r>
            <a:r>
              <a:rPr lang="en-US" altLang="el-GR" dirty="0"/>
              <a:t>)</a:t>
            </a:r>
            <a:endParaRPr lang="el-GR" altLang="el-GR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dirty="0"/>
              <a:t>Αν </a:t>
            </a:r>
            <a:r>
              <a:rPr lang="el-GR" altLang="el-GR" dirty="0" smtClean="0"/>
              <a:t>Υ = α+</a:t>
            </a:r>
            <a:r>
              <a:rPr lang="en-US" altLang="el-GR" dirty="0" smtClean="0"/>
              <a:t>c</a:t>
            </a:r>
            <a:r>
              <a:rPr lang="el-GR" altLang="el-GR" dirty="0" smtClean="0"/>
              <a:t> </a:t>
            </a:r>
            <a:r>
              <a:rPr lang="en-US" altLang="el-GR" dirty="0" smtClean="0"/>
              <a:t>X </a:t>
            </a:r>
            <a:r>
              <a:rPr lang="el-GR" altLang="el-GR" dirty="0"/>
              <a:t>τότε Ε(Υ</a:t>
            </a:r>
            <a:r>
              <a:rPr lang="el-GR" altLang="el-GR" dirty="0" smtClean="0"/>
              <a:t>) = α+</a:t>
            </a:r>
            <a:r>
              <a:rPr lang="en-US" altLang="el-GR" dirty="0" smtClean="0"/>
              <a:t>c</a:t>
            </a:r>
            <a:r>
              <a:rPr lang="el-GR" altLang="el-GR" dirty="0" smtClean="0"/>
              <a:t> Ε(Χ</a:t>
            </a:r>
            <a:r>
              <a:rPr lang="el-GR" altLang="el-GR" dirty="0"/>
              <a:t>)</a:t>
            </a:r>
            <a:endParaRPr lang="en-US" altLang="el-GR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l-GR" dirty="0"/>
              <a:t>E(X + Y) = E(X) + E(Y)</a:t>
            </a:r>
            <a:br>
              <a:rPr lang="en-US" altLang="el-GR" dirty="0"/>
            </a:br>
            <a:r>
              <a:rPr lang="en-US" altLang="el-GR" dirty="0"/>
              <a:t>E(X - </a:t>
            </a:r>
            <a:r>
              <a:rPr lang="en-US" altLang="el-GR" dirty="0" smtClean="0"/>
              <a:t>Y</a:t>
            </a:r>
            <a:r>
              <a:rPr lang="en-US" altLang="el-GR" dirty="0"/>
              <a:t>) = E(X) - </a:t>
            </a:r>
            <a:r>
              <a:rPr lang="en-US" altLang="el-GR" dirty="0" smtClean="0"/>
              <a:t>E(Y)</a:t>
            </a:r>
            <a:endParaRPr lang="en-US" altLang="el-GR" dirty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80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Ιδιότητες της Μέσης Τιμής μιας τ.μ. </a:t>
            </a:r>
            <a:r>
              <a:rPr lang="el-GR" altLang="el-GR" dirty="0" smtClean="0"/>
              <a:t>Χ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altLang="el-GR" dirty="0" smtClean="0"/>
              <a:t>E(XY</a:t>
            </a:r>
            <a:r>
              <a:rPr lang="en-US" altLang="el-GR" dirty="0"/>
              <a:t>) = E(X</a:t>
            </a:r>
            <a:r>
              <a:rPr lang="en-US" altLang="el-GR" dirty="0" smtClean="0"/>
              <a:t>)</a:t>
            </a:r>
            <a:r>
              <a:rPr lang="el-GR" altLang="el-GR" dirty="0" smtClean="0"/>
              <a:t> </a:t>
            </a:r>
            <a:r>
              <a:rPr lang="en-US" altLang="el-GR" dirty="0" smtClean="0"/>
              <a:t>E(Y)</a:t>
            </a:r>
            <a:r>
              <a:rPr lang="el-GR" altLang="el-GR" dirty="0" smtClean="0"/>
              <a:t>,</a:t>
            </a:r>
            <a:r>
              <a:rPr lang="en-US" altLang="el-GR" dirty="0" smtClean="0"/>
              <a:t>  </a:t>
            </a:r>
            <a:r>
              <a:rPr lang="el-GR" altLang="el-GR" dirty="0"/>
              <a:t>αν οι </a:t>
            </a:r>
            <a:r>
              <a:rPr lang="en-US" altLang="el-GR" dirty="0"/>
              <a:t> X </a:t>
            </a:r>
            <a:r>
              <a:rPr lang="el-GR" altLang="el-GR" dirty="0"/>
              <a:t>και</a:t>
            </a:r>
            <a:r>
              <a:rPr lang="en-US" altLang="el-GR" dirty="0"/>
              <a:t> Y </a:t>
            </a:r>
            <a:r>
              <a:rPr lang="el-GR" altLang="el-GR" dirty="0"/>
              <a:t>είναι ανεξάρτητες τυχαίες </a:t>
            </a:r>
            <a:r>
              <a:rPr lang="el-GR" altLang="el-GR" dirty="0" smtClean="0"/>
              <a:t>μεταβλητές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l-GR" altLang="el-GR" dirty="0" smtClean="0"/>
              <a:t>Για </a:t>
            </a:r>
            <a:r>
              <a:rPr lang="el-GR" altLang="el-GR" dirty="0"/>
              <a:t>κάθε τ.μ. </a:t>
            </a:r>
            <a:r>
              <a:rPr lang="el-GR" altLang="el-GR" dirty="0" smtClean="0"/>
              <a:t>ισχύει:</a:t>
            </a:r>
          </a:p>
          <a:p>
            <a:pPr marL="0" lvl="1" indent="0">
              <a:buNone/>
            </a:pPr>
            <a:endParaRPr lang="el-GR" altLang="el-GR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l-GR" altLang="el-GR" sz="2800" dirty="0" smtClean="0"/>
              <a:t>Επομένως, αν </a:t>
            </a:r>
            <a:r>
              <a:rPr lang="el-GR" altLang="el-GR" sz="2800" dirty="0"/>
              <a:t>εκτιμήσουμε κάθε τιμή της Χ με </a:t>
            </a:r>
            <a:r>
              <a:rPr lang="el-GR" altLang="el-GR" sz="2800" dirty="0" smtClean="0"/>
              <a:t>την μέση </a:t>
            </a:r>
            <a:r>
              <a:rPr lang="el-GR" altLang="el-GR" sz="2800" dirty="0"/>
              <a:t>τιμή της, τα σφάλματα εκτίμησης θα έχουν μηδενική  μέση τιμή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altLang="el-GR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970222"/>
              </p:ext>
            </p:extLst>
          </p:nvPr>
        </p:nvGraphicFramePr>
        <p:xfrm>
          <a:off x="1619672" y="3001516"/>
          <a:ext cx="2304256" cy="45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69" name="Εξίσωση" r:id="rId3" imgW="1040948" imgH="203112" progId="Equation.3">
                  <p:embed/>
                </p:oleObj>
              </mc:Choice>
              <mc:Fallback>
                <p:oleObj name="Εξίσωση" r:id="rId3" imgW="104094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001516"/>
                        <a:ext cx="2304256" cy="45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Διακύμανση μιας τυχαίας μεταβλητής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Διακύμανση ή </a:t>
            </a:r>
            <a:r>
              <a:rPr lang="en-US" altLang="el-GR" sz="2800" dirty="0"/>
              <a:t>Variance</a:t>
            </a:r>
            <a:r>
              <a:rPr lang="el-GR" altLang="el-GR" sz="2800" dirty="0"/>
              <a:t>(Χ</a:t>
            </a:r>
            <a:r>
              <a:rPr lang="el-GR" altLang="el-GR" sz="2800" dirty="0" smtClean="0"/>
              <a:t>)</a:t>
            </a:r>
          </a:p>
          <a:p>
            <a:pPr marL="0" indent="0">
              <a:buNone/>
            </a:pPr>
            <a:endParaRPr lang="el-GR" altLang="el-GR" sz="2800" dirty="0"/>
          </a:p>
          <a:p>
            <a:r>
              <a:rPr lang="el-GR" altLang="el-GR" sz="2800" dirty="0"/>
              <a:t>που όταν η Χ είναι διακριτή, </a:t>
            </a:r>
            <a:r>
              <a:rPr lang="el-GR" altLang="el-GR" sz="2800" dirty="0" smtClean="0"/>
              <a:t>γίνεται:</a:t>
            </a:r>
          </a:p>
          <a:p>
            <a:pPr marL="0" indent="0">
              <a:buNone/>
            </a:pPr>
            <a:r>
              <a:rPr lang="el-GR" altLang="el-GR" sz="2800" b="1" dirty="0"/>
              <a:t>	</a:t>
            </a:r>
            <a:r>
              <a:rPr lang="el-GR" altLang="el-GR" sz="2800" dirty="0" smtClean="0"/>
              <a:t> </a:t>
            </a:r>
            <a:endParaRPr lang="el-GR" altLang="el-GR" sz="2800" dirty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10724"/>
              </p:ext>
            </p:extLst>
          </p:nvPr>
        </p:nvGraphicFramePr>
        <p:xfrm>
          <a:off x="1619672" y="1849388"/>
          <a:ext cx="4464496" cy="541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48" name="Εξίσωση" r:id="rId3" imgW="1854200" imgH="228600" progId="Equation.3">
                  <p:embed/>
                </p:oleObj>
              </mc:Choice>
              <mc:Fallback>
                <p:oleObj name="Εξίσωση" r:id="rId3" imgW="185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849388"/>
                        <a:ext cx="4464496" cy="541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466693"/>
              </p:ext>
            </p:extLst>
          </p:nvPr>
        </p:nvGraphicFramePr>
        <p:xfrm>
          <a:off x="1619672" y="3073524"/>
          <a:ext cx="5472608" cy="625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49" name="Equation" r:id="rId5" imgW="2222500" imgH="254000" progId="Equation.3">
                  <p:embed/>
                </p:oleObj>
              </mc:Choice>
              <mc:Fallback>
                <p:oleObj name="Equation" r:id="rId5" imgW="2222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073524"/>
                        <a:ext cx="5472608" cy="625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4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Διακύμανση μιας τυχαίας </a:t>
            </a:r>
            <a:r>
              <a:rPr lang="el-GR" altLang="el-GR" dirty="0" smtClean="0"/>
              <a:t>μεταβλητής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Ο υπολογισμός της </a:t>
            </a:r>
            <a:r>
              <a:rPr lang="el-GR" altLang="el-GR" sz="2800" i="1" dirty="0" smtClean="0"/>
              <a:t>σ</a:t>
            </a:r>
            <a:r>
              <a:rPr lang="el-GR" altLang="el-GR" sz="2800" baseline="30000" dirty="0" smtClean="0"/>
              <a:t>2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απλοποιείται όταν χρησιμοποιείται </a:t>
            </a:r>
            <a:r>
              <a:rPr lang="el-GR" altLang="el-GR" sz="2800" dirty="0"/>
              <a:t>η ισοδύναμη </a:t>
            </a:r>
            <a:r>
              <a:rPr lang="el-GR" altLang="el-GR" sz="2800" dirty="0" smtClean="0"/>
              <a:t>έκφραση:</a:t>
            </a:r>
          </a:p>
          <a:p>
            <a:endParaRPr lang="el-GR" altLang="el-GR" sz="2800" dirty="0"/>
          </a:p>
          <a:p>
            <a:r>
              <a:rPr lang="el-GR" altLang="el-GR" sz="2800" b="1" dirty="0">
                <a:latin typeface="Arial" panose="020B0604020202020204" pitchFamily="34" charset="0"/>
              </a:rPr>
              <a:t> </a:t>
            </a:r>
            <a:r>
              <a:rPr lang="el-GR" altLang="el-GR" sz="2800" dirty="0"/>
              <a:t>που, όταν η Χ είναι διακριτή, </a:t>
            </a:r>
            <a:r>
              <a:rPr lang="el-GR" altLang="el-GR" sz="2800" dirty="0" smtClean="0"/>
              <a:t>γίνεται:</a:t>
            </a:r>
          </a:p>
          <a:p>
            <a:pPr marL="0" indent="0">
              <a:buNone/>
            </a:pPr>
            <a:r>
              <a:rPr lang="el-GR" altLang="el-GR" sz="2800" dirty="0"/>
              <a:t>	</a:t>
            </a:r>
            <a:endParaRPr lang="el-GR" altLang="el-GR" sz="2800" dirty="0" smtClean="0"/>
          </a:p>
          <a:p>
            <a:pPr marL="0" indent="0">
              <a:buNone/>
            </a:pPr>
            <a:endParaRPr lang="en-US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23556"/>
              </p:ext>
            </p:extLst>
          </p:nvPr>
        </p:nvGraphicFramePr>
        <p:xfrm>
          <a:off x="1475656" y="2281436"/>
          <a:ext cx="316180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4" name="Εξίσωση" r:id="rId3" imgW="1320800" imgH="228600" progId="Equation.3">
                  <p:embed/>
                </p:oleObj>
              </mc:Choice>
              <mc:Fallback>
                <p:oleObj name="Εξίσωση" r:id="rId3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281436"/>
                        <a:ext cx="3161806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426626"/>
              </p:ext>
            </p:extLst>
          </p:nvPr>
        </p:nvGraphicFramePr>
        <p:xfrm>
          <a:off x="1475656" y="3532242"/>
          <a:ext cx="323325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5" name="Equation" r:id="rId5" imgW="1282700" imgH="342900" progId="Equation.3">
                  <p:embed/>
                </p:oleObj>
              </mc:Choice>
              <mc:Fallback>
                <p:oleObj name="Equation" r:id="rId5" imgW="1282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32242"/>
                        <a:ext cx="3233254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7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Τυπική απόκλιση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634627"/>
              </p:ext>
            </p:extLst>
          </p:nvPr>
        </p:nvGraphicFramePr>
        <p:xfrm>
          <a:off x="755576" y="1273324"/>
          <a:ext cx="2304256" cy="614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3" name="Εξίσωση" r:id="rId3" imgW="952087" imgH="253890" progId="Equation.3">
                  <p:embed/>
                </p:oleObj>
              </mc:Choice>
              <mc:Fallback>
                <p:oleObj name="Εξίσωση" r:id="rId3" imgW="95208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73324"/>
                        <a:ext cx="2304256" cy="614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6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Σε τυχερό παιχνίδι ρίχνεται ένα ζάρι και έστω Χ «το χρηματικό ποσό, σε ευρώ, που αναλογεί στον παίχτη σε κάθε ρίψη του ζαριού». Αν η </a:t>
            </a:r>
            <a:r>
              <a:rPr lang="el-GR" altLang="el-GR" sz="2800" dirty="0" smtClean="0"/>
              <a:t>κατανομή πιθανοτήτων </a:t>
            </a:r>
            <a:r>
              <a:rPr lang="el-GR" altLang="el-GR" sz="2800" dirty="0"/>
              <a:t>της Χ είναι η ακόλουθη, να υπολογιστεί η μέση τιμή και  η διακύμανση της Χ.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/>
              <a:t>Η κατανομή πιθανοτήτων της Χ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4 (2)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58" y="1155768"/>
            <a:ext cx="3045083" cy="314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Έχουμε: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584955"/>
              </p:ext>
            </p:extLst>
          </p:nvPr>
        </p:nvGraphicFramePr>
        <p:xfrm>
          <a:off x="1043609" y="1921396"/>
          <a:ext cx="4752528" cy="173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72" name="Equation" r:id="rId3" imgW="1968480" imgH="685800" progId="Equation.3">
                  <p:embed/>
                </p:oleObj>
              </mc:Choice>
              <mc:Fallback>
                <p:oleObj name="Equation" r:id="rId3" imgW="1968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9" y="1921396"/>
                        <a:ext cx="4752528" cy="1739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1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Επίσης: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178645"/>
              </p:ext>
            </p:extLst>
          </p:nvPr>
        </p:nvGraphicFramePr>
        <p:xfrm>
          <a:off x="1187450" y="1849438"/>
          <a:ext cx="7123726" cy="2088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4" name="Equation" r:id="rId3" imgW="3365280" imgH="863280" progId="Equation.3">
                  <p:embed/>
                </p:oleObj>
              </mc:Choice>
              <mc:Fallback>
                <p:oleObj name="Equation" r:id="rId3" imgW="33652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849438"/>
                        <a:ext cx="7123726" cy="2088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9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sz="2800" dirty="0"/>
              <a:t>Μελέτη </a:t>
            </a:r>
            <a:r>
              <a:rPr lang="el-GR" sz="2800" dirty="0" smtClean="0"/>
              <a:t>κατανομής πιθανοτήτων διακριτής και συνεχούς τυχαίας μεταβλητής</a:t>
            </a:r>
          </a:p>
          <a:p>
            <a:pPr marL="0"/>
            <a:r>
              <a:rPr lang="el-GR" sz="2800" dirty="0" smtClean="0"/>
              <a:t>Μελέτη μέτρων θέσης και διασποράς τυχαίων μεταβλητών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</a:t>
            </a:r>
            <a:r>
              <a:rPr lang="el-GR" dirty="0" smtClean="0"/>
              <a:t>διότητες της διακύμανσης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Αν σε κάθε τιμή της Χ προσθέσουμε μια σταθερά λ η διακύμανση (και η τυπική απόκλιση) δεν αλλάζει. </a:t>
            </a:r>
            <a:r>
              <a:rPr lang="el-GR" altLang="el-GR" sz="2800" dirty="0" smtClean="0"/>
              <a:t>Ισχύει: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66828"/>
              </p:ext>
            </p:extLst>
          </p:nvPr>
        </p:nvGraphicFramePr>
        <p:xfrm>
          <a:off x="2123728" y="2785492"/>
          <a:ext cx="3312368" cy="51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10" r:id="rId3" imgW="1219200" imgH="190500" progId="Equation.3">
                  <p:embed/>
                </p:oleObj>
              </mc:Choice>
              <mc:Fallback>
                <p:oleObj r:id="rId3" imgW="12192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785492"/>
                        <a:ext cx="3312368" cy="518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2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</a:t>
            </a:r>
            <a:r>
              <a:rPr lang="el-GR" dirty="0" smtClean="0"/>
              <a:t>διότητες </a:t>
            </a:r>
            <a:r>
              <a:rPr lang="el-GR" dirty="0"/>
              <a:t>της </a:t>
            </a:r>
            <a:r>
              <a:rPr lang="el-GR" dirty="0" smtClean="0"/>
              <a:t>διακύμανσης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Αν κάθε τιμή της Χ πολλαπλασιαστεί με μια σταθερά </a:t>
            </a:r>
            <a:r>
              <a:rPr lang="en-US" altLang="el-GR" sz="2800" dirty="0"/>
              <a:t>k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τότε:</a:t>
            </a:r>
          </a:p>
          <a:p>
            <a:pPr marL="0" indent="0">
              <a:buNone/>
            </a:pPr>
            <a:r>
              <a:rPr lang="el-GR" altLang="el-GR" sz="2800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16319"/>
              </p:ext>
            </p:extLst>
          </p:nvPr>
        </p:nvGraphicFramePr>
        <p:xfrm>
          <a:off x="1763688" y="2209428"/>
          <a:ext cx="3989381" cy="586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0" r:id="rId3" imgW="1218671" imgH="215806" progId="Equation.3">
                  <p:embed/>
                </p:oleObj>
              </mc:Choice>
              <mc:Fallback>
                <p:oleObj r:id="rId3" imgW="121867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09428"/>
                        <a:ext cx="3989381" cy="586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9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11605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9,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9,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9,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Τυχαία μεταβλητή</a:t>
            </a:r>
          </a:p>
          <a:p>
            <a:r>
              <a:rPr lang="el-GR" sz="2800" dirty="0" smtClean="0"/>
              <a:t>Διακριτή τυχαία μεταβλητή</a:t>
            </a:r>
          </a:p>
          <a:p>
            <a:r>
              <a:rPr lang="el-GR" sz="2800" dirty="0" smtClean="0"/>
              <a:t>Συνεχής τυχαία μεταβλητή</a:t>
            </a:r>
          </a:p>
          <a:p>
            <a:r>
              <a:rPr lang="el-GR" altLang="el-GR" sz="2800" dirty="0"/>
              <a:t>Μέτρα θέσης και διασποράς μιας κατανομής </a:t>
            </a:r>
            <a:r>
              <a:rPr lang="el-GR" altLang="el-GR" sz="2800" dirty="0" smtClean="0"/>
              <a:t>πιθανοτήτων (Μέση τιμή, Διακύμανση, Τυπική Απόκλιση)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Ορισμός 1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/>
              <a:t>Τυχαία μεταβλητή </a:t>
            </a:r>
            <a:r>
              <a:rPr lang="en-US" altLang="el-GR" sz="2800" dirty="0"/>
              <a:t> </a:t>
            </a:r>
            <a:r>
              <a:rPr lang="el-GR" altLang="el-GR" sz="2800" dirty="0"/>
              <a:t>είναι μια </a:t>
            </a:r>
            <a:r>
              <a:rPr lang="el-GR" altLang="el-GR" sz="2800" dirty="0" smtClean="0"/>
              <a:t>συνάρτηση</a:t>
            </a:r>
          </a:p>
          <a:p>
            <a:pPr marL="0" indent="0" algn="ctr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altLang="el-GR" sz="2800" dirty="0" smtClean="0"/>
              <a:t>η </a:t>
            </a:r>
            <a:r>
              <a:rPr lang="el-GR" altLang="el-GR" sz="2800" dirty="0"/>
              <a:t>οποία σε κάθε στοιχείο </a:t>
            </a:r>
            <a:r>
              <a:rPr lang="en-US" altLang="el-GR" sz="2800" dirty="0"/>
              <a:t>s </a:t>
            </a:r>
            <a:r>
              <a:rPr lang="el-GR" altLang="el-GR" sz="2800" dirty="0"/>
              <a:t>του δειγματικού χώρου </a:t>
            </a:r>
            <a:r>
              <a:rPr lang="en-US" altLang="el-GR" sz="2800" dirty="0"/>
              <a:t>S </a:t>
            </a:r>
            <a:r>
              <a:rPr lang="el-GR" altLang="el-GR" sz="2800" dirty="0"/>
              <a:t>αντιστοιχεί έναν (και μόνον έναν) πραγματικό αριθμό </a:t>
            </a:r>
            <a:r>
              <a:rPr lang="en-US" altLang="el-GR" sz="2800" dirty="0"/>
              <a:t>X(s)</a:t>
            </a:r>
            <a:endParaRPr lang="el-GR" altLang="el-GR" sz="2800" dirty="0"/>
          </a:p>
          <a:p>
            <a:endParaRPr lang="el-GR" sz="2800" dirty="0" smtClean="0"/>
          </a:p>
          <a:p>
            <a:pPr marL="0" indent="0">
              <a:buNone/>
            </a:pPr>
            <a:r>
              <a:rPr lang="el-GR" altLang="el-GR" sz="2800" dirty="0"/>
              <a:t>	</a:t>
            </a:r>
            <a:endParaRPr lang="el-GR" alt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138657"/>
              </p:ext>
            </p:extLst>
          </p:nvPr>
        </p:nvGraphicFramePr>
        <p:xfrm>
          <a:off x="3275856" y="1921396"/>
          <a:ext cx="185666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5" name="Εξίσωση" r:id="rId3" imgW="748975" imgH="203112" progId="Equation.3">
                  <p:embed/>
                </p:oleObj>
              </mc:Choice>
              <mc:Fallback>
                <p:oleObj name="Εξίσωση" r:id="rId3" imgW="74897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921396"/>
                        <a:ext cx="1856665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2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Τυχαία μεταβλητή (τ.μ.) είναι η μεταβλητή Χ που  στις τιμές της αντιστοιχούν </a:t>
            </a:r>
            <a:r>
              <a:rPr lang="el-GR" altLang="el-GR" sz="2800" dirty="0" smtClean="0"/>
              <a:t>πιθανότητες</a:t>
            </a:r>
            <a:endParaRPr lang="el-GR" altLang="el-GR" sz="2800" dirty="0"/>
          </a:p>
          <a:p>
            <a:r>
              <a:rPr lang="el-GR" altLang="el-GR" sz="2800" dirty="0" smtClean="0"/>
              <a:t>Οι </a:t>
            </a:r>
            <a:r>
              <a:rPr lang="el-GR" altLang="el-GR" sz="2800" dirty="0"/>
              <a:t>πιθανότητες συνδέονται με τις τιμές της Χ μόνον επειδή αυτές αντιστοιχούν σε </a:t>
            </a:r>
            <a:r>
              <a:rPr lang="el-GR" altLang="el-GR" sz="2800" dirty="0" smtClean="0"/>
              <a:t>ενδεχόμενα </a:t>
            </a:r>
            <a:endParaRPr lang="en-US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49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Συμβολισμοί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Η τυχαία </a:t>
            </a:r>
            <a:r>
              <a:rPr lang="el-GR" altLang="el-GR" sz="2800" dirty="0" smtClean="0"/>
              <a:t>μεταβλητή </a:t>
            </a:r>
            <a:r>
              <a:rPr lang="el-GR" altLang="el-GR" sz="2800" dirty="0" smtClean="0"/>
              <a:t>συμβολίζεται </a:t>
            </a:r>
            <a:r>
              <a:rPr lang="el-GR" altLang="el-GR" sz="2800" dirty="0" smtClean="0"/>
              <a:t>με </a:t>
            </a:r>
            <a:r>
              <a:rPr lang="el-GR" altLang="el-GR" sz="2800" dirty="0"/>
              <a:t>κεφαλαίο</a:t>
            </a:r>
          </a:p>
          <a:p>
            <a:r>
              <a:rPr lang="el-GR" altLang="el-GR" sz="2800" dirty="0"/>
              <a:t>Μια τιμή της με </a:t>
            </a:r>
            <a:r>
              <a:rPr lang="el-GR" altLang="el-GR" sz="2800" dirty="0" smtClean="0"/>
              <a:t>πεζό «η </a:t>
            </a:r>
            <a:r>
              <a:rPr lang="el-GR" altLang="el-GR" sz="2800" dirty="0"/>
              <a:t>τιμή </a:t>
            </a:r>
            <a:r>
              <a:rPr lang="en-US" altLang="el-GR" sz="2800" dirty="0"/>
              <a:t>x</a:t>
            </a:r>
            <a:r>
              <a:rPr lang="el-GR" altLang="el-GR" sz="2800" dirty="0"/>
              <a:t> της τ.μ. Χ</a:t>
            </a:r>
            <a:r>
              <a:rPr lang="el-GR" altLang="el-GR" sz="2800" dirty="0" smtClean="0"/>
              <a:t>»</a:t>
            </a: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93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4490</TotalTime>
  <Words>1724</Words>
  <Application>Microsoft Office PowerPoint</Application>
  <PresentationFormat>Προβολή στην οθόνη (16:10)</PresentationFormat>
  <Paragraphs>269</Paragraphs>
  <Slides>58</Slides>
  <Notes>13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58</vt:i4>
      </vt:variant>
    </vt:vector>
  </HeadingPairs>
  <TitlesOfParts>
    <vt:vector size="72" baseType="lpstr">
      <vt:lpstr>Arial Unicode MS</vt:lpstr>
      <vt:lpstr>Arial</vt:lpstr>
      <vt:lpstr>Arial Narrow</vt:lpstr>
      <vt:lpstr>Calibri</vt:lpstr>
      <vt:lpstr>Calibri Light</vt:lpstr>
      <vt:lpstr>Symbol</vt:lpstr>
      <vt:lpstr>Times New Roman</vt:lpstr>
      <vt:lpstr>Verdana</vt:lpstr>
      <vt:lpstr>Θέμα του Office</vt:lpstr>
      <vt:lpstr>Προσαρμοσμένη σχεδίαση</vt:lpstr>
      <vt:lpstr>Εξίσωση</vt:lpstr>
      <vt:lpstr>Microsoft Equation 3.0</vt:lpstr>
      <vt:lpstr>Equation</vt:lpstr>
      <vt:lpstr>Equation.DSMT4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Ορισμός 1</vt:lpstr>
      <vt:lpstr>Ορισμός 2</vt:lpstr>
      <vt:lpstr>Συμβολισμοί</vt:lpstr>
      <vt:lpstr>Διακριτή τυχαία μεταβλητή</vt:lpstr>
      <vt:lpstr>Παραδείγματα</vt:lpstr>
      <vt:lpstr>Κατανομή πιθανοτήτων διακριτής τυχαίας μεταβλητής</vt:lpstr>
      <vt:lpstr>Κατανομή πιθανοτήτων διακριτής τυχαίας μεταβλητής (2)</vt:lpstr>
      <vt:lpstr>Κατανομή πιθανοτήτων διακριτής τυχαίας μεταβλητής (3)</vt:lpstr>
      <vt:lpstr>Κατανομή πιθανοτήτων διακριτής τυχαίας μεταβλητής (4)</vt:lpstr>
      <vt:lpstr>Κατανομή πιθανοτήτων διακριτής τυχαίας μεταβλητής (5)</vt:lpstr>
      <vt:lpstr>Κατανομή πιθανοτήτων διακριτής τυχαίας μεταβλητής (6)</vt:lpstr>
      <vt:lpstr>Παράδειγμα 1</vt:lpstr>
      <vt:lpstr>Παράδειγμα 1 (2)</vt:lpstr>
      <vt:lpstr>Παράδειγμα 1 (3)</vt:lpstr>
      <vt:lpstr>Παράδειγμα 1 (4)</vt:lpstr>
      <vt:lpstr>Αθροιστική συνάρτηση πιθανότητας ή αθροιστική κατανομή πιθανοτήτων </vt:lpstr>
      <vt:lpstr>Η συνεχής τυχαία μεταβλητή</vt:lpstr>
      <vt:lpstr>Η συνεχής τυχαία μεταβλητή (2)</vt:lpstr>
      <vt:lpstr>Η συνεχής τυχαία μεταβλητή (3)</vt:lpstr>
      <vt:lpstr>Συνάρτηση πυκνότητας πιθανότητας</vt:lpstr>
      <vt:lpstr>Συνάρτηση πυκνότητας πιθανότητας (2)</vt:lpstr>
      <vt:lpstr>Αθροιστική συνάρτηση πιθανότητας</vt:lpstr>
      <vt:lpstr>Αθροιστική συνάρτηση πιθανότητας (2)</vt:lpstr>
      <vt:lpstr>Χρήσιμη ορολογία</vt:lpstr>
      <vt:lpstr>Εμπειρική κατανομή</vt:lpstr>
      <vt:lpstr>Παράδειγμα 2</vt:lpstr>
      <vt:lpstr>Παράδειγμα 2 (2)</vt:lpstr>
      <vt:lpstr>Παράδειγμα 2 (3)</vt:lpstr>
      <vt:lpstr>Μέτρα θέσης και διασποράς μιας κατανομής πιθανοτήτων</vt:lpstr>
      <vt:lpstr>Μέση ή αναμενόμενη τιμή μιας τ.μ. Χ</vt:lpstr>
      <vt:lpstr>Παράδειγμα 3</vt:lpstr>
      <vt:lpstr>Παράδειγμα 3 (2)</vt:lpstr>
      <vt:lpstr>Παράδειγμα 3 (3)</vt:lpstr>
      <vt:lpstr>Παράδειγμα 3 (4)</vt:lpstr>
      <vt:lpstr>Ιδιότητες της Μέσης Τιμής μιας τ.μ. Χ</vt:lpstr>
      <vt:lpstr>Ιδιότητες της Μέσης Τιμής μιας τ.μ. Χ (2)</vt:lpstr>
      <vt:lpstr>Διακύμανση μιας τυχαίας μεταβλητής</vt:lpstr>
      <vt:lpstr>Διακύμανση μιας τυχαίας μεταβλητής (2)</vt:lpstr>
      <vt:lpstr>Τυπική απόκλιση</vt:lpstr>
      <vt:lpstr>Παράδειγμα 4</vt:lpstr>
      <vt:lpstr>Παράδειγμα 4 (2)</vt:lpstr>
      <vt:lpstr>Παράδειγμα 4 (4)</vt:lpstr>
      <vt:lpstr>Παράδειγμα 4 (5)</vt:lpstr>
      <vt:lpstr>Ιδιότητες της διακύμανσης</vt:lpstr>
      <vt:lpstr>Ιδιότητες της διακύμανσης (2)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1470</cp:revision>
  <dcterms:created xsi:type="dcterms:W3CDTF">2012-09-06T09:03:05Z</dcterms:created>
  <dcterms:modified xsi:type="dcterms:W3CDTF">2015-12-11T12:58:15Z</dcterms:modified>
</cp:coreProperties>
</file>