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handoutMasterIdLst>
    <p:handoutMasterId r:id="rId25"/>
  </p:handoutMasterIdLst>
  <p:sldIdLst>
    <p:sldId id="257" r:id="rId4"/>
    <p:sldId id="258" r:id="rId5"/>
    <p:sldId id="308" r:id="rId6"/>
    <p:sldId id="309" r:id="rId7"/>
    <p:sldId id="259" r:id="rId8"/>
    <p:sldId id="307" r:id="rId9"/>
    <p:sldId id="261" r:id="rId10"/>
    <p:sldId id="262" r:id="rId11"/>
    <p:sldId id="299" r:id="rId12"/>
    <p:sldId id="301" r:id="rId13"/>
    <p:sldId id="302" r:id="rId14"/>
    <p:sldId id="303" r:id="rId15"/>
    <p:sldId id="300" r:id="rId16"/>
    <p:sldId id="304" r:id="rId17"/>
    <p:sldId id="305" r:id="rId18"/>
    <p:sldId id="306" r:id="rId19"/>
    <p:sldId id="274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10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5" y="6559387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OpenClass/courses/COMP119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Συστήματα </a:t>
            </a:r>
            <a:r>
              <a:rPr lang="el-GR" b="1" dirty="0" err="1" smtClean="0"/>
              <a:t>Τηλεκπαίδευσης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11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Σύστημα </a:t>
            </a:r>
            <a:r>
              <a:rPr lang="el-GR" sz="2800" b="1" dirty="0" err="1" smtClean="0">
                <a:solidFill>
                  <a:schemeClr val="tx1"/>
                </a:solidFill>
              </a:rPr>
              <a:t>Τηλεκπαίδευσης</a:t>
            </a:r>
            <a:r>
              <a:rPr lang="el-GR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Moodle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ΙΙ</a:t>
            </a:r>
            <a:endParaRPr lang="el-GR" sz="2800" b="1" dirty="0" smtClean="0">
              <a:solidFill>
                <a:schemeClr val="tx1"/>
              </a:solidFill>
            </a:endParaRP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Δημήτριος </a:t>
            </a:r>
            <a:r>
              <a:rPr lang="el-GR" sz="2800" dirty="0" err="1" smtClean="0">
                <a:solidFill>
                  <a:schemeClr val="tx1"/>
                </a:solidFill>
              </a:rPr>
              <a:t>Λιαροκάπης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889248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Δραστηριότητα </a:t>
            </a:r>
            <a:r>
              <a:rPr lang="el-GR" sz="4000" dirty="0" err="1" smtClean="0"/>
              <a:t>Βασης</a:t>
            </a:r>
            <a:r>
              <a:rPr lang="el-GR" sz="4000" dirty="0" smtClean="0"/>
              <a:t> Δεδομένων</a:t>
            </a:r>
            <a:br>
              <a:rPr lang="el-GR" sz="4000" dirty="0" smtClean="0"/>
            </a:br>
            <a:r>
              <a:rPr lang="en-US" sz="4000" dirty="0" smtClean="0"/>
              <a:t>(Database Activity)</a:t>
            </a:r>
            <a:endParaRPr lang="el-GR" sz="4000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11,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556792"/>
            <a:ext cx="8820472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Εάν το φίλτρο της αυτόματης σύνδεσης της</a:t>
            </a:r>
          </a:p>
          <a:p>
            <a:r>
              <a:rPr lang="el-GR" sz="3200" dirty="0" smtClean="0"/>
              <a:t>βάσης δεδομένων είναι ενεργοποιημένο τα</a:t>
            </a:r>
          </a:p>
          <a:p>
            <a:r>
              <a:rPr lang="el-GR" sz="3200" dirty="0" smtClean="0"/>
              <a:t>στοιχεία στην βάση δεδομένων θα συνδέονται</a:t>
            </a:r>
          </a:p>
          <a:p>
            <a:r>
              <a:rPr lang="el-GR" sz="3200" dirty="0" smtClean="0"/>
              <a:t>αυτόματα με τα σημεία που εμφανίζονται οι ίδιες</a:t>
            </a:r>
          </a:p>
          <a:p>
            <a:r>
              <a:rPr lang="el-GR" sz="3200" dirty="0" smtClean="0"/>
              <a:t>λέξεις ή φράσεις στο μάθημα.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Ο εκπαιδευτής μπορεί να επιτρέψει την προσθήκη σχολίων στα στοιχεία της βάσης δεδομένων. </a:t>
            </a:r>
          </a:p>
          <a:p>
            <a:pPr lvl="2">
              <a:buFont typeface="Wingdings" pitchFamily="2" charset="2"/>
              <a:buChar char="ü"/>
            </a:pPr>
            <a:r>
              <a:rPr lang="el-GR" sz="2400" dirty="0" smtClean="0"/>
              <a:t>Αυτά μπορεί επίσης να αξιολογούνται από τους εκπαιδευτές ή τους μαθητές.</a:t>
            </a:r>
          </a:p>
          <a:p>
            <a:pPr lvl="2"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400" dirty="0" smtClean="0"/>
              <a:t>Οι βαθμοί αξιολόγησης μπορούν να συμψηφίζονται και να σχηματίζουν ένα τελικό βαθμό που καταχωρείται στο βαθμολόγιο.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889248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Ενότητα (</a:t>
            </a:r>
            <a:r>
              <a:rPr lang="en-US" dirty="0" smtClean="0"/>
              <a:t>Lesson)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11,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385556"/>
            <a:ext cx="8820472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Μια ενότητα </a:t>
            </a:r>
            <a:r>
              <a:rPr lang="el-GR" sz="3200" dirty="0" smtClean="0"/>
              <a:t>εμφανίζει περιεχόμενο με έναν</a:t>
            </a:r>
          </a:p>
          <a:p>
            <a:r>
              <a:rPr lang="el-GR" sz="3200" dirty="0" smtClean="0"/>
              <a:t>ενδιαφέρον και ευέλικτο τρόπο.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Αποτελείται από ένα πλήθος σελίδων. Κάθε σελίδα κανονικά τελειώνει με μια ερώτηση και έναν αριθμό από πιθανές απαντήσεις.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Ανάλογα με την απάντηση του φοιτητή</a:t>
            </a:r>
          </a:p>
          <a:p>
            <a:r>
              <a:rPr lang="el-GR" sz="2800" dirty="0" smtClean="0"/>
              <a:t>υπάρχουν διάφορες επιλογές (π.χ. προχωράνε</a:t>
            </a:r>
          </a:p>
          <a:p>
            <a:r>
              <a:rPr lang="el-GR" sz="2800" dirty="0" smtClean="0"/>
              <a:t>στην επόμενη σελίδα, πηγαίνουν στην προηγούμενη, παραμένουν στην ίδια, κλπ)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Η πλοήγηση μέσα στο μάθημα μπορεί να είναι</a:t>
            </a:r>
          </a:p>
          <a:p>
            <a:r>
              <a:rPr lang="el-GR" sz="2800" dirty="0" smtClean="0"/>
              <a:t>απλή ή πολύπλοκη και εξαρτάται από την δομή</a:t>
            </a:r>
          </a:p>
          <a:p>
            <a:r>
              <a:rPr lang="el-GR" sz="2800" dirty="0" smtClean="0"/>
              <a:t>του υλικού που παρουσιάζεται</a:t>
            </a:r>
            <a:r>
              <a:rPr lang="el-GR" sz="3200" dirty="0" smtClean="0"/>
              <a:t>.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Επιλογή</a:t>
            </a:r>
            <a:br>
              <a:rPr lang="el-GR" sz="4000" dirty="0" smtClean="0"/>
            </a:br>
            <a:r>
              <a:rPr lang="en-US" sz="4000" dirty="0" smtClean="0"/>
              <a:t>(Choice Activity)</a:t>
            </a:r>
            <a:endParaRPr lang="el-GR" sz="4000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11,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529572"/>
            <a:ext cx="896448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Δίνει την δυνατότητα στον εκπαιδευτή να</a:t>
            </a:r>
          </a:p>
          <a:p>
            <a:r>
              <a:rPr lang="el-GR" sz="3200" dirty="0" smtClean="0"/>
              <a:t>ρωτήσει μια ερώτηση και να προσφέρει μια</a:t>
            </a:r>
          </a:p>
          <a:p>
            <a:r>
              <a:rPr lang="el-GR" sz="3200" dirty="0" smtClean="0"/>
              <a:t>ομάδα από πιθανές απαντήσεις.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Μια τέτοια δραστηριότητα μπορεί να</a:t>
            </a:r>
          </a:p>
          <a:p>
            <a:r>
              <a:rPr lang="el-GR" sz="3200" dirty="0" smtClean="0"/>
              <a:t>χρησιμοποιηθεί ως ακολούθως: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Σαν μια γρήγορη δημοσκόπηση για να παρακινήσει</a:t>
            </a:r>
          </a:p>
          <a:p>
            <a:pPr lvl="1"/>
            <a:r>
              <a:rPr lang="el-GR" sz="2800" dirty="0" smtClean="0"/>
              <a:t>τον προβληματισμό για κάποιο θέμα.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Για να δοκιμάσει γρήγορα την κατανόηση των μαθητών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Για διευκόλυνση αποφάσεων των μαθητών</a:t>
            </a:r>
            <a:r>
              <a:rPr lang="el-GR" sz="3200" dirty="0" smtClean="0"/>
              <a:t> </a:t>
            </a:r>
            <a:r>
              <a:rPr lang="el-GR" sz="2800" dirty="0" smtClean="0"/>
              <a:t>(π.χ. επιτρέποντας τους μαθητές να ψηφίσουν για μια κατεύθυνση του μαθήματος).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889248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Δραστηριότητα </a:t>
            </a:r>
            <a:r>
              <a:rPr lang="en-US" dirty="0" smtClean="0"/>
              <a:t>Wiki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11,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340768"/>
            <a:ext cx="8820472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b="1" dirty="0" smtClean="0"/>
              <a:t>Τα </a:t>
            </a:r>
            <a:r>
              <a:rPr lang="el-GR" sz="3200" b="1" dirty="0" err="1" smtClean="0"/>
              <a:t>wiki</a:t>
            </a:r>
            <a:r>
              <a:rPr lang="el-GR" sz="3200" dirty="0" smtClean="0"/>
              <a:t> μπορούν να έχουν </a:t>
            </a:r>
            <a:r>
              <a:rPr lang="el-GR" sz="3200" b="1" dirty="0" smtClean="0"/>
              <a:t>πολλές χρήσεις</a:t>
            </a:r>
            <a:r>
              <a:rPr lang="en-US" sz="3200" b="1" dirty="0" smtClean="0"/>
              <a:t>: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Για σημειώσεις παραδόσεων ή οδηγών σπουδών.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Για το σχεδιασμό κάποιου έργου ή λίστας θεμάτων</a:t>
            </a:r>
          </a:p>
          <a:p>
            <a:r>
              <a:rPr lang="el-GR" sz="2800" dirty="0" smtClean="0"/>
              <a:t>προς συζήτηση.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Για να συγγράφουν οι μαθητές, από κοινού, κάποιο</a:t>
            </a:r>
          </a:p>
          <a:p>
            <a:r>
              <a:rPr lang="el-GR" sz="2800" dirty="0" smtClean="0"/>
              <a:t>βιβλίο ή να δημιουργήσουν το περιεχόμενο για ένα</a:t>
            </a:r>
          </a:p>
          <a:p>
            <a:r>
              <a:rPr lang="el-GR" sz="2800" dirty="0" smtClean="0"/>
              <a:t>θέμα που δόθηκε από τον εκπαιδευτή τους.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Για συνεργατική δημιουργία διήγησης η ποίησης</a:t>
            </a:r>
          </a:p>
          <a:p>
            <a:r>
              <a:rPr lang="el-GR" sz="2800" dirty="0" smtClean="0"/>
              <a:t>όπου κάθε συμμετέχοντας γράφει μια γραμμή ή</a:t>
            </a:r>
          </a:p>
          <a:p>
            <a:r>
              <a:rPr lang="el-GR" sz="2800" dirty="0" smtClean="0"/>
              <a:t>στίχο.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Σαν ένα προσωπικό ημερολόγιο για σημειώσεις</a:t>
            </a:r>
          </a:p>
          <a:p>
            <a:r>
              <a:rPr lang="el-GR" sz="2800" dirty="0" smtClean="0"/>
              <a:t>εξετάσεων ή επαναλήψεων.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889248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Δοκιμασίες / Εξετάσεις</a:t>
            </a:r>
            <a:br>
              <a:rPr lang="el-GR" sz="4000" dirty="0" smtClean="0"/>
            </a:br>
            <a:r>
              <a:rPr lang="en-US" sz="4000" dirty="0" smtClean="0"/>
              <a:t>(Quiz Activities)</a:t>
            </a:r>
            <a:endParaRPr lang="el-GR" sz="4000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11,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340768"/>
            <a:ext cx="8820472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δραστηριότητα αυτή δίνει την δυνατότητα στο δάσκαλο να δημιουργήσει δοκιμασίες διαφόρων τύπων όπως ερωτήσεις πολλαπλής επιλογής, ταιριάσματος, σύντομων ή αριθμητικών απαντήσεων.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 δάσκαλος μπορεί να επιτρέψει πολλαπλές προσπάθειες στην εξάσκηση με τις ερωτήσεις να ανακατεύονται ή να επιλέγονται τυχαία από μια τράπεζα ερωτήσεων. Μπορεί επίσης να τίθεται κάποιο χρονικό όριο.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889248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Δοκιμασίες / Εξετάσεις</a:t>
            </a:r>
            <a:br>
              <a:rPr lang="el-GR" sz="4000" dirty="0" smtClean="0"/>
            </a:br>
            <a:r>
              <a:rPr lang="en-US" sz="4000" dirty="0" smtClean="0"/>
              <a:t>(Quiz Activities)</a:t>
            </a:r>
            <a:endParaRPr lang="el-GR" sz="4000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11,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745596"/>
            <a:ext cx="8820472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Κάθε προσπάθεια διορθώνεται αυτόματα εκτός από περιγραφικές απαντήσεις (ανάπτυξης) και ο βαθμός καταγράφεται στην βαθμολόγιο.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 δάσκαλος μπορεί να επιλέξει αν και πότε βοηθήματα, επεξηγήσεις ή οι σωστές απαντήσεις θα εμφανιστούν στους μαθητές.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57808"/>
            <a:ext cx="889248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Δοκιμασίες / Εξετάσεις</a:t>
            </a:r>
            <a:br>
              <a:rPr lang="el-GR" dirty="0" smtClean="0"/>
            </a:b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11,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124744"/>
            <a:ext cx="8964488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b="1" dirty="0" smtClean="0"/>
              <a:t>Οι δοκιμασίες μπορεί να χρησιμοποιηθούν: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Σαν </a:t>
            </a:r>
            <a:r>
              <a:rPr lang="el-GR" sz="2800" b="1" dirty="0" smtClean="0"/>
              <a:t>διαγωνίσματα </a:t>
            </a:r>
            <a:r>
              <a:rPr lang="el-GR" sz="2800" dirty="0" smtClean="0"/>
              <a:t>μαθημάτων</a:t>
            </a:r>
          </a:p>
          <a:p>
            <a:pPr>
              <a:buFont typeface="Arial" pitchFamily="34" charset="0"/>
              <a:buChar char="•"/>
            </a:pP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Σαν </a:t>
            </a:r>
            <a:r>
              <a:rPr lang="el-GR" sz="2800" b="1" dirty="0" smtClean="0"/>
              <a:t>μικρές δοκιμασίες </a:t>
            </a:r>
            <a:r>
              <a:rPr lang="el-GR" sz="2800" dirty="0" smtClean="0"/>
              <a:t>για την κατανόηση</a:t>
            </a:r>
          </a:p>
          <a:p>
            <a:r>
              <a:rPr lang="el-GR" sz="2800" dirty="0" smtClean="0"/>
              <a:t>αναγνωσμάτων ή στο τέλος ενός θέματος</a:t>
            </a:r>
          </a:p>
          <a:p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Σαν </a:t>
            </a:r>
            <a:r>
              <a:rPr lang="el-GR" sz="2800" b="1" dirty="0" smtClean="0"/>
              <a:t>εξάσκηση</a:t>
            </a:r>
            <a:r>
              <a:rPr lang="el-GR" sz="2800" dirty="0" smtClean="0"/>
              <a:t> για διαγωνίσματα χρησιμοποιώντας</a:t>
            </a:r>
          </a:p>
          <a:p>
            <a:r>
              <a:rPr lang="el-GR" sz="2800" dirty="0" smtClean="0"/>
              <a:t>ερωτήσεις από παλιά διαγωνίσματα.</a:t>
            </a:r>
          </a:p>
          <a:p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Για να δημιουργήσουν γρήγορη εικόνα για την</a:t>
            </a:r>
          </a:p>
          <a:p>
            <a:r>
              <a:rPr lang="el-GR" sz="2800" b="1" dirty="0" smtClean="0"/>
              <a:t>πρόοδο των μαθητών</a:t>
            </a:r>
            <a:r>
              <a:rPr lang="el-GR" sz="2800" dirty="0" smtClean="0"/>
              <a:t>.</a:t>
            </a:r>
          </a:p>
          <a:p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Για </a:t>
            </a:r>
            <a:r>
              <a:rPr lang="el-GR" sz="2800" b="1" dirty="0" err="1" smtClean="0"/>
              <a:t>αυτοαξιολόγηση</a:t>
            </a:r>
            <a:r>
              <a:rPr lang="el-GR" sz="3200" dirty="0" smtClean="0"/>
              <a:t>.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Αναφοράς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11,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Δημήτριος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Λιαροκάπης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Συστήματα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Τηλεκπαίδευσης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Έκδοση: 1.0  Άρτα, 2015. Διαθέσιμο από τη δικτυακή διεύθυνση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: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http://eclass.teiep.gr/OpenClass/courses/COMP119/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11, 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11,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Συστήματα </a:t>
            </a:r>
            <a:r>
              <a:rPr lang="el-GR" b="1" dirty="0" err="1" smtClean="0">
                <a:solidFill>
                  <a:schemeClr val="tx1"/>
                </a:solidFill>
              </a:rPr>
              <a:t>Τηλεκπαίδευσης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11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Σύστημα </a:t>
            </a:r>
            <a:r>
              <a:rPr lang="el-GR" sz="2800" dirty="0" err="1" smtClean="0">
                <a:solidFill>
                  <a:schemeClr val="tx1"/>
                </a:solidFill>
              </a:rPr>
              <a:t>Τηλεκπαίδευσης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Moodle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smtClean="0">
                <a:solidFill>
                  <a:schemeClr val="tx1"/>
                </a:solidFill>
              </a:rPr>
              <a:t>ΙΙ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Λιαροκάπης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43014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4301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11,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44038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4403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11,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11,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Ρόλοι Χρηστών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Συστατικά Ιστοσελίδων </a:t>
            </a:r>
            <a:r>
              <a:rPr lang="en-US" sz="3200" dirty="0" err="1" smtClean="0"/>
              <a:t>Moodle</a:t>
            </a:r>
            <a:r>
              <a:rPr lang="el-GR" sz="3200" dirty="0" smtClean="0"/>
              <a:t> (Β</a:t>
            </a:r>
            <a:r>
              <a:rPr lang="en-US" sz="3200" dirty="0" smtClean="0"/>
              <a:t>locks</a:t>
            </a:r>
            <a:r>
              <a:rPr lang="el-GR" sz="3200" dirty="0" smtClean="0"/>
              <a:t>, </a:t>
            </a:r>
            <a:r>
              <a:rPr lang="en-US" sz="3200" dirty="0" smtClean="0"/>
              <a:t>Activities</a:t>
            </a:r>
            <a:r>
              <a:rPr lang="el-GR" sz="3200" dirty="0" smtClean="0"/>
              <a:t>, </a:t>
            </a:r>
            <a:r>
              <a:rPr lang="en-US" sz="3200" dirty="0" smtClean="0"/>
              <a:t>Resources</a:t>
            </a:r>
            <a:r>
              <a:rPr lang="el-GR" sz="32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Ε</a:t>
            </a:r>
            <a:r>
              <a:rPr lang="el-GR" sz="3200" dirty="0" err="1" smtClean="0"/>
              <a:t>ίδη</a:t>
            </a:r>
            <a:r>
              <a:rPr lang="el-GR" sz="3200" dirty="0" smtClean="0"/>
              <a:t> Δραστηριοτήτων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</a:rPr>
              <a:t>Περιεχόμενα ενότητας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11,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73588"/>
            <a:ext cx="871296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Δραστηριότητα Βάσης Δεδομένων (</a:t>
            </a:r>
            <a:r>
              <a:rPr lang="el-GR" sz="3200" dirty="0" err="1" smtClean="0"/>
              <a:t>Database</a:t>
            </a:r>
            <a:r>
              <a:rPr lang="el-GR" sz="3200" dirty="0" smtClean="0"/>
              <a:t> </a:t>
            </a:r>
            <a:r>
              <a:rPr lang="el-GR" sz="3200" dirty="0" err="1" smtClean="0"/>
              <a:t>Activity</a:t>
            </a:r>
            <a:r>
              <a:rPr lang="el-GR" sz="3200" dirty="0" smtClean="0"/>
              <a:t>)</a:t>
            </a:r>
            <a:r>
              <a:rPr lang="en-US" sz="3200" dirty="0" smtClean="0"/>
              <a:t> </a:t>
            </a:r>
            <a:endParaRPr lang="el-GR" sz="3200" dirty="0" smtClean="0"/>
          </a:p>
          <a:p>
            <a:pPr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Ενότητα (</a:t>
            </a:r>
            <a:r>
              <a:rPr lang="en-US" sz="3200" dirty="0" smtClean="0"/>
              <a:t>Lesson)</a:t>
            </a:r>
            <a:endParaRPr lang="el-GR" sz="3200" dirty="0" smtClean="0"/>
          </a:p>
          <a:p>
            <a:pPr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Επιλογή (</a:t>
            </a:r>
            <a:r>
              <a:rPr lang="en-US" sz="3200" dirty="0" smtClean="0"/>
              <a:t>Choice Activity)</a:t>
            </a: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Δοκιμασίες / Εξετάσεις (</a:t>
            </a:r>
            <a:r>
              <a:rPr lang="en-US" sz="3200" dirty="0" smtClean="0"/>
              <a:t>Quiz Activities)</a:t>
            </a: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Συστήματα </a:t>
            </a:r>
            <a:r>
              <a:rPr lang="el-GR" dirty="0" err="1" smtClean="0"/>
              <a:t>Τηλεκπαίδευσης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Σύστημα </a:t>
            </a:r>
            <a:r>
              <a:rPr lang="el-GR" dirty="0" err="1" smtClean="0"/>
              <a:t>Τηλεκπαίδευσης</a:t>
            </a:r>
            <a:r>
              <a:rPr lang="el-GR" dirty="0" smtClean="0"/>
              <a:t> </a:t>
            </a:r>
            <a:r>
              <a:rPr lang="en-US" dirty="0" err="1" smtClean="0"/>
              <a:t>Moodle</a:t>
            </a:r>
            <a:r>
              <a:rPr lang="el-GR" dirty="0" smtClean="0"/>
              <a:t> </a:t>
            </a:r>
            <a:r>
              <a:rPr lang="el-GR" dirty="0" smtClean="0"/>
              <a:t>ΙΙ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889248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Δραστηριότητα </a:t>
            </a:r>
            <a:r>
              <a:rPr lang="el-GR" sz="4000" dirty="0" err="1" smtClean="0"/>
              <a:t>Βασης</a:t>
            </a:r>
            <a:r>
              <a:rPr lang="el-GR" sz="4000" dirty="0" smtClean="0"/>
              <a:t> Δεδομένων</a:t>
            </a:r>
            <a:br>
              <a:rPr lang="el-GR" sz="4000" dirty="0" smtClean="0"/>
            </a:br>
            <a:r>
              <a:rPr lang="en-US" sz="4000" dirty="0" smtClean="0"/>
              <a:t>(Database Activity)</a:t>
            </a:r>
            <a:endParaRPr lang="el-GR" sz="4000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11,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556792"/>
            <a:ext cx="8820472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Δίνει την δυνατότητα στους συμμετέχοντες να</a:t>
            </a:r>
          </a:p>
          <a:p>
            <a:r>
              <a:rPr lang="el-GR" sz="3200" dirty="0" smtClean="0"/>
              <a:t>δημιουργήσουν, να συντηρούν και να κάνουν</a:t>
            </a:r>
          </a:p>
          <a:p>
            <a:r>
              <a:rPr lang="el-GR" sz="3200" dirty="0" smtClean="0"/>
              <a:t>αναζητήσεις σε μια συλλογή από στοιχεία που</a:t>
            </a:r>
          </a:p>
          <a:p>
            <a:r>
              <a:rPr lang="el-GR" sz="3200" dirty="0" smtClean="0"/>
              <a:t>έχουν εισαχθεί. 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δομή των πληροφοριών</a:t>
            </a:r>
            <a:r>
              <a:rPr lang="en-US" sz="3200" dirty="0" smtClean="0"/>
              <a:t> </a:t>
            </a:r>
            <a:r>
              <a:rPr lang="el-GR" sz="3200" dirty="0" smtClean="0"/>
              <a:t>εισόδου ορίζεται από τον εκπαιδευτή σαν ένας</a:t>
            </a:r>
            <a:r>
              <a:rPr lang="en-US" sz="3200" dirty="0" smtClean="0"/>
              <a:t> </a:t>
            </a:r>
            <a:r>
              <a:rPr lang="el-GR" sz="3200" dirty="0" smtClean="0"/>
              <a:t>αριθμός πεδίων.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δραστηριότητες μπορεί να μοιράζονται από</a:t>
            </a:r>
          </a:p>
          <a:p>
            <a:r>
              <a:rPr lang="el-GR" sz="3200" dirty="0" smtClean="0"/>
              <a:t>διάφορα μαθήματα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1095</Words>
  <Application>Microsoft Office PowerPoint</Application>
  <PresentationFormat>Προβολή στην οθόνη (4:3)</PresentationFormat>
  <Paragraphs>164</Paragraphs>
  <Slides>20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Θέμα του Office</vt:lpstr>
      <vt:lpstr>1_Θέμα του Office</vt:lpstr>
      <vt:lpstr>2_Θέμα του Office</vt:lpstr>
      <vt:lpstr>Συστήματα Τηλεκπαίδευσης</vt:lpstr>
      <vt:lpstr>Διαφάνεια 2</vt:lpstr>
      <vt:lpstr>Άδειες Χρήσης</vt:lpstr>
      <vt:lpstr>Χρηματοδότηση</vt:lpstr>
      <vt:lpstr>Σκοποί  ενότητας</vt:lpstr>
      <vt:lpstr>Περιεχόμενα ενότητας </vt:lpstr>
      <vt:lpstr>Χρήση Διατάξεων</vt:lpstr>
      <vt:lpstr>Συστήματα Τηλεκπαίδευσης</vt:lpstr>
      <vt:lpstr>Δραστηριότητα Βασης Δεδομένων (Database Activity)</vt:lpstr>
      <vt:lpstr>Δραστηριότητα Βασης Δεδομένων (Database Activity)</vt:lpstr>
      <vt:lpstr>Ενότητα (Lesson)</vt:lpstr>
      <vt:lpstr>Επιλογή (Choice Activity)</vt:lpstr>
      <vt:lpstr>Δραστηριότητα Wiki</vt:lpstr>
      <vt:lpstr>Δοκιμασίες / Εξετάσεις (Quiz Activities)</vt:lpstr>
      <vt:lpstr>Δοκιμασίες / Εξετάσεις (Quiz Activities)</vt:lpstr>
      <vt:lpstr>Δοκιμασίες / Εξετάσεις </vt:lpstr>
      <vt:lpstr>Σημείωμα Αναφοράς</vt:lpstr>
      <vt:lpstr>Σημείωμα Αδειοδότησης</vt:lpstr>
      <vt:lpstr>Διαφάνεια 19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73</cp:revision>
  <dcterms:created xsi:type="dcterms:W3CDTF">2015-04-14T16:45:01Z</dcterms:created>
  <dcterms:modified xsi:type="dcterms:W3CDTF">2015-11-08T22:21:32Z</dcterms:modified>
</cp:coreProperties>
</file>